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7" r:id="rId3"/>
    <p:sldId id="258" r:id="rId4"/>
    <p:sldId id="267" r:id="rId5"/>
    <p:sldId id="268" r:id="rId6"/>
    <p:sldId id="259" r:id="rId7"/>
    <p:sldId id="263" r:id="rId8"/>
    <p:sldId id="266" r:id="rId9"/>
    <p:sldId id="260" r:id="rId10"/>
    <p:sldId id="265" r:id="rId11"/>
    <p:sldId id="261" r:id="rId12"/>
    <p:sldId id="262" r:id="rId13"/>
    <p:sldId id="269" r:id="rId14"/>
    <p:sldId id="270" r:id="rId15"/>
    <p:sldId id="26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3" d="100"/>
          <a:sy n="113" d="100"/>
        </p:scale>
        <p:origin x="-9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00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3215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7724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988260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5297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3239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6603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20379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440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183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7101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3775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571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470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2A54C80-263E-416B-A8E0-580EDEADCBDC}" type="datetimeFigureOut">
              <a:rPr lang="en-US" smtClean="0"/>
              <a:t>5/4/2017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243366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484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5/4/2017</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1090476"/>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epts.ttu.edu/rawlsbusiness/about/snyde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344" y="1698171"/>
            <a:ext cx="8512628" cy="2363549"/>
          </a:xfrm>
        </p:spPr>
        <p:txBody>
          <a:bodyPr/>
          <a:lstStyle/>
          <a:p>
            <a:pPr algn="ctr"/>
            <a:r>
              <a:rPr lang="en-US" sz="4900" dirty="0" smtClean="0"/>
              <a:t>Common Mistakes</a:t>
            </a:r>
            <a:br>
              <a:rPr lang="en-US" sz="4900" dirty="0" smtClean="0"/>
            </a:br>
            <a:r>
              <a:rPr lang="en-US" sz="4900" dirty="0" smtClean="0"/>
              <a:t>from</a:t>
            </a:r>
            <a:br>
              <a:rPr lang="en-US" sz="4900" dirty="0" smtClean="0"/>
            </a:br>
            <a:r>
              <a:rPr lang="en-US" sz="4900" dirty="0" smtClean="0"/>
              <a:t>Mid-Semester Report</a:t>
            </a:r>
            <a:endParaRPr lang="en-US" sz="4900" dirty="0"/>
          </a:p>
        </p:txBody>
      </p:sp>
    </p:spTree>
    <p:extLst>
      <p:ext uri="{BB962C8B-B14F-4D97-AF65-F5344CB8AC3E}">
        <p14:creationId xmlns:p14="http://schemas.microsoft.com/office/powerpoint/2010/main" val="34781840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problems with Style</a:t>
            </a:r>
            <a:endParaRPr lang="en-US" dirty="0"/>
          </a:p>
        </p:txBody>
      </p:sp>
      <p:sp>
        <p:nvSpPr>
          <p:cNvPr id="3" name="Content Placeholder 2"/>
          <p:cNvSpPr>
            <a:spLocks noGrp="1"/>
          </p:cNvSpPr>
          <p:nvPr>
            <p:ph idx="1"/>
          </p:nvPr>
        </p:nvSpPr>
        <p:spPr/>
        <p:txBody>
          <a:bodyPr>
            <a:normAutofit/>
          </a:bodyPr>
          <a:lstStyle/>
          <a:p>
            <a:r>
              <a:rPr lang="en-US" sz="4000" b="1" dirty="0" smtClean="0">
                <a:solidFill>
                  <a:srgbClr val="FFC000"/>
                </a:solidFill>
              </a:rPr>
              <a:t>Some of you are too casual….</a:t>
            </a:r>
            <a:endParaRPr lang="en-US" sz="4000" b="1" dirty="0">
              <a:solidFill>
                <a:srgbClr val="FFC000"/>
              </a:solidFill>
            </a:endParaRPr>
          </a:p>
        </p:txBody>
      </p:sp>
    </p:spTree>
    <p:extLst>
      <p:ext uri="{BB962C8B-B14F-4D97-AF65-F5344CB8AC3E}">
        <p14:creationId xmlns:p14="http://schemas.microsoft.com/office/powerpoint/2010/main" val="924385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789860" cy="1400530"/>
          </a:xfrm>
        </p:spPr>
        <p:txBody>
          <a:bodyPr/>
          <a:lstStyle/>
          <a:p>
            <a:r>
              <a:rPr lang="en-US" dirty="0" smtClean="0"/>
              <a:t>Grammar Errors (Continued)</a:t>
            </a:r>
            <a:endParaRPr lang="en-US" dirty="0"/>
          </a:p>
        </p:txBody>
      </p:sp>
      <p:sp>
        <p:nvSpPr>
          <p:cNvPr id="3" name="Content Placeholder 2"/>
          <p:cNvSpPr>
            <a:spLocks noGrp="1"/>
          </p:cNvSpPr>
          <p:nvPr>
            <p:ph idx="1"/>
          </p:nvPr>
        </p:nvSpPr>
        <p:spPr>
          <a:xfrm>
            <a:off x="484709" y="1497753"/>
            <a:ext cx="7919061" cy="4195481"/>
          </a:xfrm>
        </p:spPr>
        <p:txBody>
          <a:bodyPr>
            <a:normAutofit/>
          </a:bodyPr>
          <a:lstStyle/>
          <a:p>
            <a:r>
              <a:rPr lang="en-US" sz="2400" dirty="0"/>
              <a:t>Faulty </a:t>
            </a:r>
            <a:r>
              <a:rPr lang="en-US" sz="2400" dirty="0" smtClean="0"/>
              <a:t>parallelism</a:t>
            </a:r>
          </a:p>
          <a:p>
            <a:pPr lvl="1"/>
            <a:r>
              <a:rPr lang="en-US" sz="2200" dirty="0" smtClean="0"/>
              <a:t>Using </a:t>
            </a:r>
            <a:r>
              <a:rPr lang="en-US" sz="2200" dirty="0"/>
              <a:t>a plural noun and a singular verb, like “Project managers as a group </a:t>
            </a:r>
            <a:r>
              <a:rPr lang="en-US" sz="2200" b="1" dirty="0">
                <a:solidFill>
                  <a:srgbClr val="FFC000"/>
                </a:solidFill>
              </a:rPr>
              <a:t>is</a:t>
            </a:r>
            <a:r>
              <a:rPr lang="en-US" sz="2200" dirty="0"/>
              <a:t> often plagued with interruptions</a:t>
            </a:r>
            <a:r>
              <a:rPr lang="en-US" sz="2200" dirty="0" smtClean="0"/>
              <a:t>.” is incorrect.  </a:t>
            </a:r>
          </a:p>
          <a:p>
            <a:pPr lvl="1"/>
            <a:r>
              <a:rPr lang="en-US" sz="2200" dirty="0" smtClean="0"/>
              <a:t>It should read “Project managers as a group </a:t>
            </a:r>
            <a:r>
              <a:rPr lang="en-US" sz="2200" b="1" dirty="0" smtClean="0">
                <a:solidFill>
                  <a:srgbClr val="FFC000"/>
                </a:solidFill>
              </a:rPr>
              <a:t>are</a:t>
            </a:r>
            <a:r>
              <a:rPr lang="en-US" sz="2200" dirty="0" smtClean="0"/>
              <a:t> often plagued with interruptions.”</a:t>
            </a:r>
          </a:p>
          <a:p>
            <a:pPr lvl="1"/>
            <a:r>
              <a:rPr lang="en-US" sz="2200" dirty="0" smtClean="0"/>
              <a:t>Be </a:t>
            </a:r>
            <a:r>
              <a:rPr lang="en-US" sz="2200" dirty="0"/>
              <a:t>consistent—plural nouns with plural verbs and conversely.</a:t>
            </a:r>
          </a:p>
        </p:txBody>
      </p:sp>
    </p:spTree>
    <p:extLst>
      <p:ext uri="{BB962C8B-B14F-4D97-AF65-F5344CB8AC3E}">
        <p14:creationId xmlns:p14="http://schemas.microsoft.com/office/powerpoint/2010/main" val="39695671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50"/>
                                        <p:tgtEl>
                                          <p:spTgt spid="3">
                                            <p:txEl>
                                              <p:pRg st="1" end="1"/>
                                            </p:txEl>
                                          </p:spTgt>
                                        </p:tgtEl>
                                      </p:cBhvr>
                                    </p:animEffect>
                                    <p:anim calcmode="lin" valueType="num">
                                      <p:cBhvr>
                                        <p:cTn id="8"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50"/>
                                        <p:tgtEl>
                                          <p:spTgt spid="3">
                                            <p:txEl>
                                              <p:pRg st="2" end="2"/>
                                            </p:txEl>
                                          </p:spTgt>
                                        </p:tgtEl>
                                      </p:cBhvr>
                                    </p:animEffect>
                                    <p:anim calcmode="lin" valueType="num">
                                      <p:cBhvr>
                                        <p:cTn id="15"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50"/>
                                        <p:tgtEl>
                                          <p:spTgt spid="3">
                                            <p:txEl>
                                              <p:pRg st="3" end="3"/>
                                            </p:txEl>
                                          </p:spTgt>
                                        </p:tgtEl>
                                      </p:cBhvr>
                                    </p:animEffect>
                                    <p:anim calcmode="lin" valueType="num">
                                      <p:cBhvr>
                                        <p:cTn id="2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Help, Seek Help…</a:t>
            </a:r>
            <a:endParaRPr lang="en-US" dirty="0"/>
          </a:p>
        </p:txBody>
      </p:sp>
      <p:sp>
        <p:nvSpPr>
          <p:cNvPr id="3" name="Content Placeholder 2"/>
          <p:cNvSpPr>
            <a:spLocks noGrp="1"/>
          </p:cNvSpPr>
          <p:nvPr>
            <p:ph idx="1"/>
          </p:nvPr>
        </p:nvSpPr>
        <p:spPr>
          <a:xfrm>
            <a:off x="609985" y="1606611"/>
            <a:ext cx="7859100" cy="4347875"/>
          </a:xfrm>
        </p:spPr>
        <p:txBody>
          <a:bodyPr>
            <a:normAutofit/>
          </a:bodyPr>
          <a:lstStyle/>
          <a:p>
            <a:r>
              <a:rPr lang="en-US" sz="2400" dirty="0" smtClean="0"/>
              <a:t>Georgie G. Snyder Communication Skills Center</a:t>
            </a:r>
          </a:p>
          <a:p>
            <a:pPr lvl="1"/>
            <a:r>
              <a:rPr lang="en-US" sz="2400" dirty="0" smtClean="0"/>
              <a:t>Room Rawls 031</a:t>
            </a:r>
          </a:p>
          <a:p>
            <a:pPr lvl="1"/>
            <a:r>
              <a:rPr lang="en-US" sz="2400" dirty="0" smtClean="0">
                <a:hlinkClick r:id="rId2"/>
              </a:rPr>
              <a:t>http</a:t>
            </a:r>
            <a:r>
              <a:rPr lang="en-US" sz="2400" dirty="0">
                <a:hlinkClick r:id="rId2"/>
              </a:rPr>
              <a:t>://</a:t>
            </a:r>
            <a:r>
              <a:rPr lang="en-US" sz="2400" dirty="0" smtClean="0">
                <a:hlinkClick r:id="rId2"/>
              </a:rPr>
              <a:t>www.depts.ttu.edu/rawlsbusiness/about/snyder/</a:t>
            </a:r>
            <a:endParaRPr lang="en-US" sz="2400" dirty="0" smtClean="0"/>
          </a:p>
          <a:p>
            <a:pPr lvl="1"/>
            <a:r>
              <a:rPr lang="en-US" sz="2400" dirty="0" smtClean="0"/>
              <a:t>This service is included in your tuition &amp; fees; thus, use it!</a:t>
            </a:r>
            <a:endParaRPr lang="en-US" sz="2400" dirty="0"/>
          </a:p>
        </p:txBody>
      </p:sp>
    </p:spTree>
    <p:extLst>
      <p:ext uri="{BB962C8B-B14F-4D97-AF65-F5344CB8AC3E}">
        <p14:creationId xmlns:p14="http://schemas.microsoft.com/office/powerpoint/2010/main" val="34443586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50"/>
                            </p:stCondLst>
                            <p:childTnLst>
                              <p:par>
                                <p:cTn id="10" presetID="2" presetClass="entr" presetSubtype="1"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500"/>
                            </p:stCondLst>
                            <p:childTnLst>
                              <p:par>
                                <p:cTn id="15" presetID="2" presetClass="entr" presetSubtype="1"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750"/>
                            </p:stCondLst>
                            <p:childTnLst>
                              <p:par>
                                <p:cTn id="20" presetID="2" presetClass="entr" presetSubtype="1"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58029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56333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Earned Value Analysis</a:t>
            </a:r>
            <a:endParaRPr lang="en-US" dirty="0"/>
          </a:p>
        </p:txBody>
      </p:sp>
      <p:sp>
        <p:nvSpPr>
          <p:cNvPr id="3" name="Content Placeholder 2"/>
          <p:cNvSpPr>
            <a:spLocks noGrp="1"/>
          </p:cNvSpPr>
          <p:nvPr>
            <p:ph idx="1"/>
          </p:nvPr>
        </p:nvSpPr>
        <p:spPr>
          <a:xfrm>
            <a:off x="484710" y="1603220"/>
            <a:ext cx="7939762" cy="4195481"/>
          </a:xfrm>
        </p:spPr>
        <p:txBody>
          <a:bodyPr>
            <a:normAutofit fontScale="92500" lnSpcReduction="20000"/>
          </a:bodyPr>
          <a:lstStyle/>
          <a:p>
            <a:r>
              <a:rPr lang="en-US" sz="2800" dirty="0" smtClean="0"/>
              <a:t>Due </a:t>
            </a:r>
            <a:endParaRPr lang="en-US" sz="3600" b="1" dirty="0" smtClean="0">
              <a:solidFill>
                <a:srgbClr val="FFC000"/>
              </a:solidFill>
            </a:endParaRPr>
          </a:p>
          <a:p>
            <a:r>
              <a:rPr lang="en-US" sz="2800" dirty="0" smtClean="0"/>
              <a:t>Inclusions:</a:t>
            </a:r>
          </a:p>
          <a:p>
            <a:pPr lvl="1"/>
            <a:r>
              <a:rPr lang="en-US" sz="2800" dirty="0" smtClean="0"/>
              <a:t>Tracking Gantt Chart with Progress Line</a:t>
            </a:r>
          </a:p>
          <a:p>
            <a:pPr lvl="1"/>
            <a:r>
              <a:rPr lang="en-US" sz="2800" dirty="0" smtClean="0"/>
              <a:t>Earned Value Report</a:t>
            </a:r>
          </a:p>
          <a:p>
            <a:pPr lvl="1"/>
            <a:r>
              <a:rPr lang="en-US" sz="2800" dirty="0" smtClean="0"/>
              <a:t>Discussion of the same</a:t>
            </a:r>
          </a:p>
          <a:p>
            <a:pPr lvl="2"/>
            <a:r>
              <a:rPr lang="en-US" sz="2600" dirty="0" smtClean="0"/>
              <a:t>Ahead or behind schedule?</a:t>
            </a:r>
          </a:p>
          <a:p>
            <a:pPr lvl="2"/>
            <a:r>
              <a:rPr lang="en-US" sz="2600" dirty="0" smtClean="0"/>
              <a:t>Over or under budget?</a:t>
            </a:r>
          </a:p>
          <a:p>
            <a:pPr lvl="2"/>
            <a:r>
              <a:rPr lang="en-US" sz="2600" dirty="0" smtClean="0"/>
              <a:t>Values for EAC, ETAC</a:t>
            </a:r>
          </a:p>
          <a:p>
            <a:pPr lvl="2"/>
            <a:r>
              <a:rPr lang="en-US" sz="2600" dirty="0" smtClean="0"/>
              <a:t>Implications</a:t>
            </a:r>
          </a:p>
          <a:p>
            <a:pPr lvl="1"/>
            <a:endParaRPr lang="en-US" dirty="0"/>
          </a:p>
        </p:txBody>
      </p:sp>
    </p:spTree>
    <p:extLst>
      <p:ext uri="{BB962C8B-B14F-4D97-AF65-F5344CB8AC3E}">
        <p14:creationId xmlns:p14="http://schemas.microsoft.com/office/powerpoint/2010/main" val="54046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a:t>
            </a:r>
            <a:endParaRPr lang="en-US" dirty="0"/>
          </a:p>
        </p:txBody>
      </p:sp>
      <p:sp>
        <p:nvSpPr>
          <p:cNvPr id="3" name="Content Placeholder 2"/>
          <p:cNvSpPr>
            <a:spLocks noGrp="1"/>
          </p:cNvSpPr>
          <p:nvPr>
            <p:ph idx="1"/>
          </p:nvPr>
        </p:nvSpPr>
        <p:spPr>
          <a:xfrm>
            <a:off x="484710" y="1530411"/>
            <a:ext cx="7919061" cy="4195481"/>
          </a:xfrm>
        </p:spPr>
        <p:txBody>
          <a:bodyPr>
            <a:normAutofit/>
          </a:bodyPr>
          <a:lstStyle/>
          <a:p>
            <a:r>
              <a:rPr lang="en-US" sz="2400" dirty="0"/>
              <a:t>It would have been better if you had begun your paper with an executive summary or abstract and ended </a:t>
            </a:r>
            <a:r>
              <a:rPr lang="en-US" sz="2400" dirty="0" smtClean="0"/>
              <a:t>the </a:t>
            </a:r>
            <a:r>
              <a:rPr lang="en-US" sz="2400" dirty="0"/>
              <a:t>paper with a summary and reference </a:t>
            </a:r>
            <a:r>
              <a:rPr lang="en-US" sz="2400" dirty="0" smtClean="0"/>
              <a:t>citations.</a:t>
            </a:r>
          </a:p>
          <a:p>
            <a:r>
              <a:rPr lang="en-US" sz="2400" dirty="0"/>
              <a:t>Pay attention to </a:t>
            </a:r>
            <a:r>
              <a:rPr lang="en-US" sz="2400" dirty="0" smtClean="0"/>
              <a:t>paragraphing.  Some of your </a:t>
            </a:r>
            <a:r>
              <a:rPr lang="en-US" sz="2400" dirty="0"/>
              <a:t>paragraphs go on </a:t>
            </a:r>
            <a:r>
              <a:rPr lang="en-US" sz="2400" dirty="0" smtClean="0"/>
              <a:t>forever—try </a:t>
            </a:r>
            <a:r>
              <a:rPr lang="en-US" sz="2400" dirty="0"/>
              <a:t>to keep paragraphs to half a page or less.</a:t>
            </a:r>
          </a:p>
          <a:p>
            <a:r>
              <a:rPr lang="en-US" sz="2300" dirty="0" smtClean="0"/>
              <a:t>Label </a:t>
            </a:r>
            <a:r>
              <a:rPr lang="en-US" sz="2300" dirty="0"/>
              <a:t>your figures, your graphics, and refer to each in the text of your paper, by use of that </a:t>
            </a:r>
            <a:r>
              <a:rPr lang="en-US" sz="2300" dirty="0" smtClean="0"/>
              <a:t>label.</a:t>
            </a:r>
          </a:p>
        </p:txBody>
      </p:sp>
    </p:spTree>
    <p:extLst>
      <p:ext uri="{BB962C8B-B14F-4D97-AF65-F5344CB8AC3E}">
        <p14:creationId xmlns:p14="http://schemas.microsoft.com/office/powerpoint/2010/main" val="18434654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2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a:t>
            </a:r>
            <a:endParaRPr lang="en-US" dirty="0"/>
          </a:p>
        </p:txBody>
      </p:sp>
      <p:sp>
        <p:nvSpPr>
          <p:cNvPr id="3" name="Content Placeholder 2"/>
          <p:cNvSpPr>
            <a:spLocks noGrp="1"/>
          </p:cNvSpPr>
          <p:nvPr>
            <p:ph idx="1"/>
          </p:nvPr>
        </p:nvSpPr>
        <p:spPr>
          <a:xfrm>
            <a:off x="484710" y="1454209"/>
            <a:ext cx="7842861" cy="4195481"/>
          </a:xfrm>
        </p:spPr>
        <p:txBody>
          <a:bodyPr>
            <a:normAutofit/>
          </a:bodyPr>
          <a:lstStyle/>
          <a:p>
            <a:r>
              <a:rPr lang="en-US" sz="2400" dirty="0"/>
              <a:t>If you use something that is not yours, cite its </a:t>
            </a:r>
            <a:r>
              <a:rPr lang="en-US" sz="2400" dirty="0" smtClean="0"/>
              <a:t>source.   Be </a:t>
            </a:r>
            <a:r>
              <a:rPr lang="en-US" sz="2400" dirty="0"/>
              <a:t>careful to include </a:t>
            </a:r>
            <a:r>
              <a:rPr lang="en-US" sz="2400" dirty="0" smtClean="0"/>
              <a:t>each </a:t>
            </a:r>
            <a:r>
              <a:rPr lang="en-US" sz="2400" dirty="0"/>
              <a:t>citation in your list of references at the end.  Several of you used material, graphics, figures that I had created without citing its </a:t>
            </a:r>
            <a:r>
              <a:rPr lang="en-US" sz="2400" dirty="0" smtClean="0"/>
              <a:t>source (me).</a:t>
            </a:r>
            <a:endParaRPr lang="en-US" sz="2400" dirty="0"/>
          </a:p>
        </p:txBody>
      </p:sp>
    </p:spTree>
    <p:extLst>
      <p:ext uri="{BB962C8B-B14F-4D97-AF65-F5344CB8AC3E}">
        <p14:creationId xmlns:p14="http://schemas.microsoft.com/office/powerpoint/2010/main" val="20828603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40000" y="452718"/>
            <a:ext cx="7675350" cy="5828161"/>
          </a:xfrm>
        </p:spPr>
        <p:txBody>
          <a:bodyPr>
            <a:normAutofit/>
          </a:bodyPr>
          <a:lstStyle/>
          <a:p>
            <a:r>
              <a:rPr lang="en-US" sz="2400" dirty="0"/>
              <a:t>Some of you managed to write papers on best practices without ever mentioning the term ‘best practices’ or for that matter ‘practices’.  These terms should have been explicitly defined and used in your papers.</a:t>
            </a:r>
          </a:p>
          <a:p>
            <a:endParaRPr lang="en-US" sz="2400" dirty="0"/>
          </a:p>
          <a:p>
            <a:r>
              <a:rPr lang="en-US" sz="2400" dirty="0"/>
              <a:t>Often, you would cite some reference or source in the main body of your paper, but when I would turn to the last page where you had listed ‘works cited’ I could not find the item.  Vice versa, items that were referenced on the last page could not be found in the main body of the paper.</a:t>
            </a:r>
          </a:p>
          <a:p>
            <a:endParaRPr lang="en-US" dirty="0"/>
          </a:p>
        </p:txBody>
      </p:sp>
    </p:spTree>
    <p:extLst>
      <p:ext uri="{BB962C8B-B14F-4D97-AF65-F5344CB8AC3E}">
        <p14:creationId xmlns:p14="http://schemas.microsoft.com/office/powerpoint/2010/main" val="1045744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Problems with syntax, grammar</a:t>
            </a:r>
            <a:br>
              <a:rPr lang="en-US" dirty="0"/>
            </a:br>
            <a:endParaRPr lang="en-US" dirty="0"/>
          </a:p>
        </p:txBody>
      </p:sp>
      <p:sp>
        <p:nvSpPr>
          <p:cNvPr id="3" name="Content Placeholder 2"/>
          <p:cNvSpPr>
            <a:spLocks noGrp="1"/>
          </p:cNvSpPr>
          <p:nvPr>
            <p:ph idx="1"/>
          </p:nvPr>
        </p:nvSpPr>
        <p:spPr/>
        <p:txBody>
          <a:bodyPr/>
          <a:lstStyle/>
          <a:p>
            <a:pPr lvl="0"/>
            <a:r>
              <a:rPr lang="en-US" dirty="0"/>
              <a:t> Paragraph indentation—some paragraphs went on for page-after-page</a:t>
            </a:r>
          </a:p>
          <a:p>
            <a:pPr lvl="1"/>
            <a:r>
              <a:rPr lang="en-US" dirty="0"/>
              <a:t>Shoot for two or three paragraphs/page</a:t>
            </a:r>
          </a:p>
          <a:p>
            <a:pPr lvl="1"/>
            <a:r>
              <a:rPr lang="en-US" dirty="0"/>
              <a:t>Every time you change the topic, a new paragraph should begin</a:t>
            </a:r>
          </a:p>
          <a:p>
            <a:endParaRPr lang="en-US" dirty="0" smtClean="0"/>
          </a:p>
          <a:p>
            <a:r>
              <a:rPr lang="en-US" dirty="0"/>
              <a:t>Many of you do not know how to use ‘however’ to create a compound sentence.  Every compound sentence must have an embedded semicolon in it to mark the end of the first simple sentence and the beginning of the second.</a:t>
            </a:r>
          </a:p>
          <a:p>
            <a:endParaRPr lang="en-US" dirty="0"/>
          </a:p>
        </p:txBody>
      </p:sp>
    </p:spTree>
    <p:extLst>
      <p:ext uri="{BB962C8B-B14F-4D97-AF65-F5344CB8AC3E}">
        <p14:creationId xmlns:p14="http://schemas.microsoft.com/office/powerpoint/2010/main" val="149935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Errors</a:t>
            </a:r>
            <a:endParaRPr lang="en-US" dirty="0"/>
          </a:p>
        </p:txBody>
      </p:sp>
      <p:sp>
        <p:nvSpPr>
          <p:cNvPr id="3" name="Content Placeholder 2"/>
          <p:cNvSpPr>
            <a:spLocks noGrp="1"/>
          </p:cNvSpPr>
          <p:nvPr>
            <p:ph idx="1"/>
          </p:nvPr>
        </p:nvSpPr>
        <p:spPr>
          <a:xfrm>
            <a:off x="484709" y="1497752"/>
            <a:ext cx="8191205" cy="5066333"/>
          </a:xfrm>
        </p:spPr>
        <p:txBody>
          <a:bodyPr>
            <a:normAutofit/>
          </a:bodyPr>
          <a:lstStyle/>
          <a:p>
            <a:r>
              <a:rPr lang="en-US" sz="2400" dirty="0" smtClean="0"/>
              <a:t>Avoid </a:t>
            </a:r>
            <a:r>
              <a:rPr lang="en-US" sz="2400" dirty="0"/>
              <a:t>(like the plague) run-on sentences and sentences without a subject or verb.  </a:t>
            </a:r>
            <a:endParaRPr lang="en-US" sz="2400" dirty="0" smtClean="0"/>
          </a:p>
          <a:p>
            <a:r>
              <a:rPr lang="en-US" sz="2400" dirty="0" smtClean="0"/>
              <a:t>Below are some examples that are not sentences.</a:t>
            </a:r>
            <a:endParaRPr lang="en-US" sz="2400" dirty="0"/>
          </a:p>
          <a:p>
            <a:pPr lvl="1"/>
            <a:r>
              <a:rPr lang="en-US" sz="2200" dirty="0" smtClean="0"/>
              <a:t>“</a:t>
            </a:r>
            <a:r>
              <a:rPr lang="en-US" sz="2200" dirty="0"/>
              <a:t>While project managers should be ever vigilant about possible project slips</a:t>
            </a:r>
            <a:r>
              <a:rPr lang="en-US" sz="2200" dirty="0" smtClean="0"/>
              <a:t>.”</a:t>
            </a:r>
          </a:p>
          <a:p>
            <a:pPr lvl="1"/>
            <a:r>
              <a:rPr lang="en-US" sz="2200" dirty="0" smtClean="0"/>
              <a:t>“As </a:t>
            </a:r>
            <a:r>
              <a:rPr lang="en-US" sz="2200" dirty="0"/>
              <a:t>well as attempting to show when those would be due at specific points</a:t>
            </a:r>
            <a:r>
              <a:rPr lang="en-US" sz="2200" dirty="0" smtClean="0"/>
              <a:t>.”</a:t>
            </a:r>
          </a:p>
          <a:p>
            <a:pPr lvl="1"/>
            <a:r>
              <a:rPr lang="en-US" sz="2200" dirty="0" smtClean="0"/>
              <a:t>“</a:t>
            </a:r>
            <a:r>
              <a:rPr lang="en-US" sz="2200" dirty="0"/>
              <a:t>Meaning how large of a project this may be</a:t>
            </a:r>
            <a:r>
              <a:rPr lang="en-US" sz="2200" dirty="0" smtClean="0"/>
              <a:t>.”</a:t>
            </a:r>
          </a:p>
          <a:p>
            <a:pPr lvl="1"/>
            <a:r>
              <a:rPr lang="en-US" sz="2200" dirty="0" smtClean="0"/>
              <a:t>“This </a:t>
            </a:r>
            <a:r>
              <a:rPr lang="en-US" sz="2200" dirty="0"/>
              <a:t>is all adjusted on a per project basis during some projects project managers will need to have more power available to them for them to do the job correctly.”</a:t>
            </a:r>
          </a:p>
        </p:txBody>
      </p:sp>
    </p:spTree>
    <p:extLst>
      <p:ext uri="{BB962C8B-B14F-4D97-AF65-F5344CB8AC3E}">
        <p14:creationId xmlns:p14="http://schemas.microsoft.com/office/powerpoint/2010/main" val="2640327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50"/>
                                        <p:tgtEl>
                                          <p:spTgt spid="3">
                                            <p:txEl>
                                              <p:pRg st="2" end="2"/>
                                            </p:txEl>
                                          </p:spTgt>
                                        </p:tgtEl>
                                      </p:cBhvr>
                                    </p:animEffect>
                                    <p:anim calcmode="lin" valueType="num">
                                      <p:cBhvr>
                                        <p:cTn id="15"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50"/>
                                        <p:tgtEl>
                                          <p:spTgt spid="3">
                                            <p:txEl>
                                              <p:pRg st="3" end="3"/>
                                            </p:txEl>
                                          </p:spTgt>
                                        </p:tgtEl>
                                      </p:cBhvr>
                                    </p:animEffect>
                                    <p:anim calcmode="lin" valueType="num">
                                      <p:cBhvr>
                                        <p:cTn id="2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50"/>
                                        <p:tgtEl>
                                          <p:spTgt spid="3">
                                            <p:txEl>
                                              <p:pRg st="4" end="4"/>
                                            </p:txEl>
                                          </p:spTgt>
                                        </p:tgtEl>
                                      </p:cBhvr>
                                    </p:animEffect>
                                    <p:anim calcmode="lin" valueType="num">
                                      <p:cBhvr>
                                        <p:cTn id="29"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250"/>
                                        <p:tgtEl>
                                          <p:spTgt spid="3">
                                            <p:txEl>
                                              <p:pRg st="5" end="5"/>
                                            </p:txEl>
                                          </p:spTgt>
                                        </p:tgtEl>
                                      </p:cBhvr>
                                    </p:animEffect>
                                    <p:anim calcmode="lin" valueType="num">
                                      <p:cBhvr>
                                        <p:cTn id="36"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2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 of bad sentence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“As mentioned before, change is inevitable and always a factor that should be considered in a project and if you can prepare well enough for these changes with good communication and using some of these practices that could be considered improved “best practices”:  like holding Scrum meetings that are in person, while standing for a short period of time, or presenting visuals to overseeing managers to gain a quicker decision in regards to any part of a project, or even using a specific ranking algorithm for procurement reasons could help better a company when monitoring and controlling </a:t>
            </a:r>
            <a:r>
              <a:rPr lang="en-US" smtClean="0"/>
              <a:t>project work.”</a:t>
            </a:r>
            <a:endParaRPr lang="en-US" dirty="0"/>
          </a:p>
        </p:txBody>
      </p:sp>
    </p:spTree>
    <p:extLst>
      <p:ext uri="{BB962C8B-B14F-4D97-AF65-F5344CB8AC3E}">
        <p14:creationId xmlns:p14="http://schemas.microsoft.com/office/powerpoint/2010/main" val="167440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40000" y="1131094"/>
            <a:ext cx="7675350" cy="4869656"/>
          </a:xfrm>
        </p:spPr>
        <p:txBody>
          <a:bodyPr>
            <a:normAutofit fontScale="92500" lnSpcReduction="20000"/>
          </a:bodyPr>
          <a:lstStyle/>
          <a:p>
            <a:r>
              <a:rPr lang="en-US" dirty="0"/>
              <a:t> </a:t>
            </a:r>
            <a:r>
              <a:rPr lang="en-US" sz="2700" dirty="0"/>
              <a:t>Lots of the content was a regurgitation of existing practices within a given process without specific identification of the procedure as a practice of any kind.  </a:t>
            </a:r>
          </a:p>
          <a:p>
            <a:endParaRPr lang="en-US" sz="2700" dirty="0"/>
          </a:p>
          <a:p>
            <a:r>
              <a:rPr lang="en-US" sz="2700" dirty="0"/>
              <a:t>A nice place to start with your chosen process was the input/process/output diagram in which inputs, tools and techniques, and outputs are identified.  </a:t>
            </a:r>
          </a:p>
          <a:p>
            <a:endParaRPr lang="en-US" sz="2700" dirty="0"/>
          </a:p>
          <a:p>
            <a:r>
              <a:rPr lang="en-US" sz="2700" dirty="0"/>
              <a:t>How to properly cite references in a technical treatise like the ones you wrote is a problem.   No one did this.</a:t>
            </a:r>
          </a:p>
        </p:txBody>
      </p:sp>
    </p:spTree>
    <p:extLst>
      <p:ext uri="{BB962C8B-B14F-4D97-AF65-F5344CB8AC3E}">
        <p14:creationId xmlns:p14="http://schemas.microsoft.com/office/powerpoint/2010/main" val="1300381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729" y="182895"/>
            <a:ext cx="8224575" cy="1400530"/>
          </a:xfrm>
        </p:spPr>
        <p:txBody>
          <a:bodyPr/>
          <a:lstStyle/>
          <a:p>
            <a:r>
              <a:rPr lang="en-US" dirty="0" smtClean="0"/>
              <a:t>Stylistic Errors</a:t>
            </a:r>
            <a:endParaRPr lang="en-US" dirty="0"/>
          </a:p>
        </p:txBody>
      </p:sp>
      <p:sp>
        <p:nvSpPr>
          <p:cNvPr id="3" name="Content Placeholder 2"/>
          <p:cNvSpPr>
            <a:spLocks noGrp="1"/>
          </p:cNvSpPr>
          <p:nvPr>
            <p:ph idx="1"/>
          </p:nvPr>
        </p:nvSpPr>
        <p:spPr>
          <a:xfrm>
            <a:off x="343194" y="883160"/>
            <a:ext cx="8452461" cy="5487302"/>
          </a:xfrm>
        </p:spPr>
        <p:txBody>
          <a:bodyPr>
            <a:noAutofit/>
          </a:bodyPr>
          <a:lstStyle/>
          <a:p>
            <a:r>
              <a:rPr lang="en-US" sz="3200" b="1" dirty="0" smtClean="0">
                <a:solidFill>
                  <a:srgbClr val="FFC000"/>
                </a:solidFill>
              </a:rPr>
              <a:t>Avoid </a:t>
            </a:r>
            <a:r>
              <a:rPr lang="en-US" sz="3200" b="1" dirty="0">
                <a:solidFill>
                  <a:srgbClr val="FFC000"/>
                </a:solidFill>
              </a:rPr>
              <a:t>the use of first and second person pronouns, if possible.  Stick to the third </a:t>
            </a:r>
            <a:r>
              <a:rPr lang="en-US" sz="3200" b="1" dirty="0" smtClean="0">
                <a:solidFill>
                  <a:srgbClr val="FFC000"/>
                </a:solidFill>
              </a:rPr>
              <a:t>person</a:t>
            </a:r>
          </a:p>
          <a:p>
            <a:r>
              <a:rPr lang="en-US" sz="1900" dirty="0" smtClean="0"/>
              <a:t>First </a:t>
            </a:r>
            <a:r>
              <a:rPr lang="en-US" sz="1900" dirty="0"/>
              <a:t>person pronouns include </a:t>
            </a:r>
            <a:r>
              <a:rPr lang="en-US" sz="2400" dirty="0">
                <a:solidFill>
                  <a:srgbClr val="FF0000"/>
                </a:solidFill>
              </a:rPr>
              <a:t>I, </a:t>
            </a:r>
            <a:r>
              <a:rPr lang="en-US" sz="2400" dirty="0" smtClean="0">
                <a:solidFill>
                  <a:srgbClr val="FF0000"/>
                </a:solidFill>
              </a:rPr>
              <a:t>we</a:t>
            </a:r>
            <a:r>
              <a:rPr lang="en-US" sz="1900" dirty="0" smtClean="0"/>
              <a:t>.</a:t>
            </a:r>
          </a:p>
          <a:p>
            <a:pPr lvl="1"/>
            <a:r>
              <a:rPr lang="en-US" sz="1900" dirty="0" smtClean="0"/>
              <a:t>Second </a:t>
            </a:r>
            <a:r>
              <a:rPr lang="en-US" sz="1900" dirty="0"/>
              <a:t>person pronouns include </a:t>
            </a:r>
            <a:r>
              <a:rPr lang="en-US" sz="2400" dirty="0">
                <a:solidFill>
                  <a:srgbClr val="FF0000"/>
                </a:solidFill>
              </a:rPr>
              <a:t>You, they</a:t>
            </a:r>
            <a:r>
              <a:rPr lang="en-US" sz="1900" dirty="0"/>
              <a:t>.</a:t>
            </a:r>
            <a:endParaRPr lang="en-US" sz="1900" dirty="0" smtClean="0"/>
          </a:p>
          <a:p>
            <a:pPr lvl="1"/>
            <a:r>
              <a:rPr lang="en-US" sz="1900" dirty="0" smtClean="0"/>
              <a:t>Look </a:t>
            </a:r>
            <a:r>
              <a:rPr lang="en-US" sz="1900" dirty="0"/>
              <a:t>at your Burns chapters; look at your Schwalbe </a:t>
            </a:r>
            <a:r>
              <a:rPr lang="en-US" sz="1900" dirty="0" smtClean="0"/>
              <a:t>book.  You </a:t>
            </a:r>
            <a:r>
              <a:rPr lang="en-US" sz="1900" dirty="0"/>
              <a:t>can count on one hand the number of times the pronouns </a:t>
            </a:r>
            <a:r>
              <a:rPr lang="en-US" sz="1900" b="1" dirty="0">
                <a:solidFill>
                  <a:srgbClr val="FF0000"/>
                </a:solidFill>
              </a:rPr>
              <a:t>I, we, you and they</a:t>
            </a:r>
            <a:r>
              <a:rPr lang="en-US" sz="1900" dirty="0"/>
              <a:t> are used.  But one person used “you” 35 times in his/her paper</a:t>
            </a:r>
            <a:r>
              <a:rPr lang="en-US" sz="1900" dirty="0" smtClean="0"/>
              <a:t>.  </a:t>
            </a:r>
            <a:endParaRPr lang="en-US" sz="1900" dirty="0"/>
          </a:p>
          <a:p>
            <a:pPr lvl="1"/>
            <a:r>
              <a:rPr lang="en-US" sz="1900" dirty="0"/>
              <a:t>W</a:t>
            </a:r>
            <a:r>
              <a:rPr lang="en-US" sz="1900" dirty="0" smtClean="0"/>
              <a:t>hen does it make </a:t>
            </a:r>
            <a:r>
              <a:rPr lang="en-US" sz="1900" dirty="0"/>
              <a:t>sense to use the second person pronoun </a:t>
            </a:r>
            <a:r>
              <a:rPr lang="en-US" sz="1900" b="1" dirty="0" smtClean="0">
                <a:solidFill>
                  <a:srgbClr val="FF0000"/>
                </a:solidFill>
              </a:rPr>
              <a:t>you</a:t>
            </a:r>
            <a:r>
              <a:rPr lang="en-US" sz="1900" dirty="0" smtClean="0"/>
              <a:t>?  The answer is when </a:t>
            </a:r>
            <a:r>
              <a:rPr lang="en-US" sz="1900" dirty="0"/>
              <a:t>you are writing a tutorial—such as a tutorial on MS Project.  Go look at my tutorial on MS Project.  Look at Schwalbe’s MS Tutorial on MS Project.</a:t>
            </a:r>
          </a:p>
        </p:txBody>
      </p:sp>
    </p:spTree>
    <p:extLst>
      <p:ext uri="{BB962C8B-B14F-4D97-AF65-F5344CB8AC3E}">
        <p14:creationId xmlns:p14="http://schemas.microsoft.com/office/powerpoint/2010/main" val="28535006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2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2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2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2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2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2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114</TotalTime>
  <Words>860</Words>
  <Application>Microsoft Office PowerPoint</Application>
  <PresentationFormat>On-screen Show (4:3)</PresentationFormat>
  <Paragraphs>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vt:lpstr>
      <vt:lpstr>Common Mistakes from Mid-Semester Report</vt:lpstr>
      <vt:lpstr>Formatting</vt:lpstr>
      <vt:lpstr>Citation</vt:lpstr>
      <vt:lpstr>PowerPoint Presentation</vt:lpstr>
      <vt:lpstr>Problems with syntax, grammar </vt:lpstr>
      <vt:lpstr>Grammar Errors</vt:lpstr>
      <vt:lpstr>More examples of bad sentence structure</vt:lpstr>
      <vt:lpstr>PowerPoint Presentation</vt:lpstr>
      <vt:lpstr>Stylistic Errors</vt:lpstr>
      <vt:lpstr>More problems with Style</vt:lpstr>
      <vt:lpstr>Grammar Errors (Continued)</vt:lpstr>
      <vt:lpstr>Need Help, Seek Help…</vt:lpstr>
      <vt:lpstr>PowerPoint Presentation</vt:lpstr>
      <vt:lpstr>PowerPoint Presentation</vt:lpstr>
      <vt:lpstr>Earned Value Analysis</vt:lpstr>
    </vt:vector>
  </TitlesOfParts>
  <Company>University of Massachusetts Dartmouth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Mistakes from Mid-Semester Report</dc:title>
  <dc:creator>Pinyarat Sirisomboonsuk</dc:creator>
  <cp:lastModifiedBy>Burns, Jim</cp:lastModifiedBy>
  <cp:revision>19</cp:revision>
  <dcterms:created xsi:type="dcterms:W3CDTF">2016-11-14T00:04:51Z</dcterms:created>
  <dcterms:modified xsi:type="dcterms:W3CDTF">2017-05-04T11:28:08Z</dcterms:modified>
</cp:coreProperties>
</file>