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5"/>
  </p:notesMasterIdLst>
  <p:handoutMasterIdLst>
    <p:handoutMasterId r:id="rId106"/>
  </p:handoutMasterIdLst>
  <p:sldIdLst>
    <p:sldId id="256" r:id="rId2"/>
    <p:sldId id="257" r:id="rId3"/>
    <p:sldId id="370" r:id="rId4"/>
    <p:sldId id="373" r:id="rId5"/>
    <p:sldId id="374" r:id="rId6"/>
    <p:sldId id="375" r:id="rId7"/>
    <p:sldId id="376" r:id="rId8"/>
    <p:sldId id="265" r:id="rId9"/>
    <p:sldId id="371" r:id="rId10"/>
    <p:sldId id="372" r:id="rId11"/>
    <p:sldId id="258" r:id="rId12"/>
    <p:sldId id="275" r:id="rId13"/>
    <p:sldId id="259" r:id="rId14"/>
    <p:sldId id="267" r:id="rId15"/>
    <p:sldId id="277" r:id="rId16"/>
    <p:sldId id="278" r:id="rId17"/>
    <p:sldId id="317" r:id="rId18"/>
    <p:sldId id="316" r:id="rId19"/>
    <p:sldId id="303" r:id="rId20"/>
    <p:sldId id="305" r:id="rId21"/>
    <p:sldId id="306" r:id="rId22"/>
    <p:sldId id="315" r:id="rId23"/>
    <p:sldId id="279" r:id="rId24"/>
    <p:sldId id="309" r:id="rId25"/>
    <p:sldId id="310" r:id="rId26"/>
    <p:sldId id="311" r:id="rId27"/>
    <p:sldId id="314" r:id="rId28"/>
    <p:sldId id="280" r:id="rId29"/>
    <p:sldId id="327" r:id="rId30"/>
    <p:sldId id="362" r:id="rId31"/>
    <p:sldId id="281" r:id="rId32"/>
    <p:sldId id="363" r:id="rId33"/>
    <p:sldId id="282" r:id="rId34"/>
    <p:sldId id="364" r:id="rId35"/>
    <p:sldId id="283" r:id="rId36"/>
    <p:sldId id="284" r:id="rId37"/>
    <p:sldId id="318" r:id="rId38"/>
    <p:sldId id="319" r:id="rId39"/>
    <p:sldId id="285" r:id="rId40"/>
    <p:sldId id="320" r:id="rId41"/>
    <p:sldId id="321" r:id="rId42"/>
    <p:sldId id="322" r:id="rId43"/>
    <p:sldId id="326" r:id="rId44"/>
    <p:sldId id="286" r:id="rId45"/>
    <p:sldId id="323" r:id="rId46"/>
    <p:sldId id="324" r:id="rId47"/>
    <p:sldId id="325" r:id="rId48"/>
    <p:sldId id="260" r:id="rId49"/>
    <p:sldId id="291" r:id="rId50"/>
    <p:sldId id="262" r:id="rId51"/>
    <p:sldId id="365" r:id="rId52"/>
    <p:sldId id="366" r:id="rId53"/>
    <p:sldId id="367" r:id="rId54"/>
    <p:sldId id="368" r:id="rId55"/>
    <p:sldId id="369" r:id="rId56"/>
    <p:sldId id="287" r:id="rId57"/>
    <p:sldId id="288" r:id="rId58"/>
    <p:sldId id="344" r:id="rId59"/>
    <p:sldId id="289" r:id="rId60"/>
    <p:sldId id="266" r:id="rId61"/>
    <p:sldId id="290" r:id="rId62"/>
    <p:sldId id="292" r:id="rId63"/>
    <p:sldId id="293" r:id="rId64"/>
    <p:sldId id="294" r:id="rId65"/>
    <p:sldId id="295" r:id="rId66"/>
    <p:sldId id="296" r:id="rId67"/>
    <p:sldId id="297" r:id="rId68"/>
    <p:sldId id="298" r:id="rId69"/>
    <p:sldId id="299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  <p:sldId id="357" r:id="rId96"/>
    <p:sldId id="358" r:id="rId97"/>
    <p:sldId id="359" r:id="rId98"/>
    <p:sldId id="360" r:id="rId99"/>
    <p:sldId id="263" r:id="rId100"/>
    <p:sldId id="264" r:id="rId101"/>
    <p:sldId id="328" r:id="rId102"/>
    <p:sldId id="329" r:id="rId103"/>
    <p:sldId id="270" r:id="rId10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A0B8EE-76A9-42C1-BDDC-AADFDA09B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72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4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484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8904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437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0237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1650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880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9960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0275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2441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7994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997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97968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2810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95866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29776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17600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14921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13370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71630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48992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81444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5730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0758EEC-3F3A-411F-B681-A0DBDC1939CF}" type="slidenum">
              <a:rPr lang="en-US"/>
              <a:pPr/>
              <a:t>7</a:t>
            </a:fld>
            <a:endParaRPr lang="en-US"/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795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8402285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07121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80787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97381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27783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75269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30696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96106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03608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00740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3901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67029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86705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57094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95834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62288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65916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414474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9033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262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9129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6087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9786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090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1035050" y="1520825"/>
            <a:ext cx="10179050" cy="5337175"/>
            <a:chOff x="-652" y="958"/>
            <a:chExt cx="6412" cy="3362"/>
          </a:xfrm>
        </p:grpSpPr>
        <p:sp>
          <p:nvSpPr>
            <p:cNvPr id="5" name="Freeform 2"/>
            <p:cNvSpPr>
              <a:spLocks/>
            </p:cNvSpPr>
            <p:nvPr/>
          </p:nvSpPr>
          <p:spPr bwMode="invGray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8000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ltGray">
            <a:xfrm>
              <a:off x="-652" y="958"/>
              <a:ext cx="4237" cy="3362"/>
            </a:xfrm>
            <a:custGeom>
              <a:avLst/>
              <a:gdLst>
                <a:gd name="T0" fmla="*/ 630 w 21600"/>
                <a:gd name="T1" fmla="*/ 0 h 21360"/>
                <a:gd name="T2" fmla="*/ 4237 w 21600"/>
                <a:gd name="T3" fmla="*/ 3362 h 21360"/>
                <a:gd name="T4" fmla="*/ 0 w 21600"/>
                <a:gd name="T5" fmla="*/ 3362 h 213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360" fill="none" extrusionOk="0">
                  <a:moveTo>
                    <a:pt x="3210" y="0"/>
                  </a:moveTo>
                  <a:cubicBezTo>
                    <a:pt x="13781" y="1589"/>
                    <a:pt x="21600" y="10670"/>
                    <a:pt x="21600" y="21360"/>
                  </a:cubicBezTo>
                </a:path>
                <a:path w="21600" h="21360" stroke="0" extrusionOk="0">
                  <a:moveTo>
                    <a:pt x="3210" y="0"/>
                  </a:moveTo>
                  <a:cubicBezTo>
                    <a:pt x="13781" y="1589"/>
                    <a:pt x="21600" y="10670"/>
                    <a:pt x="21600" y="21360"/>
                  </a:cubicBezTo>
                  <a:lnTo>
                    <a:pt x="0" y="21360"/>
                  </a:lnTo>
                  <a:lnTo>
                    <a:pt x="3210" y="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AC87A-AF6B-4762-A299-D06E6FF32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1915-0D77-4632-9465-BDBDDD92A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800B2-A85D-4B59-A28E-31159159B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7E348-129A-4053-A40A-0244ABE15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E731A-23DF-424C-B8FB-3586FF84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5A9F9-B43C-4C9E-935F-0FC6D05EF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C8D7D-2CF2-4484-9510-194082979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07A3B-C03E-421F-B887-CFD94BD59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1AD19-8CC3-4DB8-9095-851D3BD66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DE64D-3833-4EF1-A16A-AEF7E52FC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59B74-B846-403C-9733-69E2E685D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32888" cy="6846888"/>
            <a:chOff x="0" y="0"/>
            <a:chExt cx="5753" cy="4313"/>
          </a:xfrm>
        </p:grpSpPr>
        <p:sp>
          <p:nvSpPr>
            <p:cNvPr id="2" name="Freeform 2"/>
            <p:cNvSpPr>
              <a:spLocks/>
            </p:cNvSpPr>
            <p:nvPr/>
          </p:nvSpPr>
          <p:spPr bwMode="ltGray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8000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Arc 3"/>
            <p:cNvSpPr>
              <a:spLocks/>
            </p:cNvSpPr>
            <p:nvPr/>
          </p:nvSpPr>
          <p:spPr bwMode="ltGray">
            <a:xfrm>
              <a:off x="0" y="0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61C322-9DA3-49D6-A9AE-33F377A4C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Best Practices:  or BETTER Practices??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l">
              <a:buFont typeface="Monotype Sorts" charset="2"/>
              <a:buNone/>
            </a:pPr>
            <a:r>
              <a:rPr lang="en-US" smtClean="0"/>
              <a:t>James R. Burns</a:t>
            </a:r>
          </a:p>
          <a:p>
            <a:pPr algn="l">
              <a:buFont typeface="Monotype Sorts" charset="2"/>
              <a:buNone/>
            </a:pPr>
            <a:endParaRPr lang="en-US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/>
          <a:lstStyle/>
          <a:p>
            <a:r>
              <a:rPr lang="en-US" dirty="0" smtClean="0"/>
              <a:t>Ten old Best Practices 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en-US" dirty="0" smtClean="0"/>
              <a:t>Do your Risk Management Due Diligence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Guard against Scope Creep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Continue to assess risks throughout the project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Resolve issues quickly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Execute according to plan—monitor and control Schedule and Budget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Motivate your team!!!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Where to get more information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Other training sessions</a:t>
            </a:r>
          </a:p>
          <a:p>
            <a:r>
              <a:rPr lang="en-US" smtClean="0"/>
              <a:t>Books, articles, electronic sources</a:t>
            </a:r>
          </a:p>
          <a:p>
            <a:r>
              <a:rPr lang="en-US" smtClean="0"/>
              <a:t>Consulting services, other sources</a:t>
            </a:r>
          </a:p>
        </p:txBody>
      </p:sp>
    </p:spTree>
  </p:cSld>
  <p:clrMapOvr>
    <a:masterClrMapping/>
  </p:clrMapOvr>
  <p:transition spd="slow">
    <p:random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References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cs typeface="Times New Roman" pitchFamily="18" charset="0"/>
              </a:rPr>
              <a:t>References</a:t>
            </a:r>
            <a:endParaRPr lang="en-US" sz="28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1.       McConnell, Steve, </a:t>
            </a:r>
            <a:r>
              <a:rPr lang="en-US" sz="2800" b="1" smtClean="0">
                <a:cs typeface="Times New Roman" pitchFamily="18" charset="0"/>
              </a:rPr>
              <a:t>RAPID DEVELOPMENT</a:t>
            </a:r>
            <a:r>
              <a:rPr lang="en-US" sz="2800" smtClean="0">
                <a:cs typeface="Times New Roman" pitchFamily="18" charset="0"/>
              </a:rPr>
              <a:t>, Redmond, Washington:  Microsoft Press, 1996.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2.       DeMarco, Tom, </a:t>
            </a:r>
            <a:r>
              <a:rPr lang="en-US" sz="2800" b="1" smtClean="0">
                <a:cs typeface="Times New Roman" pitchFamily="18" charset="0"/>
              </a:rPr>
              <a:t>CONTROLLING SOFTWARE PROJECTS</a:t>
            </a:r>
            <a:r>
              <a:rPr lang="en-US" sz="2800" smtClean="0">
                <a:cs typeface="Times New Roman" pitchFamily="18" charset="0"/>
              </a:rPr>
              <a:t>, New York:  Yourdon Press, 1982.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3.       Martin, James, </a:t>
            </a:r>
            <a:r>
              <a:rPr lang="en-US" sz="2800" b="1" smtClean="0">
                <a:cs typeface="Times New Roman" pitchFamily="18" charset="0"/>
              </a:rPr>
              <a:t>RAPID APPLICATION DEVELOPMENT</a:t>
            </a:r>
            <a:r>
              <a:rPr lang="en-US" sz="2800" smtClean="0">
                <a:cs typeface="Times New Roman" pitchFamily="18" charset="0"/>
              </a:rPr>
              <a:t>, New York:  Mcmillan Publishing Company, 1991.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4.       Basili, Victor R., and David M. Weiss, 1984.  “A Methodology for Collecting Valid Software Engineering Data.” </a:t>
            </a:r>
            <a:r>
              <a:rPr lang="en-US" sz="2800" i="1" smtClean="0">
                <a:cs typeface="Times New Roman" pitchFamily="18" charset="0"/>
              </a:rPr>
              <a:t> IEEE Transactions on Software Engineering</a:t>
            </a:r>
            <a:r>
              <a:rPr lang="en-US" sz="2800" smtClean="0">
                <a:cs typeface="Times New Roman" pitchFamily="18" charset="0"/>
              </a:rPr>
              <a:t> SE-1, no. 4 (December):  390-396.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Times New Roman" pitchFamily="18" charset="0"/>
              </a:rPr>
              <a:t>More References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5.       Brodman, Judith G., and Donna L. Johnson, 1995.  “Return on Investment (ROI) from Software Process Improvement as Measured by US Industry.”  </a:t>
            </a:r>
            <a:r>
              <a:rPr lang="en-US" i="1" smtClean="0">
                <a:cs typeface="Times New Roman" pitchFamily="18" charset="0"/>
              </a:rPr>
              <a:t>Software Process</a:t>
            </a:r>
            <a:r>
              <a:rPr lang="en-US" smtClean="0">
                <a:cs typeface="Times New Roman" pitchFamily="18" charset="0"/>
              </a:rPr>
              <a:t>, August: 36-47.</a:t>
            </a:r>
          </a:p>
          <a:p>
            <a:r>
              <a:rPr lang="en-US" smtClean="0"/>
              <a:t>6. </a:t>
            </a:r>
            <a:r>
              <a:rPr lang="en-US" smtClean="0">
                <a:cs typeface="Times New Roman" pitchFamily="18" charset="0"/>
              </a:rPr>
              <a:t>       McConnell, Steve, CODE COMPLETE, Redmond, Washington:  Microsoft Press, 1993.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Feedback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Request feedback of training session</a:t>
            </a:r>
          </a:p>
        </p:txBody>
      </p:sp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Agenda of New Best Practices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Change Board</a:t>
            </a:r>
          </a:p>
          <a:p>
            <a:r>
              <a:rPr lang="en-US" dirty="0" smtClean="0"/>
              <a:t>Daily Build and Smoke test</a:t>
            </a:r>
          </a:p>
          <a:p>
            <a:r>
              <a:rPr lang="en-US" dirty="0" smtClean="0"/>
              <a:t>Designing for Change</a:t>
            </a:r>
          </a:p>
          <a:p>
            <a:r>
              <a:rPr lang="en-US" dirty="0" smtClean="0"/>
              <a:t>Evolutionary prototyping</a:t>
            </a:r>
          </a:p>
          <a:p>
            <a:r>
              <a:rPr lang="en-US" dirty="0" smtClean="0"/>
              <a:t>Goal setting</a:t>
            </a:r>
          </a:p>
          <a:p>
            <a:r>
              <a:rPr lang="en-US" dirty="0" smtClean="0"/>
              <a:t>Inspections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Joint Applications Development (JAD)</a:t>
            </a:r>
          </a:p>
          <a:p>
            <a:r>
              <a:rPr lang="en-US" dirty="0" smtClean="0"/>
              <a:t>Lifecycle Model Selection</a:t>
            </a:r>
          </a:p>
          <a:p>
            <a:r>
              <a:rPr lang="en-US" dirty="0" smtClean="0"/>
              <a:t>Measurement</a:t>
            </a:r>
          </a:p>
          <a:p>
            <a:r>
              <a:rPr lang="en-US" dirty="0" smtClean="0"/>
              <a:t>Miniature Milestones</a:t>
            </a:r>
          </a:p>
          <a:p>
            <a:r>
              <a:rPr lang="en-US" dirty="0" smtClean="0"/>
              <a:t>Outsourcing</a:t>
            </a:r>
          </a:p>
          <a:p>
            <a:r>
              <a:rPr lang="en-US" dirty="0" smtClean="0"/>
              <a:t>Principled Negotiation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New Best Practices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114800"/>
          </a:xfrm>
          <a:noFill/>
        </p:spPr>
        <p:txBody>
          <a:bodyPr/>
          <a:lstStyle/>
          <a:p>
            <a:r>
              <a:rPr lang="en-US" dirty="0" smtClean="0"/>
              <a:t>Productivity Environments</a:t>
            </a:r>
          </a:p>
          <a:p>
            <a:r>
              <a:rPr lang="en-US" dirty="0" smtClean="0"/>
              <a:t>Rapid Development Languages</a:t>
            </a:r>
          </a:p>
          <a:p>
            <a:r>
              <a:rPr lang="en-US" dirty="0" smtClean="0"/>
              <a:t>Requirements Scrubbing</a:t>
            </a:r>
          </a:p>
          <a:p>
            <a:r>
              <a:rPr lang="en-US" dirty="0" smtClean="0"/>
              <a:t>Reuse, Reuse, Reuse</a:t>
            </a:r>
          </a:p>
          <a:p>
            <a:r>
              <a:rPr lang="en-US" dirty="0" smtClean="0"/>
              <a:t>Productivity Environments</a:t>
            </a:r>
          </a:p>
          <a:p>
            <a:r>
              <a:rPr lang="en-US" dirty="0" smtClean="0"/>
              <a:t>Staged Delivery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114800"/>
          </a:xfrm>
          <a:noFill/>
        </p:spPr>
        <p:txBody>
          <a:bodyPr/>
          <a:lstStyle/>
          <a:p>
            <a:r>
              <a:rPr lang="en-US" dirty="0" smtClean="0"/>
              <a:t>Theory-W Management</a:t>
            </a:r>
          </a:p>
          <a:p>
            <a:r>
              <a:rPr lang="en-US" dirty="0" smtClean="0"/>
              <a:t>Throwaway Prototyping</a:t>
            </a:r>
          </a:p>
          <a:p>
            <a:r>
              <a:rPr lang="en-US" dirty="0" smtClean="0"/>
              <a:t>Time-box Development</a:t>
            </a:r>
          </a:p>
          <a:p>
            <a:r>
              <a:rPr lang="en-US" dirty="0" smtClean="0"/>
              <a:t>Tools Group</a:t>
            </a:r>
          </a:p>
          <a:p>
            <a:r>
              <a:rPr lang="en-US" dirty="0" smtClean="0"/>
              <a:t>Top-10 Risks List</a:t>
            </a:r>
          </a:p>
          <a:p>
            <a:r>
              <a:rPr lang="en-US" dirty="0" smtClean="0"/>
              <a:t>User-Interface Prototyping</a:t>
            </a:r>
          </a:p>
          <a:p>
            <a:r>
              <a:rPr lang="en-US" dirty="0" smtClean="0"/>
              <a:t>Voluntary Overtime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How do we overcome some of the biggest problems associated with IT Projects</a:t>
            </a:r>
          </a:p>
          <a:p>
            <a:pPr lvl="1"/>
            <a:r>
              <a:rPr lang="en-US" smtClean="0"/>
              <a:t>Customers don’t know what they want</a:t>
            </a:r>
          </a:p>
          <a:p>
            <a:pPr lvl="1"/>
            <a:r>
              <a:rPr lang="en-US" smtClean="0"/>
              <a:t>Absence of progress visibility</a:t>
            </a:r>
          </a:p>
          <a:p>
            <a:pPr lvl="1"/>
            <a:r>
              <a:rPr lang="en-US" smtClean="0"/>
              <a:t>No one knows exactly what is involved</a:t>
            </a:r>
          </a:p>
          <a:p>
            <a:pPr lvl="1"/>
            <a:r>
              <a:rPr lang="en-US" smtClean="0"/>
              <a:t>How long it will take or how much it will cost is not known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Connections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All of these best practices fit together to create a kind of synergism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Change Control Board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We’ve said about everything there is to say about this best practice</a:t>
            </a:r>
          </a:p>
          <a:p>
            <a:r>
              <a:rPr lang="en-US" dirty="0" smtClean="0"/>
              <a:t>An odd-numbered committee, so as to avoid ties when voting</a:t>
            </a:r>
          </a:p>
          <a:p>
            <a:r>
              <a:rPr lang="en-US" dirty="0" smtClean="0"/>
              <a:t>Every-faction represented—including the customer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Daily Build and Smoke Test {DBST}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Microsoft’s not-so secret weapon</a:t>
            </a:r>
          </a:p>
          <a:p>
            <a:pPr lvl="1"/>
            <a:r>
              <a:rPr lang="en-US" dirty="0" smtClean="0"/>
              <a:t>If MS could evangelize one software engineering idea, this would be it</a:t>
            </a:r>
          </a:p>
          <a:p>
            <a:pPr lvl="1"/>
            <a:r>
              <a:rPr lang="en-US" dirty="0" smtClean="0"/>
              <a:t>Most germane </a:t>
            </a:r>
            <a:r>
              <a:rPr lang="en-US" smtClean="0"/>
              <a:t>to large </a:t>
            </a:r>
            <a:r>
              <a:rPr lang="en-US" dirty="0" smtClean="0"/>
              <a:t>software development projects, like MS Windows….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DBST Efficacy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potential reduction from nominal schedule</a:t>
            </a:r>
          </a:p>
          <a:p>
            <a:pPr lvl="1"/>
            <a:r>
              <a:rPr lang="en-US" smtClean="0"/>
              <a:t>improved progress visibility (progress monitoring)</a:t>
            </a:r>
          </a:p>
          <a:p>
            <a:pPr lvl="1"/>
            <a:r>
              <a:rPr lang="en-US" smtClean="0"/>
              <a:t>decreased schedule risk and quality risk</a:t>
            </a:r>
          </a:p>
          <a:p>
            <a:pPr lvl="1"/>
            <a:r>
              <a:rPr lang="en-US" smtClean="0"/>
              <a:t>very good chance for first time success/excellent chance of long term success</a:t>
            </a:r>
          </a:p>
          <a:p>
            <a:pPr lvl="1"/>
            <a:r>
              <a:rPr lang="en-US" smtClean="0"/>
              <a:t>Supports easier defect diagnosis</a:t>
            </a:r>
          </a:p>
          <a:p>
            <a:pPr lvl="1"/>
            <a:r>
              <a:rPr lang="en-US" smtClean="0"/>
              <a:t>Improves overall product quality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DBST Risks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DBST reduces integration risk, quality risks, while increasing progress visibility</a:t>
            </a:r>
          </a:p>
          <a:p>
            <a:pPr lvl="1"/>
            <a:r>
              <a:rPr lang="en-US" smtClean="0"/>
              <a:t>Pressure to release interim versions of a program too frequently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Daily Build and Smoke Test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You build the product every day and test it minimally every day (off line)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If the build (compile, link) to create an executable doesn’t work, it is considered </a:t>
            </a:r>
            <a:r>
              <a:rPr lang="en-US" sz="2800" b="1" smtClean="0"/>
              <a:t>broken</a:t>
            </a:r>
            <a:r>
              <a:rPr lang="en-US" sz="2800" smtClean="0"/>
              <a:t> and becomes the highest priority of the team to get fixed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 clean build is one in which all source files compile to object modules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all files link successfully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smoke test is passed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Introduction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Best Practices as found in the literature on Project Management</a:t>
            </a:r>
          </a:p>
          <a:p>
            <a:r>
              <a:rPr lang="en-US" dirty="0" smtClean="0"/>
              <a:t>Best Practices are practices that are considered ‘optimal’ at this juncture in time</a:t>
            </a:r>
          </a:p>
          <a:p>
            <a:r>
              <a:rPr lang="en-US" dirty="0" smtClean="0"/>
              <a:t>But Best Practices are continually being IMPROVED…..so in a sense we never ever arrive…</a:t>
            </a:r>
          </a:p>
          <a:p>
            <a:r>
              <a:rPr lang="en-US" dirty="0" smtClean="0"/>
              <a:t>Thus, the BEST PRACTICES continually get ….</a:t>
            </a:r>
            <a:r>
              <a:rPr lang="en-US" dirty="0" smtClean="0">
                <a:solidFill>
                  <a:srgbClr val="FF0000"/>
                </a:solidFill>
              </a:rPr>
              <a:t>BETTER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791" y="2967335"/>
            <a:ext cx="8592417" cy="156966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9600" cap="none" spc="0" dirty="0" smtClean="0">
                <a:ln/>
                <a:solidFill>
                  <a:srgbClr val="FF0000"/>
                </a:solidFill>
                <a:effectLst/>
              </a:rPr>
              <a:t>Better and Better</a:t>
            </a:r>
            <a:endParaRPr lang="en-US" sz="9600" cap="none" spc="0" dirty="0">
              <a:ln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Daily Build and Smoke Test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800" smtClean="0"/>
              <a:t>Is treated as the heartbeat of the project</a:t>
            </a:r>
          </a:p>
          <a:p>
            <a:r>
              <a:rPr lang="en-US" sz="2800" smtClean="0"/>
              <a:t>Uses an automated build tool such as </a:t>
            </a:r>
            <a:r>
              <a:rPr lang="en-US" sz="2800" i="1" smtClean="0"/>
              <a:t>make</a:t>
            </a:r>
            <a:r>
              <a:rPr lang="en-US" sz="2800" smtClean="0"/>
              <a:t> in VB</a:t>
            </a:r>
          </a:p>
          <a:p>
            <a:r>
              <a:rPr lang="en-US" sz="2800" smtClean="0"/>
              <a:t>On large projects someone on the team has responsibility for conducting the daily build and smoke test</a:t>
            </a:r>
          </a:p>
          <a:p>
            <a:r>
              <a:rPr lang="en-US" sz="2800" smtClean="0"/>
              <a:t>DBST’s are performed in the evening and if successful released the next morning for use by the team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Daily Build and Smoke Test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Virtually any kind of project can use daily builds--large, small, shrink-wrap software and business systems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On Windows NT 3.0, there were four full-time people in the build group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NT 3.0 has 5.6 million lines of code spread across 40,000 modules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DBST took 19 hours even though it was spread across several machines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Still, the team managed to build and test every day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Much of the success was attributed to the DBST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Smoke Test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Smoke test grows with the sophistication of the program</a:t>
            </a:r>
          </a:p>
          <a:p>
            <a:pPr>
              <a:lnSpc>
                <a:spcPct val="90000"/>
              </a:lnSpc>
            </a:pPr>
            <a:r>
              <a:rPr lang="en-US" smtClean="0"/>
              <a:t>Smoke test involves an exercise of the entire system from end-to-end</a:t>
            </a:r>
          </a:p>
          <a:p>
            <a:pPr>
              <a:lnSpc>
                <a:spcPct val="90000"/>
              </a:lnSpc>
            </a:pPr>
            <a:r>
              <a:rPr lang="en-US" smtClean="0"/>
              <a:t>Not an exhaustive test</a:t>
            </a:r>
          </a:p>
          <a:p>
            <a:pPr>
              <a:lnSpc>
                <a:spcPct val="90000"/>
              </a:lnSpc>
            </a:pPr>
            <a:r>
              <a:rPr lang="en-US" smtClean="0"/>
              <a:t>Detects (surfaces) major problems</a:t>
            </a:r>
          </a:p>
          <a:p>
            <a:pPr>
              <a:lnSpc>
                <a:spcPct val="90000"/>
              </a:lnSpc>
            </a:pPr>
            <a:r>
              <a:rPr lang="en-US" smtClean="0"/>
              <a:t>If a build passes a smoke test, it is stable enough to be tested and is a good build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Designing for Change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modest potential reduction in nominal schedule</a:t>
            </a:r>
          </a:p>
          <a:p>
            <a:r>
              <a:rPr lang="en-US" smtClean="0"/>
              <a:t>no improvement in progress visibility</a:t>
            </a:r>
          </a:p>
          <a:p>
            <a:r>
              <a:rPr lang="en-US" smtClean="0"/>
              <a:t>decreased schedule risk</a:t>
            </a:r>
          </a:p>
          <a:p>
            <a:r>
              <a:rPr lang="en-US" smtClean="0"/>
              <a:t>good chance of first/time success/excellent chance of long-term success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Designing for Change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Because it is very difficult to get requirements right the first time</a:t>
            </a:r>
          </a:p>
          <a:p>
            <a:r>
              <a:rPr lang="en-US" smtClean="0"/>
              <a:t>Customers don’t know what they want</a:t>
            </a:r>
          </a:p>
          <a:p>
            <a:r>
              <a:rPr lang="en-US" smtClean="0"/>
              <a:t>Requirements modeling has improved requirements determination, but still there are many problems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Designing for Change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Enables changes late in the project to be effected easily, rapidly</a:t>
            </a:r>
          </a:p>
          <a:p>
            <a:r>
              <a:rPr lang="en-US" smtClean="0"/>
              <a:t>Change can happen because of market conditions, the customer’s understanding of the problem changes, or the technology changes etc.</a:t>
            </a:r>
          </a:p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Designing for Change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Identify areas likely to change</a:t>
            </a:r>
          </a:p>
          <a:p>
            <a:pPr>
              <a:lnSpc>
                <a:spcPct val="90000"/>
              </a:lnSpc>
            </a:pPr>
            <a:r>
              <a:rPr lang="en-US" smtClean="0"/>
              <a:t>use information hiding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this contains/confines the change inside/within a single module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Set boundaries on inheritance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Create a plug-and-play software landscape</a:t>
            </a:r>
          </a:p>
          <a:p>
            <a:pPr>
              <a:lnSpc>
                <a:spcPct val="90000"/>
              </a:lnSpc>
            </a:pPr>
            <a:r>
              <a:rPr lang="en-US" smtClean="0"/>
              <a:t>Develop a change plan</a:t>
            </a:r>
          </a:p>
          <a:p>
            <a:pPr>
              <a:lnSpc>
                <a:spcPct val="90000"/>
              </a:lnSpc>
            </a:pPr>
            <a:r>
              <a:rPr lang="en-US" smtClean="0"/>
              <a:t>Define families of programs</a:t>
            </a: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Designing for Change/risk management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such changes make maintenance much easier</a:t>
            </a:r>
          </a:p>
          <a:p>
            <a:pPr>
              <a:lnSpc>
                <a:spcPct val="90000"/>
              </a:lnSpc>
            </a:pPr>
            <a:r>
              <a:rPr lang="en-US" smtClean="0"/>
              <a:t>means good program structure and high quality code</a:t>
            </a:r>
          </a:p>
          <a:p>
            <a:pPr>
              <a:lnSpc>
                <a:spcPct val="90000"/>
              </a:lnSpc>
            </a:pPr>
            <a:r>
              <a:rPr lang="en-US" smtClean="0"/>
              <a:t>Supports evolutionary/incremental/versioned delivery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Giving your customers a piece of functionality at a time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Evolutionary Delivery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Establish a stable, static core architecture for the product, the application</a:t>
            </a:r>
          </a:p>
          <a:p>
            <a:r>
              <a:rPr lang="en-US" smtClean="0"/>
              <a:t>Deliver the customer’s first understanding of the problem early</a:t>
            </a:r>
          </a:p>
          <a:p>
            <a:r>
              <a:rPr lang="en-US" smtClean="0"/>
              <a:t>Also could be called early delivery</a:t>
            </a:r>
          </a:p>
          <a:p>
            <a:r>
              <a:rPr lang="en-US" smtClean="0"/>
              <a:t>This gets some functionality into the hands of the customer or end user at an early date</a:t>
            </a: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Evolutionary Delivery--Advantages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Reduces the risk of delivering a product the customer doesn’t want, avoiding time-consuming rework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For custom software, it makes progress visible by delivering software early and often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For shrink-wrap commercial software, it supports more frequent product releases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It reduces estimation error by allowing for recalibration and re-estimation after each evolutionary delivery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34400" cy="1143000"/>
          </a:xfrm>
        </p:spPr>
        <p:txBody>
          <a:bodyPr/>
          <a:lstStyle/>
          <a:p>
            <a:r>
              <a:rPr lang="en-US" dirty="0" smtClean="0"/>
              <a:t>Consider the Proverbial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8000" dirty="0" smtClean="0"/>
              <a:t>Process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981200" y="2362200"/>
            <a:ext cx="4876800" cy="3124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Best Practice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3505200"/>
            <a:ext cx="1752600" cy="12954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Inputs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6858000" y="3429000"/>
            <a:ext cx="2057400" cy="12954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/>
              <a:t>Out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Evolutionary Delivery—Advantages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It reduces the risk of integration problems by integrating early and often—whenever a delivery occurs</a:t>
            </a:r>
          </a:p>
          <a:p>
            <a:pPr>
              <a:lnSpc>
                <a:spcPct val="90000"/>
              </a:lnSpc>
            </a:pPr>
            <a:r>
              <a:rPr lang="en-US" smtClean="0"/>
              <a:t>It improves morale because the project is seen as a success from the first time the product is delivered</a:t>
            </a:r>
          </a:p>
          <a:p>
            <a:pPr>
              <a:lnSpc>
                <a:spcPct val="90000"/>
              </a:lnSpc>
            </a:pPr>
            <a:r>
              <a:rPr lang="en-US" smtClean="0"/>
              <a:t>Improves your ability to make mid-course corrections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Goal setting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Makes use of the fact that human motivation is the single, strongest contributor to productivity</a:t>
            </a:r>
          </a:p>
          <a:p>
            <a:r>
              <a:rPr lang="en-US" smtClean="0"/>
              <a:t>In Goal Setting, a project manager or customer simply tells developers what is expected of them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Goal setting – efficacy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Potential for reduction from nominal schedule—very good</a:t>
            </a:r>
          </a:p>
          <a:p>
            <a:r>
              <a:rPr lang="en-US" smtClean="0"/>
              <a:t>Chance for first-time success—good</a:t>
            </a:r>
          </a:p>
          <a:p>
            <a:r>
              <a:rPr lang="en-US" smtClean="0"/>
              <a:t>Chance of long-term success—very good</a:t>
            </a:r>
          </a:p>
          <a:p>
            <a:r>
              <a:rPr lang="en-US" smtClean="0"/>
              <a:t>Considered GOOD OVERALL in terms of creating a shorter schedule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Inspections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These are formal technical reviews in which participants in the review are well-trained in review practices and assigned specific roles to play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roles played during the review meeting help to stimulate discovery of additional errors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Have been found to be much more effective in finding errors than execution testing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Both in percentage of total defects found and in time spent per defect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Inspections—in relation to rapid development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Detection of errors early</a:t>
            </a:r>
          </a:p>
          <a:p>
            <a:r>
              <a:rPr lang="en-US" smtClean="0"/>
              <a:t>Avoids costly downstream work</a:t>
            </a:r>
          </a:p>
          <a:p>
            <a:r>
              <a:rPr lang="en-US" smtClean="0"/>
              <a:t>Can be used on both development and maintenance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Joint Applications Development (JAD)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Lifecycle Model Selection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Choose the wrong lifecycle and what happens??</a:t>
            </a:r>
          </a:p>
          <a:p>
            <a:r>
              <a:rPr lang="en-US" smtClean="0"/>
              <a:t>Choose the right lifecycle and what happens??</a:t>
            </a:r>
          </a:p>
        </p:txBody>
      </p:sp>
    </p:spTree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Wrong lifecycle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Missing tasks</a:t>
            </a:r>
          </a:p>
          <a:p>
            <a:r>
              <a:rPr lang="en-US" smtClean="0"/>
              <a:t>Inappropriate tasks</a:t>
            </a:r>
          </a:p>
          <a:p>
            <a:r>
              <a:rPr lang="en-US" smtClean="0"/>
              <a:t>Tasks in the wrong order</a:t>
            </a:r>
          </a:p>
        </p:txBody>
      </p:sp>
    </p:spTree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Right lifecycle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All tasks are there</a:t>
            </a:r>
          </a:p>
          <a:p>
            <a:r>
              <a:rPr lang="en-US" smtClean="0"/>
              <a:t>All tasks are in the right order</a:t>
            </a:r>
          </a:p>
          <a:p>
            <a:r>
              <a:rPr lang="en-US" smtClean="0"/>
              <a:t>Energy and effort is used effectively</a:t>
            </a:r>
          </a:p>
        </p:txBody>
      </p:sp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Measurement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 Goldratt soapbox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Time-after-time Goldratt finds companies that are failing because they are measuring and rewarding the wrong things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Is the antidote to the common problems of poor estimates, poor scheduling, and poor progress visibility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Has the potential to reduce the duration of the project schedule, improve progress visibility, and reduce schedule risk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PMBOK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BMPOK has little to say about the practices that make up the 44 processes that are identified—instead it….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Leaves that to its users, knowing that such practices will be forever changing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does identify the </a:t>
            </a:r>
            <a:r>
              <a:rPr lang="en-US" dirty="0" smtClean="0">
                <a:solidFill>
                  <a:srgbClr val="FF0000"/>
                </a:solidFill>
              </a:rPr>
              <a:t>inputs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outputs </a:t>
            </a:r>
            <a:r>
              <a:rPr lang="en-US" dirty="0" smtClean="0"/>
              <a:t>to each process—because these are pretty-well fixed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effectLst/>
              </a:rPr>
              <a:t>Measurement {M}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Firms should institute a measurement group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Measurement should provide status (progress) visibility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 should focus people’s activities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People get focused on visible measurements that are rewarded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What gets measured and rewarded, gets optimized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 should improve morale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 can help set realistic expectations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 lays the groundwork for process improvement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effectLst/>
              </a:rPr>
              <a:t>Software Measures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Size in lines of code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What do you think would happen if you rewarded people for the number of lines of code they put out per week?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Size in function points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Defects per thousand lines of code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Hours spend analyzing, designing, coding, testing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Developer satisfaction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Developer stress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>
    <p:rand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effectLst/>
              </a:rPr>
              <a:t>Measurement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Doesn’t produce results within the span of one project, but over several projects, processes and practices are improved</a:t>
            </a:r>
          </a:p>
          <a:p>
            <a:r>
              <a:rPr lang="en-US" smtClean="0"/>
              <a:t>There is a tendency to measure everything just in case you need it</a:t>
            </a:r>
          </a:p>
          <a:p>
            <a:r>
              <a:rPr lang="en-US" smtClean="0"/>
              <a:t>A better practice is to allow measurements to be driven by goals, questions, and metrics</a:t>
            </a:r>
          </a:p>
        </p:txBody>
      </p:sp>
    </p:spTree>
  </p:cSld>
  <p:clrMapOvr>
    <a:masterClrMapping/>
  </p:clrMapOvr>
  <p:transition>
    <p:rand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Goals: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good one is to reduce the number of defects that make their way into the software initially</a:t>
            </a:r>
          </a:p>
          <a:p>
            <a:pPr lvl="1"/>
            <a:r>
              <a:rPr lang="en-US" smtClean="0"/>
              <a:t>Which then take so much time to find and remove later</a:t>
            </a:r>
          </a:p>
        </p:txBody>
      </p:sp>
    </p:spTree>
  </p:cSld>
  <p:clrMapOvr>
    <a:masterClrMapping/>
  </p:clrMapOvr>
  <p:transition>
    <p:rand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Miniature Milestones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Is a fine-grained approach to project tracking and control that provides exceptional visibility into a project’s status</a:t>
            </a:r>
          </a:p>
          <a:p>
            <a:r>
              <a:rPr lang="en-US" smtClean="0"/>
              <a:t>Eliminates the risk of uncontrolled, undetected schedule slippage</a:t>
            </a:r>
          </a:p>
          <a:p>
            <a:r>
              <a:rPr lang="en-US" smtClean="0"/>
              <a:t>Works well when used with the daily build and smoke test</a:t>
            </a:r>
          </a:p>
        </p:txBody>
      </p:sp>
    </p:spTree>
  </p:cSld>
  <p:clrMapOvr>
    <a:masterClrMapping/>
  </p:clrMapOvr>
  <p:transition>
    <p:rand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Miniature Milestones--Advantages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be used throughout the development lifecycle, not just the construction phase</a:t>
            </a:r>
          </a:p>
          <a:p>
            <a:r>
              <a:rPr lang="en-US" smtClean="0"/>
              <a:t>Works well with just about any kind of software development</a:t>
            </a:r>
          </a:p>
          <a:p>
            <a:r>
              <a:rPr lang="en-US" smtClean="0"/>
              <a:t>Provides developers with a steady sense of accomplishment</a:t>
            </a:r>
          </a:p>
        </p:txBody>
      </p:sp>
    </p:spTree>
  </p:cSld>
  <p:clrMapOvr>
    <a:masterClrMapping/>
  </p:clrMapOvr>
  <p:transition>
    <p:rand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Miniature Milestones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Are obviously milestones that are between major milestones</a:t>
            </a:r>
          </a:p>
          <a:p>
            <a:r>
              <a:rPr lang="en-US" smtClean="0"/>
              <a:t>Provides visibility and confidence that major milestones will be reached</a:t>
            </a:r>
          </a:p>
          <a:p>
            <a:r>
              <a:rPr lang="en-US" smtClean="0"/>
              <a:t>EVERYONE BECOMES AWARE THAT A PROJECT IS GOING TO SLIP MUCH SOONER</a:t>
            </a:r>
          </a:p>
        </p:txBody>
      </p:sp>
    </p:spTree>
  </p:cSld>
  <p:clrMapOvr>
    <a:masterClrMapping/>
  </p:clrMapOvr>
  <p:transition>
    <p:rand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Miniature Milestones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Improves visibility</a:t>
            </a:r>
          </a:p>
          <a:p>
            <a:r>
              <a:rPr lang="en-US" smtClean="0"/>
              <a:t>Provides fine-grain control</a:t>
            </a:r>
          </a:p>
          <a:p>
            <a:r>
              <a:rPr lang="en-US" smtClean="0"/>
              <a:t>Improves motivation</a:t>
            </a:r>
          </a:p>
          <a:p>
            <a:r>
              <a:rPr lang="en-US" smtClean="0"/>
              <a:t>Reduces schedule risk</a:t>
            </a:r>
          </a:p>
          <a:p>
            <a:r>
              <a:rPr lang="en-US" smtClean="0"/>
              <a:t>“Never let a developer </a:t>
            </a:r>
            <a:r>
              <a:rPr lang="en-US" sz="4000" b="1" smtClean="0"/>
              <a:t>go</a:t>
            </a:r>
            <a:r>
              <a:rPr lang="en-US" smtClean="0"/>
              <a:t> </a:t>
            </a:r>
            <a:r>
              <a:rPr lang="en-US" sz="4000" b="1" smtClean="0"/>
              <a:t>DARK</a:t>
            </a:r>
            <a:r>
              <a:rPr lang="en-US" smtClean="0"/>
              <a:t>!!!”</a:t>
            </a:r>
          </a:p>
        </p:txBody>
      </p:sp>
    </p:spTree>
  </p:cSld>
  <p:clrMapOvr>
    <a:masterClrMapping/>
  </p:clrMapOvr>
  <p:transition>
    <p:rand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Outsourcing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There are folks outside who can do it better, faster and less money than the folks inside</a:t>
            </a:r>
          </a:p>
          <a:p>
            <a:r>
              <a:rPr lang="en-US" smtClean="0"/>
              <a:t>Outside sources may have solved the problem many times before and therefore be much further down on the learning curve</a:t>
            </a:r>
          </a:p>
          <a:p>
            <a:r>
              <a:rPr lang="en-US" smtClean="0"/>
              <a:t>Outside sources may be able to extensively reuse</a:t>
            </a:r>
          </a:p>
        </p:txBody>
      </p:sp>
    </p:spTree>
  </p:cSld>
  <p:clrMapOvr>
    <a:masterClrMapping/>
  </p:clrMapOvr>
  <p:transition>
    <p:rand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Principled Negotiation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Seeks WIN/WIN agreements</a:t>
            </a:r>
          </a:p>
          <a:p>
            <a:r>
              <a:rPr lang="en-US" smtClean="0"/>
              <a:t>Removes problems from people and seeks solutions outside of those problems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organization have a ‘Best Practice’ Champion?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53400" cy="4114800"/>
          </a:xfrm>
        </p:spPr>
        <p:txBody>
          <a:bodyPr/>
          <a:lstStyle/>
          <a:p>
            <a:r>
              <a:rPr lang="en-US" dirty="0" smtClean="0"/>
              <a:t>If not, your organization is not very ‘mature’</a:t>
            </a:r>
          </a:p>
          <a:p>
            <a:r>
              <a:rPr lang="en-US" dirty="0" smtClean="0"/>
              <a:t>Volunteer to become one—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BE PROACTIVE -- Covey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TAKE INITIATIVE – Kelley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Such a champion might be variously called </a:t>
            </a:r>
            <a:r>
              <a:rPr lang="en-US" b="1" dirty="0" smtClean="0">
                <a:solidFill>
                  <a:srgbClr val="FF0000"/>
                </a:solidFill>
              </a:rPr>
              <a:t>‘process champion’, ‘maturity champion’, </a:t>
            </a:r>
            <a:r>
              <a:rPr lang="en-US" b="1" dirty="0" smtClean="0"/>
              <a:t>etc.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Productivity Environments (PE)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Provide developers the freedom from noise and interruptions they need in order to work effectively</a:t>
            </a:r>
          </a:p>
          <a:p>
            <a:pPr lvl="1"/>
            <a:r>
              <a:rPr lang="en-US" smtClean="0"/>
              <a:t>Because software development is a highly intellectual activity that requires long periods of uninterrupted concentration</a:t>
            </a:r>
          </a:p>
        </p:txBody>
      </p:sp>
    </p:spTree>
  </p:cSld>
  <p:clrMapOvr>
    <a:masterClrMapping/>
  </p:clrMapOvr>
  <p:transition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 -- Quiet, uninterrupted work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Surprisingly, more than 70% of all software organizations have crowded office conditions and the average time between interruptions was 11 minutes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 – Flow time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Developers require 15 minutes or more to enter a state of flow which can then last for many hours, until fatigue or interruption terminates it</a:t>
            </a:r>
          </a:p>
          <a:p>
            <a:r>
              <a:rPr lang="en-US" smtClean="0"/>
              <a:t>If developers are interrupted every 11 minutes, they will likely never enter a flow state, referred to as “IN THE ZONE”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Productivity environments – Specifications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At least 80 sq. ft. of floor space</a:t>
            </a:r>
          </a:p>
          <a:p>
            <a:r>
              <a:rPr lang="en-US" smtClean="0"/>
              <a:t>At least 15 sq. ft. of desk space</a:t>
            </a:r>
          </a:p>
          <a:p>
            <a:r>
              <a:rPr lang="en-US" smtClean="0"/>
              <a:t>At least 15 linear feet of bookshelf space</a:t>
            </a:r>
          </a:p>
          <a:p>
            <a:r>
              <a:rPr lang="en-US" smtClean="0"/>
              <a:t>An external window</a:t>
            </a:r>
          </a:p>
          <a:p>
            <a:r>
              <a:rPr lang="en-US" smtClean="0"/>
              <a:t>At least 12 sq. ft. of whiteboard space</a:t>
            </a:r>
          </a:p>
          <a:p>
            <a:r>
              <a:rPr lang="en-US" smtClean="0"/>
              <a:t>At least 12 sq. ft. of bulletin board space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PE--Convenient access….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other team members</a:t>
            </a:r>
          </a:p>
          <a:p>
            <a:r>
              <a:rPr lang="en-US" smtClean="0"/>
              <a:t>To a high-speed printer</a:t>
            </a:r>
          </a:p>
          <a:p>
            <a:r>
              <a:rPr lang="en-US" smtClean="0"/>
              <a:t>To a photocopy machine</a:t>
            </a:r>
          </a:p>
          <a:p>
            <a:r>
              <a:rPr lang="en-US" smtClean="0"/>
              <a:t>To conference rooms</a:t>
            </a:r>
          </a:p>
          <a:p>
            <a:r>
              <a:rPr lang="en-US" smtClean="0"/>
              <a:t>To common office supplies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PE—Some means of…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Stopping phone interruptions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Rapid Development Languages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Can improve productivity greatly</a:t>
            </a:r>
          </a:p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Requirements Scrubbing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This is using the Pareto 80/20 rule to….</a:t>
            </a:r>
          </a:p>
        </p:txBody>
      </p:sp>
    </p:spTree>
  </p:cSld>
  <p:clrMapOvr>
    <a:masterClrMapping/>
  </p:clrMapOvr>
  <p:transition>
    <p:rand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Requirements scrubbing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After you create a req. specification, you go over it with a fine tooth comb:</a:t>
            </a:r>
          </a:p>
          <a:p>
            <a:pPr lvl="1"/>
            <a:r>
              <a:rPr lang="en-US" smtClean="0"/>
              <a:t>Eliminate all reqs. that are not absolutely necessary</a:t>
            </a:r>
          </a:p>
          <a:p>
            <a:pPr lvl="1"/>
            <a:r>
              <a:rPr lang="en-US" smtClean="0"/>
              <a:t>Simplify all requirements that are more complicated than necessary</a:t>
            </a:r>
          </a:p>
          <a:p>
            <a:pPr lvl="1"/>
            <a:r>
              <a:rPr lang="en-US" smtClean="0"/>
              <a:t>Substitute cheaper options for all requirements that have cheaper options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Reuse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90% reduction in development time</a:t>
            </a:r>
          </a:p>
          <a:p>
            <a:r>
              <a:rPr lang="en-US" smtClean="0"/>
              <a:t>Greatly increased quality</a:t>
            </a:r>
          </a:p>
          <a:p>
            <a:r>
              <a:rPr lang="en-US" smtClean="0"/>
              <a:t>Requires the right kind of culture</a:t>
            </a:r>
          </a:p>
          <a:p>
            <a:r>
              <a:rPr lang="en-US" smtClean="0"/>
              <a:t>What would that culture be??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Best Practice Champion, you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Document the existing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Get everyone in your organization to use that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Form a Change Control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Use PDCA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Continually improve the practices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Signing Up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Spiral Lifecycle Model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Developed by Barry Bhoem, this is a risk-driven methodology that requires several iterations through a cycle to complete a project, each iteration requiring a testing or inspection stage.</a:t>
            </a:r>
          </a:p>
          <a:p>
            <a:r>
              <a:rPr lang="en-US" smtClean="0"/>
              <a:t>Brings testing into the development lifecycle much sooner, reducing risk</a:t>
            </a:r>
          </a:p>
        </p:txBody>
      </p:sp>
    </p:spTree>
  </p:cSld>
  <p:clrMapOvr>
    <a:masterClrMapping/>
  </p:clrMapOvr>
  <p:transition>
    <p:random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Staged Delivery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This is similar to evolutionary delivery</a:t>
            </a:r>
          </a:p>
        </p:txBody>
      </p:sp>
    </p:spTree>
  </p:cSld>
  <p:clrMapOvr>
    <a:masterClrMapping/>
  </p:clrMapOvr>
  <p:transition>
    <p:random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Theory-W Management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Make every one a winner</a:t>
            </a:r>
          </a:p>
          <a:p>
            <a:r>
              <a:rPr lang="en-US" smtClean="0"/>
              <a:t>Plan the flight and fly the plan</a:t>
            </a:r>
          </a:p>
          <a:p>
            <a:r>
              <a:rPr lang="en-US" smtClean="0"/>
              <a:t>Software PM’s will be successful only if they make winners of all the other participants in the software process:  superiors, subordinates, customers, users, maintainers, etc.</a:t>
            </a:r>
          </a:p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Throwaway Prototyping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Develop the prototype quickly</a:t>
            </a:r>
          </a:p>
          <a:p>
            <a:r>
              <a:rPr lang="en-US" smtClean="0"/>
              <a:t>Test it</a:t>
            </a:r>
          </a:p>
          <a:p>
            <a:r>
              <a:rPr lang="en-US" smtClean="0"/>
              <a:t>Throw it away</a:t>
            </a:r>
          </a:p>
          <a:p>
            <a:r>
              <a:rPr lang="en-US" smtClean="0"/>
              <a:t>Take what you learned and use it to develop the final version of the software</a:t>
            </a:r>
          </a:p>
        </p:txBody>
      </p:sp>
    </p:spTree>
  </p:cSld>
  <p:clrMapOvr>
    <a:masterClrMapping/>
  </p:clrMapOvr>
  <p:transition>
    <p:random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Timebox Development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Developed by Dupont</a:t>
            </a:r>
          </a:p>
          <a:p>
            <a:r>
              <a:rPr lang="en-US" smtClean="0"/>
              <a:t>The basis for many RAD methodologies</a:t>
            </a:r>
          </a:p>
          <a:p>
            <a:pPr lvl="1"/>
            <a:r>
              <a:rPr lang="en-US" smtClean="0"/>
              <a:t>SCRUM</a:t>
            </a:r>
          </a:p>
          <a:p>
            <a:pPr lvl="1"/>
            <a:r>
              <a:rPr lang="en-US" smtClean="0"/>
              <a:t>RUP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Tools Group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Top-10 Risks List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User-Interface Prototyping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effectLst/>
              </a:rPr>
              <a:t>Voluntary Overtime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2009 John Wiley &amp; Sons,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2-</a:t>
            </a:r>
            <a:fld id="{FADBEEFF-A57E-41D6-8DAB-E1AB9D27DCCB}" type="slidenum">
              <a:rPr lang="en-US"/>
              <a:pPr/>
              <a:t>7</a:t>
            </a:fld>
            <a:endParaRPr lang="en-US"/>
          </a:p>
        </p:txBody>
      </p:sp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 Deming Wheel: PDCA Cycle</a:t>
            </a:r>
          </a:p>
        </p:txBody>
      </p:sp>
      <p:pic>
        <p:nvPicPr>
          <p:cNvPr id="794648" name="Picture 2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17675" y="2214563"/>
            <a:ext cx="6140450" cy="38814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Feature Set Control (FSC)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Discussed on next slides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FSC -- Creeping requirements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to handle the problem of creeping requirements</a:t>
            </a:r>
          </a:p>
          <a:p>
            <a:pPr lvl="1"/>
            <a:r>
              <a:rPr lang="en-US" smtClean="0"/>
              <a:t>Requirements that are added late in a product’s development</a:t>
            </a:r>
          </a:p>
          <a:p>
            <a:pPr lvl="1"/>
            <a:r>
              <a:rPr lang="en-US" smtClean="0"/>
              <a:t>A common source of cost and schedule overruns</a:t>
            </a:r>
          </a:p>
          <a:p>
            <a:pPr lvl="1"/>
            <a:r>
              <a:rPr lang="en-US" smtClean="0"/>
              <a:t>A major factor in project cancellations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FSC -- Late breaking changes leads to late software</a:t>
            </a: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PERIOD—end of discussion!!~!||!!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kinds of Feature Set Control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Early-project control involves defining a feature set that is consistent with your project’s schedule of budget objectives</a:t>
            </a:r>
          </a:p>
          <a:p>
            <a:r>
              <a:rPr lang="en-US" smtClean="0"/>
              <a:t>Mid-project control involves controlling creeping requirements</a:t>
            </a:r>
          </a:p>
          <a:p>
            <a:r>
              <a:rPr lang="en-US" smtClean="0"/>
              <a:t>Late-project control of trimming features to meet a schedule or cost goal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FSC--One reason for project success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project manager was keenly aware of the need to control late-breaking software changes.</a:t>
            </a:r>
          </a:p>
          <a:p>
            <a:r>
              <a:rPr lang="en-US" smtClean="0"/>
              <a:t>He hung this sign over his desk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NO!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sz="7200" smtClean="0"/>
              <a:t>     (What Part of          this don’t you     understand)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76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EARLY PROJECT:  The first commandment of Rapid Development is to narrow your scope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429000"/>
            <a:ext cx="7772400" cy="2590800"/>
          </a:xfrm>
        </p:spPr>
        <p:txBody>
          <a:bodyPr/>
          <a:lstStyle/>
          <a:p>
            <a:r>
              <a:rPr lang="en-US" smtClean="0"/>
              <a:t>Minimal specification</a:t>
            </a:r>
          </a:p>
          <a:p>
            <a:r>
              <a:rPr lang="en-US" smtClean="0"/>
              <a:t>Requirements scrubbing</a:t>
            </a:r>
          </a:p>
          <a:p>
            <a:r>
              <a:rPr lang="en-US" smtClean="0"/>
              <a:t>Versioned development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Minimal specification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Wasted specification effort</a:t>
            </a:r>
          </a:p>
          <a:p>
            <a:pPr lvl="1"/>
            <a:r>
              <a:rPr lang="en-US" smtClean="0"/>
              <a:t>You can waste an enormous amount of time specifying details that users don’t care about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Obsolescence</a:t>
            </a:r>
          </a:p>
          <a:p>
            <a:pPr lvl="1"/>
            <a:r>
              <a:rPr lang="en-US" smtClean="0"/>
              <a:t>Changes mid-way through a project can quickly render a requirements document obsolete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on minimal specification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goal is not to build exactly what you said you would at the beginning</a:t>
            </a:r>
          </a:p>
          <a:p>
            <a:r>
              <a:rPr lang="en-US" smtClean="0"/>
              <a:t>It is to build the best possible software within the available time</a:t>
            </a:r>
          </a:p>
          <a:p>
            <a:r>
              <a:rPr lang="en-US" smtClean="0"/>
              <a:t>Too often developers spend time on stuff the user’s don’t want, don’t need, don’t care about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on minimal specification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Lack of efficacy</a:t>
            </a:r>
          </a:p>
          <a:p>
            <a:pPr lvl="1"/>
            <a:r>
              <a:rPr lang="en-US" smtClean="0"/>
              <a:t>Specifying a system in enormous detail is insufficient to guarantee success</a:t>
            </a:r>
          </a:p>
          <a:p>
            <a:r>
              <a:rPr lang="en-US" smtClean="0"/>
              <a:t>Overly constrained design</a:t>
            </a:r>
          </a:p>
          <a:p>
            <a:pPr lvl="1"/>
            <a:r>
              <a:rPr lang="en-US" smtClean="0"/>
              <a:t>Forces design and implementation approaches that waste time, waste money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Summary of Today’s Session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To learn some concepts that we’ve never seen before</a:t>
            </a:r>
          </a:p>
          <a:p>
            <a:endParaRPr lang="en-US" dirty="0" smtClean="0"/>
          </a:p>
          <a:p>
            <a:r>
              <a:rPr lang="en-US" dirty="0" smtClean="0"/>
              <a:t>To review some concepts that we’ve seen many times before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Minimal specifications, when used properly should produce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Improved morale and motivation</a:t>
            </a:r>
          </a:p>
          <a:p>
            <a:pPr lvl="1"/>
            <a:r>
              <a:rPr lang="en-US" smtClean="0"/>
              <a:t>There is a great contribution to developer morale</a:t>
            </a:r>
          </a:p>
          <a:p>
            <a:r>
              <a:rPr lang="en-US" smtClean="0"/>
              <a:t>Opportunistic efficiency</a:t>
            </a:r>
          </a:p>
          <a:p>
            <a:pPr lvl="1"/>
            <a:r>
              <a:rPr lang="en-US" smtClean="0"/>
              <a:t>With a minimal spec, developers are more free to design and implement the software in the most expeditious way possible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Risks of minimal requirements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Omission of key requirements</a:t>
            </a:r>
          </a:p>
          <a:p>
            <a:pPr lvl="1"/>
            <a:r>
              <a:rPr lang="en-US" sz="2400" smtClean="0"/>
              <a:t>You risk leaving out things that the customer does care about</a:t>
            </a:r>
          </a:p>
          <a:p>
            <a:r>
              <a:rPr lang="en-US" sz="2800" smtClean="0"/>
              <a:t>Unclear or impossible goals</a:t>
            </a:r>
          </a:p>
          <a:p>
            <a:pPr lvl="1"/>
            <a:r>
              <a:rPr lang="en-US" sz="2400" smtClean="0"/>
              <a:t>Crystal-clear goals are essential to the success of minimal reqs.</a:t>
            </a:r>
          </a:p>
          <a:p>
            <a:pPr lvl="1"/>
            <a:r>
              <a:rPr lang="en-US" sz="2400" smtClean="0"/>
              <a:t>Goals tell developers  how to resolve ambiguities</a:t>
            </a:r>
          </a:p>
          <a:p>
            <a:pPr lvl="2"/>
            <a:r>
              <a:rPr lang="en-US" sz="2000" smtClean="0"/>
              <a:t>Maximum “WOW”</a:t>
            </a:r>
          </a:p>
          <a:p>
            <a:pPr lvl="2"/>
            <a:r>
              <a:rPr lang="en-US" sz="2000" smtClean="0"/>
              <a:t>Or Minimum development TIME???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Gold-plating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Developers start specifying most of the product themselves</a:t>
            </a:r>
          </a:p>
          <a:p>
            <a:pPr lvl="1"/>
            <a:r>
              <a:rPr lang="en-US" smtClean="0"/>
              <a:t>Every postmortem at Microsoft brings up the complaint that developers couldn’t resist adding new features, resulting in schedule problems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Versioned development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Scrubbing may postpone some requirements  for a later version</a:t>
            </a:r>
          </a:p>
          <a:p>
            <a:r>
              <a:rPr lang="en-US" smtClean="0"/>
              <a:t>Inevitably, when you get to version 2, you will scrap some of the features you had originally planned for version 2 and add others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MID-PROJECT:  Feature-Creep Control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typical project experiences about a 25-percent change in reqs. during development (Boehm 1981, Jones 1994)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Sources of Change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End-users want changes because they want additional functionality</a:t>
            </a:r>
          </a:p>
          <a:p>
            <a:r>
              <a:rPr lang="en-US" smtClean="0"/>
              <a:t>Marketers want changes because they see the market as feature driven</a:t>
            </a:r>
          </a:p>
          <a:p>
            <a:r>
              <a:rPr lang="en-US" smtClean="0"/>
              <a:t>Developers want changes because they have a great emotional and intellectual investment in all of the system’s details.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Killer App syndrome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few weeks before an app is to go to production, its competition comes out with a list of features that the developers never thought about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Unclear or impossible goals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want to develop a world-class product in the shortest possible time at the lowest possible cost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Unclear specifications:  consider a graphics program that uses Polymarkers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smtClean="0"/>
              <a:t>Size of polymarkers (15 ways to do this)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Don’t provide any control at all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Set up source code to be modified in one place for the polymarkers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Allow for the modification of a text file that the system reads upon startup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Allow for interactive end-user modification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smtClean="0"/>
              <a:t>Implementation time can vary tremendously based on how developers interpret seemingly trivial details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REPEAT:  Implementation time and cost can vary tremendously based on interpretation of specs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7772400" cy="3810000"/>
          </a:xfrm>
        </p:spPr>
        <p:txBody>
          <a:bodyPr/>
          <a:lstStyle/>
          <a:p>
            <a:pPr lvl="1"/>
            <a:r>
              <a:rPr lang="en-US" sz="2400" smtClean="0"/>
              <a:t>In this case the devil really is in the details</a:t>
            </a:r>
          </a:p>
          <a:p>
            <a:pPr lvl="1"/>
            <a:r>
              <a:rPr lang="en-US" sz="2400" smtClean="0"/>
              <a:t>Studies have found 10 to 1 differences in the sizes of programs written to the same specification</a:t>
            </a:r>
          </a:p>
          <a:p>
            <a:pPr lvl="1"/>
            <a:r>
              <a:rPr lang="en-US" sz="2400" smtClean="0"/>
              <a:t>What is required are guidelines related to goals that take developers toward #1 or toward #4 when there are ambiguities</a:t>
            </a:r>
          </a:p>
          <a:p>
            <a:r>
              <a:rPr lang="en-US" sz="2800" smtClean="0"/>
              <a:t>If you tend toward #1 rather than toward #4, your program could be easily created an order of magnitude faster and cheaper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/>
          <a:lstStyle/>
          <a:p>
            <a:r>
              <a:rPr lang="en-US" dirty="0" smtClean="0"/>
              <a:t>Ten oft-recited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requirements (specifications)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the work by utilizing a project requirements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planning horizon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project management practices up front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Effects of Change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People are far too casual about the effects that late changes in a project have.  </a:t>
            </a:r>
          </a:p>
          <a:p>
            <a:r>
              <a:rPr lang="en-US" smtClean="0"/>
              <a:t>Developers underestimate the ripple effects that changes have on the project’s design, code, testing, documentation, customer support, training, configuration management, personnel assignments, and schedule budgets, and product qualtiy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Late-breaking changes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Cost from 50 to 200 times more if you make them during construction or maintenance as opposed to the requirements phase.</a:t>
            </a:r>
          </a:p>
          <a:p>
            <a:r>
              <a:rPr lang="en-US" smtClean="0"/>
              <a:t>FEATURE CREEP IS THE MOST COMMON SOURCE OF COST AND SCHEDULE OVERRUNS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WISDOM of avoiding changes altogether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Nice work if you can get it</a:t>
            </a:r>
          </a:p>
          <a:p>
            <a:r>
              <a:rPr lang="en-US" sz="2800" smtClean="0"/>
              <a:t>However, there are situations in which it is unwise to disallow changes altogether</a:t>
            </a:r>
          </a:p>
          <a:p>
            <a:pPr lvl="1"/>
            <a:r>
              <a:rPr lang="en-US" sz="2400" smtClean="0"/>
              <a:t>When your customers don’t know what they want</a:t>
            </a:r>
          </a:p>
          <a:p>
            <a:pPr lvl="2"/>
            <a:r>
              <a:rPr lang="en-US" sz="2000" smtClean="0"/>
              <a:t>What kind of contractual arrangement is best here???</a:t>
            </a:r>
          </a:p>
          <a:p>
            <a:pPr lvl="1"/>
            <a:r>
              <a:rPr lang="en-US" sz="2400" smtClean="0"/>
              <a:t>For most projects, it is not possible to absolutely know the requirements?</a:t>
            </a:r>
          </a:p>
          <a:p>
            <a:pPr lvl="2"/>
            <a:r>
              <a:rPr lang="en-US" sz="2000" smtClean="0"/>
              <a:t>For these, try incremental development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When you want to be responsive to your customer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you follow a frozen requirements plan, you might deliver the product on time, but you might seem unresponsive, and that can be just as bad as late delivery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When the market is changing rapidly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Rather than automatically trying to eliminate requirements changes, the software developer’s job today is to strike a balance between chaos and rigidity</a:t>
            </a:r>
          </a:p>
          <a:p>
            <a:pPr>
              <a:lnSpc>
                <a:spcPct val="90000"/>
              </a:lnSpc>
            </a:pPr>
            <a:r>
              <a:rPr lang="en-US" smtClean="0"/>
              <a:t>Again, use short release cycles, like Microsoft does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This incremental development approach is a type of evolutionary development and is very helpful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When you want to give latitude to the developers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Since the PC revolution, developers have been empowered to make a lot of the detail decisions themselves as they move through the development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Stable requirements?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Don’t think your requirements are stable when they aren’t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Methods of Change Control:  GOALS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Allow changes that help to produce the best possible product in the time available</a:t>
            </a:r>
          </a:p>
          <a:p>
            <a:pPr>
              <a:lnSpc>
                <a:spcPct val="90000"/>
              </a:lnSpc>
            </a:pPr>
            <a:r>
              <a:rPr lang="en-US" smtClean="0"/>
              <a:t>Allow all parties that would be affected by a proposed change to assess the schedule</a:t>
            </a:r>
          </a:p>
          <a:p>
            <a:pPr>
              <a:lnSpc>
                <a:spcPct val="90000"/>
              </a:lnSpc>
            </a:pPr>
            <a:r>
              <a:rPr lang="en-US" smtClean="0"/>
              <a:t>Notify parties on the periphery of the project of each proposed change</a:t>
            </a:r>
          </a:p>
          <a:p>
            <a:pPr>
              <a:lnSpc>
                <a:spcPct val="90000"/>
              </a:lnSpc>
            </a:pPr>
            <a:r>
              <a:rPr lang="en-US" smtClean="0"/>
              <a:t>Provide an audit trail of decisions related to the product content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Use a change board—BEST PRACTICE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Consists of representatives from each party that has a stake in the product’s development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State what has been learned</a:t>
            </a:r>
          </a:p>
          <a:p>
            <a:r>
              <a:rPr lang="en-US" smtClean="0"/>
              <a:t>Define ways to apply training</a:t>
            </a:r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aring 1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FFFF00"/>
    </a:accent2>
    <a:accent3>
      <a:srgbClr val="AAAAFF"/>
    </a:accent3>
    <a:accent4>
      <a:srgbClr val="DADADA"/>
    </a:accent4>
    <a:accent5>
      <a:srgbClr val="AAFFFF"/>
    </a:accent5>
    <a:accent6>
      <a:srgbClr val="E7E700"/>
    </a:accent6>
    <a:hlink>
      <a:srgbClr val="FF0033"/>
    </a:hlink>
    <a:folHlink>
      <a:srgbClr val="33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Designs\Soaring.pot</Template>
  <TotalTime>3919</TotalTime>
  <Words>3350</Words>
  <Application>Microsoft Office PowerPoint</Application>
  <PresentationFormat>On-screen Show (4:3)</PresentationFormat>
  <Paragraphs>435</Paragraphs>
  <Slides>103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4" baseType="lpstr">
      <vt:lpstr>Soaring</vt:lpstr>
      <vt:lpstr>Best Practices:  or BETTER Practices??</vt:lpstr>
      <vt:lpstr>Introduction </vt:lpstr>
      <vt:lpstr>Consider the Proverbial  Process</vt:lpstr>
      <vt:lpstr>About PMBOK</vt:lpstr>
      <vt:lpstr>Does your organization have a ‘Best Practice’ Champion?</vt:lpstr>
      <vt:lpstr>As a Best Practice Champion, you will</vt:lpstr>
      <vt:lpstr> Deming Wheel: PDCA Cycle</vt:lpstr>
      <vt:lpstr>Summary of Today’s Session</vt:lpstr>
      <vt:lpstr>Ten oft-recited Best Practices</vt:lpstr>
      <vt:lpstr>Ten old Best Practices , Cont’d</vt:lpstr>
      <vt:lpstr>Agenda of New Best Practices</vt:lpstr>
      <vt:lpstr>More New Best Practices</vt:lpstr>
      <vt:lpstr>Overview </vt:lpstr>
      <vt:lpstr>Connections </vt:lpstr>
      <vt:lpstr>Change Control Board</vt:lpstr>
      <vt:lpstr>Daily Build and Smoke Test {DBST}</vt:lpstr>
      <vt:lpstr>DBST Efficacy</vt:lpstr>
      <vt:lpstr>DBST Risks</vt:lpstr>
      <vt:lpstr>Daily Build and Smoke Test</vt:lpstr>
      <vt:lpstr>Daily Build and Smoke Test</vt:lpstr>
      <vt:lpstr>Daily Build and Smoke Test</vt:lpstr>
      <vt:lpstr>Smoke Test</vt:lpstr>
      <vt:lpstr>Designing for Change</vt:lpstr>
      <vt:lpstr>Designing for Change</vt:lpstr>
      <vt:lpstr>Designing for Change</vt:lpstr>
      <vt:lpstr>Designing for Change</vt:lpstr>
      <vt:lpstr>Designing for Change/risk management</vt:lpstr>
      <vt:lpstr>Evolutionary Delivery</vt:lpstr>
      <vt:lpstr>Evolutionary Delivery--Advantages</vt:lpstr>
      <vt:lpstr>Evolutionary Delivery—Advantages</vt:lpstr>
      <vt:lpstr>Goal setting</vt:lpstr>
      <vt:lpstr>Goal setting – efficacy</vt:lpstr>
      <vt:lpstr>Inspections</vt:lpstr>
      <vt:lpstr>Inspections—in relation to rapid development</vt:lpstr>
      <vt:lpstr>Joint Applications Development (JAD)</vt:lpstr>
      <vt:lpstr>Lifecycle Model Selection</vt:lpstr>
      <vt:lpstr>Wrong lifecycle</vt:lpstr>
      <vt:lpstr>Right lifecycle</vt:lpstr>
      <vt:lpstr>Measurement</vt:lpstr>
      <vt:lpstr>Measurement {M}</vt:lpstr>
      <vt:lpstr>Software Measures</vt:lpstr>
      <vt:lpstr>Measurement</vt:lpstr>
      <vt:lpstr>Goals:</vt:lpstr>
      <vt:lpstr>Miniature Milestones</vt:lpstr>
      <vt:lpstr>Miniature Milestones--Advantages</vt:lpstr>
      <vt:lpstr>Miniature Milestones</vt:lpstr>
      <vt:lpstr>Miniature Milestones</vt:lpstr>
      <vt:lpstr>Outsourcing</vt:lpstr>
      <vt:lpstr>Principled Negotiation</vt:lpstr>
      <vt:lpstr>Productivity Environments (PE)</vt:lpstr>
      <vt:lpstr>PE -- Quiet, uninterrupted work</vt:lpstr>
      <vt:lpstr>PE – Flow time</vt:lpstr>
      <vt:lpstr>Productivity environments – Specifications</vt:lpstr>
      <vt:lpstr>PE--Convenient access…. </vt:lpstr>
      <vt:lpstr>PE—Some means of…</vt:lpstr>
      <vt:lpstr>Rapid Development Languages</vt:lpstr>
      <vt:lpstr>Requirements Scrubbing</vt:lpstr>
      <vt:lpstr>Requirements scrubbing</vt:lpstr>
      <vt:lpstr>Reuse</vt:lpstr>
      <vt:lpstr>Signing Up</vt:lpstr>
      <vt:lpstr>Spiral Lifecycle Model</vt:lpstr>
      <vt:lpstr>Staged Delivery</vt:lpstr>
      <vt:lpstr>Theory-W Management</vt:lpstr>
      <vt:lpstr>Throwaway Prototyping</vt:lpstr>
      <vt:lpstr>Timebox Development</vt:lpstr>
      <vt:lpstr>Tools Group</vt:lpstr>
      <vt:lpstr>Top-10 Risks List</vt:lpstr>
      <vt:lpstr>User-Interface Prototyping</vt:lpstr>
      <vt:lpstr>Voluntary Overtime</vt:lpstr>
      <vt:lpstr>Feature Set Control (FSC)</vt:lpstr>
      <vt:lpstr>FSC -- Creeping requirements</vt:lpstr>
      <vt:lpstr>FSC -- Late breaking changes leads to late software</vt:lpstr>
      <vt:lpstr>Three kinds of Feature Set Control</vt:lpstr>
      <vt:lpstr>FSC--One reason for project success</vt:lpstr>
      <vt:lpstr>NO!</vt:lpstr>
      <vt:lpstr>EARLY PROJECT:  The first commandment of Rapid Development is to narrow your scope</vt:lpstr>
      <vt:lpstr>Minimal specification</vt:lpstr>
      <vt:lpstr>More on minimal specification</vt:lpstr>
      <vt:lpstr>More on minimal specification</vt:lpstr>
      <vt:lpstr>Minimal specifications, when used properly should produce</vt:lpstr>
      <vt:lpstr>Risks of minimal requirements</vt:lpstr>
      <vt:lpstr>Gold-plating</vt:lpstr>
      <vt:lpstr>Versioned development</vt:lpstr>
      <vt:lpstr>MID-PROJECT:  Feature-Creep Control</vt:lpstr>
      <vt:lpstr>Sources of Change</vt:lpstr>
      <vt:lpstr>Killer App syndrome</vt:lpstr>
      <vt:lpstr>Unclear or impossible goals</vt:lpstr>
      <vt:lpstr>Unclear specifications:  consider a graphics program that uses Polymarkers</vt:lpstr>
      <vt:lpstr>REPEAT:  Implementation time and cost can vary tremendously based on interpretation of specs</vt:lpstr>
      <vt:lpstr>Effects of Change</vt:lpstr>
      <vt:lpstr>Late-breaking changes</vt:lpstr>
      <vt:lpstr>The WISDOM of avoiding changes altogether</vt:lpstr>
      <vt:lpstr>When you want to be responsive to your customer</vt:lpstr>
      <vt:lpstr>When the market is changing rapidly</vt:lpstr>
      <vt:lpstr>When you want to give latitude to the developers</vt:lpstr>
      <vt:lpstr>Stable requirements?</vt:lpstr>
      <vt:lpstr>Methods of Change Control:  GOALS</vt:lpstr>
      <vt:lpstr>Use a change board—BEST PRACTICE</vt:lpstr>
      <vt:lpstr>Summary</vt:lpstr>
      <vt:lpstr>Where to get more information</vt:lpstr>
      <vt:lpstr>References</vt:lpstr>
      <vt:lpstr>More References</vt:lpstr>
      <vt:lpstr>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James R. Burns</dc:creator>
  <cp:lastModifiedBy>Burns, Jim</cp:lastModifiedBy>
  <cp:revision>44</cp:revision>
  <dcterms:created xsi:type="dcterms:W3CDTF">1995-06-02T22:16:36Z</dcterms:created>
  <dcterms:modified xsi:type="dcterms:W3CDTF">2017-05-04T11:29:09Z</dcterms:modified>
</cp:coreProperties>
</file>