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87" r:id="rId9"/>
    <p:sldId id="263" r:id="rId10"/>
    <p:sldId id="264" r:id="rId11"/>
    <p:sldId id="265" r:id="rId12"/>
    <p:sldId id="266" r:id="rId13"/>
    <p:sldId id="288"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7" d="100"/>
          <a:sy n="77" d="100"/>
        </p:scale>
        <p:origin x="-9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4/28/2016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Software </a:t>
            </a:r>
            <a:r>
              <a:rPr lang="en-US" dirty="0"/>
              <a:t>Testing</a:t>
            </a:r>
            <a:br>
              <a:rPr lang="en-US" dirty="0"/>
            </a:br>
            <a:endParaRPr lang="en-US" dirty="0"/>
          </a:p>
        </p:txBody>
      </p:sp>
      <p:sp>
        <p:nvSpPr>
          <p:cNvPr id="3" name="Subtitle 2"/>
          <p:cNvSpPr>
            <a:spLocks noGrp="1"/>
          </p:cNvSpPr>
          <p:nvPr>
            <p:ph type="subTitle" idx="1"/>
          </p:nvPr>
        </p:nvSpPr>
        <p:spPr/>
        <p:txBody>
          <a:bodyPr/>
          <a:lstStyle/>
          <a:p>
            <a:r>
              <a:rPr lang="en-US" dirty="0" smtClean="0"/>
              <a:t>James R. Burns</a:t>
            </a:r>
            <a:endParaRPr lang="en-US" dirty="0"/>
          </a:p>
        </p:txBody>
      </p:sp>
    </p:spTree>
    <p:extLst>
      <p:ext uri="{BB962C8B-B14F-4D97-AF65-F5344CB8AC3E}">
        <p14:creationId xmlns:p14="http://schemas.microsoft.com/office/powerpoint/2010/main" val="2747163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82879" y="184151"/>
            <a:ext cx="11874137" cy="1143000"/>
          </a:xfrm>
        </p:spPr>
        <p:txBody>
          <a:bodyPr>
            <a:normAutofit fontScale="90000"/>
          </a:bodyPr>
          <a:lstStyle/>
          <a:p>
            <a:pPr>
              <a:defRPr/>
            </a:pPr>
            <a:r>
              <a:rPr lang="en-US" dirty="0" smtClean="0"/>
              <a:t>Testing Tasks in the Software Development Life Cycle</a:t>
            </a:r>
          </a:p>
        </p:txBody>
      </p:sp>
      <p:sp>
        <p:nvSpPr>
          <p:cNvPr id="64515" name="Footer Placeholder 6"/>
          <p:cNvSpPr>
            <a:spLocks noGrp="1"/>
          </p:cNvSpPr>
          <p:nvPr>
            <p:ph type="ftr" sz="quarter" idx="4294967295"/>
          </p:nvPr>
        </p:nvSpPr>
        <p:spPr bwMode="auto">
          <a:xfrm>
            <a:off x="1524000" y="6492876"/>
            <a:ext cx="2590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Arial" panose="020B0604020202020204" pitchFamily="34" charset="0"/>
                <a:cs typeface="Arial" panose="020B0604020202020204" pitchFamily="34" charset="0"/>
              </a:defRPr>
            </a:lvl1pPr>
            <a:lvl2pPr marL="742950" indent="-285750">
              <a:defRPr sz="1200" b="1">
                <a:solidFill>
                  <a:schemeClr val="tx1"/>
                </a:solidFill>
                <a:latin typeface="Arial" panose="020B0604020202020204" pitchFamily="34" charset="0"/>
                <a:cs typeface="Arial" panose="020B0604020202020204" pitchFamily="34" charset="0"/>
              </a:defRPr>
            </a:lvl2pPr>
            <a:lvl3pPr marL="1143000" indent="-228600">
              <a:defRPr sz="1200" b="1">
                <a:solidFill>
                  <a:schemeClr val="tx1"/>
                </a:solidFill>
                <a:latin typeface="Arial" panose="020B0604020202020204" pitchFamily="34" charset="0"/>
                <a:cs typeface="Arial" panose="020B0604020202020204" pitchFamily="34" charset="0"/>
              </a:defRPr>
            </a:lvl3pPr>
            <a:lvl4pPr marL="1600200" indent="-228600">
              <a:defRPr sz="1200" b="1">
                <a:solidFill>
                  <a:schemeClr val="tx1"/>
                </a:solidFill>
                <a:latin typeface="Arial" panose="020B0604020202020204" pitchFamily="34" charset="0"/>
                <a:cs typeface="Arial" panose="020B0604020202020204" pitchFamily="34" charset="0"/>
              </a:defRPr>
            </a:lvl4pPr>
            <a:lvl5pPr marL="2057400" indent="-228600">
              <a:defRPr sz="1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9pPr>
          </a:lstStyle>
          <a:p>
            <a:r>
              <a:rPr lang="en-US" altLang="en-US"/>
              <a:t>Information Technology Project Management, Eighth Edition</a:t>
            </a:r>
          </a:p>
        </p:txBody>
      </p:sp>
      <p:sp>
        <p:nvSpPr>
          <p:cNvPr id="64516" name="Slide Number Placeholder 5"/>
          <p:cNvSpPr>
            <a:spLocks noGrp="1"/>
          </p:cNvSpPr>
          <p:nvPr>
            <p:ph type="sldNum" sz="quarter" idx="4294967295"/>
          </p:nvPr>
        </p:nvSpPr>
        <p:spPr bwMode="auto">
          <a:xfrm>
            <a:off x="10112376" y="6492876"/>
            <a:ext cx="5556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Arial" panose="020B0604020202020204" pitchFamily="34" charset="0"/>
                <a:cs typeface="Arial" panose="020B0604020202020204" pitchFamily="34" charset="0"/>
              </a:defRPr>
            </a:lvl1pPr>
            <a:lvl2pPr marL="742950" indent="-285750">
              <a:defRPr sz="1200" b="1">
                <a:solidFill>
                  <a:schemeClr val="tx1"/>
                </a:solidFill>
                <a:latin typeface="Arial" panose="020B0604020202020204" pitchFamily="34" charset="0"/>
                <a:cs typeface="Arial" panose="020B0604020202020204" pitchFamily="34" charset="0"/>
              </a:defRPr>
            </a:lvl2pPr>
            <a:lvl3pPr marL="1143000" indent="-228600">
              <a:defRPr sz="1200" b="1">
                <a:solidFill>
                  <a:schemeClr val="tx1"/>
                </a:solidFill>
                <a:latin typeface="Arial" panose="020B0604020202020204" pitchFamily="34" charset="0"/>
                <a:cs typeface="Arial" panose="020B0604020202020204" pitchFamily="34" charset="0"/>
              </a:defRPr>
            </a:lvl3pPr>
            <a:lvl4pPr marL="1600200" indent="-228600">
              <a:defRPr sz="1200" b="1">
                <a:solidFill>
                  <a:schemeClr val="tx1"/>
                </a:solidFill>
                <a:latin typeface="Arial" panose="020B0604020202020204" pitchFamily="34" charset="0"/>
                <a:cs typeface="Arial" panose="020B0604020202020204" pitchFamily="34" charset="0"/>
              </a:defRPr>
            </a:lvl4pPr>
            <a:lvl5pPr marL="2057400" indent="-228600">
              <a:defRPr sz="1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9pPr>
          </a:lstStyle>
          <a:p>
            <a:fld id="{B2D9C79C-EFDD-4205-AE23-86B3702448A9}" type="slidenum">
              <a:rPr lang="en-US" altLang="en-US"/>
              <a:pPr/>
              <a:t>10</a:t>
            </a:fld>
            <a:endParaRPr lang="en-US" altLang="en-US"/>
          </a:p>
        </p:txBody>
      </p:sp>
      <p:pic>
        <p:nvPicPr>
          <p:cNvPr id="6451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473109"/>
            <a:ext cx="4429125"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9472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Front-end testing</a:t>
            </a:r>
          </a:p>
        </p:txBody>
      </p:sp>
      <p:sp>
        <p:nvSpPr>
          <p:cNvPr id="65539" name="Content Placeholder 2"/>
          <p:cNvSpPr>
            <a:spLocks noGrp="1"/>
          </p:cNvSpPr>
          <p:nvPr>
            <p:ph idx="1"/>
          </p:nvPr>
        </p:nvSpPr>
        <p:spPr/>
        <p:txBody>
          <a:bodyPr/>
          <a:lstStyle/>
          <a:p>
            <a:r>
              <a:rPr lang="en-US" altLang="en-US" dirty="0" smtClean="0"/>
              <a:t>Visual inspections / Walkthroughs</a:t>
            </a:r>
          </a:p>
          <a:p>
            <a:r>
              <a:rPr lang="en-US" altLang="en-US" dirty="0" smtClean="0"/>
              <a:t>After every design element, have a walkthrough</a:t>
            </a:r>
          </a:p>
          <a:p>
            <a:r>
              <a:rPr lang="en-US" altLang="en-US" dirty="0" smtClean="0"/>
              <a:t>Requirements—requirements review, visual inspection, logic</a:t>
            </a:r>
          </a:p>
          <a:p>
            <a:pPr lvl="1"/>
            <a:r>
              <a:rPr lang="en-US" altLang="en-US" dirty="0" smtClean="0"/>
              <a:t>There is software to assist with this</a:t>
            </a:r>
          </a:p>
          <a:p>
            <a:r>
              <a:rPr lang="en-US" altLang="en-US" dirty="0" smtClean="0"/>
              <a:t>Architectural design—walkthrough</a:t>
            </a:r>
          </a:p>
          <a:p>
            <a:r>
              <a:rPr lang="en-US" altLang="en-US" dirty="0" smtClean="0"/>
              <a:t>Medium-level design--walkthrough</a:t>
            </a:r>
          </a:p>
          <a:p>
            <a:r>
              <a:rPr lang="en-US" altLang="en-US" dirty="0" smtClean="0"/>
              <a:t>Module design—walkthrough</a:t>
            </a:r>
          </a:p>
          <a:p>
            <a:r>
              <a:rPr lang="en-US" altLang="en-US" dirty="0" smtClean="0"/>
              <a:t>Data Design--walkthrough</a:t>
            </a:r>
          </a:p>
        </p:txBody>
      </p:sp>
    </p:spTree>
    <p:extLst>
      <p:ext uri="{BB962C8B-B14F-4D97-AF65-F5344CB8AC3E}">
        <p14:creationId xmlns:p14="http://schemas.microsoft.com/office/powerpoint/2010/main" val="1908680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t>Backend Testing</a:t>
            </a:r>
          </a:p>
        </p:txBody>
      </p:sp>
      <p:sp>
        <p:nvSpPr>
          <p:cNvPr id="66563" name="Content Placeholder 2"/>
          <p:cNvSpPr>
            <a:spLocks noGrp="1"/>
          </p:cNvSpPr>
          <p:nvPr>
            <p:ph idx="1"/>
          </p:nvPr>
        </p:nvSpPr>
        <p:spPr/>
        <p:txBody>
          <a:bodyPr/>
          <a:lstStyle/>
          <a:p>
            <a:r>
              <a:rPr lang="en-US" altLang="en-US" dirty="0" smtClean="0"/>
              <a:t>Unit Testing</a:t>
            </a:r>
          </a:p>
          <a:p>
            <a:r>
              <a:rPr lang="en-US" altLang="en-US" dirty="0" smtClean="0"/>
              <a:t>Integration Testing</a:t>
            </a:r>
          </a:p>
          <a:p>
            <a:r>
              <a:rPr lang="en-US" altLang="en-US" dirty="0" smtClean="0"/>
              <a:t>Extreme Testing</a:t>
            </a:r>
          </a:p>
          <a:p>
            <a:r>
              <a:rPr lang="en-US" altLang="en-US" dirty="0" smtClean="0"/>
              <a:t>System Testing</a:t>
            </a:r>
          </a:p>
        </p:txBody>
      </p:sp>
    </p:spTree>
    <p:extLst>
      <p:ext uri="{BB962C8B-B14F-4D97-AF65-F5344CB8AC3E}">
        <p14:creationId xmlns:p14="http://schemas.microsoft.com/office/powerpoint/2010/main" val="4069260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Testing all logic paths emanating from an IF statement, a loop statement, a CASE statement</a:t>
            </a:r>
            <a:endParaRPr lang="en-US" dirty="0"/>
          </a:p>
        </p:txBody>
      </p:sp>
      <p:sp>
        <p:nvSpPr>
          <p:cNvPr id="3" name="Content Placeholder 2"/>
          <p:cNvSpPr>
            <a:spLocks noGrp="1"/>
          </p:cNvSpPr>
          <p:nvPr>
            <p:ph idx="1"/>
          </p:nvPr>
        </p:nvSpPr>
        <p:spPr>
          <a:xfrm>
            <a:off x="1120000" y="2521131"/>
            <a:ext cx="10233800" cy="4075612"/>
          </a:xfrm>
        </p:spPr>
        <p:txBody>
          <a:bodyPr>
            <a:normAutofit fontScale="92500" lnSpcReduction="20000"/>
          </a:bodyPr>
          <a:lstStyle/>
          <a:p>
            <a:r>
              <a:rPr lang="en-US" dirty="0" smtClean="0"/>
              <a:t>You must test all logic paths</a:t>
            </a:r>
          </a:p>
          <a:p>
            <a:r>
              <a:rPr lang="en-US" dirty="0" smtClean="0"/>
              <a:t>Read A, B</a:t>
            </a:r>
          </a:p>
          <a:p>
            <a:r>
              <a:rPr lang="en-US" dirty="0" smtClean="0"/>
              <a:t>C = A – 2*B</a:t>
            </a:r>
          </a:p>
          <a:p>
            <a:r>
              <a:rPr lang="en-US" dirty="0" smtClean="0"/>
              <a:t>IF C &lt; 0 THEN	</a:t>
            </a:r>
          </a:p>
          <a:p>
            <a:pPr lvl="1"/>
            <a:r>
              <a:rPr lang="en-US" dirty="0" smtClean="0"/>
              <a:t>PRINT “C is negative”</a:t>
            </a:r>
          </a:p>
          <a:p>
            <a:r>
              <a:rPr lang="en-US" dirty="0" smtClean="0"/>
              <a:t>ENDIF</a:t>
            </a:r>
          </a:p>
          <a:p>
            <a:endParaRPr lang="en-US" dirty="0"/>
          </a:p>
          <a:p>
            <a:r>
              <a:rPr lang="en-US" dirty="0" smtClean="0"/>
              <a:t>20, 15</a:t>
            </a:r>
          </a:p>
          <a:p>
            <a:r>
              <a:rPr lang="en-US" dirty="0" smtClean="0"/>
              <a:t>10, 2</a:t>
            </a:r>
          </a:p>
          <a:p>
            <a:r>
              <a:rPr lang="en-US" b="1" dirty="0" smtClean="0">
                <a:effectLst>
                  <a:outerShdw blurRad="38100" dist="38100" dir="2700000" algn="tl">
                    <a:srgbClr val="000000">
                      <a:alpha val="43137"/>
                    </a:srgbClr>
                  </a:outerShdw>
                </a:effectLst>
              </a:rPr>
              <a:t>YOU MUST TEST ALL LOGIC PATHS</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810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1000"/>
                                        <p:tgtEl>
                                          <p:spTgt spid="3">
                                            <p:txEl>
                                              <p:pRg st="9" end="9"/>
                                            </p:txEl>
                                          </p:spTgt>
                                        </p:tgtEl>
                                      </p:cBhvr>
                                    </p:animEffect>
                                    <p:anim calcmode="lin" valueType="num">
                                      <p:cBhvr>
                                        <p:cTn id="2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nodeType="clickEffect">
                                  <p:stCondLst>
                                    <p:cond delay="0"/>
                                  </p:stCondLst>
                                  <p:childTnLst>
                                    <p:animRot by="120000">
                                      <p:cBhvr>
                                        <p:cTn id="31" dur="100" fill="hold">
                                          <p:stCondLst>
                                            <p:cond delay="0"/>
                                          </p:stCondLst>
                                        </p:cTn>
                                        <p:tgtEl>
                                          <p:spTgt spid="3">
                                            <p:txEl>
                                              <p:pRg st="9" end="9"/>
                                            </p:txEl>
                                          </p:spTgt>
                                        </p:tgtEl>
                                        <p:attrNameLst>
                                          <p:attrName>r</p:attrName>
                                        </p:attrNameLst>
                                      </p:cBhvr>
                                    </p:animRot>
                                    <p:animRot by="-240000">
                                      <p:cBhvr>
                                        <p:cTn id="32" dur="200" fill="hold">
                                          <p:stCondLst>
                                            <p:cond delay="200"/>
                                          </p:stCondLst>
                                        </p:cTn>
                                        <p:tgtEl>
                                          <p:spTgt spid="3">
                                            <p:txEl>
                                              <p:pRg st="9" end="9"/>
                                            </p:txEl>
                                          </p:spTgt>
                                        </p:tgtEl>
                                        <p:attrNameLst>
                                          <p:attrName>r</p:attrName>
                                        </p:attrNameLst>
                                      </p:cBhvr>
                                    </p:animRot>
                                    <p:animRot by="240000">
                                      <p:cBhvr>
                                        <p:cTn id="33" dur="200" fill="hold">
                                          <p:stCondLst>
                                            <p:cond delay="400"/>
                                          </p:stCondLst>
                                        </p:cTn>
                                        <p:tgtEl>
                                          <p:spTgt spid="3">
                                            <p:txEl>
                                              <p:pRg st="9" end="9"/>
                                            </p:txEl>
                                          </p:spTgt>
                                        </p:tgtEl>
                                        <p:attrNameLst>
                                          <p:attrName>r</p:attrName>
                                        </p:attrNameLst>
                                      </p:cBhvr>
                                    </p:animRot>
                                    <p:animRot by="-240000">
                                      <p:cBhvr>
                                        <p:cTn id="34" dur="200" fill="hold">
                                          <p:stCondLst>
                                            <p:cond delay="600"/>
                                          </p:stCondLst>
                                        </p:cTn>
                                        <p:tgtEl>
                                          <p:spTgt spid="3">
                                            <p:txEl>
                                              <p:pRg st="9" end="9"/>
                                            </p:txEl>
                                          </p:spTgt>
                                        </p:tgtEl>
                                        <p:attrNameLst>
                                          <p:attrName>r</p:attrName>
                                        </p:attrNameLst>
                                      </p:cBhvr>
                                    </p:animRot>
                                    <p:animRot by="120000">
                                      <p:cBhvr>
                                        <p:cTn id="35" dur="200" fill="hold">
                                          <p:stCondLst>
                                            <p:cond delay="800"/>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mtClean="0"/>
              <a:t>Completing</a:t>
            </a:r>
          </a:p>
        </p:txBody>
      </p:sp>
      <p:sp>
        <p:nvSpPr>
          <p:cNvPr id="67587" name="Rectangle 3"/>
          <p:cNvSpPr>
            <a:spLocks noGrp="1" noChangeArrowheads="1"/>
          </p:cNvSpPr>
          <p:nvPr>
            <p:ph type="body" idx="1"/>
          </p:nvPr>
        </p:nvSpPr>
        <p:spPr/>
        <p:txBody>
          <a:bodyPr/>
          <a:lstStyle/>
          <a:p>
            <a:r>
              <a:rPr lang="en-US" altLang="en-US" dirty="0" smtClean="0"/>
              <a:t>Integration Testing</a:t>
            </a:r>
          </a:p>
          <a:p>
            <a:pPr lvl="1"/>
            <a:r>
              <a:rPr lang="en-US" altLang="en-US" dirty="0" smtClean="0"/>
              <a:t>Regression methods</a:t>
            </a:r>
          </a:p>
          <a:p>
            <a:r>
              <a:rPr lang="en-US" altLang="en-US" dirty="0" smtClean="0"/>
              <a:t>System Testing</a:t>
            </a:r>
          </a:p>
          <a:p>
            <a:r>
              <a:rPr lang="en-US" altLang="en-US" dirty="0" smtClean="0"/>
              <a:t>Final Testing</a:t>
            </a:r>
          </a:p>
          <a:p>
            <a:r>
              <a:rPr lang="en-US" altLang="en-US" dirty="0" smtClean="0"/>
              <a:t>Acceptance Testing</a:t>
            </a:r>
          </a:p>
          <a:p>
            <a:r>
              <a:rPr lang="en-US" altLang="en-US" dirty="0" smtClean="0"/>
              <a:t>Installation/Conversion</a:t>
            </a:r>
          </a:p>
          <a:p>
            <a:r>
              <a:rPr lang="en-US" altLang="en-US" dirty="0" smtClean="0"/>
              <a:t>Training</a:t>
            </a:r>
          </a:p>
        </p:txBody>
      </p:sp>
    </p:spTree>
    <p:extLst>
      <p:ext uri="{BB962C8B-B14F-4D97-AF65-F5344CB8AC3E}">
        <p14:creationId xmlns:p14="http://schemas.microsoft.com/office/powerpoint/2010/main" val="373546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idx="1"/>
          </p:nvPr>
        </p:nvSpPr>
        <p:spPr>
          <a:xfrm>
            <a:off x="1828800" y="762000"/>
            <a:ext cx="8458200" cy="5257800"/>
          </a:xfrm>
        </p:spPr>
        <p:txBody>
          <a:bodyPr/>
          <a:lstStyle/>
          <a:p>
            <a:pPr>
              <a:spcBef>
                <a:spcPct val="70000"/>
              </a:spcBef>
            </a:pPr>
            <a:r>
              <a:rPr lang="en-US" altLang="en-US" sz="2400" dirty="0"/>
              <a:t>Watts S. Humphrey, a renowned expert on software quality, defines a software defect as anything that must be changed before delivery of the program</a:t>
            </a:r>
          </a:p>
          <a:p>
            <a:pPr>
              <a:spcBef>
                <a:spcPct val="70000"/>
              </a:spcBef>
            </a:pPr>
            <a:r>
              <a:rPr lang="en-US" altLang="en-US" sz="2400" dirty="0"/>
              <a:t>Testing does not sufficiently prevent software defects because:</a:t>
            </a:r>
          </a:p>
          <a:p>
            <a:pPr lvl="1">
              <a:spcBef>
                <a:spcPct val="70000"/>
              </a:spcBef>
            </a:pPr>
            <a:r>
              <a:rPr lang="en-US" altLang="en-US" sz="2200" dirty="0"/>
              <a:t>The number of ways to test a complex system is huge</a:t>
            </a:r>
          </a:p>
          <a:p>
            <a:pPr lvl="1">
              <a:spcBef>
                <a:spcPct val="70000"/>
              </a:spcBef>
            </a:pPr>
            <a:r>
              <a:rPr lang="en-US" altLang="en-US" sz="2200" dirty="0"/>
              <a:t>Users will continue to invent new ways to use a system that its developers never </a:t>
            </a:r>
            <a:r>
              <a:rPr lang="en-US" altLang="en-US" sz="2200" dirty="0" smtClean="0"/>
              <a:t>considered  or intended</a:t>
            </a:r>
            <a:endParaRPr lang="en-US" altLang="en-US" sz="2200" dirty="0"/>
          </a:p>
          <a:p>
            <a:pPr>
              <a:spcBef>
                <a:spcPct val="70000"/>
              </a:spcBef>
            </a:pPr>
            <a:r>
              <a:rPr lang="en-US" altLang="en-US" sz="2400" dirty="0"/>
              <a:t>Humphrey suggests that people rethink the software development process to provide no potential defects when you enter system testing; developers must be responsible for providing error-free code at each stage of testing</a:t>
            </a:r>
          </a:p>
        </p:txBody>
      </p:sp>
      <p:sp>
        <p:nvSpPr>
          <p:cNvPr id="68611" name="Rectangle 2"/>
          <p:cNvSpPr>
            <a:spLocks noGrp="1" noChangeArrowheads="1"/>
          </p:cNvSpPr>
          <p:nvPr>
            <p:ph type="title"/>
          </p:nvPr>
        </p:nvSpPr>
        <p:spPr>
          <a:xfrm>
            <a:off x="1905000" y="1"/>
            <a:ext cx="8305800" cy="868363"/>
          </a:xfrm>
        </p:spPr>
        <p:txBody>
          <a:bodyPr/>
          <a:lstStyle/>
          <a:p>
            <a:r>
              <a:rPr lang="en-US" altLang="en-US" smtClean="0"/>
              <a:t>Testing Alone Is Not Enough</a:t>
            </a:r>
          </a:p>
        </p:txBody>
      </p:sp>
      <p:sp>
        <p:nvSpPr>
          <p:cNvPr id="68613" name="Slide Number Placeholder 5"/>
          <p:cNvSpPr>
            <a:spLocks noGrp="1"/>
          </p:cNvSpPr>
          <p:nvPr>
            <p:ph type="sldNum" sz="quarter" idx="4294967295"/>
          </p:nvPr>
        </p:nvSpPr>
        <p:spPr bwMode="auto">
          <a:xfrm>
            <a:off x="10112376" y="6492876"/>
            <a:ext cx="5556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Arial" panose="020B0604020202020204" pitchFamily="34" charset="0"/>
                <a:cs typeface="Arial" panose="020B0604020202020204" pitchFamily="34" charset="0"/>
              </a:defRPr>
            </a:lvl1pPr>
            <a:lvl2pPr marL="742950" indent="-285750">
              <a:defRPr sz="1200" b="1">
                <a:solidFill>
                  <a:schemeClr val="tx1"/>
                </a:solidFill>
                <a:latin typeface="Arial" panose="020B0604020202020204" pitchFamily="34" charset="0"/>
                <a:cs typeface="Arial" panose="020B0604020202020204" pitchFamily="34" charset="0"/>
              </a:defRPr>
            </a:lvl2pPr>
            <a:lvl3pPr marL="1143000" indent="-228600">
              <a:defRPr sz="1200" b="1">
                <a:solidFill>
                  <a:schemeClr val="tx1"/>
                </a:solidFill>
                <a:latin typeface="Arial" panose="020B0604020202020204" pitchFamily="34" charset="0"/>
                <a:cs typeface="Arial" panose="020B0604020202020204" pitchFamily="34" charset="0"/>
              </a:defRPr>
            </a:lvl3pPr>
            <a:lvl4pPr marL="1600200" indent="-228600">
              <a:defRPr sz="1200" b="1">
                <a:solidFill>
                  <a:schemeClr val="tx1"/>
                </a:solidFill>
                <a:latin typeface="Arial" panose="020B0604020202020204" pitchFamily="34" charset="0"/>
                <a:cs typeface="Arial" panose="020B0604020202020204" pitchFamily="34" charset="0"/>
              </a:defRPr>
            </a:lvl4pPr>
            <a:lvl5pPr marL="2057400" indent="-228600">
              <a:defRPr sz="1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9pPr>
          </a:lstStyle>
          <a:p>
            <a:fld id="{86B43BF5-94E4-47B9-9988-E4214658559C}" type="slidenum">
              <a:rPr lang="en-US" altLang="en-US"/>
              <a:pPr/>
              <a:t>15</a:t>
            </a:fld>
            <a:endParaRPr lang="en-US" altLang="en-US"/>
          </a:p>
        </p:txBody>
      </p:sp>
    </p:spTree>
    <p:extLst>
      <p:ext uri="{BB962C8B-B14F-4D97-AF65-F5344CB8AC3E}">
        <p14:creationId xmlns:p14="http://schemas.microsoft.com/office/powerpoint/2010/main" val="732727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dirty="0" smtClean="0"/>
              <a:t>Purpose of User Acceptance Testing</a:t>
            </a:r>
          </a:p>
        </p:txBody>
      </p:sp>
      <p:sp>
        <p:nvSpPr>
          <p:cNvPr id="69635" name="Rectangle 3"/>
          <p:cNvSpPr>
            <a:spLocks noGrp="1" noChangeArrowheads="1"/>
          </p:cNvSpPr>
          <p:nvPr>
            <p:ph type="body" idx="1"/>
          </p:nvPr>
        </p:nvSpPr>
        <p:spPr/>
        <p:txBody>
          <a:bodyPr/>
          <a:lstStyle/>
          <a:p>
            <a:r>
              <a:rPr lang="en-US" altLang="en-US" dirty="0" smtClean="0"/>
              <a:t>to get paid every dime that you are owed!!</a:t>
            </a:r>
          </a:p>
          <a:p>
            <a:r>
              <a:rPr lang="en-US" altLang="en-US" dirty="0" smtClean="0"/>
              <a:t>When is the best time to write the Acceptance Test Plan</a:t>
            </a:r>
          </a:p>
          <a:p>
            <a:r>
              <a:rPr lang="en-US" altLang="en-US" dirty="0" smtClean="0"/>
              <a:t>Why???</a:t>
            </a:r>
          </a:p>
          <a:p>
            <a:r>
              <a:rPr lang="en-US" altLang="en-US" dirty="0" smtClean="0"/>
              <a:t>Who dictates what those tests will consist of?</a:t>
            </a:r>
          </a:p>
          <a:p>
            <a:r>
              <a:rPr lang="en-US" altLang="en-US" dirty="0" smtClean="0"/>
              <a:t>Do you think there should be at least one test for each and every defined requirement?</a:t>
            </a:r>
          </a:p>
        </p:txBody>
      </p:sp>
    </p:spTree>
    <p:extLst>
      <p:ext uri="{BB962C8B-B14F-4D97-AF65-F5344CB8AC3E}">
        <p14:creationId xmlns:p14="http://schemas.microsoft.com/office/powerpoint/2010/main" val="885305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smtClean="0"/>
              <a:t>Final, Thorough Test</a:t>
            </a:r>
          </a:p>
        </p:txBody>
      </p:sp>
      <p:sp>
        <p:nvSpPr>
          <p:cNvPr id="70659" name="Rectangle 3"/>
          <p:cNvSpPr>
            <a:spLocks noGrp="1" noChangeArrowheads="1"/>
          </p:cNvSpPr>
          <p:nvPr>
            <p:ph type="body" idx="1"/>
          </p:nvPr>
        </p:nvSpPr>
        <p:spPr/>
        <p:txBody>
          <a:bodyPr/>
          <a:lstStyle/>
          <a:p>
            <a:r>
              <a:rPr lang="en-US" altLang="en-US" smtClean="0"/>
              <a:t>Do beta testing??</a:t>
            </a:r>
          </a:p>
          <a:p>
            <a:r>
              <a:rPr lang="en-US" altLang="en-US" smtClean="0"/>
              <a:t>Run some old integration tests</a:t>
            </a:r>
          </a:p>
          <a:p>
            <a:r>
              <a:rPr lang="en-US" altLang="en-US" smtClean="0"/>
              <a:t>Devise true-to-life tests</a:t>
            </a:r>
          </a:p>
          <a:p>
            <a:r>
              <a:rPr lang="en-US" altLang="en-US" smtClean="0"/>
              <a:t>Try to overload the system</a:t>
            </a:r>
          </a:p>
          <a:p>
            <a:r>
              <a:rPr lang="en-US" altLang="en-US" smtClean="0"/>
              <a:t>Try to break it by entering wrong inputs, out of range values, etc.</a:t>
            </a:r>
          </a:p>
          <a:p>
            <a:r>
              <a:rPr lang="en-US" altLang="en-US" smtClean="0"/>
              <a:t>Test user documentation as well.</a:t>
            </a:r>
          </a:p>
          <a:p>
            <a:endParaRPr lang="en-US" altLang="en-US" smtClean="0"/>
          </a:p>
        </p:txBody>
      </p:sp>
    </p:spTree>
    <p:extLst>
      <p:ext uri="{BB962C8B-B14F-4D97-AF65-F5344CB8AC3E}">
        <p14:creationId xmlns:p14="http://schemas.microsoft.com/office/powerpoint/2010/main" val="1024911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smtClean="0"/>
              <a:t>Installation</a:t>
            </a:r>
          </a:p>
        </p:txBody>
      </p:sp>
      <p:sp>
        <p:nvSpPr>
          <p:cNvPr id="71683" name="Rectangle 3"/>
          <p:cNvSpPr>
            <a:spLocks noGrp="1" noChangeArrowheads="1"/>
          </p:cNvSpPr>
          <p:nvPr>
            <p:ph type="body" idx="1"/>
          </p:nvPr>
        </p:nvSpPr>
        <p:spPr/>
        <p:txBody>
          <a:bodyPr/>
          <a:lstStyle/>
          <a:p>
            <a:r>
              <a:rPr lang="en-US" altLang="en-US" smtClean="0"/>
              <a:t>going live</a:t>
            </a:r>
          </a:p>
          <a:p>
            <a:endParaRPr lang="en-US" altLang="en-US" smtClean="0"/>
          </a:p>
        </p:txBody>
      </p:sp>
    </p:spTree>
    <p:extLst>
      <p:ext uri="{BB962C8B-B14F-4D97-AF65-F5344CB8AC3E}">
        <p14:creationId xmlns:p14="http://schemas.microsoft.com/office/powerpoint/2010/main" val="857025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smtClean="0"/>
              <a:t>Training</a:t>
            </a:r>
          </a:p>
        </p:txBody>
      </p:sp>
      <p:sp>
        <p:nvSpPr>
          <p:cNvPr id="72707" name="Rectangle 3"/>
          <p:cNvSpPr>
            <a:spLocks noGrp="1" noChangeArrowheads="1"/>
          </p:cNvSpPr>
          <p:nvPr>
            <p:ph type="body" idx="1"/>
          </p:nvPr>
        </p:nvSpPr>
        <p:spPr/>
        <p:txBody>
          <a:bodyPr/>
          <a:lstStyle/>
          <a:p>
            <a:r>
              <a:rPr lang="en-US" altLang="en-US" smtClean="0"/>
              <a:t>Usually, not enough budget is set aside for training</a:t>
            </a:r>
          </a:p>
          <a:p>
            <a:r>
              <a:rPr lang="en-US" altLang="en-US" smtClean="0"/>
              <a:t>At the mid-market level and lower, training budgets are slim</a:t>
            </a:r>
          </a:p>
          <a:p>
            <a:pPr lvl="1"/>
            <a:r>
              <a:rPr lang="en-US" altLang="en-US" smtClean="0"/>
              <a:t>On-line, context-sensitive help is one answer</a:t>
            </a:r>
          </a:p>
        </p:txBody>
      </p:sp>
    </p:spTree>
    <p:extLst>
      <p:ext uri="{BB962C8B-B14F-4D97-AF65-F5344CB8AC3E}">
        <p14:creationId xmlns:p14="http://schemas.microsoft.com/office/powerpoint/2010/main" val="2110132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Certification</a:t>
            </a:r>
            <a:endParaRPr lang="en-US" dirty="0"/>
          </a:p>
        </p:txBody>
      </p:sp>
      <p:sp>
        <p:nvSpPr>
          <p:cNvPr id="3" name="Content Placeholder 2"/>
          <p:cNvSpPr>
            <a:spLocks noGrp="1"/>
          </p:cNvSpPr>
          <p:nvPr>
            <p:ph idx="1"/>
          </p:nvPr>
        </p:nvSpPr>
        <p:spPr/>
        <p:txBody>
          <a:bodyPr/>
          <a:lstStyle/>
          <a:p>
            <a:r>
              <a:rPr lang="en-US" dirty="0" smtClean="0"/>
              <a:t>International Software Testing Qualifications Board (ISTQB)</a:t>
            </a:r>
          </a:p>
          <a:p>
            <a:pPr lvl="1"/>
            <a:r>
              <a:rPr lang="en-US" dirty="0" smtClean="0"/>
              <a:t>Provides internationally accepted and consistent qualifications in software testing.</a:t>
            </a:r>
          </a:p>
          <a:p>
            <a:pPr lvl="1"/>
            <a:r>
              <a:rPr lang="en-US" dirty="0" smtClean="0"/>
              <a:t>Their Foundation Certificate is the first internationally accepted qualification in software testing and its syllabus forms the basis for the material in these PowerPoints.</a:t>
            </a:r>
          </a:p>
          <a:p>
            <a:pPr lvl="1"/>
            <a:r>
              <a:rPr lang="en-US" dirty="0" smtClean="0"/>
              <a:t>This material will increase your chances of passing the Foundation Certificate exam</a:t>
            </a:r>
            <a:endParaRPr lang="en-US" dirty="0"/>
          </a:p>
        </p:txBody>
      </p:sp>
    </p:spTree>
    <p:extLst>
      <p:ext uri="{BB962C8B-B14F-4D97-AF65-F5344CB8AC3E}">
        <p14:creationId xmlns:p14="http://schemas.microsoft.com/office/powerpoint/2010/main" val="288898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smtClean="0"/>
              <a:t>Conversion</a:t>
            </a:r>
          </a:p>
        </p:txBody>
      </p:sp>
      <p:sp>
        <p:nvSpPr>
          <p:cNvPr id="73731" name="Rectangle 3"/>
          <p:cNvSpPr>
            <a:spLocks noGrp="1" noChangeArrowheads="1"/>
          </p:cNvSpPr>
          <p:nvPr>
            <p:ph type="body" idx="1"/>
          </p:nvPr>
        </p:nvSpPr>
        <p:spPr/>
        <p:txBody>
          <a:bodyPr/>
          <a:lstStyle/>
          <a:p>
            <a:r>
              <a:rPr lang="en-US" altLang="en-US" dirty="0" smtClean="0"/>
              <a:t>Crash</a:t>
            </a:r>
          </a:p>
          <a:p>
            <a:r>
              <a:rPr lang="en-US" altLang="en-US" dirty="0" smtClean="0"/>
              <a:t>Parallel</a:t>
            </a:r>
          </a:p>
          <a:p>
            <a:r>
              <a:rPr lang="en-US" altLang="en-US" dirty="0" smtClean="0"/>
              <a:t>Pilot – recommended</a:t>
            </a:r>
          </a:p>
          <a:p>
            <a:endParaRPr lang="en-US" altLang="en-US" dirty="0" smtClean="0"/>
          </a:p>
          <a:p>
            <a:endParaRPr lang="en-US" altLang="en-US" dirty="0" smtClean="0"/>
          </a:p>
        </p:txBody>
      </p:sp>
    </p:spTree>
    <p:extLst>
      <p:ext uri="{BB962C8B-B14F-4D97-AF65-F5344CB8AC3E}">
        <p14:creationId xmlns:p14="http://schemas.microsoft.com/office/powerpoint/2010/main" val="3432246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smtClean="0"/>
              <a:t>Customer Survey</a:t>
            </a:r>
          </a:p>
        </p:txBody>
      </p:sp>
      <p:sp>
        <p:nvSpPr>
          <p:cNvPr id="74755" name="Rectangle 3"/>
          <p:cNvSpPr>
            <a:spLocks noGrp="1" noChangeArrowheads="1"/>
          </p:cNvSpPr>
          <p:nvPr>
            <p:ph type="body" idx="1"/>
          </p:nvPr>
        </p:nvSpPr>
        <p:spPr/>
        <p:txBody>
          <a:bodyPr/>
          <a:lstStyle/>
          <a:p>
            <a:r>
              <a:rPr lang="en-US" altLang="en-US" smtClean="0"/>
              <a:t>Degree to which objectives were achieved?</a:t>
            </a:r>
          </a:p>
          <a:p>
            <a:r>
              <a:rPr lang="en-US" altLang="en-US" smtClean="0"/>
              <a:t>Degree to which users accepted and endorsed the product</a:t>
            </a:r>
          </a:p>
          <a:p>
            <a:endParaRPr lang="en-US" altLang="en-US" smtClean="0"/>
          </a:p>
          <a:p>
            <a:r>
              <a:rPr lang="en-US" altLang="en-US" smtClean="0"/>
              <a:t>Overall satisfaction level</a:t>
            </a:r>
          </a:p>
          <a:p>
            <a:r>
              <a:rPr lang="en-US" altLang="en-US" smtClean="0"/>
              <a:t>Best if done by an outside survey agency or firm</a:t>
            </a:r>
          </a:p>
          <a:p>
            <a:endParaRPr lang="en-US" altLang="en-US" smtClean="0"/>
          </a:p>
        </p:txBody>
      </p:sp>
    </p:spTree>
    <p:extLst>
      <p:ext uri="{BB962C8B-B14F-4D97-AF65-F5344CB8AC3E}">
        <p14:creationId xmlns:p14="http://schemas.microsoft.com/office/powerpoint/2010/main" val="1158289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fontScale="90000"/>
          </a:bodyPr>
          <a:lstStyle/>
          <a:p>
            <a:r>
              <a:rPr lang="en-US" altLang="en-US" smtClean="0"/>
              <a:t>Lessons Learned—HERE ARE SOME POSSIBILITIES</a:t>
            </a:r>
          </a:p>
        </p:txBody>
      </p:sp>
      <p:sp>
        <p:nvSpPr>
          <p:cNvPr id="75779" name="Rectangle 3"/>
          <p:cNvSpPr>
            <a:spLocks noGrp="1" noChangeArrowheads="1"/>
          </p:cNvSpPr>
          <p:nvPr>
            <p:ph type="body" idx="1"/>
          </p:nvPr>
        </p:nvSpPr>
        <p:spPr>
          <a:xfrm>
            <a:off x="2057400" y="1676400"/>
            <a:ext cx="7772400" cy="4114800"/>
          </a:xfrm>
        </p:spPr>
        <p:txBody>
          <a:bodyPr/>
          <a:lstStyle/>
          <a:p>
            <a:pPr>
              <a:lnSpc>
                <a:spcPct val="80000"/>
              </a:lnSpc>
            </a:pPr>
            <a:r>
              <a:rPr lang="en-US" altLang="en-US" sz="2400"/>
              <a:t>Allow enough time?</a:t>
            </a:r>
          </a:p>
          <a:p>
            <a:pPr>
              <a:lnSpc>
                <a:spcPct val="80000"/>
              </a:lnSpc>
            </a:pPr>
            <a:r>
              <a:rPr lang="en-US" altLang="en-US" sz="2400"/>
              <a:t>Make it fun?</a:t>
            </a:r>
          </a:p>
          <a:p>
            <a:pPr>
              <a:lnSpc>
                <a:spcPct val="80000"/>
              </a:lnSpc>
            </a:pPr>
            <a:r>
              <a:rPr lang="en-US" altLang="en-US" sz="2400"/>
              <a:t>Beginnings are important!</a:t>
            </a:r>
          </a:p>
          <a:p>
            <a:pPr>
              <a:lnSpc>
                <a:spcPct val="80000"/>
              </a:lnSpc>
            </a:pPr>
            <a:r>
              <a:rPr lang="en-US" altLang="en-US" sz="2400"/>
              <a:t>Top management support is critical!</a:t>
            </a:r>
          </a:p>
          <a:p>
            <a:pPr>
              <a:lnSpc>
                <a:spcPct val="80000"/>
              </a:lnSpc>
            </a:pPr>
            <a:r>
              <a:rPr lang="en-US" altLang="en-US" sz="2400"/>
              <a:t>Managing change is 50 percent of project management!</a:t>
            </a:r>
          </a:p>
          <a:p>
            <a:pPr>
              <a:lnSpc>
                <a:spcPct val="80000"/>
              </a:lnSpc>
            </a:pPr>
            <a:r>
              <a:rPr lang="en-US" altLang="en-US" sz="2400"/>
              <a:t>Next time, make management reviews interactive!</a:t>
            </a:r>
          </a:p>
          <a:p>
            <a:pPr>
              <a:lnSpc>
                <a:spcPct val="80000"/>
              </a:lnSpc>
            </a:pPr>
            <a:r>
              <a:rPr lang="en-US" altLang="en-US" sz="2400"/>
              <a:t>Next time, set realistic milestone dates, but stick to the schedule!</a:t>
            </a:r>
          </a:p>
          <a:p>
            <a:pPr>
              <a:lnSpc>
                <a:spcPct val="80000"/>
              </a:lnSpc>
            </a:pPr>
            <a:r>
              <a:rPr lang="en-US" altLang="en-US" sz="2400"/>
              <a:t>Next time, plan at a workable level!</a:t>
            </a:r>
          </a:p>
        </p:txBody>
      </p:sp>
    </p:spTree>
    <p:extLst>
      <p:ext uri="{BB962C8B-B14F-4D97-AF65-F5344CB8AC3E}">
        <p14:creationId xmlns:p14="http://schemas.microsoft.com/office/powerpoint/2010/main" val="910252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fontScale="90000"/>
          </a:bodyPr>
          <a:lstStyle/>
          <a:p>
            <a:r>
              <a:rPr lang="en-US" altLang="en-US" dirty="0" smtClean="0"/>
              <a:t>Closing Bash:  Celebrate Success—give your team something to look forward to</a:t>
            </a:r>
          </a:p>
        </p:txBody>
      </p:sp>
      <p:sp>
        <p:nvSpPr>
          <p:cNvPr id="76803" name="Rectangle 3"/>
          <p:cNvSpPr>
            <a:spLocks noGrp="1" noChangeArrowheads="1"/>
          </p:cNvSpPr>
          <p:nvPr>
            <p:ph type="body" idx="1"/>
          </p:nvPr>
        </p:nvSpPr>
        <p:spPr/>
        <p:txBody>
          <a:bodyPr/>
          <a:lstStyle/>
          <a:p>
            <a:r>
              <a:rPr lang="en-US" altLang="en-US" dirty="0" smtClean="0"/>
              <a:t>Recognition and Rewards/Awards Ceremony?</a:t>
            </a:r>
          </a:p>
          <a:p>
            <a:r>
              <a:rPr lang="en-US" altLang="en-US" dirty="0" smtClean="0"/>
              <a:t>Party?</a:t>
            </a:r>
          </a:p>
          <a:p>
            <a:r>
              <a:rPr lang="en-US" altLang="en-US" dirty="0" smtClean="0"/>
              <a:t>Rap song?</a:t>
            </a:r>
          </a:p>
          <a:p>
            <a:r>
              <a:rPr lang="en-US" altLang="en-US" dirty="0" smtClean="0"/>
              <a:t>Actor?</a:t>
            </a:r>
          </a:p>
        </p:txBody>
      </p:sp>
    </p:spTree>
    <p:extLst>
      <p:ext uri="{BB962C8B-B14F-4D97-AF65-F5344CB8AC3E}">
        <p14:creationId xmlns:p14="http://schemas.microsoft.com/office/powerpoint/2010/main" val="1204684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smtClean="0"/>
              <a:t>Practices</a:t>
            </a:r>
          </a:p>
        </p:txBody>
      </p:sp>
      <p:sp>
        <p:nvSpPr>
          <p:cNvPr id="77827" name="Rectangle 3"/>
          <p:cNvSpPr>
            <a:spLocks noGrp="1" noChangeArrowheads="1"/>
          </p:cNvSpPr>
          <p:nvPr>
            <p:ph type="body" idx="1"/>
          </p:nvPr>
        </p:nvSpPr>
        <p:spPr/>
        <p:txBody>
          <a:bodyPr/>
          <a:lstStyle/>
          <a:p>
            <a:pPr>
              <a:lnSpc>
                <a:spcPct val="80000"/>
              </a:lnSpc>
            </a:pPr>
            <a:r>
              <a:rPr lang="en-US" altLang="en-US" smtClean="0"/>
              <a:t>A walkthrough after every design phase is a good practice</a:t>
            </a:r>
          </a:p>
          <a:p>
            <a:pPr>
              <a:lnSpc>
                <a:spcPct val="80000"/>
              </a:lnSpc>
            </a:pPr>
            <a:r>
              <a:rPr lang="en-US" altLang="en-US" smtClean="0"/>
              <a:t>Architectural design</a:t>
            </a:r>
          </a:p>
          <a:p>
            <a:pPr lvl="1">
              <a:lnSpc>
                <a:spcPct val="80000"/>
              </a:lnSpc>
            </a:pPr>
            <a:r>
              <a:rPr lang="en-US" altLang="en-US" smtClean="0"/>
              <a:t>Then a walkthrough</a:t>
            </a:r>
          </a:p>
          <a:p>
            <a:pPr>
              <a:lnSpc>
                <a:spcPct val="80000"/>
              </a:lnSpc>
            </a:pPr>
            <a:r>
              <a:rPr lang="en-US" altLang="en-US" smtClean="0"/>
              <a:t>Medium-level design</a:t>
            </a:r>
          </a:p>
          <a:p>
            <a:pPr lvl="1">
              <a:lnSpc>
                <a:spcPct val="80000"/>
              </a:lnSpc>
            </a:pPr>
            <a:r>
              <a:rPr lang="en-US" altLang="en-US" smtClean="0"/>
              <a:t>A walkthrough</a:t>
            </a:r>
          </a:p>
          <a:p>
            <a:pPr>
              <a:lnSpc>
                <a:spcPct val="80000"/>
              </a:lnSpc>
            </a:pPr>
            <a:r>
              <a:rPr lang="en-US" altLang="en-US" smtClean="0"/>
              <a:t>Database design</a:t>
            </a:r>
          </a:p>
          <a:p>
            <a:pPr lvl="1">
              <a:lnSpc>
                <a:spcPct val="80000"/>
              </a:lnSpc>
            </a:pPr>
            <a:r>
              <a:rPr lang="en-US" altLang="en-US" smtClean="0"/>
              <a:t>A walkthrough</a:t>
            </a:r>
          </a:p>
          <a:p>
            <a:pPr>
              <a:lnSpc>
                <a:spcPct val="80000"/>
              </a:lnSpc>
            </a:pPr>
            <a:r>
              <a:rPr lang="en-US" altLang="en-US" smtClean="0"/>
              <a:t>Detailed design</a:t>
            </a:r>
          </a:p>
          <a:p>
            <a:pPr lvl="1">
              <a:lnSpc>
                <a:spcPct val="80000"/>
              </a:lnSpc>
            </a:pPr>
            <a:r>
              <a:rPr lang="en-US" altLang="en-US" smtClean="0"/>
              <a:t>A walkthrough</a:t>
            </a:r>
          </a:p>
        </p:txBody>
      </p:sp>
    </p:spTree>
    <p:extLst>
      <p:ext uri="{BB962C8B-B14F-4D97-AF65-F5344CB8AC3E}">
        <p14:creationId xmlns:p14="http://schemas.microsoft.com/office/powerpoint/2010/main" val="4968063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smtClean="0"/>
              <a:t>Software Tools--use them</a:t>
            </a:r>
          </a:p>
        </p:txBody>
      </p:sp>
      <p:sp>
        <p:nvSpPr>
          <p:cNvPr id="78851" name="Rectangle 3"/>
          <p:cNvSpPr>
            <a:spLocks noGrp="1" noChangeArrowheads="1"/>
          </p:cNvSpPr>
          <p:nvPr>
            <p:ph type="body" idx="1"/>
          </p:nvPr>
        </p:nvSpPr>
        <p:spPr>
          <a:xfrm>
            <a:off x="1676400" y="1676400"/>
            <a:ext cx="8686800" cy="4114800"/>
          </a:xfrm>
        </p:spPr>
        <p:txBody>
          <a:bodyPr/>
          <a:lstStyle/>
          <a:p>
            <a:pPr>
              <a:lnSpc>
                <a:spcPct val="80000"/>
              </a:lnSpc>
            </a:pPr>
            <a:r>
              <a:rPr lang="en-US" altLang="en-US" smtClean="0"/>
              <a:t>Librarians--keep track of who changed what when</a:t>
            </a:r>
          </a:p>
          <a:p>
            <a:pPr lvl="1">
              <a:lnSpc>
                <a:spcPct val="80000"/>
              </a:lnSpc>
            </a:pPr>
            <a:r>
              <a:rPr lang="en-US" altLang="en-US" smtClean="0"/>
              <a:t>also called Code Management Systems</a:t>
            </a:r>
          </a:p>
          <a:p>
            <a:pPr>
              <a:lnSpc>
                <a:spcPct val="80000"/>
              </a:lnSpc>
            </a:pPr>
            <a:r>
              <a:rPr lang="en-US" altLang="en-US" smtClean="0"/>
              <a:t>Module Management Systems</a:t>
            </a:r>
          </a:p>
          <a:p>
            <a:pPr lvl="1">
              <a:lnSpc>
                <a:spcPct val="80000"/>
              </a:lnSpc>
            </a:pPr>
            <a:r>
              <a:rPr lang="en-US" altLang="en-US" smtClean="0"/>
              <a:t>automate the building of an entire software system</a:t>
            </a:r>
          </a:p>
          <a:p>
            <a:pPr lvl="1">
              <a:lnSpc>
                <a:spcPct val="80000"/>
              </a:lnSpc>
            </a:pPr>
            <a:r>
              <a:rPr lang="en-US" altLang="en-US" smtClean="0"/>
              <a:t>Visual Studio is one example</a:t>
            </a:r>
          </a:p>
          <a:p>
            <a:pPr lvl="1">
              <a:lnSpc>
                <a:spcPct val="80000"/>
              </a:lnSpc>
            </a:pPr>
            <a:r>
              <a:rPr lang="en-US" altLang="en-US" smtClean="0"/>
              <a:t>Eclipse is another</a:t>
            </a:r>
          </a:p>
          <a:p>
            <a:pPr>
              <a:lnSpc>
                <a:spcPct val="80000"/>
              </a:lnSpc>
            </a:pPr>
            <a:r>
              <a:rPr lang="en-US" altLang="en-US" smtClean="0"/>
              <a:t>Performance Coverage analyzer</a:t>
            </a:r>
          </a:p>
          <a:p>
            <a:pPr lvl="1">
              <a:lnSpc>
                <a:spcPct val="80000"/>
              </a:lnSpc>
            </a:pPr>
            <a:r>
              <a:rPr lang="en-US" altLang="en-US" smtClean="0"/>
              <a:t>determines where all the computing time is being spent</a:t>
            </a:r>
          </a:p>
          <a:p>
            <a:pPr lvl="1">
              <a:lnSpc>
                <a:spcPct val="80000"/>
              </a:lnSpc>
            </a:pPr>
            <a:r>
              <a:rPr lang="en-US" altLang="en-US" smtClean="0"/>
              <a:t>traces sections of the system that were executed, their frequency and duration</a:t>
            </a:r>
          </a:p>
        </p:txBody>
      </p:sp>
    </p:spTree>
    <p:extLst>
      <p:ext uri="{BB962C8B-B14F-4D97-AF65-F5344CB8AC3E}">
        <p14:creationId xmlns:p14="http://schemas.microsoft.com/office/powerpoint/2010/main" val="1924113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smtClean="0"/>
              <a:t>More Tools</a:t>
            </a:r>
          </a:p>
        </p:txBody>
      </p:sp>
      <p:sp>
        <p:nvSpPr>
          <p:cNvPr id="79875" name="Rectangle 3"/>
          <p:cNvSpPr>
            <a:spLocks noGrp="1" noChangeArrowheads="1"/>
          </p:cNvSpPr>
          <p:nvPr>
            <p:ph type="body" idx="1"/>
          </p:nvPr>
        </p:nvSpPr>
        <p:spPr/>
        <p:txBody>
          <a:bodyPr/>
          <a:lstStyle/>
          <a:p>
            <a:pPr marL="342900" indent="-342900"/>
            <a:r>
              <a:rPr lang="en-US" altLang="en-US" smtClean="0"/>
              <a:t>Source code analyzers</a:t>
            </a:r>
          </a:p>
          <a:p>
            <a:pPr marL="742950" lvl="1" indent="-285750"/>
            <a:r>
              <a:rPr lang="en-US" altLang="en-US" smtClean="0"/>
              <a:t>Tells you where you’re doing strange or inefficient things in the source code</a:t>
            </a:r>
          </a:p>
          <a:p>
            <a:pPr marL="742950" lvl="1" indent="-285750"/>
            <a:r>
              <a:rPr lang="en-US" altLang="en-US" smtClean="0"/>
              <a:t>Lets you find all usages of a particular variable or string</a:t>
            </a:r>
          </a:p>
          <a:p>
            <a:pPr marL="742950" lvl="1" indent="-285750"/>
            <a:endParaRPr lang="en-US" altLang="en-US" smtClean="0"/>
          </a:p>
          <a:p>
            <a:pPr marL="342900" indent="-342900"/>
            <a:r>
              <a:rPr lang="en-US" altLang="en-US" smtClean="0"/>
              <a:t>Test Manager</a:t>
            </a:r>
          </a:p>
          <a:p>
            <a:pPr marL="742950" lvl="1" indent="-285750"/>
            <a:r>
              <a:rPr lang="en-US" altLang="en-US" smtClean="0"/>
              <a:t>makes regression testing very simple</a:t>
            </a:r>
          </a:p>
          <a:p>
            <a:pPr marL="342900" indent="-342900"/>
            <a:r>
              <a:rPr lang="en-US" altLang="en-US" smtClean="0"/>
              <a:t>Debugger</a:t>
            </a:r>
          </a:p>
          <a:p>
            <a:pPr marL="742950" lvl="1" indent="-285750"/>
            <a:r>
              <a:rPr lang="en-US" altLang="en-US" smtClean="0"/>
              <a:t>Program stop, trace, and step through</a:t>
            </a:r>
          </a:p>
        </p:txBody>
      </p:sp>
    </p:spTree>
    <p:extLst>
      <p:ext uri="{BB962C8B-B14F-4D97-AF65-F5344CB8AC3E}">
        <p14:creationId xmlns:p14="http://schemas.microsoft.com/office/powerpoint/2010/main" val="3085102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smtClean="0"/>
              <a:t>Closing</a:t>
            </a:r>
          </a:p>
        </p:txBody>
      </p:sp>
      <p:sp>
        <p:nvSpPr>
          <p:cNvPr id="80899" name="Rectangle 3"/>
          <p:cNvSpPr>
            <a:spLocks noGrp="1" noChangeArrowheads="1"/>
          </p:cNvSpPr>
          <p:nvPr>
            <p:ph type="body" idx="1"/>
          </p:nvPr>
        </p:nvSpPr>
        <p:spPr/>
        <p:txBody>
          <a:bodyPr/>
          <a:lstStyle/>
          <a:p>
            <a:r>
              <a:rPr lang="en-US" altLang="en-US" smtClean="0"/>
              <a:t>The closing process</a:t>
            </a:r>
          </a:p>
          <a:p>
            <a:r>
              <a:rPr lang="en-US" altLang="en-US" smtClean="0"/>
              <a:t>Provide a warranty</a:t>
            </a:r>
          </a:p>
          <a:p>
            <a:pPr lvl="1"/>
            <a:r>
              <a:rPr lang="en-US" altLang="en-US" smtClean="0"/>
              <a:t>Be willing to address any problems that crop up within a six-month period of installation</a:t>
            </a:r>
          </a:p>
        </p:txBody>
      </p:sp>
    </p:spTree>
    <p:extLst>
      <p:ext uri="{BB962C8B-B14F-4D97-AF65-F5344CB8AC3E}">
        <p14:creationId xmlns:p14="http://schemas.microsoft.com/office/powerpoint/2010/main" val="40856954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smtClean="0"/>
              <a:t>Termination</a:t>
            </a:r>
          </a:p>
        </p:txBody>
      </p:sp>
      <p:sp>
        <p:nvSpPr>
          <p:cNvPr id="81923" name="Rectangle 3"/>
          <p:cNvSpPr>
            <a:spLocks noGrp="1" noChangeArrowheads="1"/>
          </p:cNvSpPr>
          <p:nvPr>
            <p:ph type="body" idx="1"/>
          </p:nvPr>
        </p:nvSpPr>
        <p:spPr/>
        <p:txBody>
          <a:bodyPr/>
          <a:lstStyle/>
          <a:p>
            <a:pPr marL="342900" indent="-342900">
              <a:lnSpc>
                <a:spcPct val="80000"/>
              </a:lnSpc>
            </a:pPr>
            <a:r>
              <a:rPr lang="en-US" altLang="en-US" smtClean="0"/>
              <a:t>Get paid</a:t>
            </a:r>
          </a:p>
          <a:p>
            <a:pPr marL="342900" indent="-342900">
              <a:lnSpc>
                <a:spcPct val="80000"/>
              </a:lnSpc>
            </a:pPr>
            <a:r>
              <a:rPr lang="en-US" altLang="en-US" smtClean="0"/>
              <a:t>Populate History Database</a:t>
            </a:r>
          </a:p>
          <a:p>
            <a:pPr marL="342900" indent="-342900">
              <a:lnSpc>
                <a:spcPct val="80000"/>
              </a:lnSpc>
            </a:pPr>
            <a:r>
              <a:rPr lang="en-US" altLang="en-US" smtClean="0"/>
              <a:t>Document Lessons Learned</a:t>
            </a:r>
          </a:p>
          <a:p>
            <a:pPr marL="742950" lvl="1" indent="-285750">
              <a:lnSpc>
                <a:spcPct val="80000"/>
              </a:lnSpc>
            </a:pPr>
            <a:r>
              <a:rPr lang="en-US" altLang="en-US" smtClean="0"/>
              <a:t>Post project review (also called a POSTMORTEM)</a:t>
            </a:r>
          </a:p>
          <a:p>
            <a:pPr marL="742950" lvl="1" indent="-285750">
              <a:lnSpc>
                <a:spcPct val="80000"/>
              </a:lnSpc>
            </a:pPr>
            <a:r>
              <a:rPr lang="en-US" altLang="en-US" smtClean="0"/>
              <a:t>Write down what went well, what could have been improved, make suggestions for follow on projects, gather more statistics on actual vs. planned performance</a:t>
            </a:r>
          </a:p>
          <a:p>
            <a:pPr marL="742950" lvl="1" indent="-285750">
              <a:lnSpc>
                <a:spcPct val="80000"/>
              </a:lnSpc>
            </a:pPr>
            <a:r>
              <a:rPr lang="en-US" altLang="en-US" smtClean="0"/>
              <a:t>Produce a formal report</a:t>
            </a:r>
          </a:p>
          <a:p>
            <a:pPr marL="342900" indent="-342900">
              <a:lnSpc>
                <a:spcPct val="80000"/>
              </a:lnSpc>
            </a:pPr>
            <a:r>
              <a:rPr lang="en-US" altLang="en-US" smtClean="0"/>
              <a:t>Write follow-on proposal for next project</a:t>
            </a:r>
          </a:p>
          <a:p>
            <a:pPr marL="342900" indent="-342900">
              <a:lnSpc>
                <a:spcPct val="80000"/>
              </a:lnSpc>
            </a:pPr>
            <a:r>
              <a:rPr lang="en-US" altLang="en-US" smtClean="0"/>
              <a:t>Sell the next project</a:t>
            </a:r>
          </a:p>
        </p:txBody>
      </p:sp>
    </p:spTree>
    <p:extLst>
      <p:ext uri="{BB962C8B-B14F-4D97-AF65-F5344CB8AC3E}">
        <p14:creationId xmlns:p14="http://schemas.microsoft.com/office/powerpoint/2010/main" val="2423341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smtClean="0"/>
              <a:t>Maintenance</a:t>
            </a:r>
          </a:p>
        </p:txBody>
      </p:sp>
      <p:sp>
        <p:nvSpPr>
          <p:cNvPr id="82947" name="Rectangle 3"/>
          <p:cNvSpPr>
            <a:spLocks noGrp="1" noChangeArrowheads="1"/>
          </p:cNvSpPr>
          <p:nvPr>
            <p:ph type="body" idx="1"/>
          </p:nvPr>
        </p:nvSpPr>
        <p:spPr/>
        <p:txBody>
          <a:bodyPr/>
          <a:lstStyle/>
          <a:p>
            <a:r>
              <a:rPr lang="en-US" altLang="en-US" smtClean="0"/>
              <a:t>Should be considered as a separate project, separately funded, so you can get paid for all of the development work</a:t>
            </a:r>
          </a:p>
        </p:txBody>
      </p:sp>
    </p:spTree>
    <p:extLst>
      <p:ext uri="{BB962C8B-B14F-4D97-AF65-F5344CB8AC3E}">
        <p14:creationId xmlns:p14="http://schemas.microsoft.com/office/powerpoint/2010/main" val="3238648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Black, Rex, Erik Van </a:t>
            </a:r>
            <a:r>
              <a:rPr lang="en-US" dirty="0" err="1" smtClean="0"/>
              <a:t>Veenendaal</a:t>
            </a:r>
            <a:r>
              <a:rPr lang="en-US" dirty="0" smtClean="0"/>
              <a:t> &amp; Dorothy Graham, </a:t>
            </a:r>
            <a:r>
              <a:rPr lang="en-US" b="1" dirty="0" smtClean="0"/>
              <a:t>Foundations of Software Testing:  ISTQB Certification, Third Edition</a:t>
            </a:r>
            <a:r>
              <a:rPr lang="en-US" dirty="0" smtClean="0"/>
              <a:t>, Cengage Learning, 2012.</a:t>
            </a:r>
          </a:p>
          <a:p>
            <a:r>
              <a:rPr lang="en-US" dirty="0" err="1" smtClean="0"/>
              <a:t>Maciaszek</a:t>
            </a:r>
            <a:r>
              <a:rPr lang="en-US" dirty="0" smtClean="0"/>
              <a:t>, </a:t>
            </a:r>
            <a:r>
              <a:rPr lang="en-US" dirty="0" err="1" smtClean="0"/>
              <a:t>Leszek</a:t>
            </a:r>
            <a:r>
              <a:rPr lang="en-US" dirty="0"/>
              <a:t> </a:t>
            </a:r>
            <a:r>
              <a:rPr lang="en-US" dirty="0" smtClean="0"/>
              <a:t>and </a:t>
            </a:r>
            <a:r>
              <a:rPr lang="en-US" dirty="0" err="1" smtClean="0"/>
              <a:t>Bruc</a:t>
            </a:r>
            <a:r>
              <a:rPr lang="en-US" dirty="0" smtClean="0"/>
              <a:t> Lee Long, </a:t>
            </a:r>
            <a:r>
              <a:rPr lang="en-US" b="1" dirty="0" smtClean="0"/>
              <a:t>Practical Software Engineering:  A Case Study Approach</a:t>
            </a:r>
            <a:r>
              <a:rPr lang="en-US" dirty="0" smtClean="0"/>
              <a:t>, Addison Wesley, 2006.</a:t>
            </a:r>
          </a:p>
          <a:p>
            <a:r>
              <a:rPr lang="en-US" dirty="0" smtClean="0"/>
              <a:t>Pressman, Roger S., </a:t>
            </a:r>
            <a:r>
              <a:rPr lang="en-US" b="1" dirty="0" smtClean="0"/>
              <a:t>Software Engineering:  A Practitioner’s Approach, Second Edition</a:t>
            </a:r>
            <a:r>
              <a:rPr lang="en-US" dirty="0" smtClean="0"/>
              <a:t>, McGraw Hill, 1987.</a:t>
            </a:r>
          </a:p>
          <a:p>
            <a:endParaRPr lang="en-US" dirty="0"/>
          </a:p>
        </p:txBody>
      </p:sp>
    </p:spTree>
    <p:extLst>
      <p:ext uri="{BB962C8B-B14F-4D97-AF65-F5344CB8AC3E}">
        <p14:creationId xmlns:p14="http://schemas.microsoft.com/office/powerpoint/2010/main" val="3553991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en-US" altLang="en-US" smtClean="0"/>
              <a:t>Checklist for Closeout &amp; Termination Stage</a:t>
            </a:r>
          </a:p>
        </p:txBody>
      </p:sp>
      <p:sp>
        <p:nvSpPr>
          <p:cNvPr id="83971" name="Rectangle 3"/>
          <p:cNvSpPr>
            <a:spLocks noGrp="1" noChangeArrowheads="1"/>
          </p:cNvSpPr>
          <p:nvPr>
            <p:ph type="body" idx="1"/>
          </p:nvPr>
        </p:nvSpPr>
        <p:spPr/>
        <p:txBody>
          <a:bodyPr/>
          <a:lstStyle/>
          <a:p>
            <a:pPr marL="342900" indent="-342900">
              <a:lnSpc>
                <a:spcPct val="80000"/>
              </a:lnSpc>
            </a:pPr>
            <a:r>
              <a:rPr lang="en-US" altLang="en-US" smtClean="0"/>
              <a:t>New system is up and running smoothly</a:t>
            </a:r>
          </a:p>
          <a:p>
            <a:pPr marL="342900" indent="-342900">
              <a:lnSpc>
                <a:spcPct val="80000"/>
              </a:lnSpc>
            </a:pPr>
            <a:r>
              <a:rPr lang="en-US" altLang="en-US" smtClean="0"/>
              <a:t>Conversion and cutover from any older systems is complete</a:t>
            </a:r>
          </a:p>
          <a:p>
            <a:pPr marL="342900" indent="-342900">
              <a:lnSpc>
                <a:spcPct val="80000"/>
              </a:lnSpc>
            </a:pPr>
            <a:r>
              <a:rPr lang="en-US" altLang="en-US" smtClean="0"/>
              <a:t>End users are trained and comfortable with new system</a:t>
            </a:r>
          </a:p>
          <a:p>
            <a:pPr marL="342900" indent="-342900">
              <a:lnSpc>
                <a:spcPct val="80000"/>
              </a:lnSpc>
            </a:pPr>
            <a:r>
              <a:rPr lang="en-US" altLang="en-US" smtClean="0"/>
              <a:t>Warranty is provided</a:t>
            </a:r>
          </a:p>
          <a:p>
            <a:pPr marL="342900" indent="-342900">
              <a:lnSpc>
                <a:spcPct val="80000"/>
              </a:lnSpc>
            </a:pPr>
            <a:r>
              <a:rPr lang="en-US" altLang="en-US" smtClean="0"/>
              <a:t>The next project is sold</a:t>
            </a:r>
          </a:p>
          <a:p>
            <a:pPr marL="342900" indent="-342900">
              <a:lnSpc>
                <a:spcPct val="80000"/>
              </a:lnSpc>
            </a:pPr>
            <a:r>
              <a:rPr lang="en-US" altLang="en-US" smtClean="0"/>
              <a:t>A post project review (POSTMORTEM) is held</a:t>
            </a:r>
          </a:p>
          <a:p>
            <a:pPr marL="342900" indent="-342900">
              <a:lnSpc>
                <a:spcPct val="80000"/>
              </a:lnSpc>
            </a:pPr>
            <a:r>
              <a:rPr lang="en-US" altLang="en-US" smtClean="0"/>
              <a:t>Responsibility and method of ongoing maintenance is defined</a:t>
            </a:r>
          </a:p>
        </p:txBody>
      </p:sp>
    </p:spTree>
    <p:extLst>
      <p:ext uri="{BB962C8B-B14F-4D97-AF65-F5344CB8AC3E}">
        <p14:creationId xmlns:p14="http://schemas.microsoft.com/office/powerpoint/2010/main" val="3444575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smtClean="0"/>
              <a:t>User documentation</a:t>
            </a:r>
          </a:p>
        </p:txBody>
      </p:sp>
      <p:sp>
        <p:nvSpPr>
          <p:cNvPr id="84995" name="Rectangle 3"/>
          <p:cNvSpPr>
            <a:spLocks noGrp="1" noChangeArrowheads="1"/>
          </p:cNvSpPr>
          <p:nvPr>
            <p:ph type="body" idx="1"/>
          </p:nvPr>
        </p:nvSpPr>
        <p:spPr/>
        <p:txBody>
          <a:bodyPr/>
          <a:lstStyle/>
          <a:p>
            <a:r>
              <a:rPr lang="en-US" altLang="en-US" smtClean="0"/>
              <a:t>Run/installation manual</a:t>
            </a:r>
          </a:p>
          <a:p>
            <a:r>
              <a:rPr lang="en-US" altLang="en-US" smtClean="0"/>
              <a:t>User’s Guide</a:t>
            </a:r>
          </a:p>
          <a:p>
            <a:r>
              <a:rPr lang="en-US" altLang="en-US" smtClean="0"/>
              <a:t>Maintenance Guide</a:t>
            </a:r>
          </a:p>
          <a:p>
            <a:r>
              <a:rPr lang="en-US" altLang="en-US" smtClean="0"/>
              <a:t>Training documentation</a:t>
            </a:r>
          </a:p>
          <a:p>
            <a:endParaRPr lang="en-US" altLang="en-US" smtClean="0"/>
          </a:p>
          <a:p>
            <a:endParaRPr lang="en-US" altLang="en-US" smtClean="0"/>
          </a:p>
        </p:txBody>
      </p:sp>
    </p:spTree>
    <p:extLst>
      <p:ext uri="{BB962C8B-B14F-4D97-AF65-F5344CB8AC3E}">
        <p14:creationId xmlns:p14="http://schemas.microsoft.com/office/powerpoint/2010/main" val="1416775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Software Testing</a:t>
            </a:r>
            <a:br>
              <a:rPr lang="en-US" dirty="0" smtClean="0"/>
            </a:br>
            <a:r>
              <a:rPr lang="en-US" dirty="0" smtClean="0"/>
              <a:t>(What to Testing </a:t>
            </a:r>
            <a:r>
              <a:rPr lang="en-US" dirty="0"/>
              <a:t>P</a:t>
            </a:r>
            <a:r>
              <a:rPr lang="en-US" dirty="0" smtClean="0"/>
              <a:t>rojects </a:t>
            </a:r>
            <a:r>
              <a:rPr lang="en-US" dirty="0"/>
              <a:t>C</a:t>
            </a:r>
            <a:r>
              <a:rPr lang="en-US" dirty="0" smtClean="0"/>
              <a:t>onsist of??)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Plan Testing</a:t>
            </a:r>
          </a:p>
          <a:p>
            <a:pPr lvl="1"/>
            <a:r>
              <a:rPr lang="en-US" dirty="0" smtClean="0"/>
              <a:t>identify test items and features to be tested</a:t>
            </a:r>
          </a:p>
          <a:p>
            <a:pPr lvl="1"/>
            <a:r>
              <a:rPr lang="en-US" dirty="0" smtClean="0"/>
              <a:t>Identify roles and responsibilities of testers, participants, stakeholders</a:t>
            </a:r>
          </a:p>
          <a:p>
            <a:r>
              <a:rPr lang="en-US" dirty="0" smtClean="0"/>
              <a:t>Analyze Testing</a:t>
            </a:r>
          </a:p>
          <a:p>
            <a:r>
              <a:rPr lang="en-US" dirty="0" smtClean="0"/>
              <a:t>Execute Testing</a:t>
            </a:r>
          </a:p>
          <a:p>
            <a:pPr lvl="1"/>
            <a:r>
              <a:rPr lang="en-US" dirty="0" smtClean="0"/>
              <a:t>The tests are run against the test object</a:t>
            </a:r>
          </a:p>
          <a:p>
            <a:r>
              <a:rPr lang="en-US" dirty="0"/>
              <a:t>I</a:t>
            </a:r>
            <a:r>
              <a:rPr lang="en-US" dirty="0" smtClean="0"/>
              <a:t>mplement Testing</a:t>
            </a:r>
          </a:p>
          <a:p>
            <a:r>
              <a:rPr lang="en-US" dirty="0" smtClean="0"/>
              <a:t>Evaluate Testing</a:t>
            </a:r>
          </a:p>
          <a:p>
            <a:r>
              <a:rPr lang="en-US" dirty="0" smtClean="0"/>
              <a:t>Report Testing</a:t>
            </a:r>
          </a:p>
          <a:p>
            <a:r>
              <a:rPr lang="en-US" dirty="0" smtClean="0"/>
              <a:t>Control Testing</a:t>
            </a:r>
          </a:p>
          <a:p>
            <a:pPr lvl="1"/>
            <a:r>
              <a:rPr lang="en-US" dirty="0" smtClean="0"/>
              <a:t>Develop and carry out corrective actions to get a test project back on track</a:t>
            </a:r>
          </a:p>
          <a:p>
            <a:r>
              <a:rPr lang="en-US" dirty="0" smtClean="0"/>
              <a:t>Exit and close Testing</a:t>
            </a:r>
            <a:endParaRPr lang="en-US" dirty="0"/>
          </a:p>
        </p:txBody>
      </p:sp>
    </p:spTree>
    <p:extLst>
      <p:ext uri="{BB962C8B-B14F-4D97-AF65-F5344CB8AC3E}">
        <p14:creationId xmlns:p14="http://schemas.microsoft.com/office/powerpoint/2010/main" val="883338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Nightly Build and Smoke Test</a:t>
            </a:r>
            <a:endParaRPr lang="en-US" dirty="0"/>
          </a:p>
        </p:txBody>
      </p:sp>
      <p:sp>
        <p:nvSpPr>
          <p:cNvPr id="3" name="Content Placeholder 2"/>
          <p:cNvSpPr>
            <a:spLocks noGrp="1"/>
          </p:cNvSpPr>
          <p:nvPr>
            <p:ph idx="1"/>
          </p:nvPr>
        </p:nvSpPr>
        <p:spPr/>
        <p:txBody>
          <a:bodyPr/>
          <a:lstStyle/>
          <a:p>
            <a:r>
              <a:rPr lang="en-US" dirty="0" smtClean="0"/>
              <a:t>The product (consisting of 1000s of classes and millions of lines of code) is compiled, linked and executed via a smoke test nightly.</a:t>
            </a:r>
          </a:p>
          <a:p>
            <a:pPr lvl="1"/>
            <a:r>
              <a:rPr lang="en-US" dirty="0" smtClean="0"/>
              <a:t>Certain classes are scheduled to be included in each NBST</a:t>
            </a:r>
          </a:p>
          <a:p>
            <a:pPr lvl="2"/>
            <a:r>
              <a:rPr lang="en-US" dirty="0" smtClean="0"/>
              <a:t>If the test fails at 4 am, you may be called and asked to come in to fix the bug at that very moment</a:t>
            </a:r>
          </a:p>
          <a:p>
            <a:pPr lvl="2"/>
            <a:endParaRPr lang="en-US" dirty="0"/>
          </a:p>
          <a:p>
            <a:pPr lvl="1"/>
            <a:r>
              <a:rPr lang="en-US" dirty="0" smtClean="0"/>
              <a:t>Microsoft swears by this ‘best practice’</a:t>
            </a:r>
          </a:p>
          <a:p>
            <a:pPr lvl="1"/>
            <a:endParaRPr lang="en-US" dirty="0" smtClean="0"/>
          </a:p>
          <a:p>
            <a:pPr lvl="1"/>
            <a:endParaRPr lang="en-US" dirty="0"/>
          </a:p>
        </p:txBody>
      </p:sp>
    </p:spTree>
    <p:extLst>
      <p:ext uri="{BB962C8B-B14F-4D97-AF65-F5344CB8AC3E}">
        <p14:creationId xmlns:p14="http://schemas.microsoft.com/office/powerpoint/2010/main" val="16918135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Observations about Testing</a:t>
            </a:r>
          </a:p>
        </p:txBody>
      </p:sp>
      <p:sp>
        <p:nvSpPr>
          <p:cNvPr id="3075" name="Rectangle 3"/>
          <p:cNvSpPr>
            <a:spLocks noGrp="1" noChangeArrowheads="1"/>
          </p:cNvSpPr>
          <p:nvPr>
            <p:ph type="body" idx="1"/>
          </p:nvPr>
        </p:nvSpPr>
        <p:spPr/>
        <p:txBody>
          <a:bodyPr/>
          <a:lstStyle/>
          <a:p>
            <a:r>
              <a:rPr lang="en-US" altLang="en-US"/>
              <a:t>“Testing is the process of executing a program with the intention of finding errors.” – Myers</a:t>
            </a:r>
          </a:p>
          <a:p>
            <a:r>
              <a:rPr lang="en-US" altLang="en-US"/>
              <a:t>“Testing can show the presence of bugs but never their absence.” - Dijkstra</a:t>
            </a:r>
          </a:p>
        </p:txBody>
      </p:sp>
    </p:spTree>
    <p:extLst>
      <p:ext uri="{BB962C8B-B14F-4D97-AF65-F5344CB8AC3E}">
        <p14:creationId xmlns:p14="http://schemas.microsoft.com/office/powerpoint/2010/main" val="32740988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Good Testing Practices</a:t>
            </a:r>
          </a:p>
        </p:txBody>
      </p:sp>
      <p:sp>
        <p:nvSpPr>
          <p:cNvPr id="4099" name="Rectangle 3"/>
          <p:cNvSpPr>
            <a:spLocks noGrp="1" noChangeArrowheads="1"/>
          </p:cNvSpPr>
          <p:nvPr>
            <p:ph type="body" idx="1"/>
          </p:nvPr>
        </p:nvSpPr>
        <p:spPr/>
        <p:txBody>
          <a:bodyPr/>
          <a:lstStyle/>
          <a:p>
            <a:r>
              <a:rPr lang="en-US" altLang="en-US" dirty="0"/>
              <a:t>A good test case is one that has a high probability of detecting an undiscovered defect, not one that shows that the program works correctly</a:t>
            </a:r>
          </a:p>
          <a:p>
            <a:r>
              <a:rPr lang="en-US" altLang="en-US" dirty="0"/>
              <a:t>It is impossible to test your own program</a:t>
            </a:r>
          </a:p>
          <a:p>
            <a:r>
              <a:rPr lang="en-US" altLang="en-US" dirty="0"/>
              <a:t>A necessary part of every test case is a description of the expected </a:t>
            </a:r>
            <a:r>
              <a:rPr lang="en-US" altLang="en-US" dirty="0" smtClean="0"/>
              <a:t>result</a:t>
            </a:r>
          </a:p>
          <a:p>
            <a:r>
              <a:rPr lang="en-US" altLang="en-US" dirty="0"/>
              <a:t>Avoid </a:t>
            </a:r>
            <a:r>
              <a:rPr lang="en-US" altLang="en-US" dirty="0" smtClean="0"/>
              <a:t>non-reproducible </a:t>
            </a:r>
            <a:r>
              <a:rPr lang="en-US" altLang="en-US" dirty="0"/>
              <a:t>or on-the-fly testing</a:t>
            </a:r>
          </a:p>
          <a:p>
            <a:endParaRPr lang="en-US" altLang="en-US" dirty="0"/>
          </a:p>
        </p:txBody>
      </p:sp>
    </p:spTree>
    <p:extLst>
      <p:ext uri="{BB962C8B-B14F-4D97-AF65-F5344CB8AC3E}">
        <p14:creationId xmlns:p14="http://schemas.microsoft.com/office/powerpoint/2010/main" val="211707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arn(inVertic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barn(inVertical)">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Good Testing Practices (cont’d)</a:t>
            </a:r>
          </a:p>
        </p:txBody>
      </p:sp>
      <p:sp>
        <p:nvSpPr>
          <p:cNvPr id="5123" name="Rectangle 3"/>
          <p:cNvSpPr>
            <a:spLocks noGrp="1" noChangeArrowheads="1"/>
          </p:cNvSpPr>
          <p:nvPr>
            <p:ph type="body" idx="1"/>
          </p:nvPr>
        </p:nvSpPr>
        <p:spPr/>
        <p:txBody>
          <a:bodyPr/>
          <a:lstStyle/>
          <a:p>
            <a:pPr>
              <a:lnSpc>
                <a:spcPct val="90000"/>
              </a:lnSpc>
            </a:pPr>
            <a:r>
              <a:rPr lang="en-US" altLang="en-US" dirty="0" smtClean="0"/>
              <a:t>Write </a:t>
            </a:r>
            <a:r>
              <a:rPr lang="en-US" altLang="en-US" dirty="0"/>
              <a:t>test cases for valid as well as invalid input conditions.</a:t>
            </a:r>
          </a:p>
          <a:p>
            <a:pPr>
              <a:lnSpc>
                <a:spcPct val="90000"/>
              </a:lnSpc>
            </a:pPr>
            <a:r>
              <a:rPr lang="en-US" altLang="en-US" dirty="0"/>
              <a:t>Thoroughly inspect the results of each test</a:t>
            </a:r>
          </a:p>
          <a:p>
            <a:pPr>
              <a:lnSpc>
                <a:spcPct val="90000"/>
              </a:lnSpc>
            </a:pPr>
            <a:r>
              <a:rPr lang="en-US" altLang="en-US" dirty="0"/>
              <a:t>As the number of detected defects in a piece of software increases, the probability of the existence of more undetected defects also </a:t>
            </a:r>
            <a:r>
              <a:rPr lang="en-US" altLang="en-US" dirty="0" smtClean="0"/>
              <a:t>increases</a:t>
            </a:r>
          </a:p>
          <a:p>
            <a:r>
              <a:rPr lang="en-US" altLang="en-US" dirty="0"/>
              <a:t>Assign your best people to testing</a:t>
            </a:r>
          </a:p>
          <a:p>
            <a:r>
              <a:rPr lang="en-US" altLang="en-US" dirty="0"/>
              <a:t>Ensure that testability is a key objective in your software design</a:t>
            </a:r>
          </a:p>
          <a:p>
            <a:r>
              <a:rPr lang="en-US" altLang="en-US" dirty="0"/>
              <a:t>Testing, like almost every other activity, must start with objectives</a:t>
            </a:r>
          </a:p>
          <a:p>
            <a:pPr>
              <a:lnSpc>
                <a:spcPct val="90000"/>
              </a:lnSpc>
            </a:pPr>
            <a:endParaRPr lang="en-US" altLang="en-US" dirty="0"/>
          </a:p>
        </p:txBody>
      </p:sp>
    </p:spTree>
    <p:extLst>
      <p:ext uri="{BB962C8B-B14F-4D97-AF65-F5344CB8AC3E}">
        <p14:creationId xmlns:p14="http://schemas.microsoft.com/office/powerpoint/2010/main" val="1690253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arn(inVertic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arn(outVertical)">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arn(inVertical)">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barn(outVertical)">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barn(inVertical)">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barn(outVertical)">
                                      <p:cBhvr>
                                        <p:cTn id="3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Good Testing Practices (cont’d)</a:t>
            </a:r>
          </a:p>
        </p:txBody>
      </p:sp>
      <p:sp>
        <p:nvSpPr>
          <p:cNvPr id="6147" name="Rectangle 3"/>
          <p:cNvSpPr>
            <a:spLocks noGrp="1" noChangeArrowheads="1"/>
          </p:cNvSpPr>
          <p:nvPr>
            <p:ph type="body" idx="1"/>
          </p:nvPr>
        </p:nvSpPr>
        <p:spPr/>
        <p:txBody>
          <a:bodyPr/>
          <a:lstStyle/>
          <a:p>
            <a:r>
              <a:rPr lang="en-US" altLang="en-US" dirty="0"/>
              <a:t>Assign your best people to testing</a:t>
            </a:r>
          </a:p>
          <a:p>
            <a:r>
              <a:rPr lang="en-US" altLang="en-US" dirty="0"/>
              <a:t>Ensure that testability is a key objective in your software design</a:t>
            </a:r>
          </a:p>
          <a:p>
            <a:r>
              <a:rPr lang="en-US" altLang="en-US" dirty="0" smtClean="0"/>
              <a:t>Testing</a:t>
            </a:r>
            <a:r>
              <a:rPr lang="en-US" altLang="en-US" dirty="0"/>
              <a:t>, like almost every other activity, must start with objectives</a:t>
            </a:r>
          </a:p>
        </p:txBody>
      </p:sp>
    </p:spTree>
    <p:extLst>
      <p:ext uri="{BB962C8B-B14F-4D97-AF65-F5344CB8AC3E}">
        <p14:creationId xmlns:p14="http://schemas.microsoft.com/office/powerpoint/2010/main" val="351757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righ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lef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Levels of Testing</a:t>
            </a:r>
          </a:p>
        </p:txBody>
      </p:sp>
      <p:sp>
        <p:nvSpPr>
          <p:cNvPr id="7171" name="Rectangle 3"/>
          <p:cNvSpPr>
            <a:spLocks noGrp="1" noChangeArrowheads="1"/>
          </p:cNvSpPr>
          <p:nvPr>
            <p:ph type="body" idx="1"/>
          </p:nvPr>
        </p:nvSpPr>
        <p:spPr>
          <a:xfrm>
            <a:off x="3200400" y="2286000"/>
            <a:ext cx="7010400" cy="3810000"/>
          </a:xfrm>
        </p:spPr>
        <p:txBody>
          <a:bodyPr/>
          <a:lstStyle/>
          <a:p>
            <a:pPr>
              <a:lnSpc>
                <a:spcPct val="90000"/>
              </a:lnSpc>
            </a:pPr>
            <a:r>
              <a:rPr lang="en-US" altLang="en-US" dirty="0"/>
              <a:t>Unit Testing</a:t>
            </a:r>
          </a:p>
          <a:p>
            <a:pPr>
              <a:lnSpc>
                <a:spcPct val="90000"/>
              </a:lnSpc>
            </a:pPr>
            <a:r>
              <a:rPr lang="en-US" altLang="en-US" dirty="0"/>
              <a:t>Integration Testing</a:t>
            </a:r>
          </a:p>
          <a:p>
            <a:pPr>
              <a:lnSpc>
                <a:spcPct val="90000"/>
              </a:lnSpc>
            </a:pPr>
            <a:r>
              <a:rPr lang="en-US" altLang="en-US" dirty="0"/>
              <a:t>Validation Testing</a:t>
            </a:r>
          </a:p>
          <a:p>
            <a:pPr lvl="1">
              <a:lnSpc>
                <a:spcPct val="90000"/>
              </a:lnSpc>
            </a:pPr>
            <a:r>
              <a:rPr lang="en-US" altLang="en-US" dirty="0"/>
              <a:t>Regression Testing</a:t>
            </a:r>
          </a:p>
          <a:p>
            <a:pPr lvl="1">
              <a:lnSpc>
                <a:spcPct val="90000"/>
              </a:lnSpc>
            </a:pPr>
            <a:r>
              <a:rPr lang="en-US" altLang="en-US" dirty="0"/>
              <a:t>Alpha Testing</a:t>
            </a:r>
          </a:p>
          <a:p>
            <a:pPr lvl="1">
              <a:lnSpc>
                <a:spcPct val="90000"/>
              </a:lnSpc>
            </a:pPr>
            <a:r>
              <a:rPr lang="en-US" altLang="en-US" dirty="0"/>
              <a:t>Beta Testing</a:t>
            </a:r>
          </a:p>
          <a:p>
            <a:pPr>
              <a:lnSpc>
                <a:spcPct val="90000"/>
              </a:lnSpc>
            </a:pPr>
            <a:r>
              <a:rPr lang="en-US" altLang="en-US" dirty="0"/>
              <a:t>Acceptance Testing</a:t>
            </a:r>
          </a:p>
        </p:txBody>
      </p:sp>
    </p:spTree>
    <p:extLst>
      <p:ext uri="{BB962C8B-B14F-4D97-AF65-F5344CB8AC3E}">
        <p14:creationId xmlns:p14="http://schemas.microsoft.com/office/powerpoint/2010/main" val="222392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barn(inVertical)">
                                      <p:cBhvr>
                                        <p:cTn id="15" dur="500"/>
                                        <p:tgtEl>
                                          <p:spTgt spid="7171">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barn(inVertical)">
                                      <p:cBhvr>
                                        <p:cTn id="18" dur="500"/>
                                        <p:tgtEl>
                                          <p:spTgt spid="7171">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Effect transition="in" filter="barn(inVertical)">
                                      <p:cBhvr>
                                        <p:cTn id="21" dur="500"/>
                                        <p:tgtEl>
                                          <p:spTgt spid="7171">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7171">
                                            <p:txEl>
                                              <p:pRg st="5" end="5"/>
                                            </p:txEl>
                                          </p:spTgt>
                                        </p:tgtEl>
                                        <p:attrNameLst>
                                          <p:attrName>style.visibility</p:attrName>
                                        </p:attrNameLst>
                                      </p:cBhvr>
                                      <p:to>
                                        <p:strVal val="visible"/>
                                      </p:to>
                                    </p:set>
                                    <p:animEffect transition="in" filter="barn(inVertical)">
                                      <p:cBhvr>
                                        <p:cTn id="24" dur="500"/>
                                        <p:tgtEl>
                                          <p:spTgt spid="717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animEffect transition="in" filter="wipe(down)">
                                      <p:cBhvr>
                                        <p:cTn id="29"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Unit Testing</a:t>
            </a:r>
          </a:p>
        </p:txBody>
      </p:sp>
      <p:sp>
        <p:nvSpPr>
          <p:cNvPr id="9219" name="Rectangle 3"/>
          <p:cNvSpPr>
            <a:spLocks noGrp="1" noChangeArrowheads="1"/>
          </p:cNvSpPr>
          <p:nvPr>
            <p:ph type="body" idx="1"/>
          </p:nvPr>
        </p:nvSpPr>
        <p:spPr/>
        <p:txBody>
          <a:bodyPr/>
          <a:lstStyle/>
          <a:p>
            <a:r>
              <a:rPr lang="en-US" altLang="en-US"/>
              <a:t>Algorithms and logic</a:t>
            </a:r>
          </a:p>
          <a:p>
            <a:r>
              <a:rPr lang="en-US" altLang="en-US"/>
              <a:t>Data structures (global and local)</a:t>
            </a:r>
          </a:p>
          <a:p>
            <a:r>
              <a:rPr lang="en-US" altLang="en-US"/>
              <a:t>Interfaces</a:t>
            </a:r>
          </a:p>
          <a:p>
            <a:r>
              <a:rPr lang="en-US" altLang="en-US"/>
              <a:t>Independent paths</a:t>
            </a:r>
          </a:p>
          <a:p>
            <a:r>
              <a:rPr lang="en-US" altLang="en-US"/>
              <a:t>Boundary conditions</a:t>
            </a:r>
          </a:p>
          <a:p>
            <a:r>
              <a:rPr lang="en-US" altLang="en-US"/>
              <a:t>Error handling</a:t>
            </a:r>
          </a:p>
        </p:txBody>
      </p:sp>
    </p:spTree>
    <p:extLst>
      <p:ext uri="{BB962C8B-B14F-4D97-AF65-F5344CB8AC3E}">
        <p14:creationId xmlns:p14="http://schemas.microsoft.com/office/powerpoint/2010/main" val="3665790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the Software Engineering BOOKs Organized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Lifecycles</a:t>
            </a:r>
          </a:p>
          <a:p>
            <a:r>
              <a:rPr lang="en-US" dirty="0" smtClean="0"/>
              <a:t>Object Models</a:t>
            </a:r>
          </a:p>
          <a:p>
            <a:r>
              <a:rPr lang="en-US" dirty="0" smtClean="0"/>
              <a:t>Requirements and Object Models</a:t>
            </a:r>
          </a:p>
          <a:p>
            <a:r>
              <a:rPr lang="en-US" dirty="0" smtClean="0"/>
              <a:t>Architectural Design</a:t>
            </a:r>
          </a:p>
          <a:p>
            <a:r>
              <a:rPr lang="en-US" dirty="0" smtClean="0"/>
              <a:t>Database Design</a:t>
            </a:r>
          </a:p>
          <a:p>
            <a:r>
              <a:rPr lang="en-US" dirty="0" smtClean="0"/>
              <a:t>Class and Interaction Design</a:t>
            </a:r>
          </a:p>
          <a:p>
            <a:r>
              <a:rPr lang="en-US" dirty="0" smtClean="0"/>
              <a:t>User Interface Design</a:t>
            </a:r>
          </a:p>
          <a:p>
            <a:r>
              <a:rPr lang="en-US" dirty="0" smtClean="0"/>
              <a:t>Programming</a:t>
            </a:r>
          </a:p>
          <a:p>
            <a:r>
              <a:rPr lang="en-US" sz="3600" b="1" dirty="0" smtClean="0"/>
              <a:t>TESTING</a:t>
            </a:r>
          </a:p>
          <a:p>
            <a:r>
              <a:rPr lang="en-US" sz="3600" b="1" dirty="0" smtClean="0"/>
              <a:t>Software Quality Assurance</a:t>
            </a:r>
            <a:endParaRPr lang="en-US" sz="3600" b="1" dirty="0"/>
          </a:p>
        </p:txBody>
      </p:sp>
    </p:spTree>
    <p:extLst>
      <p:ext uri="{BB962C8B-B14F-4D97-AF65-F5344CB8AC3E}">
        <p14:creationId xmlns:p14="http://schemas.microsoft.com/office/powerpoint/2010/main" val="189488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altLang="en-US"/>
              <a:t>Why Integration Testing Is Necessary</a:t>
            </a:r>
          </a:p>
        </p:txBody>
      </p:sp>
      <p:sp>
        <p:nvSpPr>
          <p:cNvPr id="8195" name="Rectangle 3"/>
          <p:cNvSpPr>
            <a:spLocks noGrp="1" noChangeArrowheads="1"/>
          </p:cNvSpPr>
          <p:nvPr>
            <p:ph type="body" idx="1"/>
          </p:nvPr>
        </p:nvSpPr>
        <p:spPr/>
        <p:txBody>
          <a:bodyPr/>
          <a:lstStyle/>
          <a:p>
            <a:r>
              <a:rPr lang="en-US" altLang="en-US" dirty="0"/>
              <a:t>One module can have an adverse effect on another</a:t>
            </a:r>
          </a:p>
          <a:p>
            <a:r>
              <a:rPr lang="en-US" altLang="en-US" dirty="0" smtClean="0"/>
              <a:t>Sub-functions</a:t>
            </a:r>
            <a:r>
              <a:rPr lang="en-US" altLang="en-US" dirty="0"/>
              <a:t>, when combined, may not produce the desired major function</a:t>
            </a:r>
          </a:p>
          <a:p>
            <a:r>
              <a:rPr lang="en-US" altLang="en-US" dirty="0"/>
              <a:t>Individually acceptable imprecision in calculations may be magnified to unacceptable levels</a:t>
            </a:r>
          </a:p>
        </p:txBody>
      </p:sp>
    </p:spTree>
    <p:extLst>
      <p:ext uri="{BB962C8B-B14F-4D97-AF65-F5344CB8AC3E}">
        <p14:creationId xmlns:p14="http://schemas.microsoft.com/office/powerpoint/2010/main" val="85689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righ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righ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tLang="en-US"/>
              <a:t>Why Integration Testing Is Necessary (cont’d)</a:t>
            </a:r>
          </a:p>
        </p:txBody>
      </p:sp>
      <p:sp>
        <p:nvSpPr>
          <p:cNvPr id="10243" name="Rectangle 3"/>
          <p:cNvSpPr>
            <a:spLocks noGrp="1" noChangeArrowheads="1"/>
          </p:cNvSpPr>
          <p:nvPr>
            <p:ph type="body" idx="1"/>
          </p:nvPr>
        </p:nvSpPr>
        <p:spPr/>
        <p:txBody>
          <a:bodyPr/>
          <a:lstStyle/>
          <a:p>
            <a:r>
              <a:rPr lang="en-US" altLang="en-US" dirty="0"/>
              <a:t>Interfacing errors not detected in unit testing may appear</a:t>
            </a:r>
          </a:p>
          <a:p>
            <a:r>
              <a:rPr lang="en-US" altLang="en-US" dirty="0"/>
              <a:t>Timing problems (in real-time systems) are not detectable by unit testing</a:t>
            </a:r>
          </a:p>
          <a:p>
            <a:r>
              <a:rPr lang="en-US" altLang="en-US" dirty="0"/>
              <a:t>Resource contention problems are not detectable by unit testing</a:t>
            </a:r>
          </a:p>
        </p:txBody>
      </p:sp>
    </p:spTree>
    <p:extLst>
      <p:ext uri="{BB962C8B-B14F-4D97-AF65-F5344CB8AC3E}">
        <p14:creationId xmlns:p14="http://schemas.microsoft.com/office/powerpoint/2010/main" val="32595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arn(inVertic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arn(outVertic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arn(inVertical)">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Top-Down Integration</a:t>
            </a:r>
          </a:p>
        </p:txBody>
      </p:sp>
      <p:sp>
        <p:nvSpPr>
          <p:cNvPr id="11267" name="Rectangle 3"/>
          <p:cNvSpPr>
            <a:spLocks noGrp="1" noChangeArrowheads="1"/>
          </p:cNvSpPr>
          <p:nvPr>
            <p:ph type="body" idx="1"/>
          </p:nvPr>
        </p:nvSpPr>
        <p:spPr/>
        <p:txBody>
          <a:bodyPr/>
          <a:lstStyle/>
          <a:p>
            <a:pPr marL="609600" indent="-609600">
              <a:buClr>
                <a:schemeClr val="tx1"/>
              </a:buClr>
              <a:buFontTx/>
              <a:buAutoNum type="arabicPeriod"/>
            </a:pPr>
            <a:r>
              <a:rPr lang="en-US" altLang="en-US" dirty="0"/>
              <a:t>The main control module is used as a driver, and stubs are substituted for all modules directly subordinate to the main module.</a:t>
            </a:r>
          </a:p>
          <a:p>
            <a:pPr marL="609600" indent="-609600">
              <a:buClr>
                <a:schemeClr val="tx1"/>
              </a:buClr>
              <a:buFontTx/>
              <a:buAutoNum type="arabicPeriod"/>
            </a:pPr>
            <a:r>
              <a:rPr lang="en-US" altLang="en-US" dirty="0"/>
              <a:t>Depending on the integration approach selected (depth or breadth first), subordinate stubs are replaced by modules one at a time.</a:t>
            </a:r>
          </a:p>
        </p:txBody>
      </p:sp>
    </p:spTree>
    <p:extLst>
      <p:ext uri="{BB962C8B-B14F-4D97-AF65-F5344CB8AC3E}">
        <p14:creationId xmlns:p14="http://schemas.microsoft.com/office/powerpoint/2010/main" val="203011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up)">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down)">
                                      <p:cBhvr>
                                        <p:cTn id="12" dur="5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Top-Down Integration (cont’d)</a:t>
            </a:r>
          </a:p>
        </p:txBody>
      </p:sp>
      <p:sp>
        <p:nvSpPr>
          <p:cNvPr id="12291" name="Rectangle 3"/>
          <p:cNvSpPr>
            <a:spLocks noGrp="1" noChangeArrowheads="1"/>
          </p:cNvSpPr>
          <p:nvPr>
            <p:ph type="body" idx="1"/>
          </p:nvPr>
        </p:nvSpPr>
        <p:spPr/>
        <p:txBody>
          <a:bodyPr/>
          <a:lstStyle/>
          <a:p>
            <a:pPr marL="609600" indent="-609600">
              <a:buClr>
                <a:schemeClr val="tx1"/>
              </a:buClr>
              <a:buFontTx/>
              <a:buAutoNum type="arabicPeriod" startAt="3"/>
            </a:pPr>
            <a:r>
              <a:rPr lang="en-US" altLang="en-US" dirty="0"/>
              <a:t>Tests are run as each individual module is integrated.</a:t>
            </a:r>
          </a:p>
          <a:p>
            <a:pPr marL="609600" indent="-609600">
              <a:buClr>
                <a:schemeClr val="tx1"/>
              </a:buClr>
              <a:buFontTx/>
              <a:buAutoNum type="arabicPeriod" startAt="3"/>
            </a:pPr>
            <a:r>
              <a:rPr lang="en-US" altLang="en-US" dirty="0"/>
              <a:t>On the successful completion of a set of tests, another stub is replaced with a real module</a:t>
            </a:r>
          </a:p>
          <a:p>
            <a:pPr marL="609600" indent="-609600">
              <a:buClr>
                <a:schemeClr val="tx1"/>
              </a:buClr>
              <a:buFontTx/>
              <a:buAutoNum type="arabicPeriod" startAt="3"/>
            </a:pPr>
            <a:r>
              <a:rPr lang="en-US" altLang="en-US" dirty="0"/>
              <a:t>Regression testing is performed to ensure that errors have not developed as result of integrating new modules</a:t>
            </a:r>
          </a:p>
        </p:txBody>
      </p:sp>
    </p:spTree>
    <p:extLst>
      <p:ext uri="{BB962C8B-B14F-4D97-AF65-F5344CB8AC3E}">
        <p14:creationId xmlns:p14="http://schemas.microsoft.com/office/powerpoint/2010/main" val="255221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circle(in)">
                                      <p:cBhvr>
                                        <p:cTn id="7" dur="2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arn(inVertical)">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down)">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a:t>Problems with Top-Down Integration</a:t>
            </a:r>
          </a:p>
        </p:txBody>
      </p:sp>
      <p:sp>
        <p:nvSpPr>
          <p:cNvPr id="13315" name="Rectangle 3"/>
          <p:cNvSpPr>
            <a:spLocks noGrp="1" noChangeArrowheads="1"/>
          </p:cNvSpPr>
          <p:nvPr>
            <p:ph type="body" idx="1"/>
          </p:nvPr>
        </p:nvSpPr>
        <p:spPr>
          <a:xfrm>
            <a:off x="3200400" y="2133600"/>
            <a:ext cx="7010400" cy="3962400"/>
          </a:xfrm>
        </p:spPr>
        <p:txBody>
          <a:bodyPr/>
          <a:lstStyle/>
          <a:p>
            <a:pPr>
              <a:lnSpc>
                <a:spcPct val="90000"/>
              </a:lnSpc>
            </a:pPr>
            <a:r>
              <a:rPr lang="en-US" altLang="en-US" sz="2400" dirty="0"/>
              <a:t>Many times, calculations are performed in the modules at the bottom of the hierarchy</a:t>
            </a:r>
          </a:p>
          <a:p>
            <a:pPr>
              <a:lnSpc>
                <a:spcPct val="90000"/>
              </a:lnSpc>
            </a:pPr>
            <a:r>
              <a:rPr lang="en-US" altLang="en-US" sz="2400" dirty="0"/>
              <a:t>Stubs typically do not pass data up to the higher modules</a:t>
            </a:r>
          </a:p>
          <a:p>
            <a:pPr>
              <a:lnSpc>
                <a:spcPct val="90000"/>
              </a:lnSpc>
            </a:pPr>
            <a:r>
              <a:rPr lang="en-US" altLang="en-US" sz="2400" dirty="0"/>
              <a:t>Delaying testing until lower-level modules are ready usually results in integrating many modules at the same time rather than one at a time</a:t>
            </a:r>
          </a:p>
          <a:p>
            <a:pPr>
              <a:lnSpc>
                <a:spcPct val="90000"/>
              </a:lnSpc>
            </a:pPr>
            <a:r>
              <a:rPr lang="en-US" altLang="en-US" sz="2400" dirty="0"/>
              <a:t>Developing stubs that can pass data up is almost as much work as developing the actual module</a:t>
            </a:r>
          </a:p>
        </p:txBody>
      </p:sp>
    </p:spTree>
    <p:extLst>
      <p:ext uri="{BB962C8B-B14F-4D97-AF65-F5344CB8AC3E}">
        <p14:creationId xmlns:p14="http://schemas.microsoft.com/office/powerpoint/2010/main" val="337074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Bottom-Up Integration</a:t>
            </a:r>
          </a:p>
        </p:txBody>
      </p:sp>
      <p:sp>
        <p:nvSpPr>
          <p:cNvPr id="22531" name="Rectangle 3"/>
          <p:cNvSpPr>
            <a:spLocks noGrp="1" noChangeArrowheads="1"/>
          </p:cNvSpPr>
          <p:nvPr>
            <p:ph type="body" idx="1"/>
          </p:nvPr>
        </p:nvSpPr>
        <p:spPr/>
        <p:txBody>
          <a:bodyPr/>
          <a:lstStyle/>
          <a:p>
            <a:r>
              <a:rPr lang="en-US" altLang="en-US" sz="2400" dirty="0"/>
              <a:t>Integration begins with the lowest-level modules, which are combined into clusters, or builds, that perform a specific software </a:t>
            </a:r>
            <a:r>
              <a:rPr lang="en-US" altLang="en-US" sz="2400" dirty="0" err="1"/>
              <a:t>subfunction</a:t>
            </a:r>
            <a:endParaRPr lang="en-US" altLang="en-US" sz="2400" dirty="0"/>
          </a:p>
          <a:p>
            <a:r>
              <a:rPr lang="en-US" altLang="en-US" sz="2400" dirty="0"/>
              <a:t>Drivers (control programs developed as stubs) are written to coordinate test case input and output</a:t>
            </a:r>
          </a:p>
          <a:p>
            <a:r>
              <a:rPr lang="en-US" altLang="en-US" sz="2400" dirty="0"/>
              <a:t>The cluster is tested</a:t>
            </a:r>
          </a:p>
          <a:p>
            <a:r>
              <a:rPr lang="en-US" altLang="en-US" sz="2400" dirty="0"/>
              <a:t>Drivers are removed and clusters are combined moving upward in the program structure</a:t>
            </a:r>
          </a:p>
        </p:txBody>
      </p:sp>
    </p:spTree>
    <p:extLst>
      <p:ext uri="{BB962C8B-B14F-4D97-AF65-F5344CB8AC3E}">
        <p14:creationId xmlns:p14="http://schemas.microsoft.com/office/powerpoint/2010/main" val="293817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arn(inVertic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wipe(down)">
                                      <p:cBhvr>
                                        <p:cTn id="12" dur="500"/>
                                        <p:tgtEl>
                                          <p:spTgt spid="225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arn(inVertical)">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down)">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altLang="en-US"/>
              <a:t>Problems with Bottom-Up Integration</a:t>
            </a:r>
          </a:p>
        </p:txBody>
      </p:sp>
      <p:sp>
        <p:nvSpPr>
          <p:cNvPr id="15363" name="Rectangle 3"/>
          <p:cNvSpPr>
            <a:spLocks noGrp="1" noChangeArrowheads="1"/>
          </p:cNvSpPr>
          <p:nvPr>
            <p:ph type="body" idx="1"/>
          </p:nvPr>
        </p:nvSpPr>
        <p:spPr>
          <a:xfrm>
            <a:off x="3200400" y="2209800"/>
            <a:ext cx="7010400" cy="3886200"/>
          </a:xfrm>
        </p:spPr>
        <p:txBody>
          <a:bodyPr/>
          <a:lstStyle/>
          <a:p>
            <a:r>
              <a:rPr lang="en-US" altLang="en-US" dirty="0"/>
              <a:t>The whole program does not exist until the last module is integrated</a:t>
            </a:r>
          </a:p>
          <a:p>
            <a:r>
              <a:rPr lang="en-US" altLang="en-US" dirty="0"/>
              <a:t>Timing and resource contention problems are not found until late in the process</a:t>
            </a:r>
          </a:p>
        </p:txBody>
      </p:sp>
    </p:spTree>
    <p:extLst>
      <p:ext uri="{BB962C8B-B14F-4D97-AF65-F5344CB8AC3E}">
        <p14:creationId xmlns:p14="http://schemas.microsoft.com/office/powerpoint/2010/main" val="340593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Effect transition="in" filter="barn(inVertical)">
                                      <p:cBhvr>
                                        <p:cTn id="11"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Validation Testing</a:t>
            </a:r>
          </a:p>
        </p:txBody>
      </p:sp>
      <p:sp>
        <p:nvSpPr>
          <p:cNvPr id="16387" name="Rectangle 3"/>
          <p:cNvSpPr>
            <a:spLocks noGrp="1" noChangeArrowheads="1"/>
          </p:cNvSpPr>
          <p:nvPr>
            <p:ph type="body" idx="1"/>
          </p:nvPr>
        </p:nvSpPr>
        <p:spPr/>
        <p:txBody>
          <a:bodyPr/>
          <a:lstStyle/>
          <a:p>
            <a:r>
              <a:rPr lang="en-US" altLang="en-US" sz="2400"/>
              <a:t>Determine if the software meets all of the requirements defined in the SRS</a:t>
            </a:r>
          </a:p>
          <a:p>
            <a:r>
              <a:rPr lang="en-US" altLang="en-US" sz="2400"/>
              <a:t>Having written requirements is essential</a:t>
            </a:r>
          </a:p>
          <a:p>
            <a:r>
              <a:rPr lang="en-US" altLang="en-US" sz="2400"/>
              <a:t>Regression testing is performed to determine if the software still meets all of its requirements in light of changes and modifications to the software</a:t>
            </a:r>
          </a:p>
          <a:p>
            <a:r>
              <a:rPr lang="en-US" altLang="en-US" sz="2400"/>
              <a:t>Regression testing involves selectively repeating existing validation tests, not developing new tests</a:t>
            </a:r>
          </a:p>
        </p:txBody>
      </p:sp>
    </p:spTree>
    <p:extLst>
      <p:ext uri="{BB962C8B-B14F-4D97-AF65-F5344CB8AC3E}">
        <p14:creationId xmlns:p14="http://schemas.microsoft.com/office/powerpoint/2010/main" val="40292663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Alpha and Beta Testing</a:t>
            </a:r>
          </a:p>
        </p:txBody>
      </p:sp>
      <p:sp>
        <p:nvSpPr>
          <p:cNvPr id="17411" name="Rectangle 3"/>
          <p:cNvSpPr>
            <a:spLocks noGrp="1" noChangeArrowheads="1"/>
          </p:cNvSpPr>
          <p:nvPr>
            <p:ph type="body" idx="1"/>
          </p:nvPr>
        </p:nvSpPr>
        <p:spPr/>
        <p:txBody>
          <a:bodyPr/>
          <a:lstStyle/>
          <a:p>
            <a:r>
              <a:rPr lang="en-US" altLang="en-US"/>
              <a:t>It’s best to provide customers with an outline of the things that you would like them to focus on and specific test scenarios for them to execute.</a:t>
            </a:r>
          </a:p>
          <a:p>
            <a:r>
              <a:rPr lang="en-US" altLang="en-US"/>
              <a:t>Provide with customers who are actively involved with a commitment to fix defects that they discover.</a:t>
            </a:r>
          </a:p>
        </p:txBody>
      </p:sp>
    </p:spTree>
    <p:extLst>
      <p:ext uri="{BB962C8B-B14F-4D97-AF65-F5344CB8AC3E}">
        <p14:creationId xmlns:p14="http://schemas.microsoft.com/office/powerpoint/2010/main" val="7714933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User Acceptance </a:t>
            </a:r>
            <a:r>
              <a:rPr lang="en-US" altLang="en-US" dirty="0"/>
              <a:t>Testing</a:t>
            </a:r>
          </a:p>
        </p:txBody>
      </p:sp>
      <p:sp>
        <p:nvSpPr>
          <p:cNvPr id="18435" name="Rectangle 3"/>
          <p:cNvSpPr>
            <a:spLocks noGrp="1" noChangeArrowheads="1"/>
          </p:cNvSpPr>
          <p:nvPr>
            <p:ph type="body" idx="1"/>
          </p:nvPr>
        </p:nvSpPr>
        <p:spPr>
          <a:xfrm>
            <a:off x="3200400" y="2133600"/>
            <a:ext cx="7010400" cy="3962400"/>
          </a:xfrm>
        </p:spPr>
        <p:txBody>
          <a:bodyPr/>
          <a:lstStyle/>
          <a:p>
            <a:r>
              <a:rPr lang="en-US" altLang="en-US" dirty="0"/>
              <a:t>Similar to validation testing except that customers are present or directly involved.</a:t>
            </a:r>
          </a:p>
          <a:p>
            <a:r>
              <a:rPr lang="en-US" altLang="en-US" dirty="0"/>
              <a:t>Usually the tests are developed by the </a:t>
            </a:r>
            <a:r>
              <a:rPr lang="en-US" altLang="en-US" dirty="0" smtClean="0"/>
              <a:t>customer/user</a:t>
            </a:r>
            <a:endParaRPr lang="en-US" altLang="en-US" dirty="0"/>
          </a:p>
        </p:txBody>
      </p:sp>
    </p:spTree>
    <p:extLst>
      <p:ext uri="{BB962C8B-B14F-4D97-AF65-F5344CB8AC3E}">
        <p14:creationId xmlns:p14="http://schemas.microsoft.com/office/powerpoint/2010/main" val="1414615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Sequence of Defect Events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Business Analyst</a:t>
            </a:r>
            <a:r>
              <a:rPr lang="en-US" dirty="0" smtClean="0"/>
              <a:t>—produces defective requirements</a:t>
            </a:r>
          </a:p>
          <a:p>
            <a:pPr marL="514350" indent="-514350">
              <a:buFont typeface="+mj-lt"/>
              <a:buAutoNum type="arabicPeriod"/>
            </a:pPr>
            <a:r>
              <a:rPr lang="en-US" b="1" dirty="0" smtClean="0"/>
              <a:t>System Architect</a:t>
            </a:r>
            <a:r>
              <a:rPr lang="en-US" dirty="0" smtClean="0"/>
              <a:t>—produces designs based on defective requirements</a:t>
            </a:r>
          </a:p>
          <a:p>
            <a:pPr marL="514350" indent="-514350">
              <a:buFont typeface="+mj-lt"/>
              <a:buAutoNum type="arabicPeriod"/>
            </a:pPr>
            <a:r>
              <a:rPr lang="en-US" b="1" dirty="0" smtClean="0"/>
              <a:t>Programmer</a:t>
            </a:r>
            <a:r>
              <a:rPr lang="en-US" dirty="0" smtClean="0"/>
              <a:t>—produces code and working classes based on defective designs</a:t>
            </a:r>
          </a:p>
          <a:p>
            <a:r>
              <a:rPr lang="en-US" dirty="0" smtClean="0"/>
              <a:t>The defect could start at level 2 or level 3 as well</a:t>
            </a:r>
            <a:endParaRPr lang="en-US" dirty="0"/>
          </a:p>
        </p:txBody>
      </p:sp>
    </p:spTree>
    <p:extLst>
      <p:ext uri="{BB962C8B-B14F-4D97-AF65-F5344CB8AC3E}">
        <p14:creationId xmlns:p14="http://schemas.microsoft.com/office/powerpoint/2010/main" val="31451044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Test Methods</a:t>
            </a:r>
          </a:p>
        </p:txBody>
      </p:sp>
      <p:sp>
        <p:nvSpPr>
          <p:cNvPr id="19459" name="Rectangle 3"/>
          <p:cNvSpPr>
            <a:spLocks noGrp="1" noChangeArrowheads="1"/>
          </p:cNvSpPr>
          <p:nvPr>
            <p:ph type="body" idx="1"/>
          </p:nvPr>
        </p:nvSpPr>
        <p:spPr/>
        <p:txBody>
          <a:bodyPr/>
          <a:lstStyle/>
          <a:p>
            <a:r>
              <a:rPr lang="en-US" altLang="en-US"/>
              <a:t>White box or glass box testing</a:t>
            </a:r>
          </a:p>
          <a:p>
            <a:r>
              <a:rPr lang="en-US" altLang="en-US"/>
              <a:t>Black box testing</a:t>
            </a:r>
          </a:p>
          <a:p>
            <a:r>
              <a:rPr lang="en-US" altLang="en-US"/>
              <a:t>Top-down and bottom-up for performing incremental integration</a:t>
            </a:r>
          </a:p>
          <a:p>
            <a:r>
              <a:rPr lang="en-US" altLang="en-US"/>
              <a:t>ALAC (Act-like-a-customer)</a:t>
            </a:r>
          </a:p>
        </p:txBody>
      </p:sp>
    </p:spTree>
    <p:extLst>
      <p:ext uri="{BB962C8B-B14F-4D97-AF65-F5344CB8AC3E}">
        <p14:creationId xmlns:p14="http://schemas.microsoft.com/office/powerpoint/2010/main" val="2523645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Test Types</a:t>
            </a:r>
          </a:p>
        </p:txBody>
      </p:sp>
      <p:sp>
        <p:nvSpPr>
          <p:cNvPr id="20483" name="Rectangle 3"/>
          <p:cNvSpPr>
            <a:spLocks noGrp="1" noChangeArrowheads="1"/>
          </p:cNvSpPr>
          <p:nvPr>
            <p:ph type="body" idx="1"/>
          </p:nvPr>
        </p:nvSpPr>
        <p:spPr/>
        <p:txBody>
          <a:bodyPr/>
          <a:lstStyle/>
          <a:p>
            <a:pPr>
              <a:lnSpc>
                <a:spcPct val="90000"/>
              </a:lnSpc>
            </a:pPr>
            <a:r>
              <a:rPr lang="en-US" altLang="en-US" sz="2400" dirty="0"/>
              <a:t>Functional tests</a:t>
            </a:r>
          </a:p>
          <a:p>
            <a:pPr>
              <a:lnSpc>
                <a:spcPct val="90000"/>
              </a:lnSpc>
            </a:pPr>
            <a:r>
              <a:rPr lang="en-US" altLang="en-US" sz="2400" dirty="0"/>
              <a:t>Algorithmic tests</a:t>
            </a:r>
          </a:p>
          <a:p>
            <a:pPr>
              <a:lnSpc>
                <a:spcPct val="90000"/>
              </a:lnSpc>
            </a:pPr>
            <a:r>
              <a:rPr lang="en-US" altLang="en-US" sz="2400" dirty="0"/>
              <a:t>Positive tests</a:t>
            </a:r>
          </a:p>
          <a:p>
            <a:pPr>
              <a:lnSpc>
                <a:spcPct val="90000"/>
              </a:lnSpc>
            </a:pPr>
            <a:r>
              <a:rPr lang="en-US" altLang="en-US" sz="2400" dirty="0"/>
              <a:t>Negative tests</a:t>
            </a:r>
          </a:p>
          <a:p>
            <a:pPr>
              <a:lnSpc>
                <a:spcPct val="90000"/>
              </a:lnSpc>
            </a:pPr>
            <a:r>
              <a:rPr lang="en-US" altLang="en-US" sz="2400" dirty="0"/>
              <a:t>Usability tests</a:t>
            </a:r>
          </a:p>
          <a:p>
            <a:pPr>
              <a:lnSpc>
                <a:spcPct val="90000"/>
              </a:lnSpc>
            </a:pPr>
            <a:r>
              <a:rPr lang="en-US" altLang="en-US" sz="2400" dirty="0"/>
              <a:t>Boundary tests</a:t>
            </a:r>
          </a:p>
          <a:p>
            <a:pPr>
              <a:lnSpc>
                <a:spcPct val="90000"/>
              </a:lnSpc>
            </a:pPr>
            <a:r>
              <a:rPr lang="en-US" altLang="en-US" sz="2400" dirty="0"/>
              <a:t>Startup/shutdown tests</a:t>
            </a:r>
          </a:p>
          <a:p>
            <a:pPr>
              <a:lnSpc>
                <a:spcPct val="90000"/>
              </a:lnSpc>
            </a:pPr>
            <a:r>
              <a:rPr lang="en-US" altLang="en-US" sz="2400" dirty="0"/>
              <a:t>Platform tests</a:t>
            </a:r>
          </a:p>
          <a:p>
            <a:pPr>
              <a:lnSpc>
                <a:spcPct val="90000"/>
              </a:lnSpc>
            </a:pPr>
            <a:r>
              <a:rPr lang="en-US" altLang="en-US" sz="2400" dirty="0"/>
              <a:t>Load/stress tests</a:t>
            </a:r>
          </a:p>
          <a:p>
            <a:pPr>
              <a:lnSpc>
                <a:spcPct val="90000"/>
              </a:lnSpc>
            </a:pPr>
            <a:endParaRPr lang="en-US" altLang="en-US" sz="2400" dirty="0"/>
          </a:p>
        </p:txBody>
      </p:sp>
    </p:spTree>
    <p:extLst>
      <p:ext uri="{BB962C8B-B14F-4D97-AF65-F5344CB8AC3E}">
        <p14:creationId xmlns:p14="http://schemas.microsoft.com/office/powerpoint/2010/main" val="387025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arn(inVertic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down)">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arn(inVertical)">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down)">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barn(inVertical)">
                                      <p:cBhvr>
                                        <p:cTn id="27" dur="500"/>
                                        <p:tgtEl>
                                          <p:spTgt spid="204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wipe(down)">
                                      <p:cBhvr>
                                        <p:cTn id="32" dur="500"/>
                                        <p:tgtEl>
                                          <p:spTgt spid="204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Effect transition="in" filter="barn(inVertical)">
                                      <p:cBhvr>
                                        <p:cTn id="37" dur="500"/>
                                        <p:tgtEl>
                                          <p:spTgt spid="2048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20483">
                                            <p:txEl>
                                              <p:pRg st="7" end="7"/>
                                            </p:txEl>
                                          </p:spTgt>
                                        </p:tgtEl>
                                        <p:attrNameLst>
                                          <p:attrName>style.visibility</p:attrName>
                                        </p:attrNameLst>
                                      </p:cBhvr>
                                      <p:to>
                                        <p:strVal val="visible"/>
                                      </p:to>
                                    </p:set>
                                    <p:animEffect transition="in" filter="wipe(down)">
                                      <p:cBhvr>
                                        <p:cTn id="42" dur="500"/>
                                        <p:tgtEl>
                                          <p:spTgt spid="2048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0483">
                                            <p:txEl>
                                              <p:pRg st="8" end="8"/>
                                            </p:txEl>
                                          </p:spTgt>
                                        </p:tgtEl>
                                        <p:attrNameLst>
                                          <p:attrName>style.visibility</p:attrName>
                                        </p:attrNameLst>
                                      </p:cBhvr>
                                      <p:to>
                                        <p:strVal val="visible"/>
                                      </p:to>
                                    </p:set>
                                    <p:animEffect transition="in" filter="barn(inVertical)">
                                      <p:cBhvr>
                                        <p:cTn id="47" dur="5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altLang="en-US"/>
              <a:t>Concurrent Development/ Validation Testing Model</a:t>
            </a:r>
          </a:p>
        </p:txBody>
      </p:sp>
      <p:sp>
        <p:nvSpPr>
          <p:cNvPr id="23555" name="Rectangle 3"/>
          <p:cNvSpPr>
            <a:spLocks noGrp="1" noChangeArrowheads="1"/>
          </p:cNvSpPr>
          <p:nvPr>
            <p:ph type="body" idx="1"/>
          </p:nvPr>
        </p:nvSpPr>
        <p:spPr>
          <a:xfrm>
            <a:off x="2209800" y="2133600"/>
            <a:ext cx="7848600" cy="4114800"/>
          </a:xfrm>
        </p:spPr>
        <p:txBody>
          <a:bodyPr/>
          <a:lstStyle/>
          <a:p>
            <a:pPr>
              <a:lnSpc>
                <a:spcPct val="90000"/>
              </a:lnSpc>
            </a:pPr>
            <a:r>
              <a:rPr lang="en-US" altLang="en-US" sz="2400"/>
              <a:t>Conduct informal validation while development is still going on</a:t>
            </a:r>
          </a:p>
          <a:p>
            <a:pPr>
              <a:lnSpc>
                <a:spcPct val="90000"/>
              </a:lnSpc>
            </a:pPr>
            <a:r>
              <a:rPr lang="en-US" altLang="en-US" sz="2400"/>
              <a:t>Provides an opportunity for validation tests to be developed and debugged early in the software development process</a:t>
            </a:r>
          </a:p>
          <a:p>
            <a:pPr>
              <a:lnSpc>
                <a:spcPct val="90000"/>
              </a:lnSpc>
            </a:pPr>
            <a:r>
              <a:rPr lang="en-US" altLang="en-US" sz="2400"/>
              <a:t>Provides early feedback to software engineers</a:t>
            </a:r>
          </a:p>
          <a:p>
            <a:pPr>
              <a:lnSpc>
                <a:spcPct val="90000"/>
              </a:lnSpc>
            </a:pPr>
            <a:r>
              <a:rPr lang="en-US" altLang="en-US" sz="2400"/>
              <a:t>Results in formal validation being less eventful, since most of the problems have already been found and fixed</a:t>
            </a:r>
          </a:p>
        </p:txBody>
      </p:sp>
    </p:spTree>
    <p:extLst>
      <p:ext uri="{BB962C8B-B14F-4D97-AF65-F5344CB8AC3E}">
        <p14:creationId xmlns:p14="http://schemas.microsoft.com/office/powerpoint/2010/main" val="3880056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Validation Readiness Review</a:t>
            </a:r>
          </a:p>
        </p:txBody>
      </p:sp>
      <p:sp>
        <p:nvSpPr>
          <p:cNvPr id="24579" name="Rectangle 3"/>
          <p:cNvSpPr>
            <a:spLocks noGrp="1" noChangeArrowheads="1"/>
          </p:cNvSpPr>
          <p:nvPr>
            <p:ph type="body" idx="1"/>
          </p:nvPr>
        </p:nvSpPr>
        <p:spPr/>
        <p:txBody>
          <a:bodyPr/>
          <a:lstStyle/>
          <a:p>
            <a:r>
              <a:rPr lang="en-US" altLang="en-US" dirty="0"/>
              <a:t>During informal validation developers can make any changes needed in order to comply with the </a:t>
            </a:r>
            <a:r>
              <a:rPr lang="en-US" altLang="en-US" dirty="0" smtClean="0"/>
              <a:t>SRS (Software Requirements Specification).</a:t>
            </a:r>
            <a:endParaRPr lang="en-US" altLang="en-US" dirty="0"/>
          </a:p>
          <a:p>
            <a:r>
              <a:rPr lang="en-US" altLang="en-US" dirty="0"/>
              <a:t>During informal validation QA runs tests and makes changes as necessary in order for tests to comply with the SRS.</a:t>
            </a:r>
          </a:p>
        </p:txBody>
      </p:sp>
    </p:spTree>
    <p:extLst>
      <p:ext uri="{BB962C8B-B14F-4D97-AF65-F5344CB8AC3E}">
        <p14:creationId xmlns:p14="http://schemas.microsoft.com/office/powerpoint/2010/main" val="38247691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altLang="en-US"/>
              <a:t>Validation Readiness Review (cont’d)</a:t>
            </a:r>
          </a:p>
        </p:txBody>
      </p:sp>
      <p:sp>
        <p:nvSpPr>
          <p:cNvPr id="25603" name="Rectangle 3"/>
          <p:cNvSpPr>
            <a:spLocks noGrp="1" noChangeArrowheads="1"/>
          </p:cNvSpPr>
          <p:nvPr>
            <p:ph type="body" idx="1"/>
          </p:nvPr>
        </p:nvSpPr>
        <p:spPr/>
        <p:txBody>
          <a:bodyPr/>
          <a:lstStyle/>
          <a:p>
            <a:r>
              <a:rPr lang="en-US" altLang="en-US"/>
              <a:t>During formal validation the only changes that can be made are bug fixes in response to bugs reported during formal validation testing. No new features can be added at this time.</a:t>
            </a:r>
          </a:p>
          <a:p>
            <a:r>
              <a:rPr lang="en-US" altLang="en-US"/>
              <a:t>During formal validation the same set of tests run during informal validation is run again.  No new tests are added.</a:t>
            </a:r>
          </a:p>
        </p:txBody>
      </p:sp>
    </p:spTree>
    <p:extLst>
      <p:ext uri="{BB962C8B-B14F-4D97-AF65-F5344CB8AC3E}">
        <p14:creationId xmlns:p14="http://schemas.microsoft.com/office/powerpoint/2010/main" val="11833992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altLang="en-US"/>
              <a:t>Entrance Criteria for Formal Validation Testing  </a:t>
            </a:r>
          </a:p>
        </p:txBody>
      </p:sp>
      <p:sp>
        <p:nvSpPr>
          <p:cNvPr id="26627" name="Rectangle 3"/>
          <p:cNvSpPr>
            <a:spLocks noGrp="1" noChangeArrowheads="1"/>
          </p:cNvSpPr>
          <p:nvPr>
            <p:ph type="body" idx="1"/>
          </p:nvPr>
        </p:nvSpPr>
        <p:spPr>
          <a:xfrm>
            <a:off x="2209800" y="1981200"/>
            <a:ext cx="7772400" cy="4495800"/>
          </a:xfrm>
        </p:spPr>
        <p:txBody>
          <a:bodyPr/>
          <a:lstStyle/>
          <a:p>
            <a:pPr>
              <a:lnSpc>
                <a:spcPct val="90000"/>
              </a:lnSpc>
            </a:pPr>
            <a:r>
              <a:rPr lang="en-US" altLang="en-US"/>
              <a:t>Software development is completed (a precise definition of “completed” is required.</a:t>
            </a:r>
          </a:p>
          <a:p>
            <a:pPr>
              <a:lnSpc>
                <a:spcPct val="90000"/>
              </a:lnSpc>
            </a:pPr>
            <a:r>
              <a:rPr lang="en-US" altLang="en-US"/>
              <a:t>The test plan has been reviewed, approved and is under document control.</a:t>
            </a:r>
          </a:p>
          <a:p>
            <a:pPr>
              <a:lnSpc>
                <a:spcPct val="90000"/>
              </a:lnSpc>
            </a:pPr>
            <a:r>
              <a:rPr lang="en-US" altLang="en-US"/>
              <a:t>A requirements inspection has been performed on the SRS.</a:t>
            </a:r>
          </a:p>
          <a:p>
            <a:pPr>
              <a:lnSpc>
                <a:spcPct val="90000"/>
              </a:lnSpc>
            </a:pPr>
            <a:r>
              <a:rPr lang="en-US" altLang="en-US"/>
              <a:t>Design inspections have been performed on the SDDs (Software Design Descriptions).</a:t>
            </a:r>
          </a:p>
          <a:p>
            <a:pPr>
              <a:lnSpc>
                <a:spcPct val="90000"/>
              </a:lnSpc>
            </a:pPr>
            <a:endParaRPr lang="en-US" altLang="en-US"/>
          </a:p>
          <a:p>
            <a:pPr>
              <a:lnSpc>
                <a:spcPct val="90000"/>
              </a:lnSpc>
            </a:pPr>
            <a:endParaRPr lang="en-US" altLang="en-US"/>
          </a:p>
        </p:txBody>
      </p:sp>
    </p:spTree>
    <p:extLst>
      <p:ext uri="{BB962C8B-B14F-4D97-AF65-F5344CB8AC3E}">
        <p14:creationId xmlns:p14="http://schemas.microsoft.com/office/powerpoint/2010/main" val="6319957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altLang="en-US"/>
              <a:t>Entrance Criteria for Formal Validation Testing (cont’d)  </a:t>
            </a:r>
          </a:p>
        </p:txBody>
      </p:sp>
      <p:sp>
        <p:nvSpPr>
          <p:cNvPr id="27651" name="Rectangle 3"/>
          <p:cNvSpPr>
            <a:spLocks noGrp="1" noChangeArrowheads="1"/>
          </p:cNvSpPr>
          <p:nvPr>
            <p:ph type="body" idx="1"/>
          </p:nvPr>
        </p:nvSpPr>
        <p:spPr>
          <a:xfrm>
            <a:off x="2209800" y="1905000"/>
            <a:ext cx="7772400" cy="4724400"/>
          </a:xfrm>
        </p:spPr>
        <p:txBody>
          <a:bodyPr/>
          <a:lstStyle/>
          <a:p>
            <a:r>
              <a:rPr lang="en-US" altLang="en-US"/>
              <a:t>Code inspections have been performed on all “critical modules”.</a:t>
            </a:r>
          </a:p>
          <a:p>
            <a:r>
              <a:rPr lang="en-US" altLang="en-US"/>
              <a:t>All test scripts are completed and the software validation test procedure document has been reviewed, approved, and placed under document control.</a:t>
            </a:r>
          </a:p>
          <a:p>
            <a:r>
              <a:rPr lang="en-US" altLang="en-US"/>
              <a:t>Selected test scripts have been reviewed, approved and placed under document control.</a:t>
            </a:r>
          </a:p>
          <a:p>
            <a:endParaRPr lang="en-US" altLang="en-US"/>
          </a:p>
          <a:p>
            <a:endParaRPr lang="en-US" altLang="en-US"/>
          </a:p>
        </p:txBody>
      </p:sp>
    </p:spTree>
    <p:extLst>
      <p:ext uri="{BB962C8B-B14F-4D97-AF65-F5344CB8AC3E}">
        <p14:creationId xmlns:p14="http://schemas.microsoft.com/office/powerpoint/2010/main" val="24051158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altLang="en-US"/>
              <a:t>Entrance Criteria for Formal Validation Testing (cont’d)  </a:t>
            </a:r>
          </a:p>
        </p:txBody>
      </p:sp>
      <p:sp>
        <p:nvSpPr>
          <p:cNvPr id="28675" name="Rectangle 3"/>
          <p:cNvSpPr>
            <a:spLocks noGrp="1" noChangeArrowheads="1"/>
          </p:cNvSpPr>
          <p:nvPr>
            <p:ph type="body" idx="1"/>
          </p:nvPr>
        </p:nvSpPr>
        <p:spPr>
          <a:xfrm>
            <a:off x="2209800" y="1905000"/>
            <a:ext cx="7772400" cy="4343400"/>
          </a:xfrm>
        </p:spPr>
        <p:txBody>
          <a:bodyPr/>
          <a:lstStyle/>
          <a:p>
            <a:r>
              <a:rPr lang="en-US" altLang="en-US"/>
              <a:t>All test scripts have been executed at least once.</a:t>
            </a:r>
          </a:p>
          <a:p>
            <a:r>
              <a:rPr lang="en-US" altLang="en-US"/>
              <a:t>CM tools are in place and all source code is under configuration control.</a:t>
            </a:r>
          </a:p>
          <a:p>
            <a:r>
              <a:rPr lang="en-US" altLang="en-US"/>
              <a:t>Software problem reporting procedures are in place.</a:t>
            </a:r>
          </a:p>
          <a:p>
            <a:r>
              <a:rPr lang="en-US" altLang="en-US"/>
              <a:t>Validation testing completion criteria have been developed, reviewed, and approved.</a:t>
            </a:r>
          </a:p>
          <a:p>
            <a:endParaRPr lang="en-US" altLang="en-US"/>
          </a:p>
          <a:p>
            <a:endParaRPr lang="en-US" altLang="en-US"/>
          </a:p>
        </p:txBody>
      </p:sp>
    </p:spTree>
    <p:extLst>
      <p:ext uri="{BB962C8B-B14F-4D97-AF65-F5344CB8AC3E}">
        <p14:creationId xmlns:p14="http://schemas.microsoft.com/office/powerpoint/2010/main" val="18745048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Formal Validation</a:t>
            </a:r>
          </a:p>
        </p:txBody>
      </p:sp>
      <p:sp>
        <p:nvSpPr>
          <p:cNvPr id="29699" name="Rectangle 3"/>
          <p:cNvSpPr>
            <a:spLocks noGrp="1" noChangeArrowheads="1"/>
          </p:cNvSpPr>
          <p:nvPr>
            <p:ph type="body" idx="1"/>
          </p:nvPr>
        </p:nvSpPr>
        <p:spPr>
          <a:xfrm>
            <a:off x="2209800" y="1981200"/>
            <a:ext cx="7772400" cy="4419600"/>
          </a:xfrm>
        </p:spPr>
        <p:txBody>
          <a:bodyPr/>
          <a:lstStyle/>
          <a:p>
            <a:r>
              <a:rPr lang="en-US" altLang="en-US"/>
              <a:t>The same tests that were run during informal validation are executed again and the results recorded.</a:t>
            </a:r>
          </a:p>
          <a:p>
            <a:r>
              <a:rPr lang="en-US" altLang="en-US"/>
              <a:t>Software Problem Reports (SPRs) are submitted for each test that fails.</a:t>
            </a:r>
          </a:p>
          <a:p>
            <a:r>
              <a:rPr lang="en-US" altLang="en-US"/>
              <a:t>SPR tracking is performed and includes the status of all SPRs ( i.e., open, fixed, verified, deferred, not a bug)</a:t>
            </a:r>
          </a:p>
        </p:txBody>
      </p:sp>
    </p:spTree>
    <p:extLst>
      <p:ext uri="{BB962C8B-B14F-4D97-AF65-F5344CB8AC3E}">
        <p14:creationId xmlns:p14="http://schemas.microsoft.com/office/powerpoint/2010/main" val="2139356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Formal Validation (cont’d)</a:t>
            </a:r>
          </a:p>
        </p:txBody>
      </p:sp>
      <p:sp>
        <p:nvSpPr>
          <p:cNvPr id="30723" name="Rectangle 3"/>
          <p:cNvSpPr>
            <a:spLocks noGrp="1" noChangeArrowheads="1"/>
          </p:cNvSpPr>
          <p:nvPr>
            <p:ph type="body" idx="1"/>
          </p:nvPr>
        </p:nvSpPr>
        <p:spPr>
          <a:xfrm>
            <a:off x="2209800" y="1981200"/>
            <a:ext cx="8153400" cy="4419600"/>
          </a:xfrm>
        </p:spPr>
        <p:txBody>
          <a:bodyPr/>
          <a:lstStyle/>
          <a:p>
            <a:r>
              <a:rPr lang="en-US" altLang="en-US" dirty="0"/>
              <a:t>For each bug fixed, the SPR identifies the modules that were changed to fix the bug.</a:t>
            </a:r>
          </a:p>
          <a:p>
            <a:r>
              <a:rPr lang="en-US" altLang="en-US" dirty="0"/>
              <a:t>Baseline change assessment is used to ensure only modules that should have changed have </a:t>
            </a:r>
            <a:r>
              <a:rPr lang="en-US" altLang="en-US" dirty="0" smtClean="0"/>
              <a:t>indeed changed </a:t>
            </a:r>
            <a:r>
              <a:rPr lang="en-US" altLang="en-US" dirty="0"/>
              <a:t>and no new features have slipped in.</a:t>
            </a:r>
          </a:p>
          <a:p>
            <a:r>
              <a:rPr lang="en-US" altLang="en-US" dirty="0"/>
              <a:t>Informal code reviews are selectively conducted on changed modules to ensure that new bugs are not being introduced.</a:t>
            </a:r>
          </a:p>
        </p:txBody>
      </p:sp>
    </p:spTree>
    <p:extLst>
      <p:ext uri="{BB962C8B-B14F-4D97-AF65-F5344CB8AC3E}">
        <p14:creationId xmlns:p14="http://schemas.microsoft.com/office/powerpoint/2010/main" val="1518785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is mostly Testing</a:t>
            </a:r>
            <a:endParaRPr lang="en-US" dirty="0"/>
          </a:p>
        </p:txBody>
      </p:sp>
      <p:sp>
        <p:nvSpPr>
          <p:cNvPr id="3" name="Content Placeholder 2"/>
          <p:cNvSpPr>
            <a:spLocks noGrp="1"/>
          </p:cNvSpPr>
          <p:nvPr>
            <p:ph idx="1"/>
          </p:nvPr>
        </p:nvSpPr>
        <p:spPr/>
        <p:txBody>
          <a:bodyPr/>
          <a:lstStyle/>
          <a:p>
            <a:r>
              <a:rPr lang="en-US" dirty="0" smtClean="0"/>
              <a:t>60--80% of IT work is maintenance</a:t>
            </a:r>
          </a:p>
          <a:p>
            <a:r>
              <a:rPr lang="en-US" dirty="0" smtClean="0"/>
              <a:t>Entire companies have been destroyed because of a cavalier change to a single line of code</a:t>
            </a:r>
          </a:p>
          <a:p>
            <a:pPr lvl="1"/>
            <a:r>
              <a:rPr lang="en-US" dirty="0" smtClean="0"/>
              <a:t>That was not adequately tested</a:t>
            </a:r>
          </a:p>
          <a:p>
            <a:pPr lvl="1"/>
            <a:r>
              <a:rPr lang="en-US" dirty="0" smtClean="0"/>
              <a:t>You have to test all logic paths</a:t>
            </a:r>
          </a:p>
          <a:p>
            <a:pPr marL="457200" lvl="1" indent="0">
              <a:buNone/>
            </a:pPr>
            <a:endParaRPr lang="en-US" dirty="0"/>
          </a:p>
        </p:txBody>
      </p:sp>
    </p:spTree>
    <p:extLst>
      <p:ext uri="{BB962C8B-B14F-4D97-AF65-F5344CB8AC3E}">
        <p14:creationId xmlns:p14="http://schemas.microsoft.com/office/powerpoint/2010/main" val="3741522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Formal Validation (cont’d)</a:t>
            </a:r>
          </a:p>
        </p:txBody>
      </p:sp>
      <p:sp>
        <p:nvSpPr>
          <p:cNvPr id="31747" name="Rectangle 3"/>
          <p:cNvSpPr>
            <a:spLocks noGrp="1" noChangeArrowheads="1"/>
          </p:cNvSpPr>
          <p:nvPr>
            <p:ph type="body" idx="1"/>
          </p:nvPr>
        </p:nvSpPr>
        <p:spPr>
          <a:xfrm>
            <a:off x="2209800" y="1981200"/>
            <a:ext cx="7772400" cy="4267200"/>
          </a:xfrm>
        </p:spPr>
        <p:txBody>
          <a:bodyPr/>
          <a:lstStyle/>
          <a:p>
            <a:pPr>
              <a:lnSpc>
                <a:spcPct val="90000"/>
              </a:lnSpc>
            </a:pPr>
            <a:r>
              <a:rPr lang="en-US" altLang="en-US"/>
              <a:t>Time required to find and fix bugs (find-fix cycle time) is tracked.</a:t>
            </a:r>
          </a:p>
          <a:p>
            <a:pPr>
              <a:lnSpc>
                <a:spcPct val="90000"/>
              </a:lnSpc>
            </a:pPr>
            <a:r>
              <a:rPr lang="en-US" altLang="en-US"/>
              <a:t>Regression testing is performed using the following guidelines:</a:t>
            </a:r>
          </a:p>
          <a:p>
            <a:pPr lvl="1">
              <a:lnSpc>
                <a:spcPct val="90000"/>
              </a:lnSpc>
            </a:pPr>
            <a:r>
              <a:rPr lang="en-US" altLang="en-US"/>
              <a:t>Use complexity measures to help determine which modules may need additional testing</a:t>
            </a:r>
          </a:p>
          <a:p>
            <a:pPr lvl="1">
              <a:lnSpc>
                <a:spcPct val="90000"/>
              </a:lnSpc>
            </a:pPr>
            <a:r>
              <a:rPr lang="en-US" altLang="en-US"/>
              <a:t>Use judgment to decide which tests to be rerun</a:t>
            </a:r>
          </a:p>
          <a:p>
            <a:pPr lvl="1">
              <a:lnSpc>
                <a:spcPct val="90000"/>
              </a:lnSpc>
            </a:pPr>
            <a:r>
              <a:rPr lang="en-US" altLang="en-US"/>
              <a:t>Base decision on knowledge of software design and past history</a:t>
            </a:r>
          </a:p>
          <a:p>
            <a:pPr lvl="1">
              <a:lnSpc>
                <a:spcPct val="90000"/>
              </a:lnSpc>
            </a:pPr>
            <a:endParaRPr lang="en-US" altLang="en-US"/>
          </a:p>
          <a:p>
            <a:pPr>
              <a:lnSpc>
                <a:spcPct val="90000"/>
              </a:lnSpc>
            </a:pPr>
            <a:endParaRPr lang="en-US" altLang="en-US"/>
          </a:p>
        </p:txBody>
      </p:sp>
    </p:spTree>
    <p:extLst>
      <p:ext uri="{BB962C8B-B14F-4D97-AF65-F5344CB8AC3E}">
        <p14:creationId xmlns:p14="http://schemas.microsoft.com/office/powerpoint/2010/main" val="29027257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Formal Validation (cont’d)</a:t>
            </a:r>
          </a:p>
        </p:txBody>
      </p:sp>
      <p:sp>
        <p:nvSpPr>
          <p:cNvPr id="32771" name="Rectangle 3"/>
          <p:cNvSpPr>
            <a:spLocks noGrp="1" noChangeArrowheads="1"/>
          </p:cNvSpPr>
          <p:nvPr>
            <p:ph type="body" idx="1"/>
          </p:nvPr>
        </p:nvSpPr>
        <p:spPr>
          <a:xfrm>
            <a:off x="2209800" y="1981200"/>
            <a:ext cx="7772400" cy="4267200"/>
          </a:xfrm>
        </p:spPr>
        <p:txBody>
          <a:bodyPr/>
          <a:lstStyle/>
          <a:p>
            <a:r>
              <a:rPr lang="en-US" altLang="en-US"/>
              <a:t>Track test status (i.e., passed, failed, or not run).</a:t>
            </a:r>
          </a:p>
          <a:p>
            <a:r>
              <a:rPr lang="en-US" altLang="en-US"/>
              <a:t>Record cumulative test time (cumulative hours of actual testing) for software reliability growth tracking.</a:t>
            </a:r>
          </a:p>
          <a:p>
            <a:endParaRPr lang="en-US" altLang="en-US"/>
          </a:p>
        </p:txBody>
      </p:sp>
    </p:spTree>
    <p:extLst>
      <p:ext uri="{BB962C8B-B14F-4D97-AF65-F5344CB8AC3E}">
        <p14:creationId xmlns:p14="http://schemas.microsoft.com/office/powerpoint/2010/main" val="16509941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Exit Criteria for Validation Testing</a:t>
            </a:r>
          </a:p>
        </p:txBody>
      </p:sp>
      <p:sp>
        <p:nvSpPr>
          <p:cNvPr id="33795" name="Rectangle 3"/>
          <p:cNvSpPr>
            <a:spLocks noGrp="1" noChangeArrowheads="1"/>
          </p:cNvSpPr>
          <p:nvPr>
            <p:ph type="body" idx="1"/>
          </p:nvPr>
        </p:nvSpPr>
        <p:spPr>
          <a:xfrm>
            <a:off x="2209800" y="1981200"/>
            <a:ext cx="7772400" cy="4495800"/>
          </a:xfrm>
        </p:spPr>
        <p:txBody>
          <a:bodyPr/>
          <a:lstStyle/>
          <a:p>
            <a:pPr>
              <a:lnSpc>
                <a:spcPct val="90000"/>
              </a:lnSpc>
            </a:pPr>
            <a:r>
              <a:rPr lang="en-US" altLang="en-US"/>
              <a:t>All test scripts have been executed.</a:t>
            </a:r>
          </a:p>
          <a:p>
            <a:pPr>
              <a:lnSpc>
                <a:spcPct val="90000"/>
              </a:lnSpc>
            </a:pPr>
            <a:r>
              <a:rPr lang="en-US" altLang="en-US"/>
              <a:t>All SPRs have been satisfactorily resolved. (Resolution could include bugs being fixed, deferred to a later release, determined not to be bugs, etc.)  All parties must agree to the resolution.  This criterion could be further defined to state that all high-priority bugs must be fixed while lower-priority bugs can be handled on a case-by-case basis.</a:t>
            </a:r>
          </a:p>
        </p:txBody>
      </p:sp>
    </p:spTree>
    <p:extLst>
      <p:ext uri="{BB962C8B-B14F-4D97-AF65-F5344CB8AC3E}">
        <p14:creationId xmlns:p14="http://schemas.microsoft.com/office/powerpoint/2010/main" val="35069787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altLang="en-US"/>
              <a:t>Exit Criteria for Validation Testing (cont’d)</a:t>
            </a:r>
          </a:p>
        </p:txBody>
      </p:sp>
      <p:sp>
        <p:nvSpPr>
          <p:cNvPr id="34819" name="Rectangle 3"/>
          <p:cNvSpPr>
            <a:spLocks noGrp="1" noChangeArrowheads="1"/>
          </p:cNvSpPr>
          <p:nvPr>
            <p:ph type="body" idx="1"/>
          </p:nvPr>
        </p:nvSpPr>
        <p:spPr>
          <a:xfrm>
            <a:off x="2209800" y="1981200"/>
            <a:ext cx="7772400" cy="4495800"/>
          </a:xfrm>
        </p:spPr>
        <p:txBody>
          <a:bodyPr/>
          <a:lstStyle/>
          <a:p>
            <a:r>
              <a:rPr lang="en-US" altLang="en-US"/>
              <a:t>All changes made as a result of SPRs have been tested.</a:t>
            </a:r>
          </a:p>
          <a:p>
            <a:r>
              <a:rPr lang="en-US" altLang="en-US"/>
              <a:t>All documentation associated with the software (such as SRS, SDD, test documents) have been updated to reflect changes made during validation testing.</a:t>
            </a:r>
          </a:p>
          <a:p>
            <a:r>
              <a:rPr lang="en-US" altLang="en-US"/>
              <a:t>The test report has been reviewed and approved.</a:t>
            </a:r>
          </a:p>
        </p:txBody>
      </p:sp>
    </p:spTree>
    <p:extLst>
      <p:ext uri="{BB962C8B-B14F-4D97-AF65-F5344CB8AC3E}">
        <p14:creationId xmlns:p14="http://schemas.microsoft.com/office/powerpoint/2010/main" val="395392937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Test Planning</a:t>
            </a:r>
          </a:p>
        </p:txBody>
      </p:sp>
      <p:sp>
        <p:nvSpPr>
          <p:cNvPr id="35843" name="Rectangle 3"/>
          <p:cNvSpPr>
            <a:spLocks noGrp="1" noChangeArrowheads="1"/>
          </p:cNvSpPr>
          <p:nvPr>
            <p:ph type="body" idx="1"/>
          </p:nvPr>
        </p:nvSpPr>
        <p:spPr/>
        <p:txBody>
          <a:bodyPr/>
          <a:lstStyle/>
          <a:p>
            <a:r>
              <a:rPr lang="en-US" altLang="en-US"/>
              <a:t>The Test Plan – defines the scope of the work to be performed</a:t>
            </a:r>
          </a:p>
          <a:p>
            <a:r>
              <a:rPr lang="en-US" altLang="en-US"/>
              <a:t>The Test Procedure – a container document that holds all of the individual tests (test scripts) that are to be executed</a:t>
            </a:r>
          </a:p>
          <a:p>
            <a:r>
              <a:rPr lang="en-US" altLang="en-US"/>
              <a:t>The Test Report – documents what occurred when the test scripts were run </a:t>
            </a:r>
          </a:p>
        </p:txBody>
      </p:sp>
    </p:spTree>
    <p:extLst>
      <p:ext uri="{BB962C8B-B14F-4D97-AF65-F5344CB8AC3E}">
        <p14:creationId xmlns:p14="http://schemas.microsoft.com/office/powerpoint/2010/main" val="342739222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Test Plan</a:t>
            </a:r>
          </a:p>
        </p:txBody>
      </p:sp>
      <p:sp>
        <p:nvSpPr>
          <p:cNvPr id="36867" name="Rectangle 3"/>
          <p:cNvSpPr>
            <a:spLocks noGrp="1" noChangeArrowheads="1"/>
          </p:cNvSpPr>
          <p:nvPr>
            <p:ph type="body" idx="1"/>
          </p:nvPr>
        </p:nvSpPr>
        <p:spPr>
          <a:xfrm>
            <a:off x="2209800" y="1981200"/>
            <a:ext cx="8153400" cy="4572000"/>
          </a:xfrm>
        </p:spPr>
        <p:txBody>
          <a:bodyPr/>
          <a:lstStyle/>
          <a:p>
            <a:pPr>
              <a:lnSpc>
                <a:spcPct val="90000"/>
              </a:lnSpc>
            </a:pPr>
            <a:r>
              <a:rPr lang="en-US" altLang="en-US"/>
              <a:t>Questions to be answered:</a:t>
            </a:r>
          </a:p>
          <a:p>
            <a:pPr lvl="1">
              <a:lnSpc>
                <a:spcPct val="90000"/>
              </a:lnSpc>
            </a:pPr>
            <a:r>
              <a:rPr lang="en-US" altLang="en-US"/>
              <a:t>How many tests are needed?</a:t>
            </a:r>
          </a:p>
          <a:p>
            <a:pPr lvl="1">
              <a:lnSpc>
                <a:spcPct val="90000"/>
              </a:lnSpc>
            </a:pPr>
            <a:r>
              <a:rPr lang="en-US" altLang="en-US"/>
              <a:t>How long will it take to develop those tests?</a:t>
            </a:r>
          </a:p>
          <a:p>
            <a:pPr lvl="1">
              <a:lnSpc>
                <a:spcPct val="90000"/>
              </a:lnSpc>
            </a:pPr>
            <a:r>
              <a:rPr lang="en-US" altLang="en-US"/>
              <a:t>How long will it take to execute those tests?</a:t>
            </a:r>
          </a:p>
          <a:p>
            <a:pPr>
              <a:lnSpc>
                <a:spcPct val="90000"/>
              </a:lnSpc>
            </a:pPr>
            <a:r>
              <a:rPr lang="en-US" altLang="en-US"/>
              <a:t>Topics to be addressed:</a:t>
            </a:r>
          </a:p>
          <a:p>
            <a:pPr lvl="1">
              <a:lnSpc>
                <a:spcPct val="90000"/>
              </a:lnSpc>
            </a:pPr>
            <a:r>
              <a:rPr lang="en-US" altLang="en-US"/>
              <a:t>Test estimation</a:t>
            </a:r>
          </a:p>
          <a:p>
            <a:pPr lvl="1">
              <a:lnSpc>
                <a:spcPct val="90000"/>
              </a:lnSpc>
            </a:pPr>
            <a:r>
              <a:rPr lang="en-US" altLang="en-US"/>
              <a:t>Test development and informal validation</a:t>
            </a:r>
          </a:p>
          <a:p>
            <a:pPr lvl="1">
              <a:lnSpc>
                <a:spcPct val="90000"/>
              </a:lnSpc>
            </a:pPr>
            <a:r>
              <a:rPr lang="en-US" altLang="en-US"/>
              <a:t>Validation readiness review and formal validation</a:t>
            </a:r>
          </a:p>
          <a:p>
            <a:pPr lvl="1">
              <a:lnSpc>
                <a:spcPct val="90000"/>
              </a:lnSpc>
            </a:pPr>
            <a:r>
              <a:rPr lang="en-US" altLang="en-US"/>
              <a:t>Test completion criteria</a:t>
            </a:r>
          </a:p>
          <a:p>
            <a:pPr>
              <a:lnSpc>
                <a:spcPct val="90000"/>
              </a:lnSpc>
            </a:pPr>
            <a:endParaRPr lang="en-US" altLang="en-US"/>
          </a:p>
        </p:txBody>
      </p:sp>
    </p:spTree>
    <p:extLst>
      <p:ext uri="{BB962C8B-B14F-4D97-AF65-F5344CB8AC3E}">
        <p14:creationId xmlns:p14="http://schemas.microsoft.com/office/powerpoint/2010/main" val="32398051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200400" y="457200"/>
            <a:ext cx="7010400" cy="1036638"/>
          </a:xfrm>
        </p:spPr>
        <p:txBody>
          <a:bodyPr/>
          <a:lstStyle/>
          <a:p>
            <a:r>
              <a:rPr lang="en-US" altLang="en-US"/>
              <a:t>Test Estimation</a:t>
            </a:r>
          </a:p>
        </p:txBody>
      </p:sp>
      <p:sp>
        <p:nvSpPr>
          <p:cNvPr id="37891" name="Rectangle 3"/>
          <p:cNvSpPr>
            <a:spLocks noGrp="1" noChangeArrowheads="1"/>
          </p:cNvSpPr>
          <p:nvPr>
            <p:ph type="body" idx="1"/>
          </p:nvPr>
        </p:nvSpPr>
        <p:spPr>
          <a:xfrm>
            <a:off x="2209800" y="1905000"/>
            <a:ext cx="7772400" cy="4724400"/>
          </a:xfrm>
        </p:spPr>
        <p:txBody>
          <a:bodyPr/>
          <a:lstStyle/>
          <a:p>
            <a:pPr>
              <a:lnSpc>
                <a:spcPct val="90000"/>
              </a:lnSpc>
            </a:pPr>
            <a:r>
              <a:rPr lang="en-US" altLang="en-US"/>
              <a:t>Number of test cases required is based on:</a:t>
            </a:r>
          </a:p>
          <a:p>
            <a:pPr lvl="1">
              <a:lnSpc>
                <a:spcPct val="90000"/>
              </a:lnSpc>
            </a:pPr>
            <a:r>
              <a:rPr lang="en-US" altLang="en-US"/>
              <a:t>Testing all functions and features in the SRS</a:t>
            </a:r>
          </a:p>
          <a:p>
            <a:pPr lvl="1">
              <a:lnSpc>
                <a:spcPct val="90000"/>
              </a:lnSpc>
            </a:pPr>
            <a:r>
              <a:rPr lang="en-US" altLang="en-US"/>
              <a:t>Including an appropriate number of ALAC (Act Like A Customer) tests including:</a:t>
            </a:r>
          </a:p>
          <a:p>
            <a:pPr lvl="2">
              <a:lnSpc>
                <a:spcPct val="90000"/>
              </a:lnSpc>
            </a:pPr>
            <a:r>
              <a:rPr lang="en-US" altLang="en-US"/>
              <a:t>Do it wrong</a:t>
            </a:r>
          </a:p>
          <a:p>
            <a:pPr lvl="2">
              <a:lnSpc>
                <a:spcPct val="90000"/>
              </a:lnSpc>
            </a:pPr>
            <a:r>
              <a:rPr lang="en-US" altLang="en-US"/>
              <a:t>Use wrong or illegal combination of inputs</a:t>
            </a:r>
          </a:p>
          <a:p>
            <a:pPr lvl="2">
              <a:lnSpc>
                <a:spcPct val="90000"/>
              </a:lnSpc>
            </a:pPr>
            <a:r>
              <a:rPr lang="en-US" altLang="en-US"/>
              <a:t>Don’t do enough</a:t>
            </a:r>
          </a:p>
          <a:p>
            <a:pPr lvl="2">
              <a:lnSpc>
                <a:spcPct val="90000"/>
              </a:lnSpc>
            </a:pPr>
            <a:r>
              <a:rPr lang="en-US" altLang="en-US"/>
              <a:t>Do nothing</a:t>
            </a:r>
          </a:p>
          <a:p>
            <a:pPr lvl="2">
              <a:lnSpc>
                <a:spcPct val="90000"/>
              </a:lnSpc>
            </a:pPr>
            <a:r>
              <a:rPr lang="en-US" altLang="en-US"/>
              <a:t>Do too much</a:t>
            </a:r>
          </a:p>
          <a:p>
            <a:pPr lvl="1">
              <a:lnSpc>
                <a:spcPct val="90000"/>
              </a:lnSpc>
            </a:pPr>
            <a:r>
              <a:rPr lang="en-US" altLang="en-US"/>
              <a:t>Achieving some test coverage goal</a:t>
            </a:r>
          </a:p>
          <a:p>
            <a:pPr lvl="1">
              <a:lnSpc>
                <a:spcPct val="90000"/>
              </a:lnSpc>
            </a:pPr>
            <a:r>
              <a:rPr lang="en-US" altLang="en-US"/>
              <a:t>Achieving a software reliability goal</a:t>
            </a:r>
          </a:p>
        </p:txBody>
      </p:sp>
    </p:spTree>
    <p:extLst>
      <p:ext uri="{BB962C8B-B14F-4D97-AF65-F5344CB8AC3E}">
        <p14:creationId xmlns:p14="http://schemas.microsoft.com/office/powerpoint/2010/main" val="23279310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altLang="en-US"/>
              <a:t>Considerations in</a:t>
            </a:r>
            <a:br>
              <a:rPr lang="en-US" altLang="en-US"/>
            </a:br>
            <a:r>
              <a:rPr lang="en-US" altLang="en-US"/>
              <a:t> Test Estimation</a:t>
            </a:r>
          </a:p>
        </p:txBody>
      </p:sp>
      <p:sp>
        <p:nvSpPr>
          <p:cNvPr id="39939" name="Rectangle 3"/>
          <p:cNvSpPr>
            <a:spLocks noGrp="1" noChangeArrowheads="1"/>
          </p:cNvSpPr>
          <p:nvPr>
            <p:ph type="body" idx="1"/>
          </p:nvPr>
        </p:nvSpPr>
        <p:spPr>
          <a:xfrm>
            <a:off x="2209800" y="1981200"/>
            <a:ext cx="8077200" cy="4572000"/>
          </a:xfrm>
        </p:spPr>
        <p:txBody>
          <a:bodyPr/>
          <a:lstStyle/>
          <a:p>
            <a:pPr>
              <a:lnSpc>
                <a:spcPct val="90000"/>
              </a:lnSpc>
            </a:pPr>
            <a:r>
              <a:rPr lang="en-US" altLang="en-US" b="1" dirty="0"/>
              <a:t>Test Complexity </a:t>
            </a:r>
            <a:r>
              <a:rPr lang="en-US" altLang="en-US" dirty="0"/>
              <a:t>– It is better to have many small tests </a:t>
            </a:r>
            <a:r>
              <a:rPr lang="en-US" altLang="en-US" dirty="0" smtClean="0"/>
              <a:t>than </a:t>
            </a:r>
            <a:r>
              <a:rPr lang="en-US" altLang="en-US" dirty="0"/>
              <a:t>a few large </a:t>
            </a:r>
            <a:r>
              <a:rPr lang="en-US" altLang="en-US" dirty="0" smtClean="0"/>
              <a:t>ones?</a:t>
            </a:r>
            <a:endParaRPr lang="en-US" altLang="en-US" dirty="0"/>
          </a:p>
          <a:p>
            <a:pPr>
              <a:lnSpc>
                <a:spcPct val="90000"/>
              </a:lnSpc>
            </a:pPr>
            <a:r>
              <a:rPr lang="en-US" altLang="en-US" b="1" dirty="0"/>
              <a:t>Different Platforms </a:t>
            </a:r>
            <a:r>
              <a:rPr lang="en-US" altLang="en-US" dirty="0"/>
              <a:t>– Does testing need to be modified for different platforms, operating systems, </a:t>
            </a:r>
            <a:r>
              <a:rPr lang="en-US" altLang="en-US" dirty="0" err="1" smtClean="0"/>
              <a:t>etc</a:t>
            </a:r>
            <a:r>
              <a:rPr lang="en-US" altLang="en-US" dirty="0" smtClean="0"/>
              <a:t>?</a:t>
            </a:r>
            <a:endParaRPr lang="en-US" altLang="en-US" dirty="0"/>
          </a:p>
          <a:p>
            <a:pPr>
              <a:lnSpc>
                <a:spcPct val="90000"/>
              </a:lnSpc>
            </a:pPr>
            <a:r>
              <a:rPr lang="en-US" altLang="en-US" b="1" dirty="0"/>
              <a:t>Automated or Manual Tests </a:t>
            </a:r>
            <a:r>
              <a:rPr lang="en-US" altLang="en-US" dirty="0"/>
              <a:t>– Will automated tests be developed? Automated tests take more time to create but do not require human intervention to run.</a:t>
            </a:r>
          </a:p>
        </p:txBody>
      </p:sp>
    </p:spTree>
    <p:extLst>
      <p:ext uri="{BB962C8B-B14F-4D97-AF65-F5344CB8AC3E}">
        <p14:creationId xmlns:p14="http://schemas.microsoft.com/office/powerpoint/2010/main" val="273865123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Estimating Tests Required</a:t>
            </a:r>
          </a:p>
        </p:txBody>
      </p:sp>
      <p:sp>
        <p:nvSpPr>
          <p:cNvPr id="40963" name="Rectangle 3"/>
          <p:cNvSpPr>
            <a:spLocks noGrp="1" noChangeArrowheads="1"/>
          </p:cNvSpPr>
          <p:nvPr>
            <p:ph type="body" idx="1"/>
          </p:nvPr>
        </p:nvSpPr>
        <p:spPr/>
        <p:txBody>
          <a:bodyPr/>
          <a:lstStyle/>
          <a:p>
            <a:endParaRPr lang="en-US" altLang="en-US"/>
          </a:p>
        </p:txBody>
      </p:sp>
      <p:graphicFrame>
        <p:nvGraphicFramePr>
          <p:cNvPr id="41067" name="Group 107"/>
          <p:cNvGraphicFramePr>
            <a:graphicFrameLocks noGrp="1"/>
          </p:cNvGraphicFramePr>
          <p:nvPr/>
        </p:nvGraphicFramePr>
        <p:xfrm>
          <a:off x="2286000" y="1981200"/>
          <a:ext cx="7620000" cy="3911919"/>
        </p:xfrm>
        <a:graphic>
          <a:graphicData uri="http://schemas.openxmlformats.org/drawingml/2006/table">
            <a:tbl>
              <a:tblPr/>
              <a:tblGrid>
                <a:gridCol w="1677988"/>
                <a:gridCol w="1817687"/>
                <a:gridCol w="4124325"/>
              </a:tblGrid>
              <a:tr h="990600">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1" i="0" u="none" strike="noStrike" cap="none" normalizeH="0" baseline="0" smtClean="0">
                          <a:ln>
                            <a:noFill/>
                          </a:ln>
                          <a:solidFill>
                            <a:schemeClr val="tx2"/>
                          </a:solidFill>
                          <a:effectLst/>
                          <a:latin typeface="Arial" panose="020B0604020202020204" pitchFamily="34" charset="0"/>
                        </a:rPr>
                        <a:t>SRS Reference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1" i="0" u="none" strike="noStrike" cap="none" normalizeH="0" baseline="0" smtClean="0">
                          <a:ln>
                            <a:noFill/>
                          </a:ln>
                          <a:solidFill>
                            <a:schemeClr val="tx2"/>
                          </a:solidFill>
                          <a:effectLst/>
                          <a:latin typeface="Arial" panose="020B0604020202020204" pitchFamily="34" charset="0"/>
                        </a:rPr>
                        <a:t>Estimated Number of Tests Required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1" i="0" u="none" strike="noStrike" cap="none" normalizeH="0" baseline="0" smtClean="0">
                          <a:ln>
                            <a:noFill/>
                          </a:ln>
                          <a:solidFill>
                            <a:schemeClr val="tx2"/>
                          </a:solidFill>
                          <a:effectLst/>
                          <a:latin typeface="Arial" panose="020B0604020202020204" pitchFamily="34"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4.1.1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2 positive and 1 negative test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4.1.2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2 automated tests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3388">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4.1.3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4 manual tests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4.1.4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1 boundary condition, 2 error conditions, 2 usability tests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6238">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endParaRPr kumimoji="0" lang="en-US" altLang="en-US" sz="18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endParaRPr kumimoji="0" lang="en-US" altLang="en-US" sz="18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165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SzPct val="85000"/>
                        <a:buFont typeface="Wingdings" panose="05000000000000000000" pitchFamily="2" charset="2"/>
                        <a:defRPr sz="2400">
                          <a:solidFill>
                            <a:schemeClr val="tx2"/>
                          </a:solidFill>
                          <a:latin typeface="Arial" panose="020B0604020202020204" pitchFamily="34" charset="0"/>
                        </a:defRPr>
                      </a:lvl1pPr>
                      <a:lvl2pPr>
                        <a:spcBef>
                          <a:spcPct val="20000"/>
                        </a:spcBef>
                        <a:buClr>
                          <a:schemeClr val="accent1"/>
                        </a:buClr>
                        <a:buSzPct val="70000"/>
                        <a:buFont typeface="Wingdings" panose="05000000000000000000" pitchFamily="2" charset="2"/>
                        <a:defRPr sz="2100">
                          <a:solidFill>
                            <a:schemeClr val="tx2"/>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2"/>
                          </a:solidFill>
                          <a:latin typeface="Arial" panose="020B0604020202020204" pitchFamily="34" charset="0"/>
                        </a:defRPr>
                      </a:lvl3pPr>
                      <a:lvl4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2"/>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2"/>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1"/>
                        </a:buClr>
                        <a:buSzPct val="85000"/>
                        <a:buFont typeface="Wingdings" panose="05000000000000000000" pitchFamily="2" charset="2"/>
                        <a:buNone/>
                        <a:tabLst/>
                      </a:pPr>
                      <a:endParaRPr kumimoji="0" lang="en-US" altLang="en-US" sz="1800" b="0" i="0" u="none" strike="noStrike" cap="none" normalizeH="0" baseline="0" smtClean="0">
                        <a:ln>
                          <a:noFill/>
                        </a:ln>
                        <a:solidFill>
                          <a:schemeClr val="tx2"/>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946042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Estimated Test Development Time</a:t>
            </a:r>
          </a:p>
        </p:txBody>
      </p:sp>
      <p:sp>
        <p:nvSpPr>
          <p:cNvPr id="41987" name="Rectangle 3"/>
          <p:cNvSpPr>
            <a:spLocks noGrp="1" noChangeArrowheads="1"/>
          </p:cNvSpPr>
          <p:nvPr>
            <p:ph type="body" idx="1"/>
          </p:nvPr>
        </p:nvSpPr>
        <p:spPr/>
        <p:txBody>
          <a:bodyPr/>
          <a:lstStyle/>
          <a:p>
            <a:pPr>
              <a:buFont typeface="Wingdings" panose="05000000000000000000" pitchFamily="2" charset="2"/>
              <a:buNone/>
            </a:pPr>
            <a:r>
              <a:rPr lang="en-US" altLang="en-US" b="1"/>
              <a:t>Estimated Number of Tests:  </a:t>
            </a:r>
            <a:r>
              <a:rPr lang="en-US" altLang="en-US"/>
              <a:t>165</a:t>
            </a:r>
          </a:p>
          <a:p>
            <a:pPr>
              <a:buFont typeface="Wingdings" panose="05000000000000000000" pitchFamily="2" charset="2"/>
              <a:buNone/>
            </a:pPr>
            <a:r>
              <a:rPr lang="en-US" altLang="en-US" b="1"/>
              <a:t>Average Test Development Time:   </a:t>
            </a:r>
            <a:r>
              <a:rPr lang="en-US" altLang="en-US"/>
              <a:t>3.5</a:t>
            </a:r>
          </a:p>
          <a:p>
            <a:pPr>
              <a:spcBef>
                <a:spcPct val="0"/>
              </a:spcBef>
              <a:buFont typeface="Wingdings" panose="05000000000000000000" pitchFamily="2" charset="2"/>
              <a:buNone/>
            </a:pPr>
            <a:r>
              <a:rPr lang="en-US" altLang="en-US" b="1"/>
              <a:t>	</a:t>
            </a:r>
            <a:r>
              <a:rPr lang="en-US" altLang="en-US"/>
              <a:t>(person-hours/test)</a:t>
            </a:r>
          </a:p>
          <a:p>
            <a:pPr>
              <a:buFont typeface="Wingdings" panose="05000000000000000000" pitchFamily="2" charset="2"/>
              <a:buNone/>
            </a:pPr>
            <a:r>
              <a:rPr lang="en-US" altLang="en-US" b="1"/>
              <a:t>Estimated Test Development Time:   </a:t>
            </a:r>
            <a:r>
              <a:rPr lang="en-US" altLang="en-US"/>
              <a:t>577.5</a:t>
            </a:r>
          </a:p>
          <a:p>
            <a:pPr>
              <a:spcBef>
                <a:spcPct val="0"/>
              </a:spcBef>
              <a:buFont typeface="Wingdings" panose="05000000000000000000" pitchFamily="2" charset="2"/>
              <a:buNone/>
            </a:pPr>
            <a:r>
              <a:rPr lang="en-US" altLang="en-US"/>
              <a:t>	(person-hours)</a:t>
            </a:r>
            <a:endParaRPr lang="en-US" altLang="en-US" b="1"/>
          </a:p>
        </p:txBody>
      </p:sp>
    </p:spTree>
    <p:extLst>
      <p:ext uri="{BB962C8B-B14F-4D97-AF65-F5344CB8AC3E}">
        <p14:creationId xmlns:p14="http://schemas.microsoft.com/office/powerpoint/2010/main" val="603064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Testing</a:t>
            </a:r>
            <a:endParaRPr lang="en-US" dirty="0"/>
          </a:p>
        </p:txBody>
      </p:sp>
      <p:sp>
        <p:nvSpPr>
          <p:cNvPr id="3" name="Content Placeholder 2"/>
          <p:cNvSpPr>
            <a:spLocks noGrp="1"/>
          </p:cNvSpPr>
          <p:nvPr>
            <p:ph idx="1"/>
          </p:nvPr>
        </p:nvSpPr>
        <p:spPr/>
        <p:txBody>
          <a:bodyPr>
            <a:normAutofit lnSpcReduction="10000"/>
          </a:bodyPr>
          <a:lstStyle/>
          <a:p>
            <a:r>
              <a:rPr lang="en-US" dirty="0" smtClean="0"/>
              <a:t>Preventing defects</a:t>
            </a:r>
          </a:p>
          <a:p>
            <a:pPr lvl="1"/>
            <a:r>
              <a:rPr lang="en-US" dirty="0" smtClean="0"/>
              <a:t>Through requirements reviews, design walkthroughs and such</a:t>
            </a:r>
          </a:p>
          <a:p>
            <a:r>
              <a:rPr lang="en-US" dirty="0" smtClean="0"/>
              <a:t>Finding defects</a:t>
            </a:r>
          </a:p>
          <a:p>
            <a:pPr lvl="1"/>
            <a:r>
              <a:rPr lang="en-US" dirty="0" smtClean="0"/>
              <a:t>Identifying failures during execution</a:t>
            </a:r>
          </a:p>
          <a:p>
            <a:r>
              <a:rPr lang="en-US" dirty="0" smtClean="0"/>
              <a:t>Gaining confidence in the level of quality</a:t>
            </a:r>
          </a:p>
          <a:p>
            <a:r>
              <a:rPr lang="en-US" dirty="0" smtClean="0"/>
              <a:t>Providing information for decision-making</a:t>
            </a:r>
          </a:p>
          <a:p>
            <a:pPr lvl="1"/>
            <a:r>
              <a:rPr lang="en-US" dirty="0" smtClean="0"/>
              <a:t>Such as performance—response times under heavy loading</a:t>
            </a:r>
          </a:p>
          <a:p>
            <a:pPr lvl="1"/>
            <a:r>
              <a:rPr lang="en-US" dirty="0" smtClean="0"/>
              <a:t>Such as security—how easy is it to ‘hack’ into the system?</a:t>
            </a:r>
          </a:p>
          <a:p>
            <a:pPr lvl="1"/>
            <a:r>
              <a:rPr lang="en-US" dirty="0" smtClean="0"/>
              <a:t>Such as scalability</a:t>
            </a:r>
          </a:p>
          <a:p>
            <a:pPr lvl="1"/>
            <a:r>
              <a:rPr lang="en-US" dirty="0" smtClean="0"/>
              <a:t>Such as accessibility, availability</a:t>
            </a:r>
          </a:p>
          <a:p>
            <a:pPr lvl="1"/>
            <a:r>
              <a:rPr lang="en-US" dirty="0" smtClean="0"/>
              <a:t>Such as reliability</a:t>
            </a:r>
            <a:endParaRPr lang="en-US" dirty="0"/>
          </a:p>
        </p:txBody>
      </p:sp>
    </p:spTree>
    <p:extLst>
      <p:ext uri="{BB962C8B-B14F-4D97-AF65-F5344CB8AC3E}">
        <p14:creationId xmlns:p14="http://schemas.microsoft.com/office/powerpoint/2010/main" val="369908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Estimated Test Execution Time</a:t>
            </a:r>
          </a:p>
        </p:txBody>
      </p:sp>
      <p:sp>
        <p:nvSpPr>
          <p:cNvPr id="4301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b="1"/>
              <a:t>Estimated Number of Tests:   </a:t>
            </a:r>
            <a:r>
              <a:rPr lang="en-US" altLang="en-US" sz="2400"/>
              <a:t>165</a:t>
            </a:r>
          </a:p>
          <a:p>
            <a:pPr>
              <a:lnSpc>
                <a:spcPct val="90000"/>
              </a:lnSpc>
              <a:buFont typeface="Wingdings" panose="05000000000000000000" pitchFamily="2" charset="2"/>
              <a:buNone/>
            </a:pPr>
            <a:r>
              <a:rPr lang="en-US" altLang="en-US" sz="2400" b="1"/>
              <a:t>Average Test Execution Time:   </a:t>
            </a:r>
            <a:r>
              <a:rPr lang="en-US" altLang="en-US" sz="2400"/>
              <a:t>1.5</a:t>
            </a:r>
          </a:p>
          <a:p>
            <a:pPr>
              <a:lnSpc>
                <a:spcPct val="90000"/>
              </a:lnSpc>
              <a:spcBef>
                <a:spcPct val="0"/>
              </a:spcBef>
              <a:buFont typeface="Wingdings" panose="05000000000000000000" pitchFamily="2" charset="2"/>
              <a:buNone/>
            </a:pPr>
            <a:r>
              <a:rPr lang="en-US" altLang="en-US" sz="2400" b="1"/>
              <a:t>	</a:t>
            </a:r>
            <a:r>
              <a:rPr lang="en-US" altLang="en-US" sz="2400"/>
              <a:t>(person-hours/test)</a:t>
            </a:r>
          </a:p>
          <a:p>
            <a:pPr>
              <a:lnSpc>
                <a:spcPct val="90000"/>
              </a:lnSpc>
              <a:buFont typeface="Wingdings" panose="05000000000000000000" pitchFamily="2" charset="2"/>
              <a:buNone/>
            </a:pPr>
            <a:r>
              <a:rPr lang="en-US" altLang="en-US" sz="2400" b="1"/>
              <a:t>Estimated Test Execution Time:   </a:t>
            </a:r>
            <a:r>
              <a:rPr lang="en-US" altLang="en-US" sz="2400"/>
              <a:t>247.5</a:t>
            </a:r>
          </a:p>
          <a:p>
            <a:pPr>
              <a:lnSpc>
                <a:spcPct val="90000"/>
              </a:lnSpc>
              <a:spcBef>
                <a:spcPct val="0"/>
              </a:spcBef>
              <a:buFont typeface="Wingdings" panose="05000000000000000000" pitchFamily="2" charset="2"/>
              <a:buNone/>
            </a:pPr>
            <a:r>
              <a:rPr lang="en-US" altLang="en-US" sz="2400"/>
              <a:t>	(person-hours)</a:t>
            </a:r>
            <a:endParaRPr lang="en-US" altLang="en-US" sz="2400" b="1"/>
          </a:p>
          <a:p>
            <a:pPr>
              <a:lnSpc>
                <a:spcPct val="90000"/>
              </a:lnSpc>
              <a:buFont typeface="Wingdings" panose="05000000000000000000" pitchFamily="2" charset="2"/>
              <a:buNone/>
            </a:pPr>
            <a:r>
              <a:rPr lang="en-US" altLang="en-US" sz="2400" b="1"/>
              <a:t>Estimated Regression Testing (50%):   </a:t>
            </a:r>
            <a:r>
              <a:rPr lang="en-US" altLang="en-US" sz="2400"/>
              <a:t>123.75</a:t>
            </a:r>
          </a:p>
          <a:p>
            <a:pPr>
              <a:lnSpc>
                <a:spcPct val="90000"/>
              </a:lnSpc>
              <a:buFont typeface="Wingdings" panose="05000000000000000000" pitchFamily="2" charset="2"/>
              <a:buNone/>
            </a:pPr>
            <a:r>
              <a:rPr lang="en-US" altLang="en-US" sz="2400" b="1"/>
              <a:t>	</a:t>
            </a:r>
            <a:r>
              <a:rPr lang="en-US" altLang="en-US" sz="2400"/>
              <a:t>(person-hours)</a:t>
            </a:r>
          </a:p>
          <a:p>
            <a:pPr>
              <a:lnSpc>
                <a:spcPct val="90000"/>
              </a:lnSpc>
              <a:buFont typeface="Wingdings" panose="05000000000000000000" pitchFamily="2" charset="2"/>
              <a:buNone/>
            </a:pPr>
            <a:r>
              <a:rPr lang="en-US" altLang="en-US" sz="2400" b="1"/>
              <a:t>Total Estimated Test Execution Time:   </a:t>
            </a:r>
            <a:r>
              <a:rPr lang="en-US" altLang="en-US" sz="2400"/>
              <a:t>371.25</a:t>
            </a:r>
          </a:p>
          <a:p>
            <a:pPr>
              <a:lnSpc>
                <a:spcPct val="90000"/>
              </a:lnSpc>
              <a:spcBef>
                <a:spcPct val="0"/>
              </a:spcBef>
              <a:buFont typeface="Wingdings" panose="05000000000000000000" pitchFamily="2" charset="2"/>
              <a:buNone/>
            </a:pPr>
            <a:r>
              <a:rPr lang="en-US" altLang="en-US" sz="2400"/>
              <a:t>	(person-hours)</a:t>
            </a:r>
          </a:p>
        </p:txBody>
      </p:sp>
    </p:spTree>
    <p:extLst>
      <p:ext uri="{BB962C8B-B14F-4D97-AF65-F5344CB8AC3E}">
        <p14:creationId xmlns:p14="http://schemas.microsoft.com/office/powerpoint/2010/main" val="5701130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Test Procedure</a:t>
            </a:r>
          </a:p>
        </p:txBody>
      </p:sp>
      <p:sp>
        <p:nvSpPr>
          <p:cNvPr id="44035" name="Rectangle 3"/>
          <p:cNvSpPr>
            <a:spLocks noGrp="1" noChangeArrowheads="1"/>
          </p:cNvSpPr>
          <p:nvPr>
            <p:ph type="body" idx="1"/>
          </p:nvPr>
        </p:nvSpPr>
        <p:spPr/>
        <p:txBody>
          <a:bodyPr/>
          <a:lstStyle/>
          <a:p>
            <a:r>
              <a:rPr lang="en-US" altLang="en-US"/>
              <a:t>Collection of test scripts</a:t>
            </a:r>
          </a:p>
          <a:p>
            <a:r>
              <a:rPr lang="en-US" altLang="en-US"/>
              <a:t>An integral part of each test script is the expected results</a:t>
            </a:r>
          </a:p>
          <a:p>
            <a:r>
              <a:rPr lang="en-US" altLang="en-US"/>
              <a:t>The Test Procedure document should contain an unexecuted, clean copy of every test so that the tests may be more easily reused</a:t>
            </a:r>
          </a:p>
        </p:txBody>
      </p:sp>
    </p:spTree>
    <p:extLst>
      <p:ext uri="{BB962C8B-B14F-4D97-AF65-F5344CB8AC3E}">
        <p14:creationId xmlns:p14="http://schemas.microsoft.com/office/powerpoint/2010/main" val="29210688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200400" y="457200"/>
            <a:ext cx="7010400" cy="1036638"/>
          </a:xfrm>
        </p:spPr>
        <p:txBody>
          <a:bodyPr/>
          <a:lstStyle/>
          <a:p>
            <a:r>
              <a:rPr lang="en-US" altLang="en-US"/>
              <a:t>Test Report</a:t>
            </a:r>
          </a:p>
        </p:txBody>
      </p:sp>
      <p:sp>
        <p:nvSpPr>
          <p:cNvPr id="45059" name="Rectangle 3"/>
          <p:cNvSpPr>
            <a:spLocks noGrp="1" noChangeArrowheads="1"/>
          </p:cNvSpPr>
          <p:nvPr>
            <p:ph type="body" idx="1"/>
          </p:nvPr>
        </p:nvSpPr>
        <p:spPr>
          <a:xfrm>
            <a:off x="1905000" y="1981200"/>
            <a:ext cx="8305800" cy="4495800"/>
          </a:xfrm>
        </p:spPr>
        <p:txBody>
          <a:bodyPr/>
          <a:lstStyle/>
          <a:p>
            <a:pPr>
              <a:lnSpc>
                <a:spcPct val="90000"/>
              </a:lnSpc>
            </a:pPr>
            <a:r>
              <a:rPr lang="en-US" altLang="en-US"/>
              <a:t>Completed copy of each test script with evidence that it was executed (i.e., dated with the signature of the person who ran the test)</a:t>
            </a:r>
          </a:p>
          <a:p>
            <a:pPr>
              <a:lnSpc>
                <a:spcPct val="90000"/>
              </a:lnSpc>
            </a:pPr>
            <a:r>
              <a:rPr lang="en-US" altLang="en-US"/>
              <a:t>Copy of each SPR showing resolution</a:t>
            </a:r>
          </a:p>
          <a:p>
            <a:pPr>
              <a:lnSpc>
                <a:spcPct val="90000"/>
              </a:lnSpc>
            </a:pPr>
            <a:r>
              <a:rPr lang="en-US" altLang="en-US"/>
              <a:t>List of open or unresolved SPRs</a:t>
            </a:r>
          </a:p>
          <a:p>
            <a:pPr>
              <a:lnSpc>
                <a:spcPct val="90000"/>
              </a:lnSpc>
            </a:pPr>
            <a:r>
              <a:rPr lang="en-US" altLang="en-US"/>
              <a:t>Identification of SPRs found in each baseline along with total number of SPRs in each baseline</a:t>
            </a:r>
          </a:p>
          <a:p>
            <a:pPr>
              <a:lnSpc>
                <a:spcPct val="90000"/>
              </a:lnSpc>
            </a:pPr>
            <a:r>
              <a:rPr lang="en-US" altLang="en-US"/>
              <a:t>Regression tests executed for each software baseline</a:t>
            </a:r>
          </a:p>
        </p:txBody>
      </p:sp>
    </p:spTree>
    <p:extLst>
      <p:ext uri="{BB962C8B-B14F-4D97-AF65-F5344CB8AC3E}">
        <p14:creationId xmlns:p14="http://schemas.microsoft.com/office/powerpoint/2010/main" val="166802050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Validation Test Plan</a:t>
            </a:r>
            <a:br>
              <a:rPr lang="en-US" altLang="en-US"/>
            </a:br>
            <a:r>
              <a:rPr lang="en-US" altLang="en-US" sz="3000"/>
              <a:t>IEEE – Standard 1012-1998</a:t>
            </a:r>
          </a:p>
        </p:txBody>
      </p:sp>
      <p:sp>
        <p:nvSpPr>
          <p:cNvPr id="46083" name="Rectangle 3"/>
          <p:cNvSpPr>
            <a:spLocks noGrp="1" noChangeArrowheads="1"/>
          </p:cNvSpPr>
          <p:nvPr>
            <p:ph type="body" idx="1"/>
          </p:nvPr>
        </p:nvSpPr>
        <p:spPr/>
        <p:txBody>
          <a:bodyPr/>
          <a:lstStyle/>
          <a:p>
            <a:pPr marL="609600" indent="-609600">
              <a:buClr>
                <a:schemeClr val="tx1"/>
              </a:buClr>
              <a:buFontTx/>
              <a:buAutoNum type="arabicPeriod"/>
            </a:pPr>
            <a:r>
              <a:rPr lang="en-US" altLang="en-US" sz="2000"/>
              <a:t>Overview</a:t>
            </a:r>
          </a:p>
          <a:p>
            <a:pPr marL="990600" lvl="1" indent="-533400">
              <a:buClr>
                <a:schemeClr val="tx1"/>
              </a:buClr>
              <a:buFontTx/>
              <a:buAutoNum type="alphaLcPeriod"/>
            </a:pPr>
            <a:r>
              <a:rPr lang="en-US" altLang="en-US" sz="1900"/>
              <a:t>Organization </a:t>
            </a:r>
          </a:p>
          <a:p>
            <a:pPr marL="990600" lvl="1" indent="-533400">
              <a:buClr>
                <a:schemeClr val="tx1"/>
              </a:buClr>
              <a:buFontTx/>
              <a:buAutoNum type="alphaLcPeriod"/>
            </a:pPr>
            <a:r>
              <a:rPr lang="en-US" altLang="en-US" sz="1900"/>
              <a:t>Tasks and Schedules</a:t>
            </a:r>
          </a:p>
          <a:p>
            <a:pPr marL="990600" lvl="1" indent="-533400">
              <a:buClr>
                <a:schemeClr val="tx1"/>
              </a:buClr>
              <a:buFontTx/>
              <a:buAutoNum type="alphaLcPeriod"/>
            </a:pPr>
            <a:r>
              <a:rPr lang="en-US" altLang="en-US" sz="1900"/>
              <a:t>Responsibilities</a:t>
            </a:r>
          </a:p>
          <a:p>
            <a:pPr marL="990600" lvl="1" indent="-533400">
              <a:buClr>
                <a:schemeClr val="tx1"/>
              </a:buClr>
              <a:buFontTx/>
              <a:buAutoNum type="alphaLcPeriod"/>
            </a:pPr>
            <a:r>
              <a:rPr lang="en-US" altLang="en-US" sz="1900"/>
              <a:t>Tools, Techniques, Methods</a:t>
            </a:r>
          </a:p>
          <a:p>
            <a:pPr marL="609600" indent="-609600">
              <a:buClr>
                <a:schemeClr val="tx1"/>
              </a:buClr>
              <a:buFontTx/>
              <a:buAutoNum type="arabicPeriod"/>
            </a:pPr>
            <a:r>
              <a:rPr lang="en-US" altLang="en-US" sz="2000"/>
              <a:t>Processes</a:t>
            </a:r>
          </a:p>
          <a:p>
            <a:pPr marL="990600" lvl="1" indent="-533400">
              <a:buClr>
                <a:schemeClr val="tx1"/>
              </a:buClr>
              <a:buFontTx/>
              <a:buAutoNum type="alphaLcPeriod"/>
            </a:pPr>
            <a:r>
              <a:rPr lang="en-US" altLang="en-US" sz="1900"/>
              <a:t>Management</a:t>
            </a:r>
          </a:p>
          <a:p>
            <a:pPr marL="990600" lvl="1" indent="-533400">
              <a:buClr>
                <a:schemeClr val="tx1"/>
              </a:buClr>
              <a:buFontTx/>
              <a:buAutoNum type="alphaLcPeriod"/>
            </a:pPr>
            <a:r>
              <a:rPr lang="en-US" altLang="en-US" sz="1900"/>
              <a:t>Acquisition</a:t>
            </a:r>
          </a:p>
          <a:p>
            <a:pPr marL="990600" lvl="1" indent="-533400">
              <a:buClr>
                <a:schemeClr val="tx1"/>
              </a:buClr>
              <a:buFontTx/>
              <a:buAutoNum type="alphaLcPeriod"/>
            </a:pPr>
            <a:r>
              <a:rPr lang="en-US" altLang="en-US" sz="1900"/>
              <a:t>Supply</a:t>
            </a:r>
          </a:p>
          <a:p>
            <a:pPr marL="990600" lvl="1" indent="-533400">
              <a:buClr>
                <a:schemeClr val="tx1"/>
              </a:buClr>
              <a:buFontTx/>
              <a:buAutoNum type="alphaLcPeriod"/>
            </a:pPr>
            <a:r>
              <a:rPr lang="en-US" altLang="en-US" sz="1900"/>
              <a:t>Development</a:t>
            </a:r>
          </a:p>
          <a:p>
            <a:pPr marL="990600" lvl="1" indent="-533400">
              <a:buClr>
                <a:schemeClr val="tx1"/>
              </a:buClr>
              <a:buFontTx/>
              <a:buAutoNum type="alphaLcPeriod"/>
            </a:pPr>
            <a:r>
              <a:rPr lang="en-US" altLang="en-US" sz="1900"/>
              <a:t>Operation</a:t>
            </a:r>
          </a:p>
          <a:p>
            <a:pPr marL="990600" lvl="1" indent="-533400">
              <a:buClr>
                <a:schemeClr val="tx1"/>
              </a:buClr>
              <a:buFontTx/>
              <a:buAutoNum type="alphaLcPeriod"/>
            </a:pPr>
            <a:r>
              <a:rPr lang="en-US" altLang="en-US" sz="1900"/>
              <a:t>Maintenance</a:t>
            </a:r>
          </a:p>
          <a:p>
            <a:pPr marL="990600" lvl="1" indent="-533400">
              <a:buClr>
                <a:schemeClr val="tx1"/>
              </a:buClr>
              <a:buFontTx/>
              <a:buAutoNum type="alphaLcPeriod"/>
            </a:pPr>
            <a:endParaRPr lang="en-US" altLang="en-US" sz="1900"/>
          </a:p>
        </p:txBody>
      </p:sp>
    </p:spTree>
    <p:extLst>
      <p:ext uri="{BB962C8B-B14F-4D97-AF65-F5344CB8AC3E}">
        <p14:creationId xmlns:p14="http://schemas.microsoft.com/office/powerpoint/2010/main" val="8806784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t>Validation Test Plan</a:t>
            </a:r>
            <a:br>
              <a:rPr lang="en-US" altLang="en-US"/>
            </a:br>
            <a:r>
              <a:rPr lang="en-US" altLang="en-US" sz="3000"/>
              <a:t>IEEE – Standard 1012-1998 (cont’d)</a:t>
            </a:r>
          </a:p>
        </p:txBody>
      </p:sp>
      <p:sp>
        <p:nvSpPr>
          <p:cNvPr id="48131" name="Rectangle 3"/>
          <p:cNvSpPr>
            <a:spLocks noGrp="1" noChangeArrowheads="1"/>
          </p:cNvSpPr>
          <p:nvPr>
            <p:ph type="body" idx="1"/>
          </p:nvPr>
        </p:nvSpPr>
        <p:spPr/>
        <p:txBody>
          <a:bodyPr/>
          <a:lstStyle/>
          <a:p>
            <a:pPr marL="609600" indent="-609600">
              <a:buClr>
                <a:schemeClr val="tx1"/>
              </a:buClr>
              <a:buFontTx/>
              <a:buAutoNum type="arabicPeriod" startAt="3"/>
            </a:pPr>
            <a:r>
              <a:rPr lang="en-US" altLang="en-US" sz="2400"/>
              <a:t>Reporting Requirements</a:t>
            </a:r>
          </a:p>
          <a:p>
            <a:pPr marL="609600" indent="-609600">
              <a:buClr>
                <a:schemeClr val="tx1"/>
              </a:buClr>
              <a:buFontTx/>
              <a:buAutoNum type="arabicPeriod" startAt="3"/>
            </a:pPr>
            <a:r>
              <a:rPr lang="en-US" altLang="en-US" sz="2400"/>
              <a:t>Administrative Requirements</a:t>
            </a:r>
          </a:p>
          <a:p>
            <a:pPr marL="609600" indent="-609600">
              <a:buClr>
                <a:schemeClr val="tx1"/>
              </a:buClr>
              <a:buFontTx/>
              <a:buAutoNum type="arabicPeriod" startAt="3"/>
            </a:pPr>
            <a:r>
              <a:rPr lang="en-US" altLang="en-US" sz="2400"/>
              <a:t>Documentation Requirements</a:t>
            </a:r>
          </a:p>
          <a:p>
            <a:pPr marL="609600" indent="-609600">
              <a:buClr>
                <a:schemeClr val="tx1"/>
              </a:buClr>
              <a:buFontTx/>
              <a:buAutoNum type="arabicPeriod" startAt="3"/>
            </a:pPr>
            <a:r>
              <a:rPr lang="en-US" altLang="en-US" sz="2400"/>
              <a:t>Resource Requirements</a:t>
            </a:r>
          </a:p>
          <a:p>
            <a:pPr marL="609600" indent="-609600">
              <a:buClr>
                <a:schemeClr val="tx1"/>
              </a:buClr>
              <a:buFontTx/>
              <a:buAutoNum type="arabicPeriod" startAt="3"/>
            </a:pPr>
            <a:r>
              <a:rPr lang="en-US" altLang="en-US" sz="2400"/>
              <a:t>Completion Criteria</a:t>
            </a:r>
          </a:p>
        </p:txBody>
      </p:sp>
    </p:spTree>
    <p:extLst>
      <p:ext uri="{BB962C8B-B14F-4D97-AF65-F5344CB8AC3E}">
        <p14:creationId xmlns:p14="http://schemas.microsoft.com/office/powerpoint/2010/main" val="1862884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is not Debugging</a:t>
            </a:r>
            <a:endParaRPr lang="en-US" dirty="0"/>
          </a:p>
        </p:txBody>
      </p:sp>
      <p:sp>
        <p:nvSpPr>
          <p:cNvPr id="3" name="Content Placeholder 2"/>
          <p:cNvSpPr>
            <a:spLocks noGrp="1"/>
          </p:cNvSpPr>
          <p:nvPr>
            <p:ph idx="1"/>
          </p:nvPr>
        </p:nvSpPr>
        <p:spPr/>
        <p:txBody>
          <a:bodyPr/>
          <a:lstStyle/>
          <a:p>
            <a:r>
              <a:rPr lang="en-US" b="1" dirty="0" smtClean="0"/>
              <a:t>Testing</a:t>
            </a:r>
            <a:r>
              <a:rPr lang="en-US" dirty="0" smtClean="0"/>
              <a:t> merely locates or discovers a bug, a defect…it does not fix  or remove it</a:t>
            </a:r>
          </a:p>
          <a:p>
            <a:r>
              <a:rPr lang="en-US" b="1" dirty="0" smtClean="0"/>
              <a:t>Debugging</a:t>
            </a:r>
            <a:r>
              <a:rPr lang="en-US" dirty="0" smtClean="0"/>
              <a:t> finds, analyzes, </a:t>
            </a:r>
            <a:r>
              <a:rPr lang="en-US" b="1" i="1" u="sng" dirty="0" smtClean="0"/>
              <a:t>removes</a:t>
            </a:r>
            <a:r>
              <a:rPr lang="en-US" dirty="0" smtClean="0"/>
              <a:t> the causes of the defect</a:t>
            </a:r>
            <a:endParaRPr lang="en-US" dirty="0"/>
          </a:p>
        </p:txBody>
      </p:sp>
    </p:spTree>
    <p:extLst>
      <p:ext uri="{BB962C8B-B14F-4D97-AF65-F5344CB8AC3E}">
        <p14:creationId xmlns:p14="http://schemas.microsoft.com/office/powerpoint/2010/main" val="190786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1752600" y="990601"/>
            <a:ext cx="8610600" cy="5606142"/>
          </a:xfrm>
        </p:spPr>
        <p:txBody>
          <a:bodyPr>
            <a:normAutofit lnSpcReduction="10000"/>
          </a:bodyPr>
          <a:lstStyle/>
          <a:p>
            <a:pPr>
              <a:spcBef>
                <a:spcPct val="80000"/>
              </a:spcBef>
            </a:pPr>
            <a:r>
              <a:rPr lang="en-US" altLang="en-US" b="1" dirty="0" smtClean="0"/>
              <a:t>Unit testing </a:t>
            </a:r>
            <a:r>
              <a:rPr lang="en-US" altLang="en-US" dirty="0" smtClean="0"/>
              <a:t>tests each individual component (often a program) to ensure it is as defect-free as possible</a:t>
            </a:r>
          </a:p>
          <a:p>
            <a:pPr>
              <a:spcBef>
                <a:spcPct val="80000"/>
              </a:spcBef>
            </a:pPr>
            <a:r>
              <a:rPr lang="en-US" altLang="en-US" b="1" dirty="0" smtClean="0"/>
              <a:t>Integration testing </a:t>
            </a:r>
            <a:r>
              <a:rPr lang="en-US" altLang="en-US" dirty="0" smtClean="0"/>
              <a:t>occurs between unit and system testing to test functionally grouped components</a:t>
            </a:r>
          </a:p>
          <a:p>
            <a:pPr>
              <a:spcBef>
                <a:spcPct val="80000"/>
              </a:spcBef>
            </a:pPr>
            <a:r>
              <a:rPr lang="en-US" altLang="en-US" b="1" dirty="0" smtClean="0"/>
              <a:t>System testing </a:t>
            </a:r>
            <a:r>
              <a:rPr lang="en-US" altLang="en-US" dirty="0" smtClean="0"/>
              <a:t>tests the entire system as one entity</a:t>
            </a:r>
          </a:p>
          <a:p>
            <a:pPr lvl="1">
              <a:spcBef>
                <a:spcPct val="80000"/>
              </a:spcBef>
            </a:pPr>
            <a:r>
              <a:rPr lang="en-US" altLang="en-US" dirty="0" smtClean="0"/>
              <a:t>Alpha testing</a:t>
            </a:r>
          </a:p>
          <a:p>
            <a:pPr lvl="1">
              <a:spcBef>
                <a:spcPct val="80000"/>
              </a:spcBef>
            </a:pPr>
            <a:r>
              <a:rPr lang="en-US" altLang="en-US" dirty="0" smtClean="0"/>
              <a:t>Beta testing</a:t>
            </a:r>
          </a:p>
          <a:p>
            <a:pPr>
              <a:spcBef>
                <a:spcPct val="80000"/>
              </a:spcBef>
            </a:pPr>
            <a:r>
              <a:rPr lang="en-US" altLang="en-US" b="1" dirty="0" smtClean="0"/>
              <a:t>User acceptance testing </a:t>
            </a:r>
            <a:r>
              <a:rPr lang="en-US" altLang="en-US" dirty="0" smtClean="0"/>
              <a:t>is an independent test performed by end users prior to accepting the delivered system</a:t>
            </a:r>
          </a:p>
          <a:p>
            <a:pPr lvl="1">
              <a:spcBef>
                <a:spcPct val="80000"/>
              </a:spcBef>
            </a:pPr>
            <a:r>
              <a:rPr lang="en-US" altLang="en-US" dirty="0" smtClean="0"/>
              <a:t>After performing a test, the users sign off if it was successful</a:t>
            </a:r>
          </a:p>
        </p:txBody>
      </p:sp>
      <p:sp>
        <p:nvSpPr>
          <p:cNvPr id="54274" name="Rectangle 2"/>
          <p:cNvSpPr>
            <a:spLocks noGrp="1" noChangeArrowheads="1"/>
          </p:cNvSpPr>
          <p:nvPr>
            <p:ph type="title"/>
          </p:nvPr>
        </p:nvSpPr>
        <p:spPr>
          <a:xfrm>
            <a:off x="1905000" y="304800"/>
            <a:ext cx="8382000" cy="533400"/>
          </a:xfrm>
        </p:spPr>
        <p:txBody>
          <a:bodyPr>
            <a:normAutofit fontScale="90000"/>
          </a:bodyPr>
          <a:lstStyle/>
          <a:p>
            <a:pPr>
              <a:defRPr/>
            </a:pPr>
            <a:r>
              <a:rPr lang="en-US" dirty="0" smtClean="0"/>
              <a:t>Types of Tests</a:t>
            </a:r>
          </a:p>
        </p:txBody>
      </p:sp>
      <p:sp>
        <p:nvSpPr>
          <p:cNvPr id="63493" name="Slide Number Placeholder 5"/>
          <p:cNvSpPr>
            <a:spLocks noGrp="1"/>
          </p:cNvSpPr>
          <p:nvPr>
            <p:ph type="sldNum" sz="quarter" idx="4294967295"/>
          </p:nvPr>
        </p:nvSpPr>
        <p:spPr bwMode="auto">
          <a:xfrm>
            <a:off x="10112376" y="6492876"/>
            <a:ext cx="555625"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Arial" panose="020B0604020202020204" pitchFamily="34" charset="0"/>
                <a:cs typeface="Arial" panose="020B0604020202020204" pitchFamily="34" charset="0"/>
              </a:defRPr>
            </a:lvl1pPr>
            <a:lvl2pPr marL="742950" indent="-285750">
              <a:defRPr sz="1200" b="1">
                <a:solidFill>
                  <a:schemeClr val="tx1"/>
                </a:solidFill>
                <a:latin typeface="Arial" panose="020B0604020202020204" pitchFamily="34" charset="0"/>
                <a:cs typeface="Arial" panose="020B0604020202020204" pitchFamily="34" charset="0"/>
              </a:defRPr>
            </a:lvl2pPr>
            <a:lvl3pPr marL="1143000" indent="-228600">
              <a:defRPr sz="1200" b="1">
                <a:solidFill>
                  <a:schemeClr val="tx1"/>
                </a:solidFill>
                <a:latin typeface="Arial" panose="020B0604020202020204" pitchFamily="34" charset="0"/>
                <a:cs typeface="Arial" panose="020B0604020202020204" pitchFamily="34" charset="0"/>
              </a:defRPr>
            </a:lvl3pPr>
            <a:lvl4pPr marL="1600200" indent="-228600">
              <a:defRPr sz="1200" b="1">
                <a:solidFill>
                  <a:schemeClr val="tx1"/>
                </a:solidFill>
                <a:latin typeface="Arial" panose="020B0604020202020204" pitchFamily="34" charset="0"/>
                <a:cs typeface="Arial" panose="020B0604020202020204" pitchFamily="34" charset="0"/>
              </a:defRPr>
            </a:lvl4pPr>
            <a:lvl5pPr marL="2057400" indent="-228600">
              <a:defRPr sz="1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9pPr>
          </a:lstStyle>
          <a:p>
            <a:fld id="{AF601DBF-E7D1-4939-9764-934FD3372E09}" type="slidenum">
              <a:rPr lang="en-US" altLang="en-US"/>
              <a:pPr/>
              <a:t>9</a:t>
            </a:fld>
            <a:endParaRPr lang="en-US" altLang="en-US"/>
          </a:p>
        </p:txBody>
      </p:sp>
    </p:spTree>
    <p:extLst>
      <p:ext uri="{BB962C8B-B14F-4D97-AF65-F5344CB8AC3E}">
        <p14:creationId xmlns:p14="http://schemas.microsoft.com/office/powerpoint/2010/main" val="323683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3016C5A4-E631-4977-A608-ACFB47552625}"/>
    </a:ext>
  </a:extLst>
</a:theme>
</file>

<file path=docProps/app.xml><?xml version="1.0" encoding="utf-8"?>
<Properties xmlns="http://schemas.openxmlformats.org/officeDocument/2006/extended-properties" xmlns:vt="http://schemas.openxmlformats.org/officeDocument/2006/docPropsVTypes">
  <Template>TM04033923[[fn=Depth]]</Template>
  <TotalTime>447</TotalTime>
  <Words>3205</Words>
  <Application>Microsoft Office PowerPoint</Application>
  <PresentationFormat>Custom</PresentationFormat>
  <Paragraphs>448</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Depth</vt:lpstr>
      <vt:lpstr>Software Testing </vt:lpstr>
      <vt:lpstr>Certification</vt:lpstr>
      <vt:lpstr>References</vt:lpstr>
      <vt:lpstr>How are the Software Engineering BOOKs Organized</vt:lpstr>
      <vt:lpstr>The Sequence of Defect Events</vt:lpstr>
      <vt:lpstr>Maintenance is mostly Testing</vt:lpstr>
      <vt:lpstr>Purposes of Testing</vt:lpstr>
      <vt:lpstr>Testing is not Debugging</vt:lpstr>
      <vt:lpstr>Types of Tests</vt:lpstr>
      <vt:lpstr>Testing Tasks in the Software Development Life Cycle</vt:lpstr>
      <vt:lpstr>Front-end testing</vt:lpstr>
      <vt:lpstr>Backend Testing</vt:lpstr>
      <vt:lpstr>Testing all logic paths emanating from an IF statement, a loop statement, a CASE statement</vt:lpstr>
      <vt:lpstr>Completing</vt:lpstr>
      <vt:lpstr>Testing Alone Is Not Enough</vt:lpstr>
      <vt:lpstr>Purpose of User Acceptance Testing</vt:lpstr>
      <vt:lpstr>Final, Thorough Test</vt:lpstr>
      <vt:lpstr>Installation</vt:lpstr>
      <vt:lpstr>Training</vt:lpstr>
      <vt:lpstr>Conversion</vt:lpstr>
      <vt:lpstr>Customer Survey</vt:lpstr>
      <vt:lpstr>Lessons Learned—HERE ARE SOME POSSIBILITIES</vt:lpstr>
      <vt:lpstr>Closing Bash:  Celebrate Success—give your team something to look forward to</vt:lpstr>
      <vt:lpstr>Practices</vt:lpstr>
      <vt:lpstr>Software Tools--use them</vt:lpstr>
      <vt:lpstr>More Tools</vt:lpstr>
      <vt:lpstr>Closing</vt:lpstr>
      <vt:lpstr>Termination</vt:lpstr>
      <vt:lpstr>Maintenance</vt:lpstr>
      <vt:lpstr>Checklist for Closeout &amp; Termination Stage</vt:lpstr>
      <vt:lpstr>User documentation</vt:lpstr>
      <vt:lpstr>What is Software Testing (What to Testing Projects Consist of??)</vt:lpstr>
      <vt:lpstr>Nightly Build and Smoke Test</vt:lpstr>
      <vt:lpstr>Observations about Testing</vt:lpstr>
      <vt:lpstr>Good Testing Practices</vt:lpstr>
      <vt:lpstr>Good Testing Practices (cont’d)</vt:lpstr>
      <vt:lpstr>Good Testing Practices (cont’d)</vt:lpstr>
      <vt:lpstr>Levels of Testing</vt:lpstr>
      <vt:lpstr>Unit Testing</vt:lpstr>
      <vt:lpstr>Why Integration Testing Is Necessary</vt:lpstr>
      <vt:lpstr>Why Integration Testing Is Necessary (cont’d)</vt:lpstr>
      <vt:lpstr>Top-Down Integration</vt:lpstr>
      <vt:lpstr>Top-Down Integration (cont’d)</vt:lpstr>
      <vt:lpstr>Problems with Top-Down Integration</vt:lpstr>
      <vt:lpstr>Bottom-Up Integration</vt:lpstr>
      <vt:lpstr>Problems with Bottom-Up Integration</vt:lpstr>
      <vt:lpstr>Validation Testing</vt:lpstr>
      <vt:lpstr>Alpha and Beta Testing</vt:lpstr>
      <vt:lpstr>User Acceptance Testing</vt:lpstr>
      <vt:lpstr>Test Methods</vt:lpstr>
      <vt:lpstr>Test Types</vt:lpstr>
      <vt:lpstr>Concurrent Development/ Validation Testing Model</vt:lpstr>
      <vt:lpstr>Validation Readiness Review</vt:lpstr>
      <vt:lpstr>Validation Readiness Review (cont’d)</vt:lpstr>
      <vt:lpstr>Entrance Criteria for Formal Validation Testing  </vt:lpstr>
      <vt:lpstr>Entrance Criteria for Formal Validation Testing (cont’d)  </vt:lpstr>
      <vt:lpstr>Entrance Criteria for Formal Validation Testing (cont’d)  </vt:lpstr>
      <vt:lpstr>Formal Validation</vt:lpstr>
      <vt:lpstr>Formal Validation (cont’d)</vt:lpstr>
      <vt:lpstr>Formal Validation (cont’d)</vt:lpstr>
      <vt:lpstr>Formal Validation (cont’d)</vt:lpstr>
      <vt:lpstr>Exit Criteria for Validation Testing</vt:lpstr>
      <vt:lpstr>Exit Criteria for Validation Testing (cont’d)</vt:lpstr>
      <vt:lpstr>Test Planning</vt:lpstr>
      <vt:lpstr>Test Plan</vt:lpstr>
      <vt:lpstr>Test Estimation</vt:lpstr>
      <vt:lpstr>Considerations in  Test Estimation</vt:lpstr>
      <vt:lpstr>Estimating Tests Required</vt:lpstr>
      <vt:lpstr>Estimated Test Development Time</vt:lpstr>
      <vt:lpstr>Estimated Test Execution Time</vt:lpstr>
      <vt:lpstr>Test Procedure</vt:lpstr>
      <vt:lpstr>Test Report</vt:lpstr>
      <vt:lpstr>Validation Test Plan IEEE – Standard 1012-1998</vt:lpstr>
      <vt:lpstr>Validation Test Plan IEEE – Standard 1012-1998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dc:title>
  <dc:creator>Jim Burns</dc:creator>
  <cp:lastModifiedBy>Burns, Jim</cp:lastModifiedBy>
  <cp:revision>23</cp:revision>
  <dcterms:created xsi:type="dcterms:W3CDTF">2016-04-25T19:37:01Z</dcterms:created>
  <dcterms:modified xsi:type="dcterms:W3CDTF">2016-04-28T16:33:12Z</dcterms:modified>
</cp:coreProperties>
</file>