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3" r:id="rId2"/>
  </p:sldMasterIdLst>
  <p:notesMasterIdLst>
    <p:notesMasterId r:id="rId133"/>
  </p:notesMasterIdLst>
  <p:handoutMasterIdLst>
    <p:handoutMasterId r:id="rId134"/>
  </p:handoutMasterIdLst>
  <p:sldIdLst>
    <p:sldId id="257" r:id="rId3"/>
    <p:sldId id="453" r:id="rId4"/>
    <p:sldId id="454" r:id="rId5"/>
    <p:sldId id="455" r:id="rId6"/>
    <p:sldId id="463" r:id="rId7"/>
    <p:sldId id="456" r:id="rId8"/>
    <p:sldId id="457" r:id="rId9"/>
    <p:sldId id="458" r:id="rId10"/>
    <p:sldId id="460" r:id="rId11"/>
    <p:sldId id="459" r:id="rId12"/>
    <p:sldId id="461" r:id="rId13"/>
    <p:sldId id="335" r:id="rId14"/>
    <p:sldId id="334" r:id="rId15"/>
    <p:sldId id="336" r:id="rId16"/>
    <p:sldId id="337" r:id="rId17"/>
    <p:sldId id="449" r:id="rId18"/>
    <p:sldId id="450" r:id="rId19"/>
    <p:sldId id="338" r:id="rId20"/>
    <p:sldId id="339" r:id="rId21"/>
    <p:sldId id="371" r:id="rId22"/>
    <p:sldId id="340" r:id="rId23"/>
    <p:sldId id="341" r:id="rId24"/>
    <p:sldId id="372" r:id="rId25"/>
    <p:sldId id="342" r:id="rId26"/>
    <p:sldId id="343" r:id="rId27"/>
    <p:sldId id="375" r:id="rId28"/>
    <p:sldId id="344" r:id="rId29"/>
    <p:sldId id="348" r:id="rId30"/>
    <p:sldId id="451" r:id="rId31"/>
    <p:sldId id="350" r:id="rId32"/>
    <p:sldId id="351" r:id="rId33"/>
    <p:sldId id="352" r:id="rId34"/>
    <p:sldId id="353" r:id="rId35"/>
    <p:sldId id="354" r:id="rId36"/>
    <p:sldId id="355" r:id="rId37"/>
    <p:sldId id="356" r:id="rId38"/>
    <p:sldId id="358" r:id="rId39"/>
    <p:sldId id="359" r:id="rId40"/>
    <p:sldId id="360" r:id="rId41"/>
    <p:sldId id="361" r:id="rId42"/>
    <p:sldId id="362" r:id="rId43"/>
    <p:sldId id="363" r:id="rId44"/>
    <p:sldId id="365" r:id="rId45"/>
    <p:sldId id="376" r:id="rId46"/>
    <p:sldId id="377" r:id="rId47"/>
    <p:sldId id="464" r:id="rId48"/>
    <p:sldId id="465" r:id="rId49"/>
    <p:sldId id="466" r:id="rId50"/>
    <p:sldId id="467" r:id="rId51"/>
    <p:sldId id="468" r:id="rId52"/>
    <p:sldId id="469" r:id="rId53"/>
    <p:sldId id="470" r:id="rId54"/>
    <p:sldId id="366" r:id="rId55"/>
    <p:sldId id="367" r:id="rId56"/>
    <p:sldId id="373" r:id="rId57"/>
    <p:sldId id="368" r:id="rId58"/>
    <p:sldId id="370" r:id="rId59"/>
    <p:sldId id="448" r:id="rId60"/>
    <p:sldId id="378" r:id="rId61"/>
    <p:sldId id="379" r:id="rId62"/>
    <p:sldId id="380" r:id="rId63"/>
    <p:sldId id="381" r:id="rId64"/>
    <p:sldId id="382" r:id="rId65"/>
    <p:sldId id="383" r:id="rId66"/>
    <p:sldId id="384" r:id="rId67"/>
    <p:sldId id="385" r:id="rId68"/>
    <p:sldId id="386" r:id="rId69"/>
    <p:sldId id="462" r:id="rId70"/>
    <p:sldId id="387" r:id="rId71"/>
    <p:sldId id="388" r:id="rId72"/>
    <p:sldId id="389" r:id="rId73"/>
    <p:sldId id="390" r:id="rId74"/>
    <p:sldId id="391" r:id="rId75"/>
    <p:sldId id="392" r:id="rId76"/>
    <p:sldId id="393" r:id="rId77"/>
    <p:sldId id="394" r:id="rId78"/>
    <p:sldId id="395" r:id="rId79"/>
    <p:sldId id="396" r:id="rId80"/>
    <p:sldId id="397" r:id="rId81"/>
    <p:sldId id="398" r:id="rId82"/>
    <p:sldId id="399" r:id="rId83"/>
    <p:sldId id="400" r:id="rId84"/>
    <p:sldId id="401" r:id="rId85"/>
    <p:sldId id="402" r:id="rId86"/>
    <p:sldId id="403" r:id="rId87"/>
    <p:sldId id="404" r:id="rId88"/>
    <p:sldId id="405" r:id="rId89"/>
    <p:sldId id="406" r:id="rId90"/>
    <p:sldId id="407" r:id="rId91"/>
    <p:sldId id="408" r:id="rId92"/>
    <p:sldId id="409" r:id="rId93"/>
    <p:sldId id="410" r:id="rId94"/>
    <p:sldId id="411" r:id="rId95"/>
    <p:sldId id="412" r:id="rId96"/>
    <p:sldId id="413" r:id="rId97"/>
    <p:sldId id="414" r:id="rId98"/>
    <p:sldId id="415" r:id="rId99"/>
    <p:sldId id="416" r:id="rId100"/>
    <p:sldId id="417" r:id="rId101"/>
    <p:sldId id="418" r:id="rId102"/>
    <p:sldId id="419" r:id="rId103"/>
    <p:sldId id="420" r:id="rId104"/>
    <p:sldId id="421" r:id="rId105"/>
    <p:sldId id="422" r:id="rId106"/>
    <p:sldId id="423" r:id="rId107"/>
    <p:sldId id="471" r:id="rId108"/>
    <p:sldId id="445" r:id="rId109"/>
    <p:sldId id="446" r:id="rId110"/>
    <p:sldId id="424" r:id="rId111"/>
    <p:sldId id="425" r:id="rId112"/>
    <p:sldId id="426" r:id="rId113"/>
    <p:sldId id="452" r:id="rId114"/>
    <p:sldId id="427" r:id="rId115"/>
    <p:sldId id="428" r:id="rId116"/>
    <p:sldId id="429" r:id="rId117"/>
    <p:sldId id="430" r:id="rId118"/>
    <p:sldId id="431" r:id="rId119"/>
    <p:sldId id="432" r:id="rId120"/>
    <p:sldId id="433" r:id="rId121"/>
    <p:sldId id="434" r:id="rId122"/>
    <p:sldId id="435" r:id="rId123"/>
    <p:sldId id="436" r:id="rId124"/>
    <p:sldId id="437" r:id="rId125"/>
    <p:sldId id="438" r:id="rId126"/>
    <p:sldId id="439" r:id="rId127"/>
    <p:sldId id="440" r:id="rId128"/>
    <p:sldId id="441" r:id="rId129"/>
    <p:sldId id="442" r:id="rId130"/>
    <p:sldId id="443" r:id="rId131"/>
    <p:sldId id="444" r:id="rId132"/>
  </p:sldIdLst>
  <p:sldSz cx="9144000" cy="6858000" type="screen4x3"/>
  <p:notesSz cx="6858000" cy="9144000"/>
  <p:defaultTextStyle>
    <a:defPPr>
      <a:defRPr lang="en-US"/>
    </a:defPPr>
    <a:lvl1pPr algn="l" rtl="0" eaLnBrk="0" fontAlgn="base" hangingPunct="0">
      <a:spcBef>
        <a:spcPct val="0"/>
      </a:spcBef>
      <a:spcAft>
        <a:spcPct val="0"/>
      </a:spcAft>
      <a:defRPr sz="2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551" autoAdjust="0"/>
  </p:normalViewPr>
  <p:slideViewPr>
    <p:cSldViewPr>
      <p:cViewPr varScale="1">
        <p:scale>
          <a:sx n="52" d="100"/>
          <a:sy n="52" d="100"/>
        </p:scale>
        <p:origin x="-9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BC32AF0B-1178-44BB-B11F-BB625BA511FA}" type="slidenum">
              <a:rPr lang="en-US" altLang="en-US"/>
              <a:pPr>
                <a:defRPr/>
              </a:pPr>
              <a:t>‹#›</a:t>
            </a:fld>
            <a:endParaRPr lang="en-US" altLang="en-US"/>
          </a:p>
        </p:txBody>
      </p:sp>
    </p:spTree>
    <p:extLst>
      <p:ext uri="{BB962C8B-B14F-4D97-AF65-F5344CB8AC3E}">
        <p14:creationId xmlns:p14="http://schemas.microsoft.com/office/powerpoint/2010/main" val="320590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FontTx/>
              <a:buNone/>
              <a:defRPr sz="1200">
                <a:latin typeface="Times New Roman" pitchFamily="18" charset="0"/>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0657C83A-A604-4E92-AB2A-55A66AB102D6}" type="slidenum">
              <a:rPr lang="en-US" altLang="en-US"/>
              <a:pPr>
                <a:defRPr/>
              </a:pPr>
              <a:t>‹#›</a:t>
            </a:fld>
            <a:endParaRPr lang="en-US" altLang="en-US"/>
          </a:p>
        </p:txBody>
      </p:sp>
    </p:spTree>
    <p:extLst>
      <p:ext uri="{BB962C8B-B14F-4D97-AF65-F5344CB8AC3E}">
        <p14:creationId xmlns:p14="http://schemas.microsoft.com/office/powerpoint/2010/main" val="594087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A19E2D-FE70-40E2-B58E-7BD0E7D17573}"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7219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DB9FD0CC-D3AC-4B30-8CE3-C9D459ABD25B}" type="slidenum">
              <a:rPr lang="en-US" altLang="en-US" sz="1000"/>
              <a:pPr/>
              <a:t>46</a:t>
            </a:fld>
            <a:endParaRPr lang="en-US" altLang="en-US" sz="1000"/>
          </a:p>
        </p:txBody>
      </p:sp>
      <p:sp>
        <p:nvSpPr>
          <p:cNvPr id="78851" name="Rectangle 2"/>
          <p:cNvSpPr>
            <a:spLocks noRo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622EAE76-6CB5-44E1-97DC-6F1048B0AB23}" type="slidenum">
              <a:rPr lang="en-US" altLang="en-US" sz="1000"/>
              <a:pPr/>
              <a:t>47</a:t>
            </a:fld>
            <a:endParaRPr lang="en-US" altLang="en-US" sz="1000"/>
          </a:p>
        </p:txBody>
      </p:sp>
      <p:sp>
        <p:nvSpPr>
          <p:cNvPr id="80899" name="Rectangle 2"/>
          <p:cNvSpPr>
            <a:spLocks noRo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A4216229-7F51-4B8C-8C11-EF06CD67864B}" type="slidenum">
              <a:rPr lang="en-US" altLang="en-US" sz="1000"/>
              <a:pPr/>
              <a:t>48</a:t>
            </a:fld>
            <a:endParaRPr lang="en-US" altLang="en-US" sz="1000"/>
          </a:p>
        </p:txBody>
      </p:sp>
      <p:sp>
        <p:nvSpPr>
          <p:cNvPr id="82947" name="Rectangle 2"/>
          <p:cNvSpPr>
            <a:spLocks noRo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49B5DD09-DBE6-4B76-8787-0559A65E2F39}" type="slidenum">
              <a:rPr lang="en-US" altLang="en-US" sz="1000"/>
              <a:pPr/>
              <a:t>49</a:t>
            </a:fld>
            <a:endParaRPr lang="en-US" altLang="en-US" sz="1000"/>
          </a:p>
        </p:txBody>
      </p:sp>
      <p:sp>
        <p:nvSpPr>
          <p:cNvPr id="84995" name="Rectangle 2"/>
          <p:cNvSpPr>
            <a:spLocks noRo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Arial" pitchFamily="34" charset="0"/>
              </a:defRPr>
            </a:lvl1pPr>
            <a:lvl2pPr marL="742950" indent="-285750">
              <a:defRPr sz="2400">
                <a:solidFill>
                  <a:schemeClr val="tx1"/>
                </a:solidFill>
                <a:latin typeface="Times New Roman" pitchFamily="18" charset="0"/>
                <a:cs typeface="Arial" pitchFamily="34" charset="0"/>
              </a:defRPr>
            </a:lvl2pPr>
            <a:lvl3pPr marL="1143000" indent="-228600">
              <a:defRPr sz="2400">
                <a:solidFill>
                  <a:schemeClr val="tx1"/>
                </a:solidFill>
                <a:latin typeface="Times New Roman" pitchFamily="18" charset="0"/>
                <a:cs typeface="Arial" pitchFamily="34" charset="0"/>
              </a:defRPr>
            </a:lvl3pPr>
            <a:lvl4pPr marL="1600200" indent="-228600">
              <a:defRPr sz="2400">
                <a:solidFill>
                  <a:schemeClr val="tx1"/>
                </a:solidFill>
                <a:latin typeface="Times New Roman" pitchFamily="18" charset="0"/>
                <a:cs typeface="Arial" pitchFamily="34" charset="0"/>
              </a:defRPr>
            </a:lvl4pPr>
            <a:lvl5pPr marL="2057400" indent="-22860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fld id="{D316D56C-BA2E-4628-A7AE-A125001B9936}" type="slidenum">
              <a:rPr lang="en-US" altLang="en-US" sz="1000"/>
              <a:pPr/>
              <a:t>50</a:t>
            </a:fld>
            <a:endParaRPr lang="en-US" altLang="en-US" sz="1000"/>
          </a:p>
        </p:txBody>
      </p:sp>
      <p:sp>
        <p:nvSpPr>
          <p:cNvPr id="87043" name="Rectangle 2"/>
          <p:cNvSpPr>
            <a:spLocks noRo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2CB2CD-1EF9-4663-A546-B020BBE7B309}" type="slidenum">
              <a:rPr lang="en-US" altLang="en-US" smtClean="0"/>
              <a:pPr>
                <a:spcBef>
                  <a:spcPct val="0"/>
                </a:spcBef>
              </a:pPr>
              <a:t>59</a:t>
            </a:fld>
            <a:endParaRPr lang="en-US" altLang="en-US" smtClean="0"/>
          </a:p>
        </p:txBody>
      </p:sp>
    </p:spTree>
    <p:extLst>
      <p:ext uri="{BB962C8B-B14F-4D97-AF65-F5344CB8AC3E}">
        <p14:creationId xmlns:p14="http://schemas.microsoft.com/office/powerpoint/2010/main" val="127332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EBFE531-80F8-40DC-AECC-26974E2253FD}" type="slidenum">
              <a:rPr lang="en-US" altLang="en-US"/>
              <a:pPr>
                <a:defRPr/>
              </a:pPr>
              <a:t>‹#›</a:t>
            </a:fld>
            <a:endParaRPr lang="en-US" altLang="en-US"/>
          </a:p>
        </p:txBody>
      </p:sp>
    </p:spTree>
    <p:extLst>
      <p:ext uri="{BB962C8B-B14F-4D97-AF65-F5344CB8AC3E}">
        <p14:creationId xmlns:p14="http://schemas.microsoft.com/office/powerpoint/2010/main" val="206826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8FBC6FE-8B16-456F-BD10-479368CB97C0}" type="slidenum">
              <a:rPr lang="en-US" altLang="en-US"/>
              <a:pPr>
                <a:defRPr/>
              </a:pPr>
              <a:t>‹#›</a:t>
            </a:fld>
            <a:endParaRPr lang="en-US" altLang="en-US"/>
          </a:p>
        </p:txBody>
      </p:sp>
    </p:spTree>
    <p:extLst>
      <p:ext uri="{BB962C8B-B14F-4D97-AF65-F5344CB8AC3E}">
        <p14:creationId xmlns:p14="http://schemas.microsoft.com/office/powerpoint/2010/main" val="3408594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D5DE8C4-8A08-440C-A300-AF7789B1D051}" type="slidenum">
              <a:rPr lang="en-US" altLang="en-US"/>
              <a:pPr>
                <a:defRPr/>
              </a:pPr>
              <a:t>‹#›</a:t>
            </a:fld>
            <a:endParaRPr lang="en-US" altLang="en-US"/>
          </a:p>
        </p:txBody>
      </p:sp>
    </p:spTree>
    <p:extLst>
      <p:ext uri="{BB962C8B-B14F-4D97-AF65-F5344CB8AC3E}">
        <p14:creationId xmlns:p14="http://schemas.microsoft.com/office/powerpoint/2010/main" val="256809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dirty="0" smtClean="0">
                <a:solidFill>
                  <a:schemeClr val="accent1">
                    <a:tint val="20000"/>
                  </a:schemeClr>
                </a:solidFill>
              </a:defRPr>
            </a:lvl1pPr>
            <a:extLst/>
          </a:lstStyle>
          <a:p>
            <a:pPr>
              <a:defRPr/>
            </a:pPr>
            <a:r>
              <a:rPr lang="en-US"/>
              <a:t>Information Technology Project Management, Eighth Edition</a:t>
            </a:r>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330D64EB-B1C9-46A2-BC57-77AE26179463}" type="slidenum">
              <a:rPr lang="en-US" altLang="en-US"/>
              <a:pPr>
                <a:defRPr/>
              </a:pPr>
              <a:t>‹#›</a:t>
            </a:fld>
            <a:endParaRPr lang="en-US" altLang="en-US"/>
          </a:p>
        </p:txBody>
      </p:sp>
    </p:spTree>
    <p:extLst>
      <p:ext uri="{BB962C8B-B14F-4D97-AF65-F5344CB8AC3E}">
        <p14:creationId xmlns:p14="http://schemas.microsoft.com/office/powerpoint/2010/main" val="296814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eaLnBrk="1" hangingPunct="1">
              <a:defRPr/>
            </a:pPr>
            <a:r>
              <a:rPr lang="en-US" sz="1200" dirty="0">
                <a:latin typeface="+mn-lt"/>
                <a:cs typeface="+mn-cs"/>
              </a:rPr>
              <a:t>Copyright 2016</a:t>
            </a: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dirty="0" smtClean="0">
                <a:latin typeface="+mn-lt"/>
              </a:defRPr>
            </a:lvl1pPr>
          </a:lstStyle>
          <a:p>
            <a:pPr>
              <a:defRPr/>
            </a:pPr>
            <a:r>
              <a:rPr lang="en-US"/>
              <a:t>Information Technology Project Management, Eighth Edition</a:t>
            </a:r>
          </a:p>
        </p:txBody>
      </p:sp>
      <p:sp>
        <p:nvSpPr>
          <p:cNvPr id="6" name="Slide Number Placeholder 17"/>
          <p:cNvSpPr>
            <a:spLocks noGrp="1"/>
          </p:cNvSpPr>
          <p:nvPr>
            <p:ph type="sldNum" sz="quarter" idx="11"/>
          </p:nvPr>
        </p:nvSpPr>
        <p:spPr>
          <a:xfrm>
            <a:off x="8588375" y="6492875"/>
            <a:ext cx="555625" cy="365125"/>
          </a:xfrm>
        </p:spPr>
        <p:txBody>
          <a:bodyPr/>
          <a:lstStyle>
            <a:lvl1pPr>
              <a:defRPr sz="1200"/>
            </a:lvl1pPr>
          </a:lstStyle>
          <a:p>
            <a:pPr>
              <a:defRPr/>
            </a:pPr>
            <a:fld id="{83FB689E-3F7F-46BF-8F5F-3965A4FD12C6}" type="slidenum">
              <a:rPr lang="en-US" altLang="en-US"/>
              <a:pPr>
                <a:defRPr/>
              </a:pPr>
              <a:t>‹#›</a:t>
            </a:fld>
            <a:endParaRPr lang="en-US" altLang="en-US"/>
          </a:p>
        </p:txBody>
      </p:sp>
    </p:spTree>
    <p:extLst>
      <p:ext uri="{BB962C8B-B14F-4D97-AF65-F5344CB8AC3E}">
        <p14:creationId xmlns:p14="http://schemas.microsoft.com/office/powerpoint/2010/main" val="1331122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dirty="0" smtClean="0"/>
            </a:lvl1pPr>
            <a:extLst/>
          </a:lstStyle>
          <a:p>
            <a:pPr>
              <a:defRPr/>
            </a:pPr>
            <a:r>
              <a:rPr lang="en-US"/>
              <a:t>Information Technology Project Management, Eighth Edition</a:t>
            </a:r>
          </a:p>
        </p:txBody>
      </p:sp>
      <p:sp>
        <p:nvSpPr>
          <p:cNvPr id="8" name="Slide Number Placeholder 5"/>
          <p:cNvSpPr>
            <a:spLocks noGrp="1"/>
          </p:cNvSpPr>
          <p:nvPr>
            <p:ph type="sldNum" sz="quarter" idx="12"/>
          </p:nvPr>
        </p:nvSpPr>
        <p:spPr/>
        <p:txBody>
          <a:bodyPr/>
          <a:lstStyle>
            <a:lvl1pPr>
              <a:defRPr/>
            </a:lvl1pPr>
          </a:lstStyle>
          <a:p>
            <a:pPr>
              <a:defRPr/>
            </a:pPr>
            <a:fld id="{57B8E0D2-E788-4B72-9330-0F7EAB29DDF3}" type="slidenum">
              <a:rPr lang="en-US" altLang="en-US"/>
              <a:pPr>
                <a:defRPr/>
              </a:pPr>
              <a:t>‹#›</a:t>
            </a:fld>
            <a:endParaRPr lang="en-US" altLang="en-US"/>
          </a:p>
        </p:txBody>
      </p:sp>
    </p:spTree>
    <p:extLst>
      <p:ext uri="{BB962C8B-B14F-4D97-AF65-F5344CB8AC3E}">
        <p14:creationId xmlns:p14="http://schemas.microsoft.com/office/powerpoint/2010/main" val="31139532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dirty="0" smtClean="0"/>
            </a:lvl1pPr>
            <a:extLst/>
          </a:lstStyle>
          <a:p>
            <a:pPr>
              <a:defRPr/>
            </a:pPr>
            <a:r>
              <a:rPr lang="en-US"/>
              <a:t>Information Technology Project Management, Eighth Edition</a:t>
            </a:r>
          </a:p>
        </p:txBody>
      </p:sp>
      <p:sp>
        <p:nvSpPr>
          <p:cNvPr id="7" name="Slide Number Placeholder 6"/>
          <p:cNvSpPr>
            <a:spLocks noGrp="1"/>
          </p:cNvSpPr>
          <p:nvPr>
            <p:ph type="sldNum" sz="quarter" idx="12"/>
          </p:nvPr>
        </p:nvSpPr>
        <p:spPr/>
        <p:txBody>
          <a:bodyPr/>
          <a:lstStyle>
            <a:lvl1pPr>
              <a:defRPr/>
            </a:lvl1pPr>
          </a:lstStyle>
          <a:p>
            <a:pPr>
              <a:defRPr/>
            </a:pPr>
            <a:fld id="{C63718D1-2C4F-4AB4-BEF5-CC191DFF0E26}" type="slidenum">
              <a:rPr lang="en-US" altLang="en-US"/>
              <a:pPr>
                <a:defRPr/>
              </a:pPr>
              <a:t>‹#›</a:t>
            </a:fld>
            <a:endParaRPr lang="en-US" altLang="en-US"/>
          </a:p>
        </p:txBody>
      </p:sp>
    </p:spTree>
    <p:extLst>
      <p:ext uri="{BB962C8B-B14F-4D97-AF65-F5344CB8AC3E}">
        <p14:creationId xmlns:p14="http://schemas.microsoft.com/office/powerpoint/2010/main" val="127432039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dirty="0" smtClean="0"/>
            </a:lvl1pPr>
            <a:extLst/>
          </a:lstStyle>
          <a:p>
            <a:pPr>
              <a:defRPr/>
            </a:pPr>
            <a:r>
              <a:rPr lang="en-US"/>
              <a:t>Information Technology Project Management, Eighth Edition</a:t>
            </a:r>
          </a:p>
        </p:txBody>
      </p:sp>
      <p:sp>
        <p:nvSpPr>
          <p:cNvPr id="9" name="Slide Number Placeholder 8"/>
          <p:cNvSpPr>
            <a:spLocks noGrp="1"/>
          </p:cNvSpPr>
          <p:nvPr>
            <p:ph type="sldNum" sz="quarter" idx="12"/>
          </p:nvPr>
        </p:nvSpPr>
        <p:spPr/>
        <p:txBody>
          <a:bodyPr/>
          <a:lstStyle>
            <a:lvl1pPr>
              <a:defRPr/>
            </a:lvl1pPr>
          </a:lstStyle>
          <a:p>
            <a:pPr>
              <a:defRPr/>
            </a:pPr>
            <a:fld id="{89FC00B7-6F97-4B34-A501-1940348FAE88}" type="slidenum">
              <a:rPr lang="en-US" altLang="en-US"/>
              <a:pPr>
                <a:defRPr/>
              </a:pPr>
              <a:t>‹#›</a:t>
            </a:fld>
            <a:endParaRPr lang="en-US" altLang="en-US"/>
          </a:p>
        </p:txBody>
      </p:sp>
    </p:spTree>
    <p:extLst>
      <p:ext uri="{BB962C8B-B14F-4D97-AF65-F5344CB8AC3E}">
        <p14:creationId xmlns:p14="http://schemas.microsoft.com/office/powerpoint/2010/main" val="66411048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dirty="0" smtClean="0"/>
            </a:lvl1pPr>
            <a:extLst/>
          </a:lstStyle>
          <a:p>
            <a:pPr>
              <a:defRPr/>
            </a:pPr>
            <a:r>
              <a:rPr lang="en-US"/>
              <a:t>Information Technology Project Management, Eighth Edition</a:t>
            </a:r>
          </a:p>
        </p:txBody>
      </p:sp>
      <p:sp>
        <p:nvSpPr>
          <p:cNvPr id="5" name="Slide Number Placeholder 4"/>
          <p:cNvSpPr>
            <a:spLocks noGrp="1"/>
          </p:cNvSpPr>
          <p:nvPr>
            <p:ph type="sldNum" sz="quarter" idx="12"/>
          </p:nvPr>
        </p:nvSpPr>
        <p:spPr/>
        <p:txBody>
          <a:bodyPr/>
          <a:lstStyle>
            <a:lvl1pPr>
              <a:defRPr/>
            </a:lvl1pPr>
          </a:lstStyle>
          <a:p>
            <a:pPr>
              <a:defRPr/>
            </a:pPr>
            <a:fld id="{543C3B9E-A101-4524-B9B5-CBECDC9A9B24}" type="slidenum">
              <a:rPr lang="en-US" altLang="en-US"/>
              <a:pPr>
                <a:defRPr/>
              </a:pPr>
              <a:t>‹#›</a:t>
            </a:fld>
            <a:endParaRPr lang="en-US" altLang="en-US"/>
          </a:p>
        </p:txBody>
      </p:sp>
    </p:spTree>
    <p:extLst>
      <p:ext uri="{BB962C8B-B14F-4D97-AF65-F5344CB8AC3E}">
        <p14:creationId xmlns:p14="http://schemas.microsoft.com/office/powerpoint/2010/main" val="337330769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p>
        </p:txBody>
      </p:sp>
      <p:sp>
        <p:nvSpPr>
          <p:cNvPr id="4" name="Slide Number Placeholder 17"/>
          <p:cNvSpPr>
            <a:spLocks noGrp="1"/>
          </p:cNvSpPr>
          <p:nvPr>
            <p:ph type="sldNum" sz="quarter" idx="12"/>
          </p:nvPr>
        </p:nvSpPr>
        <p:spPr/>
        <p:txBody>
          <a:bodyPr/>
          <a:lstStyle>
            <a:lvl1pPr>
              <a:defRPr/>
            </a:lvl1pPr>
          </a:lstStyle>
          <a:p>
            <a:pPr>
              <a:defRPr/>
            </a:pPr>
            <a:fld id="{24A96FCA-B803-4D95-9955-129507E29C15}" type="slidenum">
              <a:rPr lang="en-US" altLang="en-US"/>
              <a:pPr>
                <a:defRPr/>
              </a:pPr>
              <a:t>‹#›</a:t>
            </a:fld>
            <a:endParaRPr lang="en-US" altLang="en-US"/>
          </a:p>
        </p:txBody>
      </p:sp>
    </p:spTree>
    <p:extLst>
      <p:ext uri="{BB962C8B-B14F-4D97-AF65-F5344CB8AC3E}">
        <p14:creationId xmlns:p14="http://schemas.microsoft.com/office/powerpoint/2010/main" val="2573460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dirty="0" smtClean="0"/>
            </a:lvl1pPr>
            <a:extLst/>
          </a:lstStyle>
          <a:p>
            <a:pPr>
              <a:defRPr/>
            </a:pPr>
            <a:r>
              <a:rPr lang="en-US"/>
              <a:t>Information Technology Project Management, Eighth Edition</a:t>
            </a:r>
          </a:p>
        </p:txBody>
      </p:sp>
      <p:sp>
        <p:nvSpPr>
          <p:cNvPr id="7" name="Slide Number Placeholder 6"/>
          <p:cNvSpPr>
            <a:spLocks noGrp="1"/>
          </p:cNvSpPr>
          <p:nvPr>
            <p:ph type="sldNum" sz="quarter" idx="12"/>
          </p:nvPr>
        </p:nvSpPr>
        <p:spPr/>
        <p:txBody>
          <a:bodyPr/>
          <a:lstStyle>
            <a:lvl1pPr>
              <a:defRPr/>
            </a:lvl1pPr>
          </a:lstStyle>
          <a:p>
            <a:pPr>
              <a:defRPr/>
            </a:pPr>
            <a:fld id="{B44E2066-D4F1-4B3D-87FA-4CB2B16021E4}" type="slidenum">
              <a:rPr lang="en-US" altLang="en-US"/>
              <a:pPr>
                <a:defRPr/>
              </a:pPr>
              <a:t>‹#›</a:t>
            </a:fld>
            <a:endParaRPr lang="en-US" altLang="en-US"/>
          </a:p>
        </p:txBody>
      </p:sp>
    </p:spTree>
    <p:extLst>
      <p:ext uri="{BB962C8B-B14F-4D97-AF65-F5344CB8AC3E}">
        <p14:creationId xmlns:p14="http://schemas.microsoft.com/office/powerpoint/2010/main" val="35174503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BE1AD43-3DCB-4224-AAF0-77D4FD3828D2}" type="slidenum">
              <a:rPr lang="en-US" altLang="en-US"/>
              <a:pPr>
                <a:defRPr/>
              </a:pPr>
              <a:t>‹#›</a:t>
            </a:fld>
            <a:endParaRPr lang="en-US" altLang="en-US"/>
          </a:p>
        </p:txBody>
      </p:sp>
    </p:spTree>
    <p:extLst>
      <p:ext uri="{BB962C8B-B14F-4D97-AF65-F5344CB8AC3E}">
        <p14:creationId xmlns:p14="http://schemas.microsoft.com/office/powerpoint/2010/main" val="1903857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dirty="0" smtClean="0">
                <a:solidFill>
                  <a:schemeClr val="tx1"/>
                </a:solidFill>
              </a:defRPr>
            </a:lvl1pPr>
            <a:extLst/>
          </a:lstStyle>
          <a:p>
            <a:pPr>
              <a:defRPr/>
            </a:pPr>
            <a:r>
              <a:rPr lang="en-US"/>
              <a:t>Information Technology Project Management, Eighth Edition</a:t>
            </a:r>
          </a:p>
        </p:txBody>
      </p:sp>
      <p:sp>
        <p:nvSpPr>
          <p:cNvPr id="13" name="Slide Number Placeholder 6"/>
          <p:cNvSpPr>
            <a:spLocks noGrp="1"/>
          </p:cNvSpPr>
          <p:nvPr>
            <p:ph type="sldNum" sz="quarter" idx="12"/>
          </p:nvPr>
        </p:nvSpPr>
        <p:spPr/>
        <p:txBody>
          <a:bodyPr/>
          <a:lstStyle>
            <a:lvl1pPr>
              <a:defRPr/>
            </a:lvl1pPr>
          </a:lstStyle>
          <a:p>
            <a:pPr>
              <a:defRPr/>
            </a:pPr>
            <a:fld id="{800D0711-4674-4A6E-9BA7-997668E10FB8}" type="slidenum">
              <a:rPr lang="en-US" altLang="en-US"/>
              <a:pPr>
                <a:defRPr/>
              </a:pPr>
              <a:t>‹#›</a:t>
            </a:fld>
            <a:endParaRPr lang="en-US" altLang="en-US"/>
          </a:p>
        </p:txBody>
      </p:sp>
    </p:spTree>
    <p:extLst>
      <p:ext uri="{BB962C8B-B14F-4D97-AF65-F5344CB8AC3E}">
        <p14:creationId xmlns:p14="http://schemas.microsoft.com/office/powerpoint/2010/main" val="367741826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p>
        </p:txBody>
      </p:sp>
      <p:sp>
        <p:nvSpPr>
          <p:cNvPr id="6" name="Slide Number Placeholder 17"/>
          <p:cNvSpPr>
            <a:spLocks noGrp="1"/>
          </p:cNvSpPr>
          <p:nvPr>
            <p:ph type="sldNum" sz="quarter" idx="12"/>
          </p:nvPr>
        </p:nvSpPr>
        <p:spPr/>
        <p:txBody>
          <a:bodyPr/>
          <a:lstStyle>
            <a:lvl1pPr>
              <a:defRPr/>
            </a:lvl1pPr>
          </a:lstStyle>
          <a:p>
            <a:pPr>
              <a:defRPr/>
            </a:pPr>
            <a:fld id="{C15A7DE2-464C-4BAC-AD94-DEE13FBFA9E9}" type="slidenum">
              <a:rPr lang="en-US" altLang="en-US"/>
              <a:pPr>
                <a:defRPr/>
              </a:pPr>
              <a:t>‹#›</a:t>
            </a:fld>
            <a:endParaRPr lang="en-US" altLang="en-US"/>
          </a:p>
        </p:txBody>
      </p:sp>
    </p:spTree>
    <p:extLst>
      <p:ext uri="{BB962C8B-B14F-4D97-AF65-F5344CB8AC3E}">
        <p14:creationId xmlns:p14="http://schemas.microsoft.com/office/powerpoint/2010/main" val="272950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Eighth Edition</a:t>
            </a:r>
          </a:p>
        </p:txBody>
      </p:sp>
      <p:sp>
        <p:nvSpPr>
          <p:cNvPr id="6" name="Slide Number Placeholder 17"/>
          <p:cNvSpPr>
            <a:spLocks noGrp="1"/>
          </p:cNvSpPr>
          <p:nvPr>
            <p:ph type="sldNum" sz="quarter" idx="12"/>
          </p:nvPr>
        </p:nvSpPr>
        <p:spPr/>
        <p:txBody>
          <a:bodyPr/>
          <a:lstStyle>
            <a:lvl1pPr>
              <a:defRPr/>
            </a:lvl1pPr>
          </a:lstStyle>
          <a:p>
            <a:pPr>
              <a:defRPr/>
            </a:pPr>
            <a:fld id="{3FD055BD-683D-4D5F-87AB-CCEBECEAB0F4}" type="slidenum">
              <a:rPr lang="en-US" altLang="en-US"/>
              <a:pPr>
                <a:defRPr/>
              </a:pPr>
              <a:t>‹#›</a:t>
            </a:fld>
            <a:endParaRPr lang="en-US" altLang="en-US"/>
          </a:p>
        </p:txBody>
      </p:sp>
    </p:spTree>
    <p:extLst>
      <p:ext uri="{BB962C8B-B14F-4D97-AF65-F5344CB8AC3E}">
        <p14:creationId xmlns:p14="http://schemas.microsoft.com/office/powerpoint/2010/main" val="70073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27EDEC-8339-4FAF-9AC9-B1C3D42532D4}" type="slidenum">
              <a:rPr lang="en-US" altLang="en-US"/>
              <a:pPr>
                <a:defRPr/>
              </a:pPr>
              <a:t>‹#›</a:t>
            </a:fld>
            <a:endParaRPr lang="en-US" altLang="en-US"/>
          </a:p>
        </p:txBody>
      </p:sp>
    </p:spTree>
    <p:extLst>
      <p:ext uri="{BB962C8B-B14F-4D97-AF65-F5344CB8AC3E}">
        <p14:creationId xmlns:p14="http://schemas.microsoft.com/office/powerpoint/2010/main" val="3531030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EEA7D8C-28D2-4E00-8CE3-D628CA5C1FDE}" type="slidenum">
              <a:rPr lang="en-US" altLang="en-US"/>
              <a:pPr>
                <a:defRPr/>
              </a:pPr>
              <a:t>‹#›</a:t>
            </a:fld>
            <a:endParaRPr lang="en-US" altLang="en-US"/>
          </a:p>
        </p:txBody>
      </p:sp>
    </p:spTree>
    <p:extLst>
      <p:ext uri="{BB962C8B-B14F-4D97-AF65-F5344CB8AC3E}">
        <p14:creationId xmlns:p14="http://schemas.microsoft.com/office/powerpoint/2010/main" val="339347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F54ED719-B9BB-413D-BAD0-E84A4916B590}" type="slidenum">
              <a:rPr lang="en-US" altLang="en-US"/>
              <a:pPr>
                <a:defRPr/>
              </a:pPr>
              <a:t>‹#›</a:t>
            </a:fld>
            <a:endParaRPr lang="en-US" altLang="en-US"/>
          </a:p>
        </p:txBody>
      </p:sp>
    </p:spTree>
    <p:extLst>
      <p:ext uri="{BB962C8B-B14F-4D97-AF65-F5344CB8AC3E}">
        <p14:creationId xmlns:p14="http://schemas.microsoft.com/office/powerpoint/2010/main" val="1355022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307FA3E-8541-44E8-8C50-4FA800EAB590}" type="slidenum">
              <a:rPr lang="en-US" altLang="en-US"/>
              <a:pPr>
                <a:defRPr/>
              </a:pPr>
              <a:t>‹#›</a:t>
            </a:fld>
            <a:endParaRPr lang="en-US" altLang="en-US"/>
          </a:p>
        </p:txBody>
      </p:sp>
    </p:spTree>
    <p:extLst>
      <p:ext uri="{BB962C8B-B14F-4D97-AF65-F5344CB8AC3E}">
        <p14:creationId xmlns:p14="http://schemas.microsoft.com/office/powerpoint/2010/main" val="60969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75282B6-225C-4EAD-92DC-00C67A1D7EBB}" type="slidenum">
              <a:rPr lang="en-US" altLang="en-US"/>
              <a:pPr>
                <a:defRPr/>
              </a:pPr>
              <a:t>‹#›</a:t>
            </a:fld>
            <a:endParaRPr lang="en-US" altLang="en-US"/>
          </a:p>
        </p:txBody>
      </p:sp>
    </p:spTree>
    <p:extLst>
      <p:ext uri="{BB962C8B-B14F-4D97-AF65-F5344CB8AC3E}">
        <p14:creationId xmlns:p14="http://schemas.microsoft.com/office/powerpoint/2010/main" val="3440332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C4D0050-1112-4D13-86F5-E501A76A637E}" type="slidenum">
              <a:rPr lang="en-US" altLang="en-US"/>
              <a:pPr>
                <a:defRPr/>
              </a:pPr>
              <a:t>‹#›</a:t>
            </a:fld>
            <a:endParaRPr lang="en-US" altLang="en-US"/>
          </a:p>
        </p:txBody>
      </p:sp>
    </p:spTree>
    <p:extLst>
      <p:ext uri="{BB962C8B-B14F-4D97-AF65-F5344CB8AC3E}">
        <p14:creationId xmlns:p14="http://schemas.microsoft.com/office/powerpoint/2010/main" val="13171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mn-cs"/>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dirty="0" smtClean="0">
                <a:latin typeface="Arial" charset="0"/>
                <a:cs typeface="+mn-cs"/>
              </a:defRPr>
            </a:lvl1pPr>
          </a:lstStyle>
          <a:p>
            <a:pPr>
              <a:defRPr/>
            </a:pPr>
            <a:r>
              <a:rPr lang="en-US"/>
              <a:t>Information Technology Project Management, Eighth Edition</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1EB410D-3959-4B63-9EC2-56307CF45E50}" type="slidenum">
              <a:rPr lang="en-US" altLang="en-US"/>
              <a:pPr>
                <a:defRPr/>
              </a:pPr>
              <a:t>‹#›</a:t>
            </a:fld>
            <a:endParaRPr lang="en-US" altLang="en-US"/>
          </a:p>
        </p:txBody>
      </p:sp>
    </p:spTree>
    <p:extLst>
      <p:ext uri="{BB962C8B-B14F-4D97-AF65-F5344CB8AC3E}">
        <p14:creationId xmlns:p14="http://schemas.microsoft.com/office/powerpoint/2010/main" val="160662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hangingPunct="1">
              <a:defRPr/>
            </a:pPr>
            <a:endParaRPr lang="en-US">
              <a:latin typeface="Arial" charset="0"/>
              <a:cs typeface="+mn-cs"/>
            </a:endParaRPr>
          </a:p>
        </p:txBody>
      </p:sp>
      <p:sp>
        <p:nvSpPr>
          <p:cNvPr id="2051" name="Freeform 11"/>
          <p:cNvSpPr>
            <a:spLocks/>
          </p:cNvSpPr>
          <p:nvPr/>
        </p:nvSpPr>
        <p:spPr bwMode="auto">
          <a:xfrm>
            <a:off x="-53975" y="5784850"/>
            <a:ext cx="3802063"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smtClean="0">
                <a:solidFill>
                  <a:schemeClr val="tx1"/>
                </a:solidFill>
                <a:latin typeface="Arial" charset="0"/>
                <a:cs typeface="+mn-cs"/>
              </a:defRPr>
            </a:lvl1pPr>
            <a:extLst/>
          </a:lstStyle>
          <a:p>
            <a:pPr>
              <a:defRPr/>
            </a:pPr>
            <a:r>
              <a:rPr lang="en-US"/>
              <a:t>Information Technology Project Management, Eighth Edition</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690542AC-862C-4BF8-9137-C556FB51553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30" r:id="rId7"/>
    <p:sldLayoutId id="2147484150" r:id="rId8"/>
    <p:sldLayoutId id="2147484151" r:id="rId9"/>
    <p:sldLayoutId id="2147484131" r:id="rId10"/>
    <p:sldLayoutId id="2147484132" r:id="rId11"/>
  </p:sldLayoutIdLst>
  <p:timing>
    <p:tnLst>
      <p:par>
        <p:cTn id="1" dur="indefinite" restart="never" nodeType="tmRoot"/>
      </p:par>
    </p:tnLst>
  </p:timing>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7.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dirty="0">
                <a:effectLst>
                  <a:outerShdw blurRad="38100" dist="38100" dir="2700000" algn="tl">
                    <a:srgbClr val="FFFFFF"/>
                  </a:outerShdw>
                </a:effectLst>
                <a:latin typeface="Arial Rounded MT Bold" pitchFamily="34" charset="0"/>
              </a:rPr>
              <a:t>Chapter </a:t>
            </a:r>
            <a:r>
              <a:rPr dirty="0" smtClean="0">
                <a:effectLst>
                  <a:outerShdw blurRad="38100" dist="38100" dir="2700000" algn="tl">
                    <a:srgbClr val="FFFFFF"/>
                  </a:outerShdw>
                </a:effectLst>
                <a:latin typeface="Arial Rounded MT Bold" pitchFamily="34" charset="0"/>
              </a:rPr>
              <a:t>7:</a:t>
            </a:r>
            <a:r>
              <a:rPr dirty="0">
                <a:effectLst>
                  <a:outerShdw blurRad="38100" dist="38100" dir="2700000" algn="tl">
                    <a:srgbClr val="FFFFFF"/>
                  </a:outerShdw>
                </a:effectLst>
                <a:latin typeface="Arial Rounded MT Bold" pitchFamily="34" charset="0"/>
              </a:rPr>
              <a:t/>
            </a:r>
            <a:br>
              <a:rPr dirty="0">
                <a:effectLst>
                  <a:outerShdw blurRad="38100" dist="38100" dir="2700000" algn="tl">
                    <a:srgbClr val="FFFFFF"/>
                  </a:outerShdw>
                </a:effectLst>
                <a:latin typeface="Arial Rounded MT Bold" pitchFamily="34" charset="0"/>
              </a:rPr>
            </a:br>
            <a:r>
              <a:rPr dirty="0" smtClean="0">
                <a:effectLst>
                  <a:outerShdw blurRad="38100" dist="38100" dir="2700000" algn="tl">
                    <a:srgbClr val="FFFFFF"/>
                  </a:outerShdw>
                </a:effectLst>
                <a:latin typeface="Arial Rounded MT Bold" pitchFamily="34" charset="0"/>
              </a:rPr>
              <a:t>Project Cost Management</a:t>
            </a:r>
            <a:endParaRPr dirty="0">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eaLnBrk="1" hangingPunct="1">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Eighth Edition</a:t>
            </a:r>
          </a:p>
        </p:txBody>
      </p:sp>
      <p:sp>
        <p:nvSpPr>
          <p:cNvPr id="24580" name="TextBox 6"/>
          <p:cNvSpPr txBox="1">
            <a:spLocks noChangeArrowheads="1"/>
          </p:cNvSpPr>
          <p:nvPr/>
        </p:nvSpPr>
        <p:spPr bwMode="auto">
          <a:xfrm>
            <a:off x="304800" y="5791200"/>
            <a:ext cx="4792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r>
              <a:rPr lang="en-US" altLang="en-US"/>
              <a:t>Note: See the text itself for full citations.</a:t>
            </a:r>
          </a:p>
        </p:txBody>
      </p:sp>
      <p:pic>
        <p:nvPicPr>
          <p:cNvPr id="2458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124200"/>
            <a:ext cx="26463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330700"/>
          </a:xfrm>
        </p:spPr>
        <p:txBody>
          <a:bodyPr/>
          <a:lstStyle/>
          <a:p>
            <a:pPr marL="623887" indent="-514350">
              <a:buFont typeface="+mj-lt"/>
              <a:buAutoNum type="alphaLcPeriod"/>
              <a:defRPr/>
            </a:pPr>
            <a:r>
              <a:rPr lang="en-US" dirty="0" smtClean="0"/>
              <a:t>Never crash noncritical tasks</a:t>
            </a:r>
          </a:p>
          <a:p>
            <a:pPr marL="623887" indent="-514350">
              <a:buFont typeface="+mj-lt"/>
              <a:buAutoNum type="alphaLcPeriod"/>
              <a:defRPr/>
            </a:pPr>
            <a:r>
              <a:rPr lang="en-US" dirty="0" smtClean="0"/>
              <a:t>Tasks to be crashed have a minimum duration below which they cannot be crashed regardless of how much resources are allocated to them</a:t>
            </a:r>
          </a:p>
          <a:p>
            <a:pPr marL="623887" indent="-514350">
              <a:buFont typeface="+mj-lt"/>
              <a:buAutoNum type="alphaLcPeriod"/>
              <a:defRPr/>
            </a:pPr>
            <a:r>
              <a:rPr lang="en-US" dirty="0" smtClean="0"/>
              <a:t>Crashing the critical path to the point where it is no longer critical is a common practice</a:t>
            </a:r>
          </a:p>
          <a:p>
            <a:pPr marL="623887" indent="-514350">
              <a:buFont typeface="+mj-lt"/>
              <a:buAutoNum type="alphaLcPeriod"/>
              <a:defRPr/>
            </a:pPr>
            <a:r>
              <a:rPr lang="en-US" dirty="0" smtClean="0"/>
              <a:t>Always pick a task to crash that is on the critical path</a:t>
            </a:r>
          </a:p>
          <a:p>
            <a:pPr marL="623887" indent="-514350">
              <a:buFont typeface="+mj-lt"/>
              <a:buAutoNum type="alphaLcPeriod"/>
              <a:defRPr/>
            </a:pPr>
            <a:r>
              <a:rPr lang="en-US" dirty="0" smtClean="0"/>
              <a:t>Choose critical tasks with the smallest crash cost per day first</a:t>
            </a:r>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Which of the following statements regarding crashing is false?</a:t>
            </a:r>
            <a:endParaRPr lang="en-US" dirty="0"/>
          </a:p>
        </p:txBody>
      </p:sp>
      <p:sp>
        <p:nvSpPr>
          <p:cNvPr id="3379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A2CD616-B018-44F0-BEAE-44EF27814104}" type="slidenum">
              <a:rPr lang="en-US" altLang="en-US" sz="1200" smtClean="0"/>
              <a:pPr/>
              <a:t>10</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2">
                                            <p:txEl>
                                              <p:pRg st="2" end="2"/>
                                            </p:txEl>
                                          </p:spTgt>
                                        </p:tgtEl>
                                        <p:attrNameLst>
                                          <p:attrName>style.opacity</p:attrName>
                                        </p:attrNameLst>
                                      </p:cBhvr>
                                      <p:to>
                                        <p:strVal val="0.5"/>
                                      </p:to>
                                    </p:set>
                                    <p:animEffect filter="image" prLst="opacity: 0.5">
                                      <p:cBhvr rctx="IE">
                                        <p:cTn id="7" dur="indefinite"/>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mph" presetSubtype="0" fill="hold" nodeType="clickEffect">
                                  <p:stCondLst>
                                    <p:cond delay="0"/>
                                  </p:stCondLst>
                                  <p:childTnLst>
                                    <p:animClr clrSpc="rgb" dir="cw">
                                      <p:cBhvr override="childStyle">
                                        <p:cTn id="11" dur="500" fill="hold"/>
                                        <p:tgtEl>
                                          <p:spTgt spid="2">
                                            <p:txEl>
                                              <p:pRg st="2" end="2"/>
                                            </p:txEl>
                                          </p:spTgt>
                                        </p:tgtEl>
                                        <p:attrNameLst>
                                          <p:attrName>style.color</p:attrName>
                                        </p:attrNameLst>
                                      </p:cBhvr>
                                      <p:to>
                                        <a:schemeClr val="accent2"/>
                                      </p:to>
                                    </p:animClr>
                                    <p:animClr clrSpc="rgb" dir="cw">
                                      <p:cBhvr>
                                        <p:cTn id="12" dur="500" fill="hold"/>
                                        <p:tgtEl>
                                          <p:spTgt spid="2">
                                            <p:txEl>
                                              <p:pRg st="2" end="2"/>
                                            </p:txEl>
                                          </p:spTgt>
                                        </p:tgtEl>
                                        <p:attrNameLst>
                                          <p:attrName>fillcolor</p:attrName>
                                        </p:attrNameLst>
                                      </p:cBhvr>
                                      <p:to>
                                        <a:schemeClr val="accent2"/>
                                      </p:to>
                                    </p:animClr>
                                    <p:set>
                                      <p:cBhvr>
                                        <p:cTn id="13" dur="500" fill="hold"/>
                                        <p:tgtEl>
                                          <p:spTgt spid="2">
                                            <p:txEl>
                                              <p:pRg st="2" end="2"/>
                                            </p:txEl>
                                          </p:spTgt>
                                        </p:tgtEl>
                                        <p:attrNameLst>
                                          <p:attrName>fill.type</p:attrName>
                                        </p:attrNameLst>
                                      </p:cBhvr>
                                      <p:to>
                                        <p:strVal val="solid"/>
                                      </p:to>
                                    </p:set>
                                    <p:set>
                                      <p:cBhvr>
                                        <p:cTn id="14" dur="500" fill="hold"/>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idx="1"/>
          </p:nvPr>
        </p:nvSpPr>
        <p:spPr>
          <a:xfrm>
            <a:off x="381000" y="762000"/>
            <a:ext cx="8458200" cy="4724400"/>
          </a:xfrm>
        </p:spPr>
        <p:txBody>
          <a:bodyPr/>
          <a:lstStyle/>
          <a:p>
            <a:pPr eaLnBrk="1" hangingPunct="1">
              <a:spcBef>
                <a:spcPct val="50000"/>
              </a:spcBef>
            </a:pPr>
            <a:r>
              <a:rPr lang="en-US" altLang="en-US" sz="2600" smtClean="0"/>
              <a:t>Using a normal curve, if a process is at six sigma, there would be no more than two defective units per billion produced</a:t>
            </a:r>
          </a:p>
          <a:p>
            <a:pPr eaLnBrk="1" hangingPunct="1">
              <a:spcBef>
                <a:spcPct val="50000"/>
              </a:spcBef>
            </a:pPr>
            <a:r>
              <a:rPr lang="en-US" altLang="en-US" sz="2600" smtClean="0"/>
              <a:t>Six Sigma uses a scoring system that accounts for time, an important factor in determining process variations</a:t>
            </a:r>
          </a:p>
          <a:p>
            <a:pPr eaLnBrk="1" hangingPunct="1">
              <a:spcBef>
                <a:spcPct val="50000"/>
              </a:spcBef>
            </a:pPr>
            <a:r>
              <a:rPr lang="en-US" altLang="en-US" sz="2600" b="1" smtClean="0"/>
              <a:t>Yield</a:t>
            </a:r>
            <a:r>
              <a:rPr lang="en-US" altLang="en-US" sz="2600" smtClean="0"/>
              <a:t> represents the number of units handled correctly through the process steps</a:t>
            </a:r>
          </a:p>
          <a:p>
            <a:pPr eaLnBrk="1" hangingPunct="1">
              <a:spcBef>
                <a:spcPct val="50000"/>
              </a:spcBef>
            </a:pPr>
            <a:r>
              <a:rPr lang="en-US" altLang="en-US" sz="2600" smtClean="0"/>
              <a:t>A </a:t>
            </a:r>
            <a:r>
              <a:rPr lang="en-US" altLang="en-US" sz="2600" b="1" smtClean="0"/>
              <a:t>defect</a:t>
            </a:r>
            <a:r>
              <a:rPr lang="en-US" altLang="en-US" sz="2600" smtClean="0"/>
              <a:t> is any instance where the product or service fails to meet customer requirements</a:t>
            </a:r>
          </a:p>
          <a:p>
            <a:pPr eaLnBrk="1" hangingPunct="1">
              <a:spcBef>
                <a:spcPct val="50000"/>
              </a:spcBef>
            </a:pPr>
            <a:r>
              <a:rPr lang="en-US" altLang="en-US" sz="2600" smtClean="0"/>
              <a:t>There can be several opportunities to have a defect</a:t>
            </a:r>
          </a:p>
        </p:txBody>
      </p:sp>
      <p:sp>
        <p:nvSpPr>
          <p:cNvPr id="48130" name="Rectangle 2"/>
          <p:cNvSpPr>
            <a:spLocks noGrp="1" noChangeArrowheads="1"/>
          </p:cNvSpPr>
          <p:nvPr>
            <p:ph type="title"/>
          </p:nvPr>
        </p:nvSpPr>
        <p:spPr>
          <a:xfrm>
            <a:off x="381000" y="0"/>
            <a:ext cx="8305800" cy="792162"/>
          </a:xfrm>
        </p:spPr>
        <p:txBody>
          <a:bodyPr>
            <a:normAutofit fontScale="90000"/>
          </a:bodyPr>
          <a:lstStyle/>
          <a:p>
            <a:pPr eaLnBrk="1" hangingPunct="1">
              <a:defRPr/>
            </a:pPr>
            <a:r>
              <a:rPr lang="en-US" dirty="0" smtClean="0"/>
              <a:t>Six Sigma Uses a Conversion Table</a:t>
            </a:r>
          </a:p>
        </p:txBody>
      </p:sp>
      <p:sp>
        <p:nvSpPr>
          <p:cNvPr id="11878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59E3C0DE-0BE9-47DD-A68A-331BDC9BBDA8}" type="slidenum">
              <a:rPr lang="en-US" altLang="en-US" sz="1200" smtClean="0"/>
              <a:pPr/>
              <a:t>100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defRPr/>
            </a:pPr>
            <a:r>
              <a:rPr lang="en-US" dirty="0" smtClean="0"/>
              <a:t>Figure 8-10. Normal Distribution and Standard Deviation</a:t>
            </a:r>
          </a:p>
        </p:txBody>
      </p:sp>
      <p:sp>
        <p:nvSpPr>
          <p:cNvPr id="1198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1E62D7E-1B81-4A82-8C74-0032BEA8FE1C}" type="slidenum">
              <a:rPr lang="en-US" altLang="en-US" sz="1200" smtClean="0"/>
              <a:pPr/>
              <a:t>101</a:t>
            </a:fld>
            <a:endParaRPr lang="en-US" altLang="en-US" sz="1200" smtClean="0"/>
          </a:p>
        </p:txBody>
      </p:sp>
      <p:pic>
        <p:nvPicPr>
          <p:cNvPr id="1198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553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534400" cy="1143000"/>
          </a:xfrm>
        </p:spPr>
        <p:txBody>
          <a:bodyPr>
            <a:normAutofit fontScale="90000"/>
          </a:bodyPr>
          <a:lstStyle/>
          <a:p>
            <a:pPr eaLnBrk="1" hangingPunct="1">
              <a:defRPr/>
            </a:pPr>
            <a:r>
              <a:rPr lang="en-US" dirty="0" smtClean="0"/>
              <a:t>Table 8-2. Sigma and Defective Units</a:t>
            </a:r>
            <a:endParaRPr lang="en-US" dirty="0"/>
          </a:p>
        </p:txBody>
      </p:sp>
      <p:sp>
        <p:nvSpPr>
          <p:cNvPr id="1208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0598BE5-7714-4120-A88C-3A958F56978C}" type="slidenum">
              <a:rPr lang="en-US" altLang="en-US" sz="1200" smtClean="0"/>
              <a:pPr/>
              <a:t>102</a:t>
            </a:fld>
            <a:endParaRPr lang="en-US" altLang="en-US" sz="1200" smtClean="0"/>
          </a:p>
        </p:txBody>
      </p:sp>
      <p:pic>
        <p:nvPicPr>
          <p:cNvPr id="12083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763" y="1912938"/>
            <a:ext cx="8859837"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n-US" dirty="0" smtClean="0"/>
              <a:t>Table 8-3: Sigma Conversion Table</a:t>
            </a:r>
          </a:p>
        </p:txBody>
      </p:sp>
      <p:sp>
        <p:nvSpPr>
          <p:cNvPr id="121860"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0E325C0-A7AD-458D-8D3A-EBE459451179}" type="slidenum">
              <a:rPr lang="en-US" altLang="en-US" sz="1200" smtClean="0"/>
              <a:pPr/>
              <a:t>103</a:t>
            </a:fld>
            <a:endParaRPr lang="en-US" altLang="en-US" sz="1200" smtClean="0"/>
          </a:p>
        </p:txBody>
      </p:sp>
      <p:pic>
        <p:nvPicPr>
          <p:cNvPr id="1218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600200"/>
            <a:ext cx="89789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p:txBody>
          <a:bodyPr/>
          <a:lstStyle/>
          <a:p>
            <a:pPr eaLnBrk="1" hangingPunct="1">
              <a:spcBef>
                <a:spcPct val="100000"/>
              </a:spcBef>
            </a:pPr>
            <a:r>
              <a:rPr lang="en-US" altLang="en-US" b="1" smtClean="0"/>
              <a:t>Six 9s of quality </a:t>
            </a:r>
            <a:r>
              <a:rPr lang="en-US" altLang="en-US" smtClean="0"/>
              <a:t>is a measure of quality control equal to 1 fault in 1 million opportunities</a:t>
            </a:r>
          </a:p>
          <a:p>
            <a:pPr eaLnBrk="1" hangingPunct="1">
              <a:spcBef>
                <a:spcPct val="100000"/>
              </a:spcBef>
            </a:pPr>
            <a:r>
              <a:rPr lang="en-US" altLang="en-US" smtClean="0"/>
              <a:t>In the telecommunications industry, it means 99.9999 percent service availability or </a:t>
            </a:r>
            <a:r>
              <a:rPr lang="en-US" altLang="en-US" i="1" smtClean="0"/>
              <a:t>30 seconds of down time a year</a:t>
            </a:r>
          </a:p>
          <a:p>
            <a:pPr eaLnBrk="1" hangingPunct="1">
              <a:spcBef>
                <a:spcPct val="100000"/>
              </a:spcBef>
            </a:pPr>
            <a:r>
              <a:rPr lang="en-US" altLang="en-US" smtClean="0"/>
              <a:t>This level of quality has also been stated as the target goal for the number of errors in a communications circuit, system failures, or errors in lines of code </a:t>
            </a:r>
          </a:p>
        </p:txBody>
      </p:sp>
      <p:sp>
        <p:nvSpPr>
          <p:cNvPr id="51202" name="Rectangle 2"/>
          <p:cNvSpPr>
            <a:spLocks noGrp="1" noChangeArrowheads="1"/>
          </p:cNvSpPr>
          <p:nvPr>
            <p:ph type="title"/>
          </p:nvPr>
        </p:nvSpPr>
        <p:spPr/>
        <p:txBody>
          <a:bodyPr/>
          <a:lstStyle/>
          <a:p>
            <a:pPr eaLnBrk="1" hangingPunct="1">
              <a:defRPr/>
            </a:pPr>
            <a:r>
              <a:rPr lang="en-US" dirty="0" smtClean="0"/>
              <a:t>Six 9s of Quality</a:t>
            </a:r>
          </a:p>
        </p:txBody>
      </p:sp>
      <p:sp>
        <p:nvSpPr>
          <p:cNvPr id="12288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3FBC227-BF8D-4625-8B1E-CB4BFB6BDEC6}" type="slidenum">
              <a:rPr lang="en-US" altLang="en-US" sz="1200" smtClean="0"/>
              <a:pPr/>
              <a:t>104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idx="1"/>
          </p:nvPr>
        </p:nvSpPr>
        <p:spPr>
          <a:xfrm>
            <a:off x="457200" y="1143000"/>
            <a:ext cx="8229600" cy="4525963"/>
          </a:xfrm>
        </p:spPr>
        <p:txBody>
          <a:bodyPr/>
          <a:lstStyle/>
          <a:p>
            <a:pPr eaLnBrk="1" hangingPunct="1">
              <a:spcBef>
                <a:spcPct val="100000"/>
              </a:spcBef>
            </a:pPr>
            <a:r>
              <a:rPr lang="en-US" altLang="en-US" smtClean="0"/>
              <a:t>Many IT professionals think of testing as a stage that comes near the end of IT product development – </a:t>
            </a:r>
            <a:r>
              <a:rPr lang="en-US" altLang="en-US" b="1" smtClean="0">
                <a:solidFill>
                  <a:srgbClr val="FF0000"/>
                </a:solidFill>
              </a:rPr>
              <a:t>Wrong!!</a:t>
            </a:r>
          </a:p>
          <a:p>
            <a:pPr eaLnBrk="1" hangingPunct="1">
              <a:spcBef>
                <a:spcPct val="100000"/>
              </a:spcBef>
            </a:pPr>
            <a:r>
              <a:rPr lang="en-US" altLang="en-US" smtClean="0"/>
              <a:t>Testing should be done during almost every phase of the IT product development life cycle</a:t>
            </a:r>
          </a:p>
        </p:txBody>
      </p:sp>
      <p:sp>
        <p:nvSpPr>
          <p:cNvPr id="52226" name="Rectangle 2"/>
          <p:cNvSpPr>
            <a:spLocks noGrp="1" noChangeArrowheads="1"/>
          </p:cNvSpPr>
          <p:nvPr>
            <p:ph type="title"/>
          </p:nvPr>
        </p:nvSpPr>
        <p:spPr>
          <a:xfrm>
            <a:off x="457200" y="228600"/>
            <a:ext cx="8229600" cy="914400"/>
          </a:xfrm>
        </p:spPr>
        <p:txBody>
          <a:bodyPr/>
          <a:lstStyle/>
          <a:p>
            <a:pPr eaLnBrk="1" hangingPunct="1">
              <a:defRPr/>
            </a:pPr>
            <a:r>
              <a:rPr lang="en-US" dirty="0" smtClean="0"/>
              <a:t>Testing</a:t>
            </a:r>
          </a:p>
        </p:txBody>
      </p:sp>
      <p:sp>
        <p:nvSpPr>
          <p:cNvPr id="12390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1A081D5-2DB1-4397-9E1E-7490ECC3058C}" type="slidenum">
              <a:rPr lang="en-US" altLang="en-US" sz="1200" smtClean="0"/>
              <a:pPr/>
              <a:t>105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3568700"/>
          </a:xfrm>
        </p:spPr>
        <p:txBody>
          <a:bodyPr/>
          <a:lstStyle/>
          <a:p>
            <a:r>
              <a:rPr lang="en-US" dirty="0" smtClean="0"/>
              <a:t>The top-three involved changing only a single line of cost, costing their companies</a:t>
            </a:r>
          </a:p>
          <a:p>
            <a:pPr lvl="1"/>
            <a:r>
              <a:rPr lang="en-US" dirty="0" smtClean="0"/>
              <a:t>$1.6 billion</a:t>
            </a:r>
          </a:p>
          <a:p>
            <a:pPr lvl="1"/>
            <a:r>
              <a:rPr lang="en-US" dirty="0" smtClean="0"/>
              <a:t>$900 million</a:t>
            </a:r>
          </a:p>
          <a:p>
            <a:pPr lvl="1"/>
            <a:r>
              <a:rPr lang="en-US" dirty="0" smtClean="0"/>
              <a:t>$245 million </a:t>
            </a:r>
          </a:p>
          <a:p>
            <a:pPr lvl="1"/>
            <a:endParaRPr lang="en-US" dirty="0"/>
          </a:p>
          <a:p>
            <a:r>
              <a:rPr lang="en-US" dirty="0" smtClean="0"/>
              <a:t>Each change was verbally assigned without any written instructions or plan </a:t>
            </a:r>
            <a:r>
              <a:rPr lang="en-US" smtClean="0"/>
              <a:t>for retesting</a:t>
            </a:r>
            <a:endParaRPr lang="en-US" dirty="0" smtClean="0"/>
          </a:p>
          <a:p>
            <a:pPr lvl="1"/>
            <a:endParaRPr lang="en-US" dirty="0"/>
          </a:p>
        </p:txBody>
      </p:sp>
      <p:sp>
        <p:nvSpPr>
          <p:cNvPr id="3" name="Title 2"/>
          <p:cNvSpPr>
            <a:spLocks noGrp="1"/>
          </p:cNvSpPr>
          <p:nvPr>
            <p:ph type="title"/>
          </p:nvPr>
        </p:nvSpPr>
        <p:spPr>
          <a:xfrm>
            <a:off x="457200" y="609600"/>
            <a:ext cx="8229600" cy="1143000"/>
          </a:xfrm>
        </p:spPr>
        <p:txBody>
          <a:bodyPr>
            <a:normAutofit fontScale="90000"/>
          </a:bodyPr>
          <a:lstStyle/>
          <a:p>
            <a:r>
              <a:rPr lang="en-US" dirty="0" smtClean="0"/>
              <a:t>Top-ten most expensive programming bugs/defects were all maintenance errors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a:p>
        </p:txBody>
      </p:sp>
      <p:sp>
        <p:nvSpPr>
          <p:cNvPr id="5" name="Slide Number Placeholder 4"/>
          <p:cNvSpPr>
            <a:spLocks noGrp="1"/>
          </p:cNvSpPr>
          <p:nvPr>
            <p:ph type="sldNum" sz="quarter" idx="11"/>
          </p:nvPr>
        </p:nvSpPr>
        <p:spPr/>
        <p:txBody>
          <a:bodyPr/>
          <a:lstStyle/>
          <a:p>
            <a:pPr>
              <a:defRPr/>
            </a:pPr>
            <a:fld id="{83FB689E-3F7F-46BF-8F5F-3965A4FD12C6}" type="slidenum">
              <a:rPr lang="en-US" altLang="en-US" smtClean="0"/>
              <a:pPr>
                <a:defRPr/>
              </a:pPr>
              <a:t>106</a:t>
            </a:fld>
            <a:endParaRPr lang="en-US" altLang="en-US"/>
          </a:p>
        </p:txBody>
      </p:sp>
    </p:spTree>
    <p:extLst>
      <p:ext uri="{BB962C8B-B14F-4D97-AF65-F5344CB8AC3E}">
        <p14:creationId xmlns:p14="http://schemas.microsoft.com/office/powerpoint/2010/main" val="3299020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p:cNvSpPr>
            <a:spLocks noGrp="1"/>
          </p:cNvSpPr>
          <p:nvPr>
            <p:ph idx="1"/>
          </p:nvPr>
        </p:nvSpPr>
        <p:spPr/>
        <p:txBody>
          <a:bodyPr/>
          <a:lstStyle/>
          <a:p>
            <a:pPr eaLnBrk="1" hangingPunct="1"/>
            <a:r>
              <a:rPr lang="en-US" altLang="en-US" b="1" smtClean="0">
                <a:solidFill>
                  <a:srgbClr val="00B0F0"/>
                </a:solidFill>
              </a:rPr>
              <a:t>A WALKTHROUGH after every level of design</a:t>
            </a:r>
          </a:p>
          <a:p>
            <a:pPr lvl="1" eaLnBrk="1" hangingPunct="1"/>
            <a:r>
              <a:rPr lang="en-US" altLang="en-US" smtClean="0">
                <a:solidFill>
                  <a:srgbClr val="7030A0"/>
                </a:solidFill>
              </a:rPr>
              <a:t>Architectural Design</a:t>
            </a:r>
          </a:p>
          <a:p>
            <a:pPr lvl="2" eaLnBrk="1" hangingPunct="1"/>
            <a:r>
              <a:rPr lang="en-US" altLang="en-US" smtClean="0">
                <a:solidFill>
                  <a:srgbClr val="7030A0"/>
                </a:solidFill>
              </a:rPr>
              <a:t>Walkthrough</a:t>
            </a:r>
          </a:p>
          <a:p>
            <a:pPr lvl="1" eaLnBrk="1" hangingPunct="1"/>
            <a:r>
              <a:rPr lang="en-US" altLang="en-US" smtClean="0">
                <a:solidFill>
                  <a:srgbClr val="7030A0"/>
                </a:solidFill>
              </a:rPr>
              <a:t>Database Design</a:t>
            </a:r>
          </a:p>
          <a:p>
            <a:pPr lvl="2" eaLnBrk="1" hangingPunct="1"/>
            <a:r>
              <a:rPr lang="en-US" altLang="en-US" smtClean="0">
                <a:solidFill>
                  <a:srgbClr val="7030A0"/>
                </a:solidFill>
              </a:rPr>
              <a:t>Walkthrough</a:t>
            </a:r>
          </a:p>
          <a:p>
            <a:pPr lvl="1" eaLnBrk="1" hangingPunct="1"/>
            <a:r>
              <a:rPr lang="en-US" altLang="en-US" smtClean="0">
                <a:solidFill>
                  <a:srgbClr val="7030A0"/>
                </a:solidFill>
              </a:rPr>
              <a:t>Medium-level Design</a:t>
            </a:r>
          </a:p>
          <a:p>
            <a:pPr lvl="2" eaLnBrk="1" hangingPunct="1"/>
            <a:r>
              <a:rPr lang="en-US" altLang="en-US" smtClean="0">
                <a:solidFill>
                  <a:srgbClr val="7030A0"/>
                </a:solidFill>
              </a:rPr>
              <a:t>Walkthrough</a:t>
            </a:r>
          </a:p>
          <a:p>
            <a:pPr lvl="1" eaLnBrk="1" hangingPunct="1"/>
            <a:r>
              <a:rPr lang="en-US" altLang="en-US" smtClean="0">
                <a:solidFill>
                  <a:srgbClr val="7030A0"/>
                </a:solidFill>
              </a:rPr>
              <a:t>Detailed Design</a:t>
            </a:r>
          </a:p>
          <a:p>
            <a:pPr lvl="2" eaLnBrk="1" hangingPunct="1"/>
            <a:r>
              <a:rPr lang="en-US" altLang="en-US" smtClean="0">
                <a:solidFill>
                  <a:srgbClr val="7030A0"/>
                </a:solidFill>
              </a:rPr>
              <a:t>Walkthrough</a:t>
            </a:r>
          </a:p>
          <a:p>
            <a:pPr eaLnBrk="1" hangingPunct="1"/>
            <a:r>
              <a:rPr lang="en-US" altLang="en-US" smtClean="0">
                <a:solidFill>
                  <a:srgbClr val="7030A0"/>
                </a:solidFill>
              </a:rPr>
              <a:t>What is a Walkthrough???</a:t>
            </a:r>
          </a:p>
        </p:txBody>
      </p:sp>
      <p:sp>
        <p:nvSpPr>
          <p:cNvPr id="3" name="Title 2"/>
          <p:cNvSpPr>
            <a:spLocks noGrp="1"/>
          </p:cNvSpPr>
          <p:nvPr>
            <p:ph type="title"/>
          </p:nvPr>
        </p:nvSpPr>
        <p:spPr/>
        <p:txBody>
          <a:bodyPr>
            <a:normAutofit fontScale="90000"/>
          </a:bodyPr>
          <a:lstStyle/>
          <a:p>
            <a:pPr eaLnBrk="1" hangingPunct="1">
              <a:defRPr/>
            </a:pPr>
            <a:r>
              <a:rPr lang="en-US" dirty="0" smtClean="0">
                <a:solidFill>
                  <a:srgbClr val="002060"/>
                </a:solidFill>
              </a:rPr>
              <a:t>One type of Testing--Walkthroughs</a:t>
            </a:r>
            <a:endParaRPr lang="en-US" dirty="0">
              <a:solidFill>
                <a:srgbClr val="002060"/>
              </a:solidFill>
            </a:endParaRPr>
          </a:p>
        </p:txBody>
      </p:sp>
      <p:sp>
        <p:nvSpPr>
          <p:cNvPr id="1249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52F3844F-9ECB-4C33-9162-739D712AA9B5}" type="slidenum">
              <a:rPr lang="en-US" altLang="en-US" sz="1200" smtClean="0"/>
              <a:pPr/>
              <a:t>107</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p:cNvSpPr>
            <a:spLocks noGrp="1"/>
          </p:cNvSpPr>
          <p:nvPr>
            <p:ph idx="1"/>
          </p:nvPr>
        </p:nvSpPr>
        <p:spPr>
          <a:xfrm>
            <a:off x="533400" y="1219200"/>
            <a:ext cx="8229600" cy="4525963"/>
          </a:xfrm>
        </p:spPr>
        <p:txBody>
          <a:bodyPr/>
          <a:lstStyle/>
          <a:p>
            <a:pPr eaLnBrk="1" hangingPunct="1">
              <a:spcBef>
                <a:spcPct val="100000"/>
              </a:spcBef>
            </a:pPr>
            <a:r>
              <a:rPr lang="en-US" altLang="en-US" smtClean="0"/>
              <a:t>TDD – Test-Driven Development</a:t>
            </a:r>
          </a:p>
          <a:p>
            <a:pPr lvl="1" eaLnBrk="1" hangingPunct="1">
              <a:spcBef>
                <a:spcPct val="100000"/>
              </a:spcBef>
            </a:pPr>
            <a:r>
              <a:rPr lang="en-US" altLang="en-US" smtClean="0"/>
              <a:t>To clarify requirements, have users/developers write the Acceptance Test Plan immediately after defining requirements (Requirements Document)</a:t>
            </a:r>
          </a:p>
          <a:p>
            <a:pPr lvl="1" eaLnBrk="1" hangingPunct="1">
              <a:spcBef>
                <a:spcPct val="100000"/>
              </a:spcBef>
            </a:pPr>
            <a:r>
              <a:rPr lang="en-US" altLang="en-US" smtClean="0"/>
              <a:t>Helps developers better understand what the user requires…</a:t>
            </a:r>
          </a:p>
          <a:p>
            <a:pPr lvl="1" eaLnBrk="1" hangingPunct="1">
              <a:spcBef>
                <a:spcPct val="100000"/>
              </a:spcBef>
            </a:pPr>
            <a:endParaRPr lang="en-US" altLang="en-US" smtClean="0"/>
          </a:p>
          <a:p>
            <a:pPr eaLnBrk="1" hangingPunct="1"/>
            <a:r>
              <a:rPr lang="en-US" altLang="en-US" smtClean="0"/>
              <a:t>DB&amp;T –Daily Build and Test Practice</a:t>
            </a:r>
          </a:p>
          <a:p>
            <a:pPr lvl="1" eaLnBrk="1" hangingPunct="1"/>
            <a:r>
              <a:rPr lang="en-US" altLang="en-US" smtClean="0"/>
              <a:t>Promoted by Microsoft</a:t>
            </a:r>
          </a:p>
          <a:p>
            <a:pPr lvl="1" eaLnBrk="1" hangingPunct="1"/>
            <a:r>
              <a:rPr lang="en-US" altLang="en-US" smtClean="0"/>
              <a:t>The Heartbeat of the development process</a:t>
            </a:r>
          </a:p>
        </p:txBody>
      </p:sp>
      <p:sp>
        <p:nvSpPr>
          <p:cNvPr id="3" name="Title 2"/>
          <p:cNvSpPr>
            <a:spLocks noGrp="1"/>
          </p:cNvSpPr>
          <p:nvPr>
            <p:ph type="title"/>
          </p:nvPr>
        </p:nvSpPr>
        <p:spPr>
          <a:xfrm>
            <a:off x="457200" y="152400"/>
            <a:ext cx="8229600" cy="1143000"/>
          </a:xfrm>
        </p:spPr>
        <p:txBody>
          <a:bodyPr/>
          <a:lstStyle/>
          <a:p>
            <a:pPr eaLnBrk="1" hangingPunct="1">
              <a:defRPr/>
            </a:pPr>
            <a:r>
              <a:rPr lang="en-US" dirty="0" smtClean="0"/>
              <a:t>What’s new in Testing?</a:t>
            </a:r>
            <a:endParaRPr lang="en-US" dirty="0"/>
          </a:p>
        </p:txBody>
      </p:sp>
      <p:sp>
        <p:nvSpPr>
          <p:cNvPr id="12595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09E699CD-8C78-41DB-BA89-3A4535394B52}" type="slidenum">
              <a:rPr lang="en-US" altLang="en-US" sz="1200" smtClean="0"/>
              <a:pPr/>
              <a:t>108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Figure 8-11. Testing Tasks in the Software Development Life Cycle</a:t>
            </a:r>
          </a:p>
        </p:txBody>
      </p:sp>
      <p:sp>
        <p:nvSpPr>
          <p:cNvPr id="12698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87ABC70-9E8C-42C9-89F8-9E44143BDFF6}" type="slidenum">
              <a:rPr lang="en-US" altLang="en-US" sz="1200" smtClean="0"/>
              <a:pPr/>
              <a:t>109</a:t>
            </a:fld>
            <a:endParaRPr lang="en-US" altLang="en-US" sz="1200" smtClean="0"/>
          </a:p>
        </p:txBody>
      </p:sp>
      <p:pic>
        <p:nvPicPr>
          <p:cNvPr id="1269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33475"/>
            <a:ext cx="44291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340100"/>
          </a:xfrm>
        </p:spPr>
        <p:txBody>
          <a:bodyPr/>
          <a:lstStyle/>
          <a:p>
            <a:pPr lvl="1"/>
            <a:r>
              <a:rPr lang="en-US" altLang="en-US" sz="2400" smtClean="0"/>
              <a:t>decreases linearly, is found</a:t>
            </a:r>
            <a:endParaRPr lang="en-US" altLang="en-US" sz="3200" smtClean="0"/>
          </a:p>
          <a:p>
            <a:pPr lvl="1"/>
            <a:r>
              <a:rPr lang="en-US" altLang="en-US" sz="2400" smtClean="0"/>
              <a:t>increases linearly, ‘walks out the door’</a:t>
            </a:r>
            <a:endParaRPr lang="en-US" altLang="en-US" sz="3200" smtClean="0"/>
          </a:p>
          <a:p>
            <a:pPr lvl="1"/>
            <a:r>
              <a:rPr lang="en-US" altLang="en-US" sz="2400" smtClean="0"/>
              <a:t>increases exponentially, ‘walks out the door’</a:t>
            </a:r>
            <a:endParaRPr lang="en-US" altLang="en-US" sz="3200" smtClean="0"/>
          </a:p>
          <a:p>
            <a:pPr lvl="1"/>
            <a:r>
              <a:rPr lang="en-US" altLang="en-US" sz="2400" smtClean="0"/>
              <a:t>decreases exponentially, is found</a:t>
            </a:r>
            <a:endParaRPr lang="en-US" altLang="en-US" sz="3200" smtClean="0"/>
          </a:p>
          <a:p>
            <a:endParaRPr lang="en-US" altLang="en-US" smtClean="0"/>
          </a:p>
        </p:txBody>
      </p:sp>
      <p:sp>
        <p:nvSpPr>
          <p:cNvPr id="3" name="Title 2"/>
          <p:cNvSpPr>
            <a:spLocks noGrp="1"/>
          </p:cNvSpPr>
          <p:nvPr>
            <p:ph type="title"/>
          </p:nvPr>
        </p:nvSpPr>
        <p:spPr>
          <a:xfrm>
            <a:off x="457200" y="641351"/>
            <a:ext cx="8229600" cy="1782762"/>
          </a:xfrm>
        </p:spPr>
        <p:txBody>
          <a:bodyPr>
            <a:normAutofit fontScale="90000"/>
          </a:bodyPr>
          <a:lstStyle/>
          <a:p>
            <a:pPr>
              <a:defRPr/>
            </a:pPr>
            <a:r>
              <a:rPr lang="en-US" dirty="0">
                <a:effectLst/>
              </a:rPr>
              <a:t>As discussed in class, the cost to fix a defect _____ over time and becomes exorbitant once the defect ______</a:t>
            </a:r>
            <a:br>
              <a:rPr lang="en-US" dirty="0">
                <a:effectLst/>
              </a:rPr>
            </a:br>
            <a:endParaRPr lang="en-US" dirty="0"/>
          </a:p>
        </p:txBody>
      </p:sp>
      <p:sp>
        <p:nvSpPr>
          <p:cNvPr id="3482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1369322-AF81-4565-A0AE-0CD1737F0FFF}" type="slidenum">
              <a:rPr lang="en-US" altLang="en-US" sz="1200" smtClean="0"/>
              <a:pPr/>
              <a:t>11</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3"/>
          <p:cNvSpPr>
            <a:spLocks noGrp="1" noChangeArrowheads="1"/>
          </p:cNvSpPr>
          <p:nvPr>
            <p:ph idx="1"/>
          </p:nvPr>
        </p:nvSpPr>
        <p:spPr>
          <a:xfrm>
            <a:off x="290756" y="990600"/>
            <a:ext cx="8610600" cy="4791075"/>
          </a:xfrm>
        </p:spPr>
        <p:txBody>
          <a:bodyPr/>
          <a:lstStyle/>
          <a:p>
            <a:pPr eaLnBrk="1" hangingPunct="1">
              <a:spcBef>
                <a:spcPct val="80000"/>
              </a:spcBef>
            </a:pPr>
            <a:r>
              <a:rPr lang="en-US" altLang="en-US" sz="2500" b="1" dirty="0" smtClean="0"/>
              <a:t>Unit testing</a:t>
            </a:r>
            <a:r>
              <a:rPr lang="en-US" altLang="en-US" sz="2500" dirty="0" smtClean="0"/>
              <a:t> tests each individual component (often a program) to ensure it is as defect-free as possible</a:t>
            </a:r>
          </a:p>
          <a:p>
            <a:pPr eaLnBrk="1" hangingPunct="1">
              <a:spcBef>
                <a:spcPct val="80000"/>
              </a:spcBef>
            </a:pPr>
            <a:r>
              <a:rPr lang="en-US" altLang="en-US" sz="2500" b="1" dirty="0" smtClean="0"/>
              <a:t>Integration testing</a:t>
            </a:r>
            <a:r>
              <a:rPr lang="en-US" altLang="en-US" sz="2500" dirty="0" smtClean="0"/>
              <a:t> occurs between unit and system testing to test functionally grouped components</a:t>
            </a:r>
          </a:p>
          <a:p>
            <a:pPr eaLnBrk="1" hangingPunct="1">
              <a:spcBef>
                <a:spcPct val="80000"/>
              </a:spcBef>
            </a:pPr>
            <a:r>
              <a:rPr lang="en-US" altLang="en-US" sz="2500" b="1" dirty="0" smtClean="0"/>
              <a:t>System testing</a:t>
            </a:r>
            <a:r>
              <a:rPr lang="en-US" altLang="en-US" sz="2500" dirty="0" smtClean="0"/>
              <a:t> tests the entire system as one entity</a:t>
            </a:r>
          </a:p>
          <a:p>
            <a:pPr eaLnBrk="1" hangingPunct="1">
              <a:spcBef>
                <a:spcPct val="80000"/>
              </a:spcBef>
            </a:pPr>
            <a:r>
              <a:rPr lang="en-US" altLang="en-US" sz="2500" b="1" dirty="0" smtClean="0"/>
              <a:t>Beta testing </a:t>
            </a:r>
            <a:r>
              <a:rPr lang="en-US" altLang="en-US" sz="2500" dirty="0" smtClean="0"/>
              <a:t>uses customers to test the product through normal usage</a:t>
            </a:r>
          </a:p>
          <a:p>
            <a:pPr eaLnBrk="1" hangingPunct="1">
              <a:spcBef>
                <a:spcPct val="80000"/>
              </a:spcBef>
            </a:pPr>
            <a:r>
              <a:rPr lang="en-US" altLang="en-US" sz="2500" b="1" dirty="0" smtClean="0"/>
              <a:t>User acceptance testing</a:t>
            </a:r>
            <a:r>
              <a:rPr lang="en-US" altLang="en-US" sz="2500" dirty="0" smtClean="0"/>
              <a:t> is an independent test performed by end users prior to accepting the delivered system</a:t>
            </a:r>
          </a:p>
        </p:txBody>
      </p:sp>
      <p:sp>
        <p:nvSpPr>
          <p:cNvPr id="54274" name="Rectangle 2"/>
          <p:cNvSpPr>
            <a:spLocks noGrp="1" noChangeArrowheads="1"/>
          </p:cNvSpPr>
          <p:nvPr>
            <p:ph type="title"/>
          </p:nvPr>
        </p:nvSpPr>
        <p:spPr>
          <a:xfrm>
            <a:off x="381000" y="304800"/>
            <a:ext cx="8382000" cy="533400"/>
          </a:xfrm>
        </p:spPr>
        <p:txBody>
          <a:bodyPr>
            <a:normAutofit fontScale="90000"/>
          </a:bodyPr>
          <a:lstStyle/>
          <a:p>
            <a:pPr eaLnBrk="1" hangingPunct="1">
              <a:defRPr/>
            </a:pPr>
            <a:r>
              <a:rPr lang="en-US" dirty="0" smtClean="0"/>
              <a:t>Types of Tests</a:t>
            </a:r>
          </a:p>
        </p:txBody>
      </p:sp>
      <p:sp>
        <p:nvSpPr>
          <p:cNvPr id="12800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60EB4A1-E417-4B0E-87AE-154EC81F2B9A}" type="slidenum">
              <a:rPr lang="en-US" altLang="en-US" sz="1200" smtClean="0"/>
              <a:pPr/>
              <a:t>110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Effect transition="in" filter="fade">
                                      <p:cBhvr>
                                        <p:cTn id="7" dur="500"/>
                                        <p:tgtEl>
                                          <p:spTgt spid="1228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22882">
                                            <p:txEl>
                                              <p:pRg st="1" end="1"/>
                                            </p:txEl>
                                          </p:spTgt>
                                        </p:tgtEl>
                                        <p:attrNameLst>
                                          <p:attrName>style.visibility</p:attrName>
                                        </p:attrNameLst>
                                      </p:cBhvr>
                                      <p:to>
                                        <p:strVal val="visible"/>
                                      </p:to>
                                    </p:set>
                                    <p:animEffect transition="in" filter="barn(inVertical)">
                                      <p:cBhvr>
                                        <p:cTn id="12" dur="500"/>
                                        <p:tgtEl>
                                          <p:spTgt spid="1228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2">
                                            <p:txEl>
                                              <p:pRg st="2" end="2"/>
                                            </p:txEl>
                                          </p:spTgt>
                                        </p:tgtEl>
                                        <p:attrNameLst>
                                          <p:attrName>style.visibility</p:attrName>
                                        </p:attrNameLst>
                                      </p:cBhvr>
                                      <p:to>
                                        <p:strVal val="visible"/>
                                      </p:to>
                                    </p:set>
                                    <p:animEffect transition="in" filter="fade">
                                      <p:cBhvr>
                                        <p:cTn id="17" dur="500"/>
                                        <p:tgtEl>
                                          <p:spTgt spid="1228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22882">
                                            <p:txEl>
                                              <p:pRg st="3" end="3"/>
                                            </p:txEl>
                                          </p:spTgt>
                                        </p:tgtEl>
                                        <p:attrNameLst>
                                          <p:attrName>style.visibility</p:attrName>
                                        </p:attrNameLst>
                                      </p:cBhvr>
                                      <p:to>
                                        <p:strVal val="visible"/>
                                      </p:to>
                                    </p:set>
                                    <p:animEffect transition="in" filter="barn(inVertical)">
                                      <p:cBhvr>
                                        <p:cTn id="22" dur="500"/>
                                        <p:tgtEl>
                                          <p:spTgt spid="1228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2882">
                                            <p:txEl>
                                              <p:pRg st="4" end="4"/>
                                            </p:txEl>
                                          </p:spTgt>
                                        </p:tgtEl>
                                        <p:attrNameLst>
                                          <p:attrName>style.visibility</p:attrName>
                                        </p:attrNameLst>
                                      </p:cBhvr>
                                      <p:to>
                                        <p:strVal val="visible"/>
                                      </p:to>
                                    </p:set>
                                    <p:animEffect transition="in" filter="fade">
                                      <p:cBhvr>
                                        <p:cTn id="27" dur="500"/>
                                        <p:tgtEl>
                                          <p:spTgt spid="1228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304800" y="762000"/>
            <a:ext cx="8458200" cy="5257800"/>
          </a:xfrm>
        </p:spPr>
        <p:txBody>
          <a:bodyPr/>
          <a:lstStyle/>
          <a:p>
            <a:pPr eaLnBrk="1" hangingPunct="1">
              <a:spcBef>
                <a:spcPct val="70000"/>
              </a:spcBef>
            </a:pPr>
            <a:r>
              <a:rPr lang="en-US" altLang="en-US" sz="2400" smtClean="0"/>
              <a:t>Watts S. Humphrey, a renowned expert on software quality, defines a </a:t>
            </a:r>
            <a:r>
              <a:rPr lang="en-US" altLang="en-US" sz="2400" b="1" smtClean="0"/>
              <a:t>software defect</a:t>
            </a:r>
            <a:r>
              <a:rPr lang="en-US" altLang="en-US" sz="2400" smtClean="0"/>
              <a:t> as anything that must be changed before delivery of the program</a:t>
            </a:r>
          </a:p>
          <a:p>
            <a:pPr eaLnBrk="1" hangingPunct="1">
              <a:spcBef>
                <a:spcPct val="70000"/>
              </a:spcBef>
            </a:pPr>
            <a:r>
              <a:rPr lang="en-US" altLang="en-US" sz="2400" smtClean="0"/>
              <a:t>Testing does not sufficiently prevent software defects because:</a:t>
            </a:r>
          </a:p>
          <a:p>
            <a:pPr lvl="1" eaLnBrk="1" hangingPunct="1">
              <a:spcBef>
                <a:spcPct val="70000"/>
              </a:spcBef>
            </a:pPr>
            <a:r>
              <a:rPr lang="en-US" altLang="en-US" sz="2200" smtClean="0"/>
              <a:t>The number of ways to test a complex system is huge</a:t>
            </a:r>
          </a:p>
          <a:p>
            <a:pPr lvl="1" eaLnBrk="1" hangingPunct="1">
              <a:spcBef>
                <a:spcPct val="70000"/>
              </a:spcBef>
            </a:pPr>
            <a:r>
              <a:rPr lang="en-US" altLang="en-US" sz="2200" smtClean="0"/>
              <a:t>Users will continue to invent new ways to use a system that its developers never considered</a:t>
            </a:r>
          </a:p>
          <a:p>
            <a:pPr eaLnBrk="1" hangingPunct="1">
              <a:spcBef>
                <a:spcPct val="70000"/>
              </a:spcBef>
            </a:pPr>
            <a:r>
              <a:rPr lang="en-US" altLang="en-US" sz="2400" smtClean="0"/>
              <a:t>Humphrey suggests that people rethink the software development process to provide </a:t>
            </a:r>
            <a:r>
              <a:rPr lang="en-US" altLang="en-US" sz="2400" i="1" smtClean="0"/>
              <a:t>no</a:t>
            </a:r>
            <a:r>
              <a:rPr lang="en-US" altLang="en-US" sz="2400" smtClean="0"/>
              <a:t> potential defects when you enter system testing; developers must be responsible for providing error-free code at each stage of testing</a:t>
            </a:r>
          </a:p>
        </p:txBody>
      </p:sp>
      <p:sp>
        <p:nvSpPr>
          <p:cNvPr id="55298" name="Rectangle 2"/>
          <p:cNvSpPr>
            <a:spLocks noGrp="1" noChangeArrowheads="1"/>
          </p:cNvSpPr>
          <p:nvPr>
            <p:ph type="title"/>
          </p:nvPr>
        </p:nvSpPr>
        <p:spPr>
          <a:xfrm>
            <a:off x="381000" y="0"/>
            <a:ext cx="8305800" cy="868362"/>
          </a:xfrm>
        </p:spPr>
        <p:txBody>
          <a:bodyPr/>
          <a:lstStyle/>
          <a:p>
            <a:pPr eaLnBrk="1" hangingPunct="1">
              <a:defRPr/>
            </a:pPr>
            <a:r>
              <a:rPr lang="en-US" dirty="0" smtClean="0"/>
              <a:t>Testing Alone Is Not Enough</a:t>
            </a:r>
          </a:p>
        </p:txBody>
      </p:sp>
      <p:sp>
        <p:nvSpPr>
          <p:cNvPr id="12902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7045578-167B-4273-BD8A-64FF400BE333}" type="slidenum">
              <a:rPr lang="en-US" altLang="en-US" sz="1200" smtClean="0"/>
              <a:pPr/>
              <a:t>111</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mtClean="0"/>
              <a:t>Test ALL logic paths</a:t>
            </a:r>
          </a:p>
          <a:p>
            <a:r>
              <a:rPr lang="en-US" altLang="en-US" smtClean="0"/>
              <a:t>Keep inheritance paths short and shallow</a:t>
            </a:r>
          </a:p>
          <a:p>
            <a:r>
              <a:rPr lang="en-US" altLang="en-US" smtClean="0"/>
              <a:t>Think about what an easily testable software landscape or architecture would look like, given the language and reusable components you are deploying</a:t>
            </a:r>
          </a:p>
          <a:p>
            <a:r>
              <a:rPr lang="en-US" altLang="en-US" smtClean="0"/>
              <a:t>Think about how you might use prevention rather than appraisal (testing) to produce defect free code</a:t>
            </a:r>
          </a:p>
        </p:txBody>
      </p:sp>
      <p:sp>
        <p:nvSpPr>
          <p:cNvPr id="3" name="Title 2"/>
          <p:cNvSpPr>
            <a:spLocks noGrp="1"/>
          </p:cNvSpPr>
          <p:nvPr>
            <p:ph type="title"/>
          </p:nvPr>
        </p:nvSpPr>
        <p:spPr/>
        <p:txBody>
          <a:bodyPr/>
          <a:lstStyle/>
          <a:p>
            <a:pPr>
              <a:defRPr/>
            </a:pPr>
            <a:r>
              <a:rPr lang="en-US" dirty="0" smtClean="0"/>
              <a:t>This means….</a:t>
            </a:r>
            <a:endParaRPr lang="en-US" dirty="0"/>
          </a:p>
        </p:txBody>
      </p:sp>
      <p:sp>
        <p:nvSpPr>
          <p:cNvPr id="1300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5DC41B78-69B6-47CD-BE07-25D782F7CA30}" type="slidenum">
              <a:rPr lang="en-US" altLang="en-US" sz="1200" smtClean="0"/>
              <a:pPr/>
              <a:t>112</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p:txBody>
          <a:bodyPr/>
          <a:lstStyle/>
          <a:p>
            <a:pPr eaLnBrk="1" hangingPunct="1">
              <a:spcBef>
                <a:spcPct val="100000"/>
              </a:spcBef>
            </a:pPr>
            <a:r>
              <a:rPr lang="en-US" altLang="en-US" smtClean="0"/>
              <a:t>Modern quality management:</a:t>
            </a:r>
          </a:p>
          <a:p>
            <a:pPr lvl="1" eaLnBrk="1" hangingPunct="1">
              <a:spcBef>
                <a:spcPct val="100000"/>
              </a:spcBef>
            </a:pPr>
            <a:r>
              <a:rPr lang="en-US" altLang="en-US" smtClean="0"/>
              <a:t>Requires customer satisfaction</a:t>
            </a:r>
          </a:p>
          <a:p>
            <a:pPr lvl="1" eaLnBrk="1" hangingPunct="1">
              <a:spcBef>
                <a:spcPct val="100000"/>
              </a:spcBef>
            </a:pPr>
            <a:r>
              <a:rPr lang="en-US" altLang="en-US" smtClean="0"/>
              <a:t>Prefers prevention to inspection</a:t>
            </a:r>
          </a:p>
          <a:p>
            <a:pPr lvl="1" eaLnBrk="1" hangingPunct="1">
              <a:spcBef>
                <a:spcPct val="100000"/>
              </a:spcBef>
            </a:pPr>
            <a:r>
              <a:rPr lang="en-US" altLang="en-US" smtClean="0"/>
              <a:t>Recognizes management responsibility for quality</a:t>
            </a:r>
          </a:p>
          <a:p>
            <a:pPr eaLnBrk="1" hangingPunct="1">
              <a:spcBef>
                <a:spcPct val="100000"/>
              </a:spcBef>
            </a:pPr>
            <a:r>
              <a:rPr lang="en-US" altLang="en-US" smtClean="0"/>
              <a:t>Noteworthy quality experts include Deming, Juran, Crosby, Ishikawa, Taguchi, and Feigenbaum</a:t>
            </a:r>
          </a:p>
        </p:txBody>
      </p:sp>
      <p:sp>
        <p:nvSpPr>
          <p:cNvPr id="56322" name="Rectangle 2"/>
          <p:cNvSpPr>
            <a:spLocks noGrp="1" noChangeArrowheads="1"/>
          </p:cNvSpPr>
          <p:nvPr>
            <p:ph type="title"/>
          </p:nvPr>
        </p:nvSpPr>
        <p:spPr/>
        <p:txBody>
          <a:bodyPr/>
          <a:lstStyle/>
          <a:p>
            <a:pPr eaLnBrk="1" hangingPunct="1">
              <a:defRPr/>
            </a:pPr>
            <a:r>
              <a:rPr lang="en-US" dirty="0" smtClean="0"/>
              <a:t>Modern Quality Management</a:t>
            </a:r>
          </a:p>
        </p:txBody>
      </p:sp>
      <p:sp>
        <p:nvSpPr>
          <p:cNvPr id="13107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6143E51-1624-4AC1-B995-B50EFBFCE271}" type="slidenum">
              <a:rPr lang="en-US" altLang="en-US" sz="1200" smtClean="0"/>
              <a:pPr/>
              <a:t>113</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dirty="0"/>
              <a:t>Information Technology Project Management, Eighth Edition</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304800" y="1304925"/>
            <a:ext cx="8186738" cy="4791075"/>
          </a:xfrm>
        </p:spPr>
        <p:txBody>
          <a:bodyPr/>
          <a:lstStyle/>
          <a:p>
            <a:pPr eaLnBrk="1" hangingPunct="1">
              <a:lnSpc>
                <a:spcPct val="90000"/>
              </a:lnSpc>
            </a:pPr>
            <a:r>
              <a:rPr lang="en-US" altLang="en-US" sz="2600" smtClean="0"/>
              <a:t>Deming was famous for his work in rebuilding Japan and his 14 Points for Management</a:t>
            </a:r>
          </a:p>
          <a:p>
            <a:pPr eaLnBrk="1" hangingPunct="1">
              <a:lnSpc>
                <a:spcPct val="90000"/>
              </a:lnSpc>
            </a:pPr>
            <a:r>
              <a:rPr lang="en-US" altLang="en-US" sz="2600" smtClean="0"/>
              <a:t>Juran wrote the </a:t>
            </a:r>
            <a:r>
              <a:rPr lang="en-US" altLang="en-US" sz="2600" i="1" smtClean="0"/>
              <a:t>Quality Control Handbook</a:t>
            </a:r>
            <a:r>
              <a:rPr lang="en-US" altLang="en-US" sz="2600" smtClean="0"/>
              <a:t> and ten steps to quality improvement</a:t>
            </a:r>
          </a:p>
          <a:p>
            <a:pPr eaLnBrk="1" hangingPunct="1">
              <a:lnSpc>
                <a:spcPct val="90000"/>
              </a:lnSpc>
            </a:pPr>
            <a:r>
              <a:rPr lang="en-US" altLang="en-US" sz="2600" smtClean="0"/>
              <a:t>Crosby wrote </a:t>
            </a:r>
            <a:r>
              <a:rPr lang="en-US" altLang="en-US" sz="2600" i="1" smtClean="0"/>
              <a:t>Quality is Free</a:t>
            </a:r>
            <a:r>
              <a:rPr lang="en-US" altLang="en-US" sz="2600" smtClean="0"/>
              <a:t> and suggested that organizations strive for zero defects</a:t>
            </a:r>
          </a:p>
          <a:p>
            <a:pPr eaLnBrk="1" hangingPunct="1">
              <a:lnSpc>
                <a:spcPct val="90000"/>
              </a:lnSpc>
            </a:pPr>
            <a:r>
              <a:rPr lang="en-US" altLang="en-US" sz="2600" smtClean="0"/>
              <a:t>Ishikawa developed the concepts of quality circles and fishbone diagrams</a:t>
            </a:r>
          </a:p>
          <a:p>
            <a:pPr eaLnBrk="1" hangingPunct="1">
              <a:lnSpc>
                <a:spcPct val="90000"/>
              </a:lnSpc>
            </a:pPr>
            <a:r>
              <a:rPr lang="en-US" altLang="en-US" sz="2600" smtClean="0"/>
              <a:t>Taguchi developed methods for optimizing the process of engineering experimentation</a:t>
            </a:r>
          </a:p>
          <a:p>
            <a:pPr eaLnBrk="1" hangingPunct="1">
              <a:lnSpc>
                <a:spcPct val="90000"/>
              </a:lnSpc>
            </a:pPr>
            <a:r>
              <a:rPr lang="en-US" altLang="en-US" sz="2600" smtClean="0"/>
              <a:t>Feigenbaum developed the concept of total quality control</a:t>
            </a:r>
          </a:p>
        </p:txBody>
      </p:sp>
      <p:sp>
        <p:nvSpPr>
          <p:cNvPr id="57346" name="Rectangle 2"/>
          <p:cNvSpPr>
            <a:spLocks noGrp="1" noChangeArrowheads="1"/>
          </p:cNvSpPr>
          <p:nvPr>
            <p:ph type="title"/>
          </p:nvPr>
        </p:nvSpPr>
        <p:spPr>
          <a:xfrm>
            <a:off x="457200" y="228600"/>
            <a:ext cx="8229600" cy="1066800"/>
          </a:xfrm>
        </p:spPr>
        <p:txBody>
          <a:bodyPr/>
          <a:lstStyle/>
          <a:p>
            <a:pPr eaLnBrk="1" hangingPunct="1">
              <a:defRPr/>
            </a:pPr>
            <a:r>
              <a:rPr lang="en-US" dirty="0" smtClean="0"/>
              <a:t>Quality Experts</a:t>
            </a:r>
          </a:p>
        </p:txBody>
      </p:sp>
      <p:sp>
        <p:nvSpPr>
          <p:cNvPr id="13210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9A07197-77C5-4310-8D7A-6228CC17FCDE}" type="slidenum">
              <a:rPr lang="en-US" altLang="en-US" sz="1200" smtClean="0"/>
              <a:pPr/>
              <a:t>114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p:txBody>
          <a:bodyPr/>
          <a:lstStyle/>
          <a:p>
            <a:pPr eaLnBrk="1" hangingPunct="1"/>
            <a:r>
              <a:rPr lang="en-US" altLang="en-US" sz="2600" smtClean="0"/>
              <a:t>The </a:t>
            </a:r>
            <a:r>
              <a:rPr lang="en-US" altLang="en-US" sz="2600" b="1" smtClean="0"/>
              <a:t>Malcolm Baldrige National Quality Award</a:t>
            </a:r>
            <a:r>
              <a:rPr lang="en-US" altLang="en-US" sz="2600" smtClean="0"/>
              <a:t> originated in 1987 to recognize companies that have achieved a level of world-class competition through quality management </a:t>
            </a:r>
          </a:p>
          <a:p>
            <a:pPr eaLnBrk="1" hangingPunct="1"/>
            <a:r>
              <a:rPr lang="en-US" altLang="en-US" sz="2600" smtClean="0"/>
              <a:t>Given by the President of the United States to U.S. businesses</a:t>
            </a:r>
          </a:p>
          <a:p>
            <a:pPr eaLnBrk="1" hangingPunct="1"/>
            <a:r>
              <a:rPr lang="en-US" altLang="en-US" sz="2600" smtClean="0"/>
              <a:t>Three awards each year in different categories:</a:t>
            </a:r>
          </a:p>
          <a:p>
            <a:pPr lvl="1" eaLnBrk="1" hangingPunct="1"/>
            <a:r>
              <a:rPr lang="en-US" altLang="en-US" smtClean="0"/>
              <a:t>Manufacturing</a:t>
            </a:r>
          </a:p>
          <a:p>
            <a:pPr lvl="1" eaLnBrk="1" hangingPunct="1"/>
            <a:r>
              <a:rPr lang="en-US" altLang="en-US" smtClean="0"/>
              <a:t>Service</a:t>
            </a:r>
          </a:p>
          <a:p>
            <a:pPr lvl="1" eaLnBrk="1" hangingPunct="1"/>
            <a:r>
              <a:rPr lang="en-US" altLang="en-US" smtClean="0"/>
              <a:t>Small business</a:t>
            </a:r>
          </a:p>
          <a:p>
            <a:pPr lvl="1" eaLnBrk="1" hangingPunct="1"/>
            <a:r>
              <a:rPr lang="en-US" altLang="en-US" smtClean="0"/>
              <a:t>Education and health care</a:t>
            </a:r>
          </a:p>
        </p:txBody>
      </p:sp>
      <p:sp>
        <p:nvSpPr>
          <p:cNvPr id="58370" name="Rectangle 2"/>
          <p:cNvSpPr>
            <a:spLocks noGrp="1" noChangeArrowheads="1"/>
          </p:cNvSpPr>
          <p:nvPr>
            <p:ph type="title"/>
          </p:nvPr>
        </p:nvSpPr>
        <p:spPr/>
        <p:txBody>
          <a:bodyPr/>
          <a:lstStyle/>
          <a:p>
            <a:pPr eaLnBrk="1" hangingPunct="1">
              <a:defRPr/>
            </a:pPr>
            <a:r>
              <a:rPr lang="en-US" dirty="0" smtClean="0"/>
              <a:t>Malcolm Baldrige Award</a:t>
            </a:r>
          </a:p>
        </p:txBody>
      </p:sp>
      <p:sp>
        <p:nvSpPr>
          <p:cNvPr id="13312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D8D6DC5-455B-4097-BA07-734DF2AC2438}" type="slidenum">
              <a:rPr lang="en-US" altLang="en-US" sz="1200" smtClean="0"/>
              <a:pPr/>
              <a:t>115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381000" y="914400"/>
            <a:ext cx="8458200" cy="5410200"/>
          </a:xfrm>
        </p:spPr>
        <p:txBody>
          <a:bodyPr/>
          <a:lstStyle/>
          <a:p>
            <a:pPr eaLnBrk="1" hangingPunct="1">
              <a:spcBef>
                <a:spcPct val="80000"/>
              </a:spcBef>
            </a:pPr>
            <a:r>
              <a:rPr lang="en-US" altLang="en-US" sz="2600" b="1" smtClean="0"/>
              <a:t>ISO 9000 </a:t>
            </a:r>
            <a:r>
              <a:rPr lang="en-US" altLang="en-US" sz="2600" smtClean="0"/>
              <a:t>is a quality system standard that:</a:t>
            </a:r>
          </a:p>
          <a:p>
            <a:pPr lvl="1" eaLnBrk="1" hangingPunct="1">
              <a:spcBef>
                <a:spcPct val="80000"/>
              </a:spcBef>
            </a:pPr>
            <a:r>
              <a:rPr lang="en-US" altLang="en-US" smtClean="0"/>
              <a:t>Is a three-part, continuous cycle of planning, controlling, and documenting quality in an organization</a:t>
            </a:r>
          </a:p>
          <a:p>
            <a:pPr lvl="1" eaLnBrk="1" hangingPunct="1">
              <a:spcBef>
                <a:spcPct val="80000"/>
              </a:spcBef>
            </a:pPr>
            <a:r>
              <a:rPr lang="en-US" altLang="en-US" smtClean="0"/>
              <a:t>Provides minimum requirements needed for an organization to meet its quality certification standards</a:t>
            </a:r>
          </a:p>
          <a:p>
            <a:pPr lvl="1" eaLnBrk="1" hangingPunct="1">
              <a:spcBef>
                <a:spcPct val="80000"/>
              </a:spcBef>
            </a:pPr>
            <a:r>
              <a:rPr lang="en-US" altLang="en-US" smtClean="0"/>
              <a:t>Helps organizations around the world reduce costs and improve customer satisfaction</a:t>
            </a:r>
          </a:p>
          <a:p>
            <a:pPr eaLnBrk="1" hangingPunct="1">
              <a:spcBef>
                <a:spcPct val="80000"/>
              </a:spcBef>
            </a:pPr>
            <a:r>
              <a:rPr lang="en-US" altLang="en-US" smtClean="0"/>
              <a:t>See www.iso.org for more information</a:t>
            </a:r>
          </a:p>
        </p:txBody>
      </p:sp>
      <p:sp>
        <p:nvSpPr>
          <p:cNvPr id="59394" name="Rectangle 2"/>
          <p:cNvSpPr>
            <a:spLocks noGrp="1" noChangeArrowheads="1"/>
          </p:cNvSpPr>
          <p:nvPr>
            <p:ph type="title"/>
          </p:nvPr>
        </p:nvSpPr>
        <p:spPr>
          <a:xfrm>
            <a:off x="381000" y="274638"/>
            <a:ext cx="8305800" cy="715962"/>
          </a:xfrm>
        </p:spPr>
        <p:txBody>
          <a:bodyPr>
            <a:normAutofit fontScale="90000"/>
          </a:bodyPr>
          <a:lstStyle/>
          <a:p>
            <a:pPr eaLnBrk="1" hangingPunct="1">
              <a:defRPr/>
            </a:pPr>
            <a:r>
              <a:rPr lang="en-US" dirty="0" smtClean="0"/>
              <a:t>ISO Standards</a:t>
            </a:r>
          </a:p>
        </p:txBody>
      </p:sp>
      <p:sp>
        <p:nvSpPr>
          <p:cNvPr id="13414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C32B769-C032-4D96-B5B4-2DB01E0675CB}" type="slidenum">
              <a:rPr lang="en-US" altLang="en-US" sz="1200" smtClean="0"/>
              <a:pPr/>
              <a:t>116</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Content Placeholder 1"/>
          <p:cNvSpPr>
            <a:spLocks noGrp="1"/>
          </p:cNvSpPr>
          <p:nvPr>
            <p:ph idx="1"/>
          </p:nvPr>
        </p:nvSpPr>
        <p:spPr/>
        <p:txBody>
          <a:bodyPr/>
          <a:lstStyle/>
          <a:p>
            <a:pPr eaLnBrk="1" hangingPunct="1"/>
            <a:r>
              <a:rPr lang="en-US" altLang="en-US" smtClean="0"/>
              <a:t>Many car manufacturers are proud to show and sell their electric cars (Audi, Cadillac, Chevrolet, etc.), but many people might wonder if these cars are safe</a:t>
            </a:r>
          </a:p>
          <a:p>
            <a:pPr eaLnBrk="1" hangingPunct="1"/>
            <a:r>
              <a:rPr lang="en-US" altLang="en-US" smtClean="0"/>
              <a:t>Fortunately, ISO has updated a standard on safety features in electric and hybrid cars to prevent electricity-related injuries</a:t>
            </a:r>
          </a:p>
          <a:p>
            <a:pPr eaLnBrk="1" hangingPunct="1"/>
            <a:r>
              <a:rPr lang="en-US" altLang="en-US" smtClean="0"/>
              <a:t>ISO 6469-3:2011, Electrically propelled road vehicles – protection of persons against electric shock, will help the global market for electric cars</a:t>
            </a:r>
          </a:p>
          <a:p>
            <a:pPr eaLnBrk="1" hangingPunct="1"/>
            <a:endParaRPr lang="en-US" altLang="en-US" smtClean="0"/>
          </a:p>
        </p:txBody>
      </p:sp>
      <p:sp>
        <p:nvSpPr>
          <p:cNvPr id="3" name="Title 2"/>
          <p:cNvSpPr>
            <a:spLocks noGrp="1"/>
          </p:cNvSpPr>
          <p:nvPr>
            <p:ph type="title"/>
          </p:nvPr>
        </p:nvSpPr>
        <p:spPr/>
        <p:txBody>
          <a:bodyPr/>
          <a:lstStyle/>
          <a:p>
            <a:pPr eaLnBrk="1" hangingPunct="1">
              <a:defRPr/>
            </a:pPr>
            <a:r>
              <a:rPr lang="en-US" dirty="0" smtClean="0"/>
              <a:t>Global Issues</a:t>
            </a:r>
            <a:endParaRPr lang="en-US" dirty="0"/>
          </a:p>
        </p:txBody>
      </p:sp>
      <p:sp>
        <p:nvSpPr>
          <p:cNvPr id="13517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21AB507-55AB-4B17-AF13-AD8899A09693}" type="slidenum">
              <a:rPr lang="en-US" altLang="en-US" sz="1200" smtClean="0"/>
              <a:pPr/>
              <a:t>117</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idx="1"/>
          </p:nvPr>
        </p:nvSpPr>
        <p:spPr>
          <a:xfrm>
            <a:off x="381000" y="1752600"/>
            <a:ext cx="8458200" cy="4572000"/>
          </a:xfrm>
        </p:spPr>
        <p:txBody>
          <a:bodyPr/>
          <a:lstStyle/>
          <a:p>
            <a:pPr eaLnBrk="1" hangingPunct="1">
              <a:spcBef>
                <a:spcPct val="100000"/>
              </a:spcBef>
            </a:pPr>
            <a:r>
              <a:rPr lang="en-US" altLang="en-US" smtClean="0"/>
              <a:t>Several suggestions for improving quality for IT projects include:</a:t>
            </a:r>
          </a:p>
          <a:p>
            <a:pPr lvl="1" eaLnBrk="1" hangingPunct="1">
              <a:spcBef>
                <a:spcPct val="100000"/>
              </a:spcBef>
            </a:pPr>
            <a:r>
              <a:rPr lang="en-US" altLang="en-US" smtClean="0"/>
              <a:t>Establish leadership that promotes quality</a:t>
            </a:r>
          </a:p>
          <a:p>
            <a:pPr lvl="1" eaLnBrk="1" hangingPunct="1">
              <a:spcBef>
                <a:spcPct val="100000"/>
              </a:spcBef>
            </a:pPr>
            <a:r>
              <a:rPr lang="en-US" altLang="en-US" smtClean="0"/>
              <a:t>Understand the cost of quality</a:t>
            </a:r>
          </a:p>
          <a:p>
            <a:pPr lvl="1" eaLnBrk="1" hangingPunct="1">
              <a:spcBef>
                <a:spcPct val="100000"/>
              </a:spcBef>
            </a:pPr>
            <a:r>
              <a:rPr lang="en-US" altLang="en-US" smtClean="0"/>
              <a:t>Focus on organizational influences and workplace factors that affect quality</a:t>
            </a:r>
          </a:p>
          <a:p>
            <a:pPr lvl="1" eaLnBrk="1" hangingPunct="1">
              <a:spcBef>
                <a:spcPct val="100000"/>
              </a:spcBef>
            </a:pPr>
            <a:r>
              <a:rPr lang="en-US" altLang="en-US" sz="2800" b="1" smtClean="0">
                <a:solidFill>
                  <a:srgbClr val="FF0000"/>
                </a:solidFill>
              </a:rPr>
              <a:t>Follow maturity models</a:t>
            </a:r>
          </a:p>
        </p:txBody>
      </p:sp>
      <p:sp>
        <p:nvSpPr>
          <p:cNvPr id="60418" name="Rectangle 2"/>
          <p:cNvSpPr>
            <a:spLocks noGrp="1" noChangeArrowheads="1"/>
          </p:cNvSpPr>
          <p:nvPr>
            <p:ph type="title"/>
          </p:nvPr>
        </p:nvSpPr>
        <p:spPr/>
        <p:txBody>
          <a:bodyPr>
            <a:normAutofit fontScale="90000"/>
          </a:bodyPr>
          <a:lstStyle/>
          <a:p>
            <a:pPr eaLnBrk="1" hangingPunct="1">
              <a:defRPr/>
            </a:pPr>
            <a:r>
              <a:rPr lang="en-US" dirty="0" smtClean="0"/>
              <a:t>Improving Information Technology Project Quality</a:t>
            </a:r>
          </a:p>
        </p:txBody>
      </p:sp>
      <p:sp>
        <p:nvSpPr>
          <p:cNvPr id="13619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957AF0B5-664C-40B2-9768-66C7E1F6118C}" type="slidenum">
              <a:rPr lang="en-US" altLang="en-US" sz="1200" smtClean="0"/>
              <a:pPr/>
              <a:t>118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Effect transition="in" filter="barn(inVertical)">
                                      <p:cBhvr>
                                        <p:cTn id="7" dur="500"/>
                                        <p:tgtEl>
                                          <p:spTgt spid="1300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30050">
                                            <p:txEl>
                                              <p:pRg st="2" end="2"/>
                                            </p:txEl>
                                          </p:spTgt>
                                        </p:tgtEl>
                                        <p:attrNameLst>
                                          <p:attrName>style.visibility</p:attrName>
                                        </p:attrNameLst>
                                      </p:cBhvr>
                                      <p:to>
                                        <p:strVal val="visible"/>
                                      </p:to>
                                    </p:set>
                                    <p:animEffect transition="in" filter="barn(inVertical)">
                                      <p:cBhvr>
                                        <p:cTn id="12" dur="500"/>
                                        <p:tgtEl>
                                          <p:spTgt spid="1300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0050">
                                            <p:txEl>
                                              <p:pRg st="3" end="3"/>
                                            </p:txEl>
                                          </p:spTgt>
                                        </p:tgtEl>
                                        <p:attrNameLst>
                                          <p:attrName>style.visibility</p:attrName>
                                        </p:attrNameLst>
                                      </p:cBhvr>
                                      <p:to>
                                        <p:strVal val="visible"/>
                                      </p:to>
                                    </p:set>
                                    <p:animEffect transition="in" filter="barn(inVertical)">
                                      <p:cBhvr>
                                        <p:cTn id="17" dur="500"/>
                                        <p:tgtEl>
                                          <p:spTgt spid="13005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mph" presetSubtype="0" fill="hold" nodeType="clickEffect">
                                  <p:stCondLst>
                                    <p:cond delay="0"/>
                                  </p:stCondLst>
                                  <p:childTnLst>
                                    <p:animScale>
                                      <p:cBhvr>
                                        <p:cTn id="21" dur="2000" fill="hold"/>
                                        <p:tgtEl>
                                          <p:spTgt spid="130050">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idx="1"/>
          </p:nvPr>
        </p:nvSpPr>
        <p:spPr/>
        <p:txBody>
          <a:bodyPr/>
          <a:lstStyle/>
          <a:p>
            <a:pPr eaLnBrk="1" hangingPunct="1">
              <a:spcBef>
                <a:spcPct val="50000"/>
              </a:spcBef>
            </a:pPr>
            <a:r>
              <a:rPr lang="en-US" altLang="en-US" smtClean="0"/>
              <a:t>As Joseph M. Juran said in 1945, “It is most important that top management be quality-minded. In the absence of sincere manifestation of interest at the top, little will happen below”*</a:t>
            </a:r>
          </a:p>
          <a:p>
            <a:pPr eaLnBrk="1" hangingPunct="1">
              <a:spcBef>
                <a:spcPct val="50000"/>
              </a:spcBef>
            </a:pPr>
            <a:r>
              <a:rPr lang="en-US" altLang="en-US" smtClean="0"/>
              <a:t>A large percentage of quality problems are associated with management, not technical issues.</a:t>
            </a:r>
          </a:p>
          <a:p>
            <a:pPr lvl="1" eaLnBrk="1" hangingPunct="1">
              <a:buFont typeface="Wingdings" panose="05000000000000000000" pitchFamily="2" charset="2"/>
              <a:buNone/>
            </a:pPr>
            <a:endParaRPr lang="en-US" altLang="en-US" smtClean="0"/>
          </a:p>
          <a:p>
            <a:pPr lvl="1" eaLnBrk="1" hangingPunct="1">
              <a:buFont typeface="Wingdings" panose="05000000000000000000" pitchFamily="2" charset="2"/>
              <a:buNone/>
            </a:pPr>
            <a:r>
              <a:rPr lang="en-US" altLang="en-US" sz="1700" smtClean="0"/>
              <a:t>*American Society for Quality (ASQ), </a:t>
            </a:r>
            <a:r>
              <a:rPr lang="en-US" altLang="en-US" sz="1700" i="1" smtClean="0"/>
              <a:t>(www.asqc.org/about/history/juran.html</a:t>
            </a:r>
            <a:r>
              <a:rPr lang="en-US" altLang="en-US" sz="1700" smtClean="0"/>
              <a:t>).</a:t>
            </a:r>
          </a:p>
          <a:p>
            <a:pPr lvl="1" eaLnBrk="1" hangingPunct="1">
              <a:buFont typeface="Wingdings" panose="05000000000000000000" pitchFamily="2" charset="2"/>
              <a:buNone/>
            </a:pPr>
            <a:endParaRPr lang="en-US" altLang="en-US" sz="2000" smtClean="0"/>
          </a:p>
        </p:txBody>
      </p:sp>
      <p:sp>
        <p:nvSpPr>
          <p:cNvPr id="61442" name="Rectangle 2"/>
          <p:cNvSpPr>
            <a:spLocks noGrp="1" noChangeArrowheads="1"/>
          </p:cNvSpPr>
          <p:nvPr>
            <p:ph type="title"/>
          </p:nvPr>
        </p:nvSpPr>
        <p:spPr/>
        <p:txBody>
          <a:bodyPr/>
          <a:lstStyle/>
          <a:p>
            <a:pPr eaLnBrk="1" hangingPunct="1">
              <a:defRPr/>
            </a:pPr>
            <a:r>
              <a:rPr lang="en-US" dirty="0" smtClean="0"/>
              <a:t>Leadership</a:t>
            </a:r>
          </a:p>
        </p:txBody>
      </p:sp>
      <p:sp>
        <p:nvSpPr>
          <p:cNvPr id="1372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3BC8C52-0C75-4CA9-A557-0D2869F3B170}" type="slidenum">
              <a:rPr lang="en-US" altLang="en-US" sz="1200" smtClean="0"/>
              <a:pPr/>
              <a:t>119</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idx="1"/>
          </p:nvPr>
        </p:nvSpPr>
        <p:spPr/>
        <p:txBody>
          <a:bodyPr/>
          <a:lstStyle/>
          <a:p>
            <a:pPr eaLnBrk="1" hangingPunct="1"/>
            <a:r>
              <a:rPr lang="en-US" altLang="en-US" smtClean="0"/>
              <a:t>Understand the importance of project cost management</a:t>
            </a:r>
          </a:p>
          <a:p>
            <a:pPr eaLnBrk="1" hangingPunct="1"/>
            <a:r>
              <a:rPr lang="en-US" altLang="en-US" smtClean="0"/>
              <a:t>Explain basic project cost management principles, concepts, and terms</a:t>
            </a:r>
          </a:p>
          <a:p>
            <a:pPr eaLnBrk="1" hangingPunct="1"/>
            <a:r>
              <a:rPr lang="en-US" altLang="en-US" smtClean="0"/>
              <a:t>Describe the process of planning cost management</a:t>
            </a:r>
          </a:p>
          <a:p>
            <a:pPr eaLnBrk="1" hangingPunct="1"/>
            <a:r>
              <a:rPr lang="en-US" altLang="en-US" smtClean="0"/>
              <a:t>Discuss different types of cost estimates and methods for preparing them</a:t>
            </a:r>
          </a:p>
        </p:txBody>
      </p:sp>
      <p:sp>
        <p:nvSpPr>
          <p:cNvPr id="21506" name="Rectangle 2"/>
          <p:cNvSpPr>
            <a:spLocks noGrp="1" noChangeArrowheads="1"/>
          </p:cNvSpPr>
          <p:nvPr>
            <p:ph type="title"/>
          </p:nvPr>
        </p:nvSpPr>
        <p:spPr/>
        <p:txBody>
          <a:bodyPr/>
          <a:lstStyle/>
          <a:p>
            <a:pPr eaLnBrk="1" hangingPunct="1">
              <a:defRPr/>
            </a:pPr>
            <a:r>
              <a:rPr lang="en-US" smtClean="0"/>
              <a:t>Learning Objectives</a:t>
            </a:r>
          </a:p>
        </p:txBody>
      </p:sp>
      <p:sp>
        <p:nvSpPr>
          <p:cNvPr id="3584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C747401-C3D2-4304-A315-135CB722DFBA}" type="slidenum">
              <a:rPr lang="en-US" altLang="en-US" sz="1200" smtClean="0"/>
              <a:pPr/>
              <a:t>12</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idx="1"/>
          </p:nvPr>
        </p:nvSpPr>
        <p:spPr/>
        <p:txBody>
          <a:bodyPr/>
          <a:lstStyle/>
          <a:p>
            <a:pPr eaLnBrk="1" hangingPunct="1">
              <a:lnSpc>
                <a:spcPct val="90000"/>
              </a:lnSpc>
            </a:pPr>
            <a:r>
              <a:rPr lang="en-US" altLang="en-US" smtClean="0"/>
              <a:t>The </a:t>
            </a:r>
            <a:r>
              <a:rPr lang="en-US" altLang="en-US" b="1" smtClean="0"/>
              <a:t>cost of quality</a:t>
            </a:r>
            <a:r>
              <a:rPr lang="en-US" altLang="en-US" smtClean="0"/>
              <a:t> is the cost of conformance plus the cost of nonconformance</a:t>
            </a:r>
          </a:p>
          <a:p>
            <a:pPr lvl="1" eaLnBrk="1" hangingPunct="1">
              <a:lnSpc>
                <a:spcPct val="90000"/>
              </a:lnSpc>
            </a:pPr>
            <a:r>
              <a:rPr lang="en-US" altLang="en-US" b="1" smtClean="0"/>
              <a:t>Conformance</a:t>
            </a:r>
            <a:r>
              <a:rPr lang="en-US" altLang="en-US" smtClean="0"/>
              <a:t> means delivering products that meet requirements and fitness for use</a:t>
            </a:r>
          </a:p>
          <a:p>
            <a:pPr lvl="1" eaLnBrk="1" hangingPunct="1">
              <a:lnSpc>
                <a:spcPct val="90000"/>
              </a:lnSpc>
            </a:pPr>
            <a:r>
              <a:rPr lang="en-US" altLang="en-US" b="1" smtClean="0"/>
              <a:t>Cost of nonconformance</a:t>
            </a:r>
            <a:r>
              <a:rPr lang="en-US" altLang="en-US" smtClean="0"/>
              <a:t> means taking responsibility for failures or not meeting quality expectations</a:t>
            </a:r>
          </a:p>
          <a:p>
            <a:pPr eaLnBrk="1" hangingPunct="1">
              <a:lnSpc>
                <a:spcPct val="90000"/>
              </a:lnSpc>
            </a:pPr>
            <a:r>
              <a:rPr lang="en-US" altLang="en-US" smtClean="0"/>
              <a:t>A study reported that software bugs cost the U.S. economy </a:t>
            </a:r>
            <a:r>
              <a:rPr lang="en-US" altLang="en-US" b="1" smtClean="0">
                <a:solidFill>
                  <a:srgbClr val="FF0000"/>
                </a:solidFill>
              </a:rPr>
              <a:t>$59.6 billion </a:t>
            </a:r>
            <a:r>
              <a:rPr lang="en-US" altLang="en-US" smtClean="0"/>
              <a:t>each year and that one third of the bugs could be eliminated by an improved testing infrastructure</a:t>
            </a:r>
          </a:p>
        </p:txBody>
      </p:sp>
      <p:sp>
        <p:nvSpPr>
          <p:cNvPr id="62466" name="Rectangle 2"/>
          <p:cNvSpPr>
            <a:spLocks noGrp="1" noChangeArrowheads="1"/>
          </p:cNvSpPr>
          <p:nvPr>
            <p:ph type="title"/>
          </p:nvPr>
        </p:nvSpPr>
        <p:spPr/>
        <p:txBody>
          <a:bodyPr/>
          <a:lstStyle/>
          <a:p>
            <a:pPr eaLnBrk="1" hangingPunct="1">
              <a:defRPr/>
            </a:pPr>
            <a:r>
              <a:rPr lang="en-US" dirty="0" smtClean="0"/>
              <a:t>The Cost of Quality</a:t>
            </a:r>
          </a:p>
        </p:txBody>
      </p:sp>
      <p:sp>
        <p:nvSpPr>
          <p:cNvPr id="13824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4C9A873-29A8-456E-987F-6240354B9F93}" type="slidenum">
              <a:rPr lang="en-US" altLang="en-US" sz="1200" smtClean="0"/>
              <a:pPr/>
              <a:t>120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idx="1"/>
          </p:nvPr>
        </p:nvSpPr>
        <p:spPr>
          <a:xfrm>
            <a:off x="0" y="838200"/>
            <a:ext cx="9144000" cy="5181600"/>
          </a:xfrm>
        </p:spPr>
        <p:txBody>
          <a:bodyPr/>
          <a:lstStyle/>
          <a:p>
            <a:pPr eaLnBrk="1" hangingPunct="1">
              <a:spcBef>
                <a:spcPct val="40000"/>
              </a:spcBef>
            </a:pPr>
            <a:r>
              <a:rPr lang="en-US" altLang="en-US" sz="2600" b="1" smtClean="0"/>
              <a:t>Prevention cost</a:t>
            </a:r>
            <a:r>
              <a:rPr lang="en-US" altLang="en-US" sz="2600" smtClean="0"/>
              <a:t>: Cost of planning and executing a project so it is error-free or within an acceptable error range</a:t>
            </a:r>
          </a:p>
          <a:p>
            <a:pPr eaLnBrk="1" hangingPunct="1">
              <a:spcBef>
                <a:spcPct val="40000"/>
              </a:spcBef>
            </a:pPr>
            <a:r>
              <a:rPr lang="en-US" altLang="en-US" sz="2600" b="1" smtClean="0"/>
              <a:t>Appraisal cost</a:t>
            </a:r>
            <a:r>
              <a:rPr lang="en-US" altLang="en-US" sz="2600" smtClean="0"/>
              <a:t>: Cost of evaluating processes and their outputs to ensure quality</a:t>
            </a:r>
          </a:p>
          <a:p>
            <a:pPr eaLnBrk="1" hangingPunct="1">
              <a:spcBef>
                <a:spcPct val="40000"/>
              </a:spcBef>
            </a:pPr>
            <a:r>
              <a:rPr lang="en-US" altLang="en-US" sz="2600" b="1" smtClean="0"/>
              <a:t>Internal failure cost</a:t>
            </a:r>
            <a:r>
              <a:rPr lang="en-US" altLang="en-US" sz="2600" smtClean="0"/>
              <a:t>: Cost incurred to correct an identified defect before the customer receives the product</a:t>
            </a:r>
          </a:p>
          <a:p>
            <a:pPr eaLnBrk="1" hangingPunct="1">
              <a:spcBef>
                <a:spcPct val="40000"/>
              </a:spcBef>
            </a:pPr>
            <a:r>
              <a:rPr lang="en-US" altLang="en-US" sz="2600" b="1" smtClean="0"/>
              <a:t>External failure cost</a:t>
            </a:r>
            <a:r>
              <a:rPr lang="en-US" altLang="en-US" sz="2600" smtClean="0"/>
              <a:t>: Cost that relates to all errors not detected and corrected before delivery to the customer</a:t>
            </a:r>
          </a:p>
          <a:p>
            <a:pPr eaLnBrk="1" hangingPunct="1">
              <a:spcBef>
                <a:spcPct val="40000"/>
              </a:spcBef>
            </a:pPr>
            <a:r>
              <a:rPr lang="en-US" altLang="en-US" sz="2600" b="1" smtClean="0"/>
              <a:t>Measurement and test equipment costs</a:t>
            </a:r>
            <a:r>
              <a:rPr lang="en-US" altLang="en-US" sz="2600" smtClean="0"/>
              <a:t>: Capital cost of equipment used to perform prevention and appraisal activities</a:t>
            </a:r>
          </a:p>
        </p:txBody>
      </p:sp>
      <p:sp>
        <p:nvSpPr>
          <p:cNvPr id="63490" name="Rectangle 2"/>
          <p:cNvSpPr>
            <a:spLocks noGrp="1" noChangeArrowheads="1"/>
          </p:cNvSpPr>
          <p:nvPr>
            <p:ph type="title"/>
          </p:nvPr>
        </p:nvSpPr>
        <p:spPr>
          <a:xfrm>
            <a:off x="381000" y="304800"/>
            <a:ext cx="8382000" cy="457200"/>
          </a:xfrm>
        </p:spPr>
        <p:txBody>
          <a:bodyPr>
            <a:normAutofit fontScale="90000"/>
          </a:bodyPr>
          <a:lstStyle/>
          <a:p>
            <a:pPr eaLnBrk="1" hangingPunct="1">
              <a:defRPr/>
            </a:pPr>
            <a:r>
              <a:rPr lang="en-US" sz="3600" dirty="0" smtClean="0"/>
              <a:t>Five Cost Categories Related to Quality</a:t>
            </a:r>
            <a:endParaRPr lang="en-US" sz="4400" dirty="0" smtClean="0"/>
          </a:p>
        </p:txBody>
      </p:sp>
      <p:sp>
        <p:nvSpPr>
          <p:cNvPr id="1392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42D5950-6BBF-452A-9786-1F0635E4DD10}" type="slidenum">
              <a:rPr lang="en-US" altLang="en-US" sz="1200" smtClean="0"/>
              <a:pPr/>
              <a:t>121</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idx="1"/>
          </p:nvPr>
        </p:nvSpPr>
        <p:spPr>
          <a:xfrm>
            <a:off x="457200" y="1481138"/>
            <a:ext cx="8458200" cy="4767262"/>
          </a:xfrm>
        </p:spPr>
        <p:txBody>
          <a:bodyPr/>
          <a:lstStyle/>
          <a:p>
            <a:pPr eaLnBrk="1" hangingPunct="1"/>
            <a:r>
              <a:rPr lang="en-US" altLang="en-US" sz="2400" smtClean="0"/>
              <a:t>A 2007 study by Nucleus Research Inc. estimated that spam management costs U.S. businesses more than $71 billion annually in lost productivity or $712 per employee</a:t>
            </a:r>
          </a:p>
          <a:p>
            <a:pPr eaLnBrk="1" hangingPunct="1"/>
            <a:r>
              <a:rPr lang="en-US" altLang="en-US" sz="2400" smtClean="0"/>
              <a:t>One e-mail security firm estimated that spam accounts for 95 percent of total e-mail volume worldwide</a:t>
            </a:r>
          </a:p>
          <a:p>
            <a:pPr eaLnBrk="1" hangingPunct="1"/>
            <a:r>
              <a:rPr lang="en-US" altLang="en-US" sz="2400" smtClean="0"/>
              <a:t>In 2008, Reuters reported that spyware and phishing cost consumers $7.1 billion in 2007, up from $2 billion the previous year</a:t>
            </a:r>
          </a:p>
          <a:p>
            <a:pPr eaLnBrk="1" hangingPunct="1"/>
            <a:r>
              <a:rPr lang="en-US" altLang="en-US" sz="2400" smtClean="0"/>
              <a:t>A 2011 report estimated that “10% of Americans have had their identities stolen, and on average, each of those individuals lost around $5,000. The cost to businesses worldwide adds up to a staggering $221 billion each year.”</a:t>
            </a:r>
          </a:p>
        </p:txBody>
      </p:sp>
      <p:sp>
        <p:nvSpPr>
          <p:cNvPr id="64514" name="Rectangle 4"/>
          <p:cNvSpPr>
            <a:spLocks noGrp="1" noChangeArrowheads="1"/>
          </p:cNvSpPr>
          <p:nvPr>
            <p:ph type="title"/>
          </p:nvPr>
        </p:nvSpPr>
        <p:spPr/>
        <p:txBody>
          <a:bodyPr/>
          <a:lstStyle/>
          <a:p>
            <a:pPr eaLnBrk="1" hangingPunct="1">
              <a:defRPr/>
            </a:pPr>
            <a:r>
              <a:rPr lang="en-US" dirty="0" smtClean="0"/>
              <a:t>Media Snapshot</a:t>
            </a:r>
          </a:p>
        </p:txBody>
      </p:sp>
      <p:sp>
        <p:nvSpPr>
          <p:cNvPr id="14029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6459A8F-D76A-4C0B-A84E-1B1D286257FB}" type="slidenum">
              <a:rPr lang="en-US" altLang="en-US" sz="1200" smtClean="0"/>
              <a:pPr/>
              <a:t>122</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idx="1"/>
          </p:nvPr>
        </p:nvSpPr>
        <p:spPr>
          <a:xfrm>
            <a:off x="381000" y="1676400"/>
            <a:ext cx="8458200" cy="4572000"/>
          </a:xfrm>
        </p:spPr>
        <p:txBody>
          <a:bodyPr/>
          <a:lstStyle/>
          <a:p>
            <a:pPr eaLnBrk="1" hangingPunct="1"/>
            <a:r>
              <a:rPr lang="en-US" altLang="en-US" sz="2400" smtClean="0"/>
              <a:t>Study by DeMarco and Lister showed that organizational issues had a much greater influence on programmer productivity than the technical environment or programming languages</a:t>
            </a:r>
          </a:p>
          <a:p>
            <a:pPr eaLnBrk="1" hangingPunct="1"/>
            <a:r>
              <a:rPr lang="en-US" altLang="en-US" sz="2400" smtClean="0"/>
              <a:t>Programmer productivity varied by a factor of one to ten across organizations, but only by 21 percent within the same organization</a:t>
            </a:r>
          </a:p>
          <a:p>
            <a:pPr eaLnBrk="1" hangingPunct="1"/>
            <a:r>
              <a:rPr lang="en-US" altLang="en-US" sz="2400" smtClean="0"/>
              <a:t>Study found no correlation between productivity and programming language, years of experience, or salary.</a:t>
            </a:r>
          </a:p>
          <a:p>
            <a:pPr eaLnBrk="1" hangingPunct="1"/>
            <a:r>
              <a:rPr lang="en-US" altLang="en-US" sz="2400" smtClean="0"/>
              <a:t>A </a:t>
            </a:r>
            <a:r>
              <a:rPr lang="en-US" altLang="en-US" sz="2400" u="sng" smtClean="0"/>
              <a:t>dedicated workspace</a:t>
            </a:r>
            <a:r>
              <a:rPr lang="en-US" altLang="en-US" sz="2400" smtClean="0"/>
              <a:t> and a </a:t>
            </a:r>
            <a:r>
              <a:rPr lang="en-US" altLang="en-US" sz="2400" u="sng" smtClean="0"/>
              <a:t>quiet work environment</a:t>
            </a:r>
            <a:r>
              <a:rPr lang="en-US" altLang="en-US" sz="2400" smtClean="0"/>
              <a:t> were key factors to improving programmer productivity</a:t>
            </a:r>
          </a:p>
        </p:txBody>
      </p:sp>
      <p:sp>
        <p:nvSpPr>
          <p:cNvPr id="65538" name="Rectangle 2"/>
          <p:cNvSpPr>
            <a:spLocks noGrp="1" noChangeArrowheads="1"/>
          </p:cNvSpPr>
          <p:nvPr>
            <p:ph type="title"/>
          </p:nvPr>
        </p:nvSpPr>
        <p:spPr/>
        <p:txBody>
          <a:bodyPr>
            <a:normAutofit fontScale="90000"/>
          </a:bodyPr>
          <a:lstStyle/>
          <a:p>
            <a:pPr eaLnBrk="1" hangingPunct="1">
              <a:defRPr/>
            </a:pPr>
            <a:r>
              <a:rPr lang="en-US" dirty="0" smtClean="0"/>
              <a:t>Organizational Influences, Workplace Factors, and Quality</a:t>
            </a:r>
          </a:p>
        </p:txBody>
      </p:sp>
      <p:sp>
        <p:nvSpPr>
          <p:cNvPr id="14131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8A110F4-151B-446A-AD80-CAB9CEFFFD6E}" type="slidenum">
              <a:rPr lang="en-US" altLang="en-US" sz="1200" smtClean="0"/>
              <a:pPr/>
              <a:t>123</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idx="1"/>
          </p:nvPr>
        </p:nvSpPr>
        <p:spPr>
          <a:xfrm>
            <a:off x="381000" y="1905000"/>
            <a:ext cx="8458200" cy="4343400"/>
          </a:xfrm>
        </p:spPr>
        <p:txBody>
          <a:bodyPr/>
          <a:lstStyle/>
          <a:p>
            <a:pPr eaLnBrk="1" hangingPunct="1">
              <a:spcBef>
                <a:spcPct val="100000"/>
              </a:spcBef>
            </a:pPr>
            <a:r>
              <a:rPr lang="en-US" altLang="en-US" smtClean="0"/>
              <a:t>Project managers must understand and manage stakeholder expectations.</a:t>
            </a:r>
          </a:p>
          <a:p>
            <a:pPr eaLnBrk="1" hangingPunct="1">
              <a:spcBef>
                <a:spcPct val="100000"/>
              </a:spcBef>
            </a:pPr>
            <a:r>
              <a:rPr lang="en-US" altLang="en-US" smtClean="0"/>
              <a:t>Expectations also vary by:</a:t>
            </a:r>
          </a:p>
          <a:p>
            <a:pPr lvl="1" eaLnBrk="1" hangingPunct="1">
              <a:spcBef>
                <a:spcPct val="100000"/>
              </a:spcBef>
            </a:pPr>
            <a:r>
              <a:rPr lang="en-US" altLang="en-US" smtClean="0"/>
              <a:t>Organization’s culture</a:t>
            </a:r>
          </a:p>
          <a:p>
            <a:pPr lvl="1" eaLnBrk="1" hangingPunct="1">
              <a:spcBef>
                <a:spcPct val="100000"/>
              </a:spcBef>
            </a:pPr>
            <a:r>
              <a:rPr lang="en-US" altLang="en-US" smtClean="0"/>
              <a:t>Geographic regions</a:t>
            </a:r>
          </a:p>
        </p:txBody>
      </p:sp>
      <p:sp>
        <p:nvSpPr>
          <p:cNvPr id="66562" name="Rectangle 2"/>
          <p:cNvSpPr>
            <a:spLocks noGrp="1" noChangeArrowheads="1"/>
          </p:cNvSpPr>
          <p:nvPr>
            <p:ph type="title"/>
          </p:nvPr>
        </p:nvSpPr>
        <p:spPr/>
        <p:txBody>
          <a:bodyPr>
            <a:normAutofit fontScale="90000"/>
          </a:bodyPr>
          <a:lstStyle/>
          <a:p>
            <a:pPr eaLnBrk="1" hangingPunct="1">
              <a:defRPr/>
            </a:pPr>
            <a:r>
              <a:rPr lang="en-US" dirty="0" smtClean="0"/>
              <a:t>Expectations and Cultural Differences in Quality</a:t>
            </a:r>
          </a:p>
        </p:txBody>
      </p:sp>
      <p:sp>
        <p:nvSpPr>
          <p:cNvPr id="1423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B173729-B19B-4412-94EB-33F4935C5E1B}" type="slidenum">
              <a:rPr lang="en-US" altLang="en-US" sz="1200" smtClean="0"/>
              <a:pPr/>
              <a:t>124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idx="1"/>
          </p:nvPr>
        </p:nvSpPr>
        <p:spPr>
          <a:xfrm>
            <a:off x="381000" y="1219200"/>
            <a:ext cx="8458200" cy="4724400"/>
          </a:xfrm>
        </p:spPr>
        <p:txBody>
          <a:bodyPr/>
          <a:lstStyle/>
          <a:p>
            <a:pPr eaLnBrk="1" hangingPunct="1">
              <a:spcBef>
                <a:spcPct val="100000"/>
              </a:spcBef>
            </a:pPr>
            <a:r>
              <a:rPr lang="en-US" altLang="en-US" b="1" smtClean="0"/>
              <a:t>Maturity models</a:t>
            </a:r>
            <a:r>
              <a:rPr lang="en-US" altLang="en-US" smtClean="0"/>
              <a:t> are frameworks for helping organizations improve their processes and systems</a:t>
            </a:r>
          </a:p>
          <a:p>
            <a:pPr lvl="1" eaLnBrk="1" hangingPunct="1">
              <a:spcBef>
                <a:spcPct val="100000"/>
              </a:spcBef>
            </a:pPr>
            <a:r>
              <a:rPr lang="en-US" altLang="en-US" smtClean="0"/>
              <a:t>The </a:t>
            </a:r>
            <a:r>
              <a:rPr lang="en-US" altLang="en-US" b="1" smtClean="0"/>
              <a:t>Software Quality Function Deployment Model</a:t>
            </a:r>
            <a:r>
              <a:rPr lang="en-US" altLang="en-US" smtClean="0"/>
              <a:t> focuses on defining user requirements and planning software projects</a:t>
            </a:r>
          </a:p>
          <a:p>
            <a:pPr lvl="1" eaLnBrk="1" hangingPunct="1">
              <a:spcBef>
                <a:spcPct val="100000"/>
              </a:spcBef>
            </a:pPr>
            <a:r>
              <a:rPr lang="en-US" altLang="en-US" smtClean="0"/>
              <a:t>The Software Engineering Institute’s </a:t>
            </a:r>
            <a:r>
              <a:rPr lang="en-US" altLang="en-US" b="1" smtClean="0"/>
              <a:t>Capability Maturity Model Integration </a:t>
            </a:r>
            <a:r>
              <a:rPr lang="en-US" altLang="en-US" smtClean="0"/>
              <a:t>is a process improvement approach that provides organizations with the essential elements of effective processes</a:t>
            </a:r>
          </a:p>
          <a:p>
            <a:pPr eaLnBrk="1" hangingPunct="1">
              <a:lnSpc>
                <a:spcPct val="90000"/>
              </a:lnSpc>
            </a:pPr>
            <a:endParaRPr lang="en-US" altLang="en-US" sz="2400" smtClean="0"/>
          </a:p>
        </p:txBody>
      </p:sp>
      <p:sp>
        <p:nvSpPr>
          <p:cNvPr id="67586" name="Rectangle 2"/>
          <p:cNvSpPr>
            <a:spLocks noGrp="1" noChangeArrowheads="1"/>
          </p:cNvSpPr>
          <p:nvPr>
            <p:ph type="title"/>
          </p:nvPr>
        </p:nvSpPr>
        <p:spPr>
          <a:xfrm>
            <a:off x="381000" y="533400"/>
            <a:ext cx="8382000" cy="608013"/>
          </a:xfrm>
        </p:spPr>
        <p:txBody>
          <a:bodyPr>
            <a:normAutofit fontScale="90000"/>
          </a:bodyPr>
          <a:lstStyle/>
          <a:p>
            <a:pPr eaLnBrk="1" hangingPunct="1">
              <a:defRPr/>
            </a:pPr>
            <a:r>
              <a:rPr lang="en-US" dirty="0" smtClean="0"/>
              <a:t>Maturity Models</a:t>
            </a:r>
          </a:p>
        </p:txBody>
      </p:sp>
      <p:sp>
        <p:nvSpPr>
          <p:cNvPr id="14336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C0D42D7-647C-4DB6-B3C0-FF53AB4C3AAF}" type="slidenum">
              <a:rPr lang="en-US" altLang="en-US" sz="1200" smtClean="0"/>
              <a:pPr/>
              <a:t>125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idx="1"/>
          </p:nvPr>
        </p:nvSpPr>
        <p:spPr/>
        <p:txBody>
          <a:bodyPr/>
          <a:lstStyle/>
          <a:p>
            <a:pPr eaLnBrk="1" hangingPunct="1"/>
            <a:r>
              <a:rPr lang="en-US" altLang="en-US" sz="2400" smtClean="0"/>
              <a:t>CMMI levels, from lowest to highest, are:</a:t>
            </a:r>
          </a:p>
          <a:p>
            <a:pPr lvl="1" eaLnBrk="1" hangingPunct="1"/>
            <a:r>
              <a:rPr lang="en-US" altLang="en-US" sz="2200" smtClean="0"/>
              <a:t>Incomplete</a:t>
            </a:r>
          </a:p>
          <a:p>
            <a:pPr lvl="1" eaLnBrk="1" hangingPunct="1"/>
            <a:r>
              <a:rPr lang="en-US" altLang="en-US" sz="2200" smtClean="0"/>
              <a:t>Performed</a:t>
            </a:r>
          </a:p>
          <a:p>
            <a:pPr lvl="1" eaLnBrk="1" hangingPunct="1"/>
            <a:r>
              <a:rPr lang="en-US" altLang="en-US" sz="2200" smtClean="0"/>
              <a:t>Managed</a:t>
            </a:r>
          </a:p>
          <a:p>
            <a:pPr lvl="1" eaLnBrk="1" hangingPunct="1"/>
            <a:r>
              <a:rPr lang="en-US" altLang="en-US" sz="2200" smtClean="0"/>
              <a:t>Defined</a:t>
            </a:r>
          </a:p>
          <a:p>
            <a:pPr lvl="1" eaLnBrk="1" hangingPunct="1"/>
            <a:r>
              <a:rPr lang="en-US" altLang="en-US" sz="2200" smtClean="0"/>
              <a:t>Quantitatively Managed</a:t>
            </a:r>
          </a:p>
          <a:p>
            <a:pPr lvl="1" eaLnBrk="1" hangingPunct="1"/>
            <a:r>
              <a:rPr lang="en-US" altLang="en-US" sz="2200" smtClean="0"/>
              <a:t>Optimizing</a:t>
            </a:r>
          </a:p>
          <a:p>
            <a:pPr eaLnBrk="1" hangingPunct="1"/>
            <a:r>
              <a:rPr lang="en-US" altLang="en-US" sz="2400" smtClean="0"/>
              <a:t>Companies may not get to bid on government projects unless they have a CMMI Level 3</a:t>
            </a:r>
          </a:p>
        </p:txBody>
      </p:sp>
      <p:sp>
        <p:nvSpPr>
          <p:cNvPr id="68610" name="Rectangle 2"/>
          <p:cNvSpPr>
            <a:spLocks noGrp="1" noChangeArrowheads="1"/>
          </p:cNvSpPr>
          <p:nvPr>
            <p:ph type="title"/>
          </p:nvPr>
        </p:nvSpPr>
        <p:spPr/>
        <p:txBody>
          <a:bodyPr/>
          <a:lstStyle/>
          <a:p>
            <a:pPr eaLnBrk="1" hangingPunct="1">
              <a:defRPr/>
            </a:pPr>
            <a:r>
              <a:rPr lang="en-US" dirty="0" smtClean="0"/>
              <a:t>CMMI Levels</a:t>
            </a:r>
          </a:p>
        </p:txBody>
      </p:sp>
      <p:sp>
        <p:nvSpPr>
          <p:cNvPr id="14438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F8A0C84-29C4-49DA-8F6C-87032025E304}" type="slidenum">
              <a:rPr lang="en-US" altLang="en-US" sz="1200" smtClean="0"/>
              <a:pPr/>
              <a:t>126</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381000" y="914400"/>
            <a:ext cx="8534400" cy="4572000"/>
          </a:xfrm>
        </p:spPr>
        <p:txBody>
          <a:bodyPr/>
          <a:lstStyle/>
          <a:p>
            <a:pPr eaLnBrk="1" hangingPunct="1">
              <a:spcBef>
                <a:spcPct val="100000"/>
              </a:spcBef>
            </a:pPr>
            <a:r>
              <a:rPr lang="en-US" altLang="en-US" sz="2600" smtClean="0"/>
              <a:t>PMI released the Organizational Project Management Maturity Model (OPM3) in December 2003</a:t>
            </a:r>
          </a:p>
          <a:p>
            <a:pPr eaLnBrk="1" hangingPunct="1">
              <a:spcBef>
                <a:spcPct val="100000"/>
              </a:spcBef>
            </a:pPr>
            <a:r>
              <a:rPr lang="en-US" altLang="en-US" sz="2600" smtClean="0"/>
              <a:t>Model is based on market research surveys sent to more than 30,000 project management professionals and incorporates 180 best practices and more than 2,400 capabilities, outcomes, and key performance indicators</a:t>
            </a:r>
          </a:p>
          <a:p>
            <a:pPr eaLnBrk="1" hangingPunct="1">
              <a:spcBef>
                <a:spcPct val="100000"/>
              </a:spcBef>
            </a:pPr>
            <a:r>
              <a:rPr lang="en-US" altLang="en-US" sz="2600" smtClean="0"/>
              <a:t>Addresses standards for excellence in project, program, and portfolio management best practices and explains the capabilities necessary to achieve those best practices</a:t>
            </a:r>
          </a:p>
        </p:txBody>
      </p:sp>
      <p:sp>
        <p:nvSpPr>
          <p:cNvPr id="69634" name="Rectangle 2"/>
          <p:cNvSpPr>
            <a:spLocks noGrp="1" noChangeArrowheads="1"/>
          </p:cNvSpPr>
          <p:nvPr>
            <p:ph type="title"/>
          </p:nvPr>
        </p:nvSpPr>
        <p:spPr>
          <a:xfrm>
            <a:off x="381000" y="274638"/>
            <a:ext cx="8305800" cy="715962"/>
          </a:xfrm>
        </p:spPr>
        <p:txBody>
          <a:bodyPr>
            <a:normAutofit fontScale="90000"/>
          </a:bodyPr>
          <a:lstStyle/>
          <a:p>
            <a:pPr eaLnBrk="1" hangingPunct="1">
              <a:defRPr/>
            </a:pPr>
            <a:r>
              <a:rPr lang="en-US" dirty="0" smtClean="0"/>
              <a:t>PMI’s Maturity Model</a:t>
            </a:r>
          </a:p>
        </p:txBody>
      </p:sp>
      <p:sp>
        <p:nvSpPr>
          <p:cNvPr id="14541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7C0B7BF-1C60-4EAA-967E-9171DC189554}" type="slidenum">
              <a:rPr lang="en-US" altLang="en-US" sz="1200" smtClean="0"/>
              <a:pPr/>
              <a:t>127</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p:txBody>
          <a:bodyPr/>
          <a:lstStyle/>
          <a:p>
            <a:pPr eaLnBrk="1" hangingPunct="1"/>
            <a:r>
              <a:rPr lang="en-US" altLang="en-US" sz="2400" smtClean="0"/>
              <a:t>OPM3 provides the following example to illustrate a best practice, capability, outcome, and key performance indicator:</a:t>
            </a:r>
          </a:p>
          <a:p>
            <a:pPr lvl="1" eaLnBrk="1" hangingPunct="1"/>
            <a:r>
              <a:rPr lang="en-US" altLang="en-US" smtClean="0"/>
              <a:t>Best practice: Establish internal project management communities</a:t>
            </a:r>
          </a:p>
          <a:p>
            <a:pPr lvl="1" eaLnBrk="1" hangingPunct="1"/>
            <a:r>
              <a:rPr lang="en-US" altLang="en-US" smtClean="0"/>
              <a:t>Capability: Facilitate project management activities</a:t>
            </a:r>
          </a:p>
          <a:p>
            <a:pPr lvl="1" eaLnBrk="1" hangingPunct="1"/>
            <a:r>
              <a:rPr lang="en-US" altLang="en-US" smtClean="0"/>
              <a:t>Outcome: Local initiatives, meaning the organization develops pockets of consensus around areas of special interest</a:t>
            </a:r>
          </a:p>
          <a:p>
            <a:pPr lvl="1" eaLnBrk="1" hangingPunct="1"/>
            <a:r>
              <a:rPr lang="en-US" altLang="en-US" smtClean="0"/>
              <a:t>Key performance indicator: Community addresses local issues</a:t>
            </a:r>
          </a:p>
          <a:p>
            <a:pPr eaLnBrk="1" hangingPunct="1"/>
            <a:endParaRPr lang="en-US" altLang="en-US" smtClean="0"/>
          </a:p>
        </p:txBody>
      </p:sp>
      <p:sp>
        <p:nvSpPr>
          <p:cNvPr id="70658" name="Title 1"/>
          <p:cNvSpPr>
            <a:spLocks noGrp="1"/>
          </p:cNvSpPr>
          <p:nvPr>
            <p:ph type="title"/>
          </p:nvPr>
        </p:nvSpPr>
        <p:spPr/>
        <p:txBody>
          <a:bodyPr/>
          <a:lstStyle/>
          <a:p>
            <a:pPr eaLnBrk="1" hangingPunct="1">
              <a:defRPr/>
            </a:pPr>
            <a:r>
              <a:rPr lang="en-US" dirty="0" smtClean="0"/>
              <a:t>Best Practice</a:t>
            </a:r>
          </a:p>
        </p:txBody>
      </p:sp>
      <p:sp>
        <p:nvSpPr>
          <p:cNvPr id="1464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642E6FE2-5F12-44DF-841F-D7AED7C04239}" type="slidenum">
              <a:rPr lang="en-US" altLang="en-US" sz="1200" smtClean="0"/>
              <a:pPr/>
              <a:t>128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idx="1"/>
          </p:nvPr>
        </p:nvSpPr>
        <p:spPr>
          <a:xfrm>
            <a:off x="381000" y="1676400"/>
            <a:ext cx="8458200" cy="4572000"/>
          </a:xfrm>
        </p:spPr>
        <p:txBody>
          <a:bodyPr/>
          <a:lstStyle/>
          <a:p>
            <a:pPr eaLnBrk="1" hangingPunct="1">
              <a:spcBef>
                <a:spcPct val="50000"/>
              </a:spcBef>
            </a:pPr>
            <a:r>
              <a:rPr lang="en-US" altLang="en-US" smtClean="0"/>
              <a:t>Spreadsheet and charting software helps create Pareto diagrams, fishbone diagrams, and so on</a:t>
            </a:r>
          </a:p>
          <a:p>
            <a:pPr eaLnBrk="1" hangingPunct="1">
              <a:spcBef>
                <a:spcPct val="50000"/>
              </a:spcBef>
            </a:pPr>
            <a:r>
              <a:rPr lang="en-US" altLang="en-US" smtClean="0"/>
              <a:t>Statistical software packages help perform statistical analysis</a:t>
            </a:r>
          </a:p>
          <a:p>
            <a:pPr eaLnBrk="1" hangingPunct="1">
              <a:spcBef>
                <a:spcPct val="50000"/>
              </a:spcBef>
            </a:pPr>
            <a:r>
              <a:rPr lang="en-US" altLang="en-US" smtClean="0"/>
              <a:t>Specialized software products help manage Six Sigma projects or create quality control charts</a:t>
            </a:r>
          </a:p>
          <a:p>
            <a:pPr eaLnBrk="1" hangingPunct="1">
              <a:spcBef>
                <a:spcPct val="50000"/>
              </a:spcBef>
            </a:pPr>
            <a:r>
              <a:rPr lang="en-US" altLang="en-US" smtClean="0"/>
              <a:t>Project management software helps create Gantt charts and other tools to help plan and track work related to quality management</a:t>
            </a:r>
          </a:p>
        </p:txBody>
      </p:sp>
      <p:sp>
        <p:nvSpPr>
          <p:cNvPr id="71682" name="Rectangle 2"/>
          <p:cNvSpPr>
            <a:spLocks noGrp="1" noChangeArrowheads="1"/>
          </p:cNvSpPr>
          <p:nvPr>
            <p:ph type="title"/>
          </p:nvPr>
        </p:nvSpPr>
        <p:spPr/>
        <p:txBody>
          <a:bodyPr>
            <a:normAutofit fontScale="90000"/>
          </a:bodyPr>
          <a:lstStyle/>
          <a:p>
            <a:pPr eaLnBrk="1" hangingPunct="1">
              <a:defRPr/>
            </a:pPr>
            <a:r>
              <a:rPr lang="en-US" dirty="0" smtClean="0"/>
              <a:t>Using Software to Assist in Project Quality Management</a:t>
            </a:r>
          </a:p>
        </p:txBody>
      </p:sp>
      <p:sp>
        <p:nvSpPr>
          <p:cNvPr id="14746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992E7F05-23F7-4D57-AE67-4FC33CF3D628}" type="slidenum">
              <a:rPr lang="en-US" altLang="en-US" sz="1200" smtClean="0"/>
              <a:pPr/>
              <a:t>129</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idx="1"/>
          </p:nvPr>
        </p:nvSpPr>
        <p:spPr/>
        <p:txBody>
          <a:bodyPr/>
          <a:lstStyle/>
          <a:p>
            <a:pPr eaLnBrk="1" hangingPunct="1"/>
            <a:r>
              <a:rPr lang="en-US" altLang="en-US" smtClean="0"/>
              <a:t>Understand the processes of determining a budget and preparing a cost estimate for an information technology (IT) project</a:t>
            </a:r>
          </a:p>
          <a:p>
            <a:pPr eaLnBrk="1" hangingPunct="1"/>
            <a:r>
              <a:rPr lang="en-US" altLang="en-US" smtClean="0"/>
              <a:t>Understand the benefits of earned value management and project portfolio management to assist in cost control</a:t>
            </a:r>
          </a:p>
          <a:p>
            <a:pPr eaLnBrk="1" hangingPunct="1"/>
            <a:r>
              <a:rPr lang="en-US" altLang="en-US" smtClean="0"/>
              <a:t>Describe how project management software can assist in project cost management</a:t>
            </a:r>
          </a:p>
        </p:txBody>
      </p:sp>
      <p:sp>
        <p:nvSpPr>
          <p:cNvPr id="20482" name="Rectangle 2"/>
          <p:cNvSpPr>
            <a:spLocks noGrp="1" noChangeArrowheads="1"/>
          </p:cNvSpPr>
          <p:nvPr>
            <p:ph type="title"/>
          </p:nvPr>
        </p:nvSpPr>
        <p:spPr/>
        <p:txBody>
          <a:bodyPr/>
          <a:lstStyle/>
          <a:p>
            <a:pPr eaLnBrk="1" hangingPunct="1">
              <a:defRPr/>
            </a:pPr>
            <a:r>
              <a:rPr lang="en-US" dirty="0" smtClean="0"/>
              <a:t>Learning Objectives</a:t>
            </a:r>
          </a:p>
        </p:txBody>
      </p:sp>
      <p:sp>
        <p:nvSpPr>
          <p:cNvPr id="368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C3C865E-1C41-4056-A4CC-EB9501E70557}" type="slidenum">
              <a:rPr lang="en-US" altLang="en-US" sz="1200" smtClean="0"/>
              <a:pPr/>
              <a:t>13</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idx="1"/>
          </p:nvPr>
        </p:nvSpPr>
        <p:spPr/>
        <p:txBody>
          <a:bodyPr/>
          <a:lstStyle/>
          <a:p>
            <a:pPr eaLnBrk="1" hangingPunct="1">
              <a:spcBef>
                <a:spcPct val="100000"/>
              </a:spcBef>
            </a:pPr>
            <a:r>
              <a:rPr lang="en-US" altLang="en-US" smtClean="0"/>
              <a:t>Project quality management ensures that the project will satisfy the needs for which it was undertaken</a:t>
            </a:r>
          </a:p>
          <a:p>
            <a:pPr eaLnBrk="1" hangingPunct="1">
              <a:spcBef>
                <a:spcPct val="100000"/>
              </a:spcBef>
            </a:pPr>
            <a:r>
              <a:rPr lang="en-US" altLang="en-US" smtClean="0"/>
              <a:t>Main processes include:</a:t>
            </a:r>
          </a:p>
          <a:p>
            <a:pPr lvl="1" eaLnBrk="1" hangingPunct="1">
              <a:spcBef>
                <a:spcPct val="100000"/>
              </a:spcBef>
            </a:pPr>
            <a:r>
              <a:rPr lang="en-US" altLang="en-US" smtClean="0"/>
              <a:t>Plan quality</a:t>
            </a:r>
          </a:p>
          <a:p>
            <a:pPr lvl="1" eaLnBrk="1" hangingPunct="1">
              <a:spcBef>
                <a:spcPct val="100000"/>
              </a:spcBef>
            </a:pPr>
            <a:r>
              <a:rPr lang="en-US" altLang="en-US" smtClean="0"/>
              <a:t>Perform quality assurance</a:t>
            </a:r>
          </a:p>
          <a:p>
            <a:pPr lvl="1" eaLnBrk="1" hangingPunct="1">
              <a:spcBef>
                <a:spcPct val="100000"/>
              </a:spcBef>
            </a:pPr>
            <a:r>
              <a:rPr lang="en-US" altLang="en-US" smtClean="0"/>
              <a:t>Perform quality control</a:t>
            </a:r>
          </a:p>
        </p:txBody>
      </p:sp>
      <p:sp>
        <p:nvSpPr>
          <p:cNvPr id="72706" name="Rectangle 2"/>
          <p:cNvSpPr>
            <a:spLocks noGrp="1" noChangeArrowheads="1"/>
          </p:cNvSpPr>
          <p:nvPr>
            <p:ph type="title"/>
          </p:nvPr>
        </p:nvSpPr>
        <p:spPr/>
        <p:txBody>
          <a:bodyPr/>
          <a:lstStyle/>
          <a:p>
            <a:pPr eaLnBrk="1" hangingPunct="1">
              <a:defRPr/>
            </a:pPr>
            <a:r>
              <a:rPr lang="en-US" dirty="0" smtClean="0"/>
              <a:t>Chapter Summary</a:t>
            </a:r>
          </a:p>
        </p:txBody>
      </p:sp>
      <p:sp>
        <p:nvSpPr>
          <p:cNvPr id="14848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75E0F8B-B37C-4FA3-B19A-B32B0E07B5AD}" type="slidenum">
              <a:rPr lang="en-US" altLang="en-US" sz="1200" smtClean="0"/>
              <a:pPr/>
              <a:t>130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1481138"/>
            <a:ext cx="8534400" cy="4525962"/>
          </a:xfrm>
        </p:spPr>
        <p:txBody>
          <a:bodyPr/>
          <a:lstStyle/>
          <a:p>
            <a:pPr eaLnBrk="1" hangingPunct="1"/>
            <a:r>
              <a:rPr lang="en-US" altLang="en-US" smtClean="0"/>
              <a:t>IT projects have a poor track record for meeting budget goals</a:t>
            </a:r>
          </a:p>
          <a:p>
            <a:pPr eaLnBrk="1" hangingPunct="1"/>
            <a:r>
              <a:rPr lang="en-US" altLang="en-US" smtClean="0"/>
              <a:t>The CHAOS studies found the average cost </a:t>
            </a:r>
            <a:r>
              <a:rPr lang="en-US" altLang="en-US" b="1" smtClean="0"/>
              <a:t>overrun</a:t>
            </a:r>
            <a:r>
              <a:rPr lang="en-US" altLang="en-US" smtClean="0"/>
              <a:t> (the additional percentage or dollar amount by which actual costs exceed estimates) ranged from 180 percent in 1994 to 43 percent in 2010</a:t>
            </a:r>
          </a:p>
          <a:p>
            <a:pPr eaLnBrk="1" hangingPunct="1"/>
            <a:r>
              <a:rPr lang="en-US" altLang="en-US" smtClean="0"/>
              <a:t>A 2011 Harvard Business Review study reported an average cost overrun of 27 percent. The most important finding was the discovery of a large number of gigantic overages or “black swans”</a:t>
            </a:r>
          </a:p>
        </p:txBody>
      </p:sp>
      <p:sp>
        <p:nvSpPr>
          <p:cNvPr id="22530" name="Rectangle 2"/>
          <p:cNvSpPr>
            <a:spLocks noGrp="1" noChangeArrowheads="1"/>
          </p:cNvSpPr>
          <p:nvPr>
            <p:ph type="title"/>
          </p:nvPr>
        </p:nvSpPr>
        <p:spPr/>
        <p:txBody>
          <a:bodyPr>
            <a:normAutofit fontScale="90000"/>
          </a:bodyPr>
          <a:lstStyle/>
          <a:p>
            <a:pPr eaLnBrk="1" hangingPunct="1">
              <a:defRPr/>
            </a:pPr>
            <a:r>
              <a:rPr lang="en-US" smtClean="0"/>
              <a:t>The Importance of Project Cost Management</a:t>
            </a:r>
          </a:p>
        </p:txBody>
      </p:sp>
      <p:sp>
        <p:nvSpPr>
          <p:cNvPr id="378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F2E95DA-E17C-4DA4-B78B-44119CC82AFE}" type="slidenum">
              <a:rPr lang="en-US" altLang="en-US" sz="1200" smtClean="0"/>
              <a:pPr/>
              <a:t>14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7"/>
          <p:cNvSpPr>
            <a:spLocks noGrp="1"/>
          </p:cNvSpPr>
          <p:nvPr>
            <p:ph idx="1"/>
          </p:nvPr>
        </p:nvSpPr>
        <p:spPr>
          <a:xfrm>
            <a:off x="228600" y="1066800"/>
            <a:ext cx="8763000" cy="4572000"/>
          </a:xfrm>
        </p:spPr>
        <p:txBody>
          <a:bodyPr/>
          <a:lstStyle/>
          <a:p>
            <a:pPr eaLnBrk="1" hangingPunct="1"/>
            <a:r>
              <a:rPr lang="en-US" altLang="en-US" sz="2400" smtClean="0"/>
              <a:t>The U.S. government, especially the IRS, continues to provide examples of how not to manage costs</a:t>
            </a:r>
          </a:p>
          <a:p>
            <a:pPr lvl="1" eaLnBrk="1" hangingPunct="1"/>
            <a:r>
              <a:rPr lang="en-US" altLang="en-US" sz="2000" smtClean="0"/>
              <a:t>A series of project failures by the IRS in the 1990s cost taxpayers more than $50 billion a year</a:t>
            </a:r>
          </a:p>
          <a:p>
            <a:pPr lvl="1" eaLnBrk="1" hangingPunct="1"/>
            <a:r>
              <a:rPr lang="en-US" altLang="en-US" sz="2000" smtClean="0"/>
              <a:t>In 2006, the IRS was in the news for a botched upgrade to its fraud-detection software, costing $318 million in fraudulent refunds that didn’t get caught</a:t>
            </a:r>
          </a:p>
          <a:p>
            <a:pPr lvl="1" eaLnBrk="1" hangingPunct="1"/>
            <a:r>
              <a:rPr lang="en-US" altLang="en-US" sz="2000" smtClean="0"/>
              <a:t>A 2008 Government Accountability Office (GAO) report stated that more than 400 U.S. government agency IT projects, worth an estimated $25 billion, suffer from poor planning and underperformance</a:t>
            </a:r>
          </a:p>
          <a:p>
            <a:pPr eaLnBrk="1" hangingPunct="1"/>
            <a:r>
              <a:rPr lang="en-US" altLang="en-US" sz="2400" smtClean="0"/>
              <a:t>The United Kingdom’s National Health Service IT modernization program was called the greatest IT disaster in history with an estimated </a:t>
            </a:r>
            <a:r>
              <a:rPr lang="en-US" altLang="en-US" sz="2400" b="1" smtClean="0"/>
              <a:t>$26 billion overrun</a:t>
            </a:r>
            <a:r>
              <a:rPr lang="en-US" altLang="en-US" sz="2400" smtClean="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pPr eaLnBrk="1" hangingPunct="1">
              <a:defRPr/>
            </a:pPr>
            <a:r>
              <a:rPr lang="en-US" dirty="0" smtClean="0"/>
              <a:t>What Went Wrong?</a:t>
            </a:r>
          </a:p>
        </p:txBody>
      </p:sp>
      <p:sp>
        <p:nvSpPr>
          <p:cNvPr id="3891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DA9FA2A-B4D6-4E6A-849D-0F421C56F952}" type="slidenum">
              <a:rPr lang="en-US" altLang="en-US" sz="1200" smtClean="0"/>
              <a:pPr/>
              <a:t>15</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pPr eaLnBrk="1" hangingPunct="1"/>
            <a:r>
              <a:rPr lang="en-US" altLang="en-US" smtClean="0"/>
              <a:t>FBI – Virtual Case File—shelved in March 2005 after delivering only 1/10</a:t>
            </a:r>
            <a:r>
              <a:rPr lang="en-US" altLang="en-US" baseline="30000" smtClean="0"/>
              <a:t>th</a:t>
            </a:r>
            <a:r>
              <a:rPr lang="en-US" altLang="en-US" smtClean="0"/>
              <a:t> of its planned capability and costing $170 million.</a:t>
            </a:r>
          </a:p>
          <a:p>
            <a:pPr lvl="1" eaLnBrk="1" hangingPunct="1"/>
            <a:r>
              <a:rPr lang="en-US" altLang="en-US" smtClean="0"/>
              <a:t>Contractor complained that the project went through 10 different government project managers and 36 major contract changes</a:t>
            </a:r>
          </a:p>
        </p:txBody>
      </p:sp>
      <p:sp>
        <p:nvSpPr>
          <p:cNvPr id="3" name="Title 2"/>
          <p:cNvSpPr>
            <a:spLocks noGrp="1"/>
          </p:cNvSpPr>
          <p:nvPr>
            <p:ph type="title"/>
          </p:nvPr>
        </p:nvSpPr>
        <p:spPr/>
        <p:txBody>
          <a:bodyPr/>
          <a:lstStyle/>
          <a:p>
            <a:pPr eaLnBrk="1" hangingPunct="1">
              <a:defRPr/>
            </a:pPr>
            <a:r>
              <a:rPr lang="en-US" dirty="0" smtClean="0"/>
              <a:t>U.S. Government--</a:t>
            </a:r>
            <a:endParaRPr lang="en-US" dirty="0"/>
          </a:p>
        </p:txBody>
      </p:sp>
      <p:sp>
        <p:nvSpPr>
          <p:cNvPr id="3994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665A50E-E3A2-4F69-90B4-F8DEC9F156B8}" type="slidenum">
              <a:rPr lang="en-US" altLang="en-US" sz="1200" smtClean="0"/>
              <a:pPr/>
              <a:t>16</a:t>
            </a:fld>
            <a:endParaRPr lang="en-US" altLang="en-US" sz="1200" smtClean="0"/>
          </a:p>
        </p:txBody>
      </p:sp>
      <p:sp>
        <p:nvSpPr>
          <p:cNvPr id="7"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pPr eaLnBrk="1" hangingPunct="1"/>
            <a:r>
              <a:rPr lang="en-US" altLang="en-US" sz="3600" smtClean="0"/>
              <a:t>Boston Big Dig highway construction project—originally estimated at $2.6 billion cost, eventually totaled about </a:t>
            </a:r>
            <a:r>
              <a:rPr lang="en-US" altLang="en-US" sz="3600" b="1" smtClean="0">
                <a:solidFill>
                  <a:srgbClr val="FF0000"/>
                </a:solidFill>
              </a:rPr>
              <a:t>$15 billion</a:t>
            </a:r>
            <a:r>
              <a:rPr lang="en-US" altLang="en-US" sz="3600" smtClean="0"/>
              <a:t>—an estimation error of more than 400%</a:t>
            </a:r>
          </a:p>
          <a:p>
            <a:pPr eaLnBrk="1" hangingPunct="1"/>
            <a:endParaRPr lang="en-US" altLang="en-US" smtClean="0"/>
          </a:p>
        </p:txBody>
      </p:sp>
      <p:sp>
        <p:nvSpPr>
          <p:cNvPr id="3" name="Title 2"/>
          <p:cNvSpPr>
            <a:spLocks noGrp="1"/>
          </p:cNvSpPr>
          <p:nvPr>
            <p:ph type="title"/>
          </p:nvPr>
        </p:nvSpPr>
        <p:spPr/>
        <p:txBody>
          <a:bodyPr/>
          <a:lstStyle/>
          <a:p>
            <a:pPr eaLnBrk="1" hangingPunct="1">
              <a:defRPr/>
            </a:pPr>
            <a:r>
              <a:rPr lang="en-US" dirty="0" smtClean="0"/>
              <a:t>Other major cost overruns</a:t>
            </a:r>
            <a:endParaRPr lang="en-US" dirty="0"/>
          </a:p>
        </p:txBody>
      </p:sp>
      <p:sp>
        <p:nvSpPr>
          <p:cNvPr id="409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AA5BF8F-A7A6-4698-89A1-CBEC1E929283}" type="slidenum">
              <a:rPr lang="en-US" altLang="en-US" sz="1200" smtClean="0"/>
              <a:pPr/>
              <a:t>17</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457200" y="1447800"/>
            <a:ext cx="8458200" cy="4791075"/>
          </a:xfrm>
        </p:spPr>
        <p:txBody>
          <a:bodyPr/>
          <a:lstStyle/>
          <a:p>
            <a:pPr eaLnBrk="1" hangingPunct="1"/>
            <a:r>
              <a:rPr lang="en-US" altLang="en-US" b="1" smtClean="0"/>
              <a:t>Cost</a:t>
            </a:r>
            <a:r>
              <a:rPr lang="en-US" altLang="en-US" smtClean="0"/>
              <a:t> is a resource sacrificed or foregone to achieve a specific objective or something given up in exchange</a:t>
            </a:r>
          </a:p>
          <a:p>
            <a:pPr eaLnBrk="1" hangingPunct="1"/>
            <a:r>
              <a:rPr lang="en-US" altLang="en-US" smtClean="0"/>
              <a:t>Costs are usually measured in monetary units like dollars</a:t>
            </a:r>
          </a:p>
          <a:p>
            <a:pPr eaLnBrk="1" hangingPunct="1"/>
            <a:r>
              <a:rPr lang="en-US" altLang="en-US" b="1" smtClean="0"/>
              <a:t>Project cost management </a:t>
            </a:r>
            <a:r>
              <a:rPr lang="en-US" altLang="en-US" smtClean="0"/>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pPr eaLnBrk="1" hangingPunct="1">
              <a:defRPr/>
            </a:pPr>
            <a:r>
              <a:rPr lang="en-US" smtClean="0"/>
              <a:t>What is Cost and Project Cost Management?</a:t>
            </a:r>
          </a:p>
        </p:txBody>
      </p:sp>
      <p:sp>
        <p:nvSpPr>
          <p:cNvPr id="4198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CF4CFB4-9537-4E3D-A1B0-44D992A16DD7}" type="slidenum">
              <a:rPr lang="en-US" altLang="en-US" sz="1200" smtClean="0"/>
              <a:pPr/>
              <a:t>18</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228600" y="914400"/>
            <a:ext cx="8382000" cy="4791075"/>
          </a:xfrm>
        </p:spPr>
        <p:txBody>
          <a:bodyPr/>
          <a:lstStyle/>
          <a:p>
            <a:pPr eaLnBrk="1" hangingPunct="1"/>
            <a:r>
              <a:rPr lang="en-US" altLang="en-US" b="1" smtClean="0"/>
              <a:t>Plan cost management </a:t>
            </a:r>
            <a:r>
              <a:rPr lang="en-US" altLang="en-US" smtClean="0"/>
              <a:t>:determining the policies, procedures, and documentation that will be used for planning, executing, and controlling project cost.</a:t>
            </a:r>
          </a:p>
          <a:p>
            <a:pPr eaLnBrk="1" hangingPunct="1"/>
            <a:r>
              <a:rPr lang="en-US" altLang="en-US" b="1" smtClean="0"/>
              <a:t>Estimate costs:</a:t>
            </a:r>
            <a:r>
              <a:rPr lang="en-US" altLang="en-US" smtClean="0"/>
              <a:t> developing an approximation or estimate of the costs of the resources needed to complete a project</a:t>
            </a:r>
          </a:p>
          <a:p>
            <a:pPr eaLnBrk="1" hangingPunct="1"/>
            <a:r>
              <a:rPr lang="en-US" altLang="en-US" b="1" smtClean="0"/>
              <a:t>Determine the budget:</a:t>
            </a:r>
            <a:r>
              <a:rPr lang="en-US" altLang="en-US" smtClean="0"/>
              <a:t> allocating the overall cost estimate to individual work items to establish a baseline for measuring performance</a:t>
            </a:r>
          </a:p>
          <a:p>
            <a:pPr eaLnBrk="1" hangingPunct="1"/>
            <a:r>
              <a:rPr lang="en-US" altLang="en-US" b="1" smtClean="0"/>
              <a:t>Control costs:</a:t>
            </a:r>
            <a:r>
              <a:rPr lang="en-US" altLang="en-US" smtClean="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pPr eaLnBrk="1" hangingPunct="1">
              <a:defRPr/>
            </a:pPr>
            <a:r>
              <a:rPr lang="en-US" smtClean="0"/>
              <a:t>Project Cost Management Processes</a:t>
            </a:r>
          </a:p>
        </p:txBody>
      </p:sp>
      <p:sp>
        <p:nvSpPr>
          <p:cNvPr id="4301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DF8CA14-FAC7-4BE4-9149-B7BB2F645E9B}" type="slidenum">
              <a:rPr lang="en-US" altLang="en-US" sz="1200" smtClean="0"/>
              <a:pPr/>
              <a:t>19</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2300" indent="-514350">
              <a:buFont typeface="Arial" panose="020B0604020202020204" pitchFamily="34" charset="0"/>
              <a:buAutoNum type="alphaLcPeriod"/>
            </a:pPr>
            <a:r>
              <a:rPr lang="en-US" altLang="en-US" smtClean="0"/>
              <a:t>Plans</a:t>
            </a:r>
          </a:p>
          <a:p>
            <a:pPr marL="622300" indent="-514350">
              <a:buFont typeface="Arial" panose="020B0604020202020204" pitchFamily="34" charset="0"/>
              <a:buAutoNum type="alphaLcPeriod"/>
            </a:pPr>
            <a:r>
              <a:rPr lang="en-US" altLang="en-US" smtClean="0"/>
              <a:t>Policies</a:t>
            </a:r>
          </a:p>
          <a:p>
            <a:pPr marL="622300" indent="-514350">
              <a:buFont typeface="Arial" panose="020B0604020202020204" pitchFamily="34" charset="0"/>
              <a:buAutoNum type="alphaLcPeriod"/>
            </a:pPr>
            <a:r>
              <a:rPr lang="en-US" altLang="en-US" smtClean="0"/>
              <a:t>Procedures</a:t>
            </a:r>
          </a:p>
          <a:p>
            <a:pPr marL="622300" indent="-514350">
              <a:buFont typeface="Arial" panose="020B0604020202020204" pitchFamily="34" charset="0"/>
              <a:buAutoNum type="alphaLcPeriod"/>
            </a:pPr>
            <a:r>
              <a:rPr lang="en-US" altLang="en-US" smtClean="0"/>
              <a:t>Knowledge bases</a:t>
            </a:r>
          </a:p>
          <a:p>
            <a:pPr marL="622300" indent="-514350">
              <a:buFont typeface="Arial" panose="020B0604020202020204" pitchFamily="34" charset="0"/>
              <a:buAutoNum type="alphaLcPeriod"/>
            </a:pPr>
            <a:r>
              <a:rPr lang="en-US" altLang="en-US" smtClean="0"/>
              <a:t>Government regulations</a:t>
            </a:r>
          </a:p>
        </p:txBody>
      </p:sp>
      <p:sp>
        <p:nvSpPr>
          <p:cNvPr id="3" name="Title 2"/>
          <p:cNvSpPr>
            <a:spLocks noGrp="1"/>
          </p:cNvSpPr>
          <p:nvPr>
            <p:ph type="title"/>
          </p:nvPr>
        </p:nvSpPr>
        <p:spPr/>
        <p:txBody>
          <a:bodyPr>
            <a:normAutofit fontScale="90000"/>
          </a:bodyPr>
          <a:lstStyle/>
          <a:p>
            <a:pPr>
              <a:defRPr/>
            </a:pPr>
            <a:r>
              <a:rPr lang="en-US" dirty="0" smtClean="0"/>
              <a:t>Which of the following is not a Organizational Process Asset?</a:t>
            </a:r>
            <a:endParaRPr lang="en-US" dirty="0"/>
          </a:p>
        </p:txBody>
      </p:sp>
      <p:sp>
        <p:nvSpPr>
          <p:cNvPr id="4" name="Footer Placeholder 3"/>
          <p:cNvSpPr>
            <a:spLocks noGrp="1"/>
          </p:cNvSpPr>
          <p:nvPr>
            <p:ph type="ftr" sz="quarter" idx="10"/>
          </p:nvPr>
        </p:nvSpPr>
        <p:spPr/>
        <p:txBody>
          <a:bodyPr/>
          <a:lstStyle/>
          <a:p>
            <a:pPr>
              <a:defRPr/>
            </a:pPr>
            <a:r>
              <a:rPr lang="en-US"/>
              <a:t>Information Technology Project Management, Eighth Edition</a:t>
            </a:r>
          </a:p>
        </p:txBody>
      </p:sp>
      <p:sp>
        <p:nvSpPr>
          <p:cNvPr id="2662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9F9B325-36F5-4E60-8C3A-D7D7B747FE00}" type="slidenum">
              <a:rPr lang="en-US" altLang="en-US" sz="1200" smtClean="0"/>
              <a:pPr/>
              <a:t>2</a:t>
            </a:fld>
            <a:endParaRPr lang="en-US" altLang="en-US" sz="1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4" end="4"/>
                                            </p:txEl>
                                          </p:spTgt>
                                        </p:tgtEl>
                                        <p:attrNameLst>
                                          <p:attrName>r</p:attrName>
                                        </p:attrNameLst>
                                      </p:cBhvr>
                                    </p:animRot>
                                    <p:animRot by="-240000">
                                      <p:cBhvr>
                                        <p:cTn id="7" dur="200" fill="hold">
                                          <p:stCondLst>
                                            <p:cond delay="200"/>
                                          </p:stCondLst>
                                        </p:cTn>
                                        <p:tgtEl>
                                          <p:spTgt spid="2">
                                            <p:txEl>
                                              <p:pRg st="4" end="4"/>
                                            </p:txEl>
                                          </p:spTgt>
                                        </p:tgtEl>
                                        <p:attrNameLst>
                                          <p:attrName>r</p:attrName>
                                        </p:attrNameLst>
                                      </p:cBhvr>
                                    </p:animRot>
                                    <p:animRot by="240000">
                                      <p:cBhvr>
                                        <p:cTn id="8" dur="200" fill="hold">
                                          <p:stCondLst>
                                            <p:cond delay="400"/>
                                          </p:stCondLst>
                                        </p:cTn>
                                        <p:tgtEl>
                                          <p:spTgt spid="2">
                                            <p:txEl>
                                              <p:pRg st="4" end="4"/>
                                            </p:txEl>
                                          </p:spTgt>
                                        </p:tgtEl>
                                        <p:attrNameLst>
                                          <p:attrName>r</p:attrName>
                                        </p:attrNameLst>
                                      </p:cBhvr>
                                    </p:animRot>
                                    <p:animRot by="-240000">
                                      <p:cBhvr>
                                        <p:cTn id="9" dur="200" fill="hold">
                                          <p:stCondLst>
                                            <p:cond delay="600"/>
                                          </p:stCondLst>
                                        </p:cTn>
                                        <p:tgtEl>
                                          <p:spTgt spid="2">
                                            <p:txEl>
                                              <p:pRg st="4" end="4"/>
                                            </p:txEl>
                                          </p:spTgt>
                                        </p:tgtEl>
                                        <p:attrNameLst>
                                          <p:attrName>r</p:attrName>
                                        </p:attrNameLst>
                                      </p:cBhvr>
                                    </p:animRot>
                                    <p:animRot by="120000">
                                      <p:cBhvr>
                                        <p:cTn id="10" dur="200" fill="hold">
                                          <p:stCondLst>
                                            <p:cond delay="800"/>
                                          </p:stCondLst>
                                        </p:cTn>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defRPr/>
            </a:pPr>
            <a:r>
              <a:rPr lang="en-US" smtClean="0"/>
              <a:t>Figure 7-1. Project Cost Management Summary</a:t>
            </a:r>
          </a:p>
        </p:txBody>
      </p:sp>
      <p:sp>
        <p:nvSpPr>
          <p:cNvPr id="4403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B04EB23-B408-411B-B287-4BF5D678DEB3}" type="slidenum">
              <a:rPr lang="en-US" altLang="en-US" sz="1200" smtClean="0"/>
              <a:pPr/>
              <a:t>20</a:t>
            </a:fld>
            <a:endParaRPr lang="en-US" altLang="en-US" sz="1200" smtClean="0"/>
          </a:p>
        </p:txBody>
      </p:sp>
      <p:pic>
        <p:nvPicPr>
          <p:cNvPr id="4403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381000" y="1447800"/>
            <a:ext cx="8458200" cy="5105400"/>
          </a:xfrm>
        </p:spPr>
        <p:txBody>
          <a:bodyPr/>
          <a:lstStyle/>
          <a:p>
            <a:pPr eaLnBrk="1" hangingPunct="1"/>
            <a:r>
              <a:rPr lang="en-US" altLang="en-US" smtClean="0"/>
              <a:t>Most members of an executive board better understand and are more interested in financial terms than IT terms , so IT project managers must speak their language</a:t>
            </a:r>
          </a:p>
          <a:p>
            <a:pPr lvl="1" eaLnBrk="1" hangingPunct="1"/>
            <a:r>
              <a:rPr lang="en-US" altLang="en-US" b="1" smtClean="0"/>
              <a:t>Profits</a:t>
            </a:r>
            <a:r>
              <a:rPr lang="en-US" altLang="en-US" smtClean="0"/>
              <a:t> are revenues minus expenditures</a:t>
            </a:r>
          </a:p>
          <a:p>
            <a:pPr lvl="1" eaLnBrk="1" hangingPunct="1"/>
            <a:r>
              <a:rPr lang="en-US" altLang="en-US" b="1" smtClean="0"/>
              <a:t>Profit margin </a:t>
            </a:r>
            <a:r>
              <a:rPr lang="en-US" altLang="en-US" smtClean="0"/>
              <a:t>is the ratio of revenues to profits</a:t>
            </a:r>
          </a:p>
          <a:p>
            <a:pPr lvl="1" eaLnBrk="1" hangingPunct="1"/>
            <a:r>
              <a:rPr lang="en-US" altLang="en-US" b="1" smtClean="0"/>
              <a:t>Life cycle costing </a:t>
            </a:r>
            <a:r>
              <a:rPr lang="en-US" altLang="en-US" smtClean="0"/>
              <a:t>considers the total cost of ownership, or development plus support costs, for a project </a:t>
            </a:r>
          </a:p>
          <a:p>
            <a:pPr lvl="1" eaLnBrk="1" hangingPunct="1"/>
            <a:r>
              <a:rPr lang="en-US" altLang="en-US" b="1" smtClean="0"/>
              <a:t>Cash flow analysis</a:t>
            </a:r>
            <a:r>
              <a:rPr lang="en-US" altLang="en-US" smtClean="0"/>
              <a:t> determines the estimated annual costs and benefits for a project and the resulting annual cash flow</a:t>
            </a:r>
            <a:endParaRPr lang="en-US" altLang="en-US" sz="3200" smtClean="0"/>
          </a:p>
          <a:p>
            <a:pPr eaLnBrk="1" hangingPunct="1"/>
            <a:endParaRPr lang="en-US" altLang="en-US" smtClean="0"/>
          </a:p>
        </p:txBody>
      </p:sp>
      <p:sp>
        <p:nvSpPr>
          <p:cNvPr id="27650" name="Rectangle 2"/>
          <p:cNvSpPr>
            <a:spLocks noGrp="1" noChangeArrowheads="1"/>
          </p:cNvSpPr>
          <p:nvPr>
            <p:ph type="title"/>
          </p:nvPr>
        </p:nvSpPr>
        <p:spPr/>
        <p:txBody>
          <a:bodyPr>
            <a:normAutofit fontScale="90000"/>
          </a:bodyPr>
          <a:lstStyle/>
          <a:p>
            <a:pPr eaLnBrk="1" hangingPunct="1">
              <a:defRPr/>
            </a:pPr>
            <a:r>
              <a:rPr lang="en-US" smtClean="0"/>
              <a:t>Basic Principles of Cost Management</a:t>
            </a:r>
          </a:p>
        </p:txBody>
      </p:sp>
      <p:sp>
        <p:nvSpPr>
          <p:cNvPr id="450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6A4B987F-4646-492C-8DFE-9B68037379C5}" type="slidenum">
              <a:rPr lang="en-US" altLang="en-US" sz="1200" smtClean="0"/>
              <a:pPr/>
              <a:t>21</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Table 7-1. Cost of Downtime for IT Applications</a:t>
            </a:r>
          </a:p>
        </p:txBody>
      </p:sp>
      <p:sp>
        <p:nvSpPr>
          <p:cNvPr id="46083"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58E7924-6D39-4259-94D5-BC4DB4A2E315}" type="slidenum">
              <a:rPr lang="en-US" altLang="en-US" sz="1200" smtClean="0"/>
              <a:pPr/>
              <a:t>22</a:t>
            </a:fld>
            <a:endParaRPr lang="en-US" altLang="en-US" sz="1200" smtClean="0"/>
          </a:p>
        </p:txBody>
      </p:sp>
      <p:pic>
        <p:nvPicPr>
          <p:cNvPr id="46084" name="Picture 6"/>
          <p:cNvPicPr>
            <a:picLocks noChangeAspect="1" noChangeArrowheads="1"/>
          </p:cNvPicPr>
          <p:nvPr/>
        </p:nvPicPr>
        <p:blipFill>
          <a:blip r:embed="rId2">
            <a:extLst>
              <a:ext uri="{28A0092B-C50C-407E-A947-70E740481C1C}">
                <a14:useLocalDpi xmlns:a14="http://schemas.microsoft.com/office/drawing/2010/main" val="0"/>
              </a:ext>
            </a:extLst>
          </a:blip>
          <a:srcRect l="23125" t="20000" r="35001" b="36000"/>
          <a:stretch>
            <a:fillRect/>
          </a:stretch>
        </p:blipFill>
        <p:spPr bwMode="auto">
          <a:xfrm>
            <a:off x="1219200" y="1219200"/>
            <a:ext cx="67056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1"/>
          <p:cNvSpPr txBox="1">
            <a:spLocks noChangeArrowheads="1"/>
          </p:cNvSpPr>
          <p:nvPr/>
        </p:nvSpPr>
        <p:spPr bwMode="auto">
          <a:xfrm>
            <a:off x="114300" y="5622925"/>
            <a:ext cx="891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r>
              <a:rPr lang="en-US" altLang="en-US" sz="1600"/>
              <a:t>Source: The Standish Group International, “Trends in IT Value,” www.standishgroup.com (2008).</a:t>
            </a:r>
          </a:p>
        </p:txBody>
      </p:sp>
      <p:sp>
        <p:nvSpPr>
          <p:cNvPr id="7"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5"/>
          <p:cNvSpPr>
            <a:spLocks noGrp="1"/>
          </p:cNvSpPr>
          <p:nvPr>
            <p:ph idx="1"/>
          </p:nvPr>
        </p:nvSpPr>
        <p:spPr>
          <a:xfrm>
            <a:off x="228600" y="990600"/>
            <a:ext cx="8686800" cy="4525963"/>
          </a:xfrm>
        </p:spPr>
        <p:txBody>
          <a:bodyPr/>
          <a:lstStyle/>
          <a:p>
            <a:pPr eaLnBrk="1" hangingPunct="1"/>
            <a:r>
              <a:rPr lang="en-US" altLang="en-US" sz="2400" smtClean="0"/>
              <a:t>Many organizations use IT to reduce operational costs</a:t>
            </a:r>
          </a:p>
          <a:p>
            <a:pPr eaLnBrk="1" hangingPunct="1"/>
            <a:r>
              <a:rPr lang="en-US" altLang="en-US" sz="2400" smtClean="0"/>
              <a:t>Technology has decreased the costs associated with processing an ATM transaction:</a:t>
            </a:r>
          </a:p>
          <a:p>
            <a:pPr lvl="1" eaLnBrk="1" hangingPunct="1"/>
            <a:r>
              <a:rPr lang="en-US" altLang="en-US" sz="2000" smtClean="0"/>
              <a:t>In 1968, the average cost was $5.</a:t>
            </a:r>
          </a:p>
          <a:p>
            <a:pPr lvl="1" eaLnBrk="1" hangingPunct="1"/>
            <a:r>
              <a:rPr lang="en-US" altLang="en-US" sz="2000" smtClean="0"/>
              <a:t>In 1978, the cost went down to $1.50</a:t>
            </a:r>
          </a:p>
          <a:p>
            <a:pPr lvl="1" eaLnBrk="1" hangingPunct="1"/>
            <a:r>
              <a:rPr lang="en-US" altLang="en-US" sz="2000" smtClean="0"/>
              <a:t>In 1988, the cost was just a nickel.</a:t>
            </a:r>
          </a:p>
          <a:p>
            <a:pPr lvl="1" eaLnBrk="1" hangingPunct="1"/>
            <a:r>
              <a:rPr lang="en-US" altLang="en-US" sz="2000" smtClean="0"/>
              <a:t>In 1998, it only cost a penny.</a:t>
            </a:r>
          </a:p>
          <a:p>
            <a:pPr lvl="1" eaLnBrk="1" hangingPunct="1"/>
            <a:r>
              <a:rPr lang="en-US" altLang="en-US" sz="2000" smtClean="0"/>
              <a:t>In 2008, the cost was just half a penny!</a:t>
            </a:r>
          </a:p>
          <a:p>
            <a:pPr eaLnBrk="1" hangingPunct="1"/>
            <a:r>
              <a:rPr lang="en-US" altLang="en-US" sz="2400" smtClean="0"/>
              <a:t>Investing in green IT and other initiatives has helped both the environment and companies’ bottom lines. Michael Dell, CEO of Dell, reached his goal to make his company “carbon neutral” in 2008. As of March 2012, Dell had helped its customers save almost $7 billion in energy costs</a:t>
            </a:r>
          </a:p>
          <a:p>
            <a:pPr eaLnBrk="1" hangingPunct="1"/>
            <a:endParaRPr lang="en-US" altLang="en-US" sz="2400" smtClean="0"/>
          </a:p>
        </p:txBody>
      </p:sp>
      <p:sp>
        <p:nvSpPr>
          <p:cNvPr id="29698" name="Title 1"/>
          <p:cNvSpPr>
            <a:spLocks noGrp="1"/>
          </p:cNvSpPr>
          <p:nvPr>
            <p:ph type="title"/>
          </p:nvPr>
        </p:nvSpPr>
        <p:spPr>
          <a:xfrm>
            <a:off x="457200" y="0"/>
            <a:ext cx="8229600" cy="1143000"/>
          </a:xfrm>
        </p:spPr>
        <p:txBody>
          <a:bodyPr/>
          <a:lstStyle/>
          <a:p>
            <a:pPr eaLnBrk="1" hangingPunct="1">
              <a:defRPr/>
            </a:pPr>
            <a:r>
              <a:rPr lang="en-US" dirty="0" smtClean="0"/>
              <a:t>What Went Right?</a:t>
            </a:r>
          </a:p>
        </p:txBody>
      </p:sp>
      <p:sp>
        <p:nvSpPr>
          <p:cNvPr id="471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026B15AB-7E17-4F06-AF93-359BED099A7B}" type="slidenum">
              <a:rPr lang="en-US" altLang="en-US" sz="1200" smtClean="0"/>
              <a:pPr/>
              <a:t>23</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04800" y="838200"/>
            <a:ext cx="8305800" cy="4572000"/>
          </a:xfrm>
        </p:spPr>
        <p:txBody>
          <a:bodyPr/>
          <a:lstStyle/>
          <a:p>
            <a:pPr eaLnBrk="1" hangingPunct="1">
              <a:lnSpc>
                <a:spcPct val="80000"/>
              </a:lnSpc>
            </a:pPr>
            <a:r>
              <a:rPr lang="en-US" altLang="en-US" b="1" smtClean="0"/>
              <a:t>Tangible costs</a:t>
            </a:r>
            <a:r>
              <a:rPr lang="en-US" altLang="en-US" smtClean="0"/>
              <a:t> or </a:t>
            </a:r>
            <a:r>
              <a:rPr lang="en-US" altLang="en-US" b="1" smtClean="0"/>
              <a:t>benefits</a:t>
            </a:r>
            <a:r>
              <a:rPr lang="en-US" altLang="en-US" smtClean="0"/>
              <a:t> are those costs or benefits that an organization can easily measure in dollars </a:t>
            </a:r>
          </a:p>
          <a:p>
            <a:pPr eaLnBrk="1" hangingPunct="1">
              <a:lnSpc>
                <a:spcPct val="80000"/>
              </a:lnSpc>
            </a:pPr>
            <a:r>
              <a:rPr lang="en-US" altLang="en-US" b="1" smtClean="0"/>
              <a:t>Intangible costs</a:t>
            </a:r>
            <a:r>
              <a:rPr lang="en-US" altLang="en-US" smtClean="0"/>
              <a:t> or </a:t>
            </a:r>
            <a:r>
              <a:rPr lang="en-US" altLang="en-US" b="1" smtClean="0"/>
              <a:t>benefits</a:t>
            </a:r>
            <a:r>
              <a:rPr lang="en-US" altLang="en-US" smtClean="0"/>
              <a:t> are costs or benefits that are difficult to measure in monetary terms</a:t>
            </a:r>
          </a:p>
          <a:p>
            <a:pPr eaLnBrk="1" hangingPunct="1">
              <a:lnSpc>
                <a:spcPct val="80000"/>
              </a:lnSpc>
            </a:pPr>
            <a:r>
              <a:rPr lang="en-US" altLang="en-US" b="1" smtClean="0"/>
              <a:t>Direct costs</a:t>
            </a:r>
            <a:r>
              <a:rPr lang="en-US" altLang="en-US" smtClean="0"/>
              <a:t> are costs that can be directly related to producing the products and services of the project </a:t>
            </a:r>
          </a:p>
          <a:p>
            <a:pPr eaLnBrk="1" hangingPunct="1">
              <a:lnSpc>
                <a:spcPct val="80000"/>
              </a:lnSpc>
            </a:pPr>
            <a:r>
              <a:rPr lang="en-US" altLang="en-US" b="1" smtClean="0"/>
              <a:t>Indirect costs</a:t>
            </a:r>
            <a:r>
              <a:rPr lang="en-US" altLang="en-US" smtClean="0"/>
              <a:t> are costs that are not directly related to the products or services of the project, but are indirectly related to performing the project</a:t>
            </a:r>
          </a:p>
          <a:p>
            <a:pPr eaLnBrk="1" hangingPunct="1">
              <a:lnSpc>
                <a:spcPct val="80000"/>
              </a:lnSpc>
            </a:pPr>
            <a:r>
              <a:rPr lang="en-US" altLang="en-US" b="1" smtClean="0"/>
              <a:t>Sunk cost </a:t>
            </a:r>
            <a:r>
              <a:rPr lang="en-US" altLang="en-US" smtClean="0"/>
              <a:t>is money that has been spent in the past; when deciding what projects to invest in or continue, you should </a:t>
            </a:r>
            <a:r>
              <a:rPr lang="en-US" altLang="en-US" i="1" smtClean="0"/>
              <a:t>not</a:t>
            </a:r>
            <a:r>
              <a:rPr lang="en-US" altLang="en-US" smtClean="0"/>
              <a:t> include sunk costs </a:t>
            </a:r>
          </a:p>
          <a:p>
            <a:pPr eaLnBrk="1" hangingPunct="1">
              <a:lnSpc>
                <a:spcPct val="80000"/>
              </a:lnSpc>
            </a:pPr>
            <a:endParaRPr lang="en-US" altLang="en-US" smtClean="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pPr eaLnBrk="1" hangingPunct="1">
              <a:defRPr/>
            </a:pPr>
            <a:r>
              <a:rPr lang="en-US" sz="3600" dirty="0" smtClean="0"/>
              <a:t>Types of Costs and Benefits</a:t>
            </a:r>
          </a:p>
        </p:txBody>
      </p:sp>
      <p:sp>
        <p:nvSpPr>
          <p:cNvPr id="4813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CC0453E-C974-4801-BC4A-A2AF7BFBD89D}" type="slidenum">
              <a:rPr lang="en-US" altLang="en-US" sz="1200" smtClean="0"/>
              <a:pPr/>
              <a:t>24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pPr eaLnBrk="1" hangingPunct="1">
              <a:lnSpc>
                <a:spcPct val="80000"/>
              </a:lnSpc>
            </a:pPr>
            <a:r>
              <a:rPr lang="en-US" altLang="en-US" b="1" smtClean="0"/>
              <a:t>Learning curve theory</a:t>
            </a:r>
            <a:r>
              <a:rPr lang="en-US" altLang="en-US" smtClean="0"/>
              <a:t> states that when many items are produced repetitively, the unit cost of those items decreases in a regular pattern as more units are produced</a:t>
            </a:r>
          </a:p>
          <a:p>
            <a:pPr eaLnBrk="1" hangingPunct="1">
              <a:lnSpc>
                <a:spcPct val="80000"/>
              </a:lnSpc>
            </a:pPr>
            <a:r>
              <a:rPr lang="en-US" altLang="en-US" b="1" smtClean="0"/>
              <a:t>Reserves</a:t>
            </a:r>
            <a:r>
              <a:rPr lang="en-US" altLang="en-US" smtClean="0"/>
              <a:t> are dollars included in a cost estimate to mitigate cost risk by allowing for future situations that are difficult to predict</a:t>
            </a:r>
          </a:p>
          <a:p>
            <a:pPr lvl="1" eaLnBrk="1" hangingPunct="1">
              <a:lnSpc>
                <a:spcPct val="80000"/>
              </a:lnSpc>
            </a:pPr>
            <a:r>
              <a:rPr lang="en-US" altLang="en-US" b="1" smtClean="0"/>
              <a:t>Contingency reserves</a:t>
            </a:r>
            <a:r>
              <a:rPr lang="en-US" altLang="en-US" smtClean="0"/>
              <a:t> allow for future situations that may be partially planned for (sometimes called </a:t>
            </a:r>
            <a:r>
              <a:rPr lang="en-US" altLang="en-US" b="1" smtClean="0"/>
              <a:t>known unknowns</a:t>
            </a:r>
            <a:r>
              <a:rPr lang="en-US" altLang="en-US" smtClean="0"/>
              <a:t>) and are included in the project cost baseline</a:t>
            </a:r>
          </a:p>
          <a:p>
            <a:pPr lvl="1" eaLnBrk="1" hangingPunct="1">
              <a:lnSpc>
                <a:spcPct val="80000"/>
              </a:lnSpc>
            </a:pPr>
            <a:r>
              <a:rPr lang="en-US" altLang="en-US" b="1" smtClean="0"/>
              <a:t>Management reserves</a:t>
            </a:r>
            <a:r>
              <a:rPr lang="en-US" altLang="en-US" smtClean="0"/>
              <a:t> allow for future situations that are unpredictable (sometimes called </a:t>
            </a:r>
            <a:r>
              <a:rPr lang="en-US" altLang="en-US" b="1" smtClean="0"/>
              <a:t>unknown unknowns</a:t>
            </a:r>
            <a:r>
              <a:rPr lang="en-US" altLang="en-US" smtClean="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pPr eaLnBrk="1" hangingPunct="1">
              <a:defRPr/>
            </a:pPr>
            <a:r>
              <a:rPr lang="en-US" sz="3600" dirty="0" smtClean="0"/>
              <a:t>More Basic Principles of Cost Management</a:t>
            </a:r>
          </a:p>
        </p:txBody>
      </p:sp>
      <p:sp>
        <p:nvSpPr>
          <p:cNvPr id="491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F734461-5A03-41A4-9ABA-34CAF36DB4DB}" type="slidenum">
              <a:rPr lang="en-US" altLang="en-US" sz="1200" smtClean="0"/>
              <a:pPr/>
              <a:t>25</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6866">
                                            <p:txEl>
                                              <p:pRg st="2" end="2"/>
                                            </p:txEl>
                                          </p:spTgt>
                                        </p:tgtEl>
                                        <p:attrNameLst>
                                          <p:attrName>style.visibility</p:attrName>
                                        </p:attrNameLst>
                                      </p:cBhvr>
                                      <p:to>
                                        <p:strVal val="visible"/>
                                      </p:to>
                                    </p:set>
                                    <p:animEffect transition="in" filter="barn(inVertical)">
                                      <p:cBhvr>
                                        <p:cTn id="7" dur="500"/>
                                        <p:tgtEl>
                                          <p:spTgt spid="3686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6866">
                                            <p:txEl>
                                              <p:pRg st="3" end="3"/>
                                            </p:txEl>
                                          </p:spTgt>
                                        </p:tgtEl>
                                        <p:attrNameLst>
                                          <p:attrName>style.visibility</p:attrName>
                                        </p:attrNameLst>
                                      </p:cBhvr>
                                      <p:to>
                                        <p:strVal val="visible"/>
                                      </p:to>
                                    </p:set>
                                    <p:animEffect transition="in" filter="wipe(down)">
                                      <p:cBhvr>
                                        <p:cTn id="12" dur="500"/>
                                        <p:tgtEl>
                                          <p:spTgt spid="36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pPr eaLnBrk="1" hangingPunct="1"/>
            <a:r>
              <a:rPr lang="en-US" altLang="en-US" smtClean="0"/>
              <a:t>The project team uses expert judgment, analytical techniques, and meetings to develop the cost management plan</a:t>
            </a:r>
          </a:p>
          <a:p>
            <a:pPr eaLnBrk="1" hangingPunct="1"/>
            <a:r>
              <a:rPr lang="en-US" altLang="en-US" smtClean="0"/>
              <a:t>A cost management plan includes:</a:t>
            </a:r>
          </a:p>
          <a:p>
            <a:pPr lvl="1" eaLnBrk="1" hangingPunct="1"/>
            <a:r>
              <a:rPr lang="en-US" altLang="en-US" smtClean="0"/>
              <a:t>Level of accuracy and units of measure</a:t>
            </a:r>
          </a:p>
          <a:p>
            <a:pPr lvl="1" eaLnBrk="1" hangingPunct="1"/>
            <a:r>
              <a:rPr lang="en-US" altLang="en-US" smtClean="0"/>
              <a:t>Organizational procedure links</a:t>
            </a:r>
          </a:p>
          <a:p>
            <a:pPr lvl="1" eaLnBrk="1" hangingPunct="1"/>
            <a:r>
              <a:rPr lang="en-US" altLang="en-US" smtClean="0"/>
              <a:t>Control thresholds</a:t>
            </a:r>
          </a:p>
          <a:p>
            <a:pPr lvl="1" eaLnBrk="1" hangingPunct="1"/>
            <a:r>
              <a:rPr lang="en-US" altLang="en-US" smtClean="0"/>
              <a:t>Rules of performance measurement</a:t>
            </a:r>
          </a:p>
          <a:p>
            <a:pPr lvl="1" eaLnBrk="1" hangingPunct="1"/>
            <a:r>
              <a:rPr lang="en-US" altLang="en-US" smtClean="0"/>
              <a:t>Reporting formats</a:t>
            </a:r>
          </a:p>
          <a:p>
            <a:pPr lvl="1" eaLnBrk="1" hangingPunct="1"/>
            <a:r>
              <a:rPr lang="en-US" altLang="en-US" smtClean="0"/>
              <a:t>Process descriptions</a:t>
            </a:r>
          </a:p>
          <a:p>
            <a:pPr eaLnBrk="1" hangingPunct="1"/>
            <a:endParaRPr lang="en-US" altLang="en-US" smtClean="0"/>
          </a:p>
        </p:txBody>
      </p:sp>
      <p:sp>
        <p:nvSpPr>
          <p:cNvPr id="3" name="Title 2"/>
          <p:cNvSpPr>
            <a:spLocks noGrp="1"/>
          </p:cNvSpPr>
          <p:nvPr>
            <p:ph type="title"/>
          </p:nvPr>
        </p:nvSpPr>
        <p:spPr/>
        <p:txBody>
          <a:bodyPr/>
          <a:lstStyle/>
          <a:p>
            <a:pPr eaLnBrk="1" hangingPunct="1">
              <a:defRPr/>
            </a:pPr>
            <a:r>
              <a:rPr lang="en-US" dirty="0" smtClean="0"/>
              <a:t>Planning Cost Management</a:t>
            </a:r>
            <a:endParaRPr lang="en-US" dirty="0"/>
          </a:p>
        </p:txBody>
      </p:sp>
      <p:sp>
        <p:nvSpPr>
          <p:cNvPr id="501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5A0A8E87-AF64-446A-9F43-996816C3A662}" type="slidenum">
              <a:rPr lang="en-US" altLang="en-US" sz="1200" smtClean="0"/>
              <a:pPr/>
              <a:t>26</a:t>
            </a:fld>
            <a:endParaRPr lang="en-US" altLang="en-US" sz="1200" smtClean="0"/>
          </a:p>
        </p:txBody>
      </p:sp>
      <p:sp>
        <p:nvSpPr>
          <p:cNvPr id="7"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eaLnBrk="1" hangingPunct="1"/>
            <a:r>
              <a:rPr lang="en-US" altLang="en-US" smtClean="0"/>
              <a:t>Project managers must take cost estimates seriously if they want to complete projects within budget constraints</a:t>
            </a:r>
          </a:p>
          <a:p>
            <a:pPr eaLnBrk="1" hangingPunct="1"/>
            <a:r>
              <a:rPr lang="en-US" altLang="en-US"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pPr eaLnBrk="1" hangingPunct="1">
              <a:defRPr/>
            </a:pPr>
            <a:r>
              <a:rPr lang="en-US" dirty="0" smtClean="0"/>
              <a:t>Estimating Costs</a:t>
            </a:r>
          </a:p>
        </p:txBody>
      </p:sp>
      <p:sp>
        <p:nvSpPr>
          <p:cNvPr id="512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7D8B62D-19D5-46FC-98B6-DBD3D67733E6}" type="slidenum">
              <a:rPr lang="en-US" altLang="en-US" sz="1200" smtClean="0"/>
              <a:pPr/>
              <a:t>27</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304800" y="990600"/>
            <a:ext cx="8305800" cy="5334000"/>
          </a:xfrm>
        </p:spPr>
        <p:txBody>
          <a:bodyPr/>
          <a:lstStyle/>
          <a:p>
            <a:pPr eaLnBrk="1" hangingPunct="1"/>
            <a:r>
              <a:rPr lang="en-US" altLang="en-US" smtClean="0"/>
              <a:t>Basic tools and techniques for cost estimates:</a:t>
            </a:r>
          </a:p>
          <a:p>
            <a:pPr lvl="1" eaLnBrk="1" hangingPunct="1"/>
            <a:r>
              <a:rPr lang="en-US" altLang="en-US" b="1" smtClean="0"/>
              <a:t>Analogous </a:t>
            </a:r>
            <a:r>
              <a:rPr lang="en-US" altLang="en-US" smtClean="0"/>
              <a:t>or</a:t>
            </a:r>
            <a:r>
              <a:rPr lang="en-US" altLang="en-US" b="1" smtClean="0"/>
              <a:t> top-down estimates: </a:t>
            </a:r>
            <a:r>
              <a:rPr lang="en-US" altLang="en-US" smtClean="0"/>
              <a:t>use the actual cost of a previous, similar project as the basis for estimating the cost of the current project </a:t>
            </a:r>
          </a:p>
          <a:p>
            <a:pPr lvl="1" eaLnBrk="1" hangingPunct="1"/>
            <a:r>
              <a:rPr lang="en-US" altLang="en-US" b="1" smtClean="0"/>
              <a:t>Bottom-up estimates:</a:t>
            </a:r>
            <a:r>
              <a:rPr lang="en-US" altLang="en-US" smtClean="0"/>
              <a:t> involve estimating individual work items or activities and summing them to get a project total </a:t>
            </a:r>
          </a:p>
          <a:p>
            <a:pPr lvl="1" eaLnBrk="1" hangingPunct="1"/>
            <a:r>
              <a:rPr lang="en-US" altLang="en-US" b="1" smtClean="0"/>
              <a:t>Parametric modeling </a:t>
            </a:r>
            <a:r>
              <a:rPr lang="en-US" altLang="en-US" smtClean="0"/>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pPr eaLnBrk="1" hangingPunct="1">
              <a:defRPr/>
            </a:pPr>
            <a:r>
              <a:rPr lang="en-US" smtClean="0"/>
              <a:t>Cost Estimation Tools and Techniques</a:t>
            </a:r>
            <a:endParaRPr lang="en-US" sz="4800" smtClean="0"/>
          </a:p>
        </p:txBody>
      </p:sp>
      <p:sp>
        <p:nvSpPr>
          <p:cNvPr id="522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50566EC-D070-4AA1-BC17-D56805AB7F3D}" type="slidenum">
              <a:rPr lang="en-US" altLang="en-US" sz="1200" smtClean="0"/>
              <a:pPr/>
              <a:t>28</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pPr eaLnBrk="1" hangingPunct="1"/>
            <a:r>
              <a:rPr lang="en-US" altLang="en-US" smtClean="0"/>
              <a:t>Requirements are not sufficiently detailed</a:t>
            </a:r>
          </a:p>
          <a:p>
            <a:pPr lvl="1" eaLnBrk="1" hangingPunct="1"/>
            <a:r>
              <a:rPr lang="en-US" altLang="en-US" smtClean="0"/>
              <a:t>Enlarge telephone field to accommodate direct long-distance dialing—requires 15 digits, but current phone fields are 9 characters long</a:t>
            </a:r>
          </a:p>
          <a:p>
            <a:pPr lvl="2" eaLnBrk="1" hangingPunct="1"/>
            <a:r>
              <a:rPr lang="en-US" altLang="en-US" smtClean="0"/>
              <a:t>Will there be a phone number checker with that?</a:t>
            </a:r>
          </a:p>
          <a:p>
            <a:pPr lvl="2" eaLnBrk="1" hangingPunct="1"/>
            <a:r>
              <a:rPr lang="en-US" altLang="en-US" smtClean="0"/>
              <a:t>Will it be the cheap or expensive version of the phone checker?</a:t>
            </a:r>
          </a:p>
          <a:p>
            <a:pPr lvl="2" eaLnBrk="1" hangingPunct="1"/>
            <a:r>
              <a:rPr lang="en-US" altLang="en-US" smtClean="0"/>
              <a:t>Does the phone checker and address checker interact?</a:t>
            </a:r>
          </a:p>
          <a:p>
            <a:pPr lvl="2" eaLnBrk="1" hangingPunct="1"/>
            <a:r>
              <a:rPr lang="en-US" altLang="en-US" smtClean="0"/>
              <a:t>What design tools will be used?</a:t>
            </a:r>
          </a:p>
          <a:p>
            <a:pPr eaLnBrk="1" hangingPunct="1"/>
            <a:r>
              <a:rPr lang="en-US" altLang="en-US" smtClean="0"/>
              <a:t>Unstable Requirements</a:t>
            </a:r>
          </a:p>
        </p:txBody>
      </p:sp>
      <p:sp>
        <p:nvSpPr>
          <p:cNvPr id="3" name="Title 2"/>
          <p:cNvSpPr>
            <a:spLocks noGrp="1"/>
          </p:cNvSpPr>
          <p:nvPr>
            <p:ph type="title"/>
          </p:nvPr>
        </p:nvSpPr>
        <p:spPr/>
        <p:txBody>
          <a:bodyPr/>
          <a:lstStyle/>
          <a:p>
            <a:pPr eaLnBrk="1" hangingPunct="1">
              <a:defRPr/>
            </a:pPr>
            <a:r>
              <a:rPr lang="en-US" dirty="0" smtClean="0"/>
              <a:t>Sources of estimation error</a:t>
            </a:r>
            <a:endParaRPr lang="en-US" dirty="0"/>
          </a:p>
        </p:txBody>
      </p:sp>
      <p:sp>
        <p:nvSpPr>
          <p:cNvPr id="5325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F61F7E9-C0EC-4A93-87F8-4BCCC95ADCC7}" type="slidenum">
              <a:rPr lang="en-US" altLang="en-US" sz="1200" smtClean="0"/>
              <a:pPr/>
              <a:t>29</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Font typeface="+mj-lt"/>
              <a:buAutoNum type="alphaLcPeriod"/>
              <a:defRPr/>
            </a:pPr>
            <a:r>
              <a:rPr lang="en-US" dirty="0" smtClean="0"/>
              <a:t>Organizational culture</a:t>
            </a:r>
          </a:p>
          <a:p>
            <a:pPr marL="623887" indent="-514350">
              <a:buFont typeface="+mj-lt"/>
              <a:buAutoNum type="alphaLcPeriod"/>
              <a:defRPr/>
            </a:pPr>
            <a:r>
              <a:rPr lang="en-US" dirty="0" smtClean="0"/>
              <a:t>Weather conditions</a:t>
            </a:r>
          </a:p>
          <a:p>
            <a:pPr marL="623887" indent="-514350">
              <a:buFont typeface="+mj-lt"/>
              <a:buAutoNum type="alphaLcPeriod"/>
              <a:defRPr/>
            </a:pPr>
            <a:r>
              <a:rPr lang="en-US" dirty="0" smtClean="0"/>
              <a:t>Government regulations</a:t>
            </a:r>
          </a:p>
          <a:p>
            <a:pPr marL="623887" indent="-514350">
              <a:buFont typeface="+mj-lt"/>
              <a:buAutoNum type="alphaLcPeriod"/>
              <a:defRPr/>
            </a:pPr>
            <a:r>
              <a:rPr lang="en-US" dirty="0" smtClean="0"/>
              <a:t>Political situation within the organization</a:t>
            </a:r>
          </a:p>
          <a:p>
            <a:pPr marL="623887" indent="-514350">
              <a:buFont typeface="+mj-lt"/>
              <a:buAutoNum type="alphaLcPeriod"/>
              <a:defRPr/>
            </a:pPr>
            <a:r>
              <a:rPr lang="en-US" dirty="0" smtClean="0"/>
              <a:t>All are EEFs</a:t>
            </a:r>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Which of the following is not an Enterprise Environmental Factor?</a:t>
            </a:r>
            <a:endParaRPr lang="en-US" dirty="0"/>
          </a:p>
        </p:txBody>
      </p:sp>
      <p:sp>
        <p:nvSpPr>
          <p:cNvPr id="2765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C85C3AE-3773-48AF-8F81-799EA58F297F}" type="slidenum">
              <a:rPr lang="en-US" altLang="en-US" sz="1200" smtClean="0"/>
              <a:pPr/>
              <a:t>3</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381000" y="1600200"/>
            <a:ext cx="8458200" cy="4572000"/>
          </a:xfrm>
        </p:spPr>
        <p:txBody>
          <a:bodyPr/>
          <a:lstStyle/>
          <a:p>
            <a:pPr eaLnBrk="1" hangingPunct="1">
              <a:lnSpc>
                <a:spcPct val="90000"/>
              </a:lnSpc>
            </a:pPr>
            <a:r>
              <a:rPr lang="en-US" altLang="en-US" smtClean="0"/>
              <a:t>Estimates are done too quickly</a:t>
            </a:r>
          </a:p>
          <a:p>
            <a:pPr lvl="1" eaLnBrk="1" hangingPunct="1">
              <a:lnSpc>
                <a:spcPct val="90000"/>
              </a:lnSpc>
            </a:pPr>
            <a:r>
              <a:rPr lang="en-US" altLang="en-US" smtClean="0"/>
              <a:t>Off-the-cuff estimates</a:t>
            </a:r>
          </a:p>
          <a:p>
            <a:pPr eaLnBrk="1" hangingPunct="1">
              <a:lnSpc>
                <a:spcPct val="90000"/>
              </a:lnSpc>
            </a:pPr>
            <a:r>
              <a:rPr lang="en-US" altLang="en-US" smtClean="0"/>
              <a:t>People lack estimating experience</a:t>
            </a:r>
          </a:p>
          <a:p>
            <a:pPr eaLnBrk="1" hangingPunct="1">
              <a:lnSpc>
                <a:spcPct val="90000"/>
              </a:lnSpc>
            </a:pPr>
            <a:r>
              <a:rPr lang="en-US" altLang="en-US" smtClean="0"/>
              <a:t>Human beings are biased toward underestimation</a:t>
            </a:r>
          </a:p>
          <a:p>
            <a:pPr eaLnBrk="1" hangingPunct="1">
              <a:lnSpc>
                <a:spcPct val="90000"/>
              </a:lnSpc>
            </a:pPr>
            <a:r>
              <a:rPr lang="en-US" altLang="en-US" smtClean="0"/>
              <a:t>Management desires accuracy</a:t>
            </a:r>
          </a:p>
          <a:p>
            <a:pPr eaLnBrk="1" hangingPunct="1">
              <a:lnSpc>
                <a:spcPct val="90000"/>
              </a:lnSpc>
            </a:pPr>
            <a:r>
              <a:rPr lang="en-US" altLang="en-US" smtClean="0"/>
              <a:t>Unfounded optimism</a:t>
            </a:r>
          </a:p>
          <a:p>
            <a:pPr eaLnBrk="1" hangingPunct="1">
              <a:lnSpc>
                <a:spcPct val="90000"/>
              </a:lnSpc>
            </a:pPr>
            <a:r>
              <a:rPr lang="en-US" altLang="en-US" smtClean="0"/>
              <a:t>Subjectivity and bias</a:t>
            </a:r>
          </a:p>
          <a:p>
            <a:pPr eaLnBrk="1" hangingPunct="1">
              <a:lnSpc>
                <a:spcPct val="90000"/>
              </a:lnSpc>
            </a:pPr>
            <a:endParaRPr lang="en-US" altLang="en-US" smtClean="0"/>
          </a:p>
        </p:txBody>
      </p:sp>
      <p:sp>
        <p:nvSpPr>
          <p:cNvPr id="37890" name="Rectangle 2"/>
          <p:cNvSpPr>
            <a:spLocks noGrp="1" noChangeArrowheads="1"/>
          </p:cNvSpPr>
          <p:nvPr>
            <p:ph type="title"/>
          </p:nvPr>
        </p:nvSpPr>
        <p:spPr/>
        <p:txBody>
          <a:bodyPr>
            <a:normAutofit fontScale="90000"/>
          </a:bodyPr>
          <a:lstStyle/>
          <a:p>
            <a:pPr eaLnBrk="1" hangingPunct="1">
              <a:defRPr/>
            </a:pPr>
            <a:r>
              <a:rPr lang="en-US" smtClean="0"/>
              <a:t>Typical Problems with IT Cost Estimates</a:t>
            </a:r>
          </a:p>
        </p:txBody>
      </p:sp>
      <p:sp>
        <p:nvSpPr>
          <p:cNvPr id="5427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244F729-FE9A-436A-8C7F-AB95F984683B}" type="slidenum">
              <a:rPr lang="en-US" altLang="en-US" sz="1200" smtClean="0"/>
              <a:pPr/>
              <a:t>30</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381000" y="1219200"/>
            <a:ext cx="8305800" cy="4572000"/>
          </a:xfrm>
        </p:spPr>
        <p:txBody>
          <a:bodyPr/>
          <a:lstStyle/>
          <a:p>
            <a:pPr eaLnBrk="1" hangingPunct="1"/>
            <a:r>
              <a:rPr lang="en-US" altLang="en-US" smtClean="0"/>
              <a:t>See pages 284-289 for a detailed example of creating a cost estimate for the Surveyor Pro project described in the opening case</a:t>
            </a:r>
          </a:p>
          <a:p>
            <a:pPr eaLnBrk="1" hangingPunct="1"/>
            <a:r>
              <a:rPr lang="en-US" altLang="en-US" smtClean="0"/>
              <a:t>Before creating an estimate, know what it will be used for, gather as much information as possible, and clarify the ground rules and assumptions for the estimate</a:t>
            </a:r>
          </a:p>
          <a:p>
            <a:pPr eaLnBrk="1" hangingPunct="1"/>
            <a:r>
              <a:rPr lang="en-US" altLang="en-US" smtClean="0"/>
              <a:t>If possible, estimate costs by major WBS categories</a:t>
            </a:r>
          </a:p>
          <a:p>
            <a:pPr eaLnBrk="1" hangingPunct="1"/>
            <a:r>
              <a:rPr lang="en-US" altLang="en-US" smtClean="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pPr eaLnBrk="1" hangingPunct="1">
              <a:defRPr/>
            </a:pPr>
            <a:r>
              <a:rPr lang="en-US" smtClean="0"/>
              <a:t>Sample Cost Estimate</a:t>
            </a:r>
          </a:p>
        </p:txBody>
      </p:sp>
      <p:sp>
        <p:nvSpPr>
          <p:cNvPr id="5530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8D8E3AA-53E5-40B2-A648-C5192E6B86CD}" type="slidenum">
              <a:rPr lang="en-US" altLang="en-US" sz="1200" smtClean="0"/>
              <a:pPr/>
              <a:t>31</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lstStyle/>
          <a:p>
            <a:pPr eaLnBrk="1" hangingPunct="1">
              <a:defRPr/>
            </a:pPr>
            <a:r>
              <a:rPr lang="en-US" sz="2800" dirty="0" smtClean="0"/>
              <a:t>Figure 7-2. Surveyor Pro Project Cost Estimate</a:t>
            </a:r>
          </a:p>
        </p:txBody>
      </p:sp>
      <p:sp>
        <p:nvSpPr>
          <p:cNvPr id="5632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B89B999-744E-4961-99B9-1E52BE98B50F}" type="slidenum">
              <a:rPr lang="en-US" altLang="en-US" sz="1200" smtClean="0"/>
              <a:pPr/>
              <a:t>32</a:t>
            </a:fld>
            <a:endParaRPr lang="en-US" altLang="en-US" sz="1200" smtClean="0"/>
          </a:p>
        </p:txBody>
      </p:sp>
      <p:pic>
        <p:nvPicPr>
          <p:cNvPr id="5632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65150"/>
            <a:ext cx="769620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pPr eaLnBrk="1" hangingPunct="1">
              <a:defRPr/>
            </a:pPr>
            <a:r>
              <a:rPr lang="en-US" sz="3600" dirty="0" smtClean="0"/>
              <a:t>Figure 7-3. Surveyor Pro Software Development Estimate</a:t>
            </a:r>
          </a:p>
        </p:txBody>
      </p:sp>
      <p:sp>
        <p:nvSpPr>
          <p:cNvPr id="5734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AC4A0DC-41F4-48C2-BD6F-EBBB384B4E60}" type="slidenum">
              <a:rPr lang="en-US" altLang="en-US" sz="1200" smtClean="0"/>
              <a:pPr/>
              <a:t>33</a:t>
            </a:fld>
            <a:endParaRPr lang="en-US" altLang="en-US" sz="1200" smtClean="0"/>
          </a:p>
        </p:txBody>
      </p:sp>
      <p:pic>
        <p:nvPicPr>
          <p:cNvPr id="5734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43000"/>
            <a:ext cx="8453437"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228600" y="1066800"/>
            <a:ext cx="8610600" cy="4791075"/>
          </a:xfrm>
        </p:spPr>
        <p:txBody>
          <a:bodyPr/>
          <a:lstStyle/>
          <a:p>
            <a:pPr eaLnBrk="1" hangingPunct="1"/>
            <a:r>
              <a:rPr lang="en-US" altLang="en-US" smtClean="0"/>
              <a:t>Cost budgeting involves allocating the project cost estimate to individual work items over time</a:t>
            </a:r>
          </a:p>
          <a:p>
            <a:pPr eaLnBrk="1" hangingPunct="1"/>
            <a:r>
              <a:rPr lang="en-US" altLang="en-US" smtClean="0"/>
              <a:t>The WBS is a required input to the cost budgeting process since it defines the work items</a:t>
            </a:r>
          </a:p>
          <a:p>
            <a:pPr eaLnBrk="1" hangingPunct="1"/>
            <a:r>
              <a:rPr lang="en-US" altLang="en-US" smtClean="0"/>
              <a:t>Important goal is to produce a </a:t>
            </a:r>
            <a:r>
              <a:rPr lang="en-US" altLang="en-US" b="1" smtClean="0"/>
              <a:t>cost baseline</a:t>
            </a:r>
            <a:endParaRPr lang="en-US" altLang="en-US" smtClean="0"/>
          </a:p>
          <a:p>
            <a:pPr lvl="1" eaLnBrk="1" hangingPunct="1"/>
            <a:r>
              <a:rPr lang="en-US" altLang="en-US" smtClean="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lstStyle/>
          <a:p>
            <a:pPr eaLnBrk="1" hangingPunct="1">
              <a:defRPr/>
            </a:pPr>
            <a:r>
              <a:rPr lang="en-US" dirty="0" smtClean="0"/>
              <a:t>Determining the Budget</a:t>
            </a:r>
          </a:p>
        </p:txBody>
      </p:sp>
      <p:sp>
        <p:nvSpPr>
          <p:cNvPr id="5837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F1869120-93F1-4AD2-8839-AD17A278D3C6}" type="slidenum">
              <a:rPr lang="en-US" altLang="en-US" sz="1200" smtClean="0"/>
              <a:pPr/>
              <a:t>34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pPr eaLnBrk="1" hangingPunct="1">
              <a:defRPr/>
            </a:pPr>
            <a:r>
              <a:rPr lang="en-US" sz="3600" smtClean="0"/>
              <a:t>Figure 7-4. Surveyor Pro Project Cost Baseline</a:t>
            </a:r>
          </a:p>
        </p:txBody>
      </p:sp>
      <p:sp>
        <p:nvSpPr>
          <p:cNvPr id="5939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68EE14AF-BF27-470C-8342-9684A3ED8DB2}" type="slidenum">
              <a:rPr lang="en-US" altLang="en-US" sz="1200" smtClean="0"/>
              <a:pPr/>
              <a:t>35</a:t>
            </a:fld>
            <a:endParaRPr lang="en-US" altLang="en-US" sz="1200" smtClean="0"/>
          </a:p>
        </p:txBody>
      </p:sp>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538288"/>
            <a:ext cx="8872537"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609600" y="1066800"/>
            <a:ext cx="8153400" cy="4724400"/>
          </a:xfrm>
        </p:spPr>
        <p:txBody>
          <a:bodyPr/>
          <a:lstStyle/>
          <a:p>
            <a:pPr eaLnBrk="1" hangingPunct="1"/>
            <a:r>
              <a:rPr lang="en-US" altLang="en-US" smtClean="0"/>
              <a:t>Project cost control includes</a:t>
            </a:r>
          </a:p>
          <a:p>
            <a:pPr lvl="1" eaLnBrk="1" hangingPunct="1"/>
            <a:r>
              <a:rPr lang="en-US" altLang="en-US" smtClean="0"/>
              <a:t>Monitoring cost performance</a:t>
            </a:r>
          </a:p>
          <a:p>
            <a:pPr lvl="1" eaLnBrk="1" hangingPunct="1"/>
            <a:r>
              <a:rPr lang="en-US" altLang="en-US" smtClean="0"/>
              <a:t>Ensuring that only appropriate project changes are included in a revised cost baseline</a:t>
            </a:r>
          </a:p>
          <a:p>
            <a:pPr lvl="1" eaLnBrk="1" hangingPunct="1"/>
            <a:r>
              <a:rPr lang="en-US" altLang="en-US" smtClean="0"/>
              <a:t>Informing project stakeholders of authorized changes to the project that will affect costs</a:t>
            </a:r>
          </a:p>
          <a:p>
            <a:pPr eaLnBrk="1" hangingPunct="1"/>
            <a:r>
              <a:rPr lang="en-US" altLang="en-US" smtClean="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pPr eaLnBrk="1" hangingPunct="1">
              <a:defRPr/>
            </a:pPr>
            <a:r>
              <a:rPr lang="en-US" dirty="0" smtClean="0"/>
              <a:t>Controlling Costs</a:t>
            </a:r>
          </a:p>
        </p:txBody>
      </p:sp>
      <p:sp>
        <p:nvSpPr>
          <p:cNvPr id="604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0981774C-7602-4DE9-BD0B-14BA98854E4F}" type="slidenum">
              <a:rPr lang="en-US" altLang="en-US" sz="1200" smtClean="0"/>
              <a:pPr/>
              <a:t>36</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381000" y="1828800"/>
            <a:ext cx="8458200" cy="4724400"/>
          </a:xfrm>
        </p:spPr>
        <p:txBody>
          <a:bodyPr/>
          <a:lstStyle/>
          <a:p>
            <a:pPr eaLnBrk="1" hangingPunct="1"/>
            <a:r>
              <a:rPr lang="en-US" altLang="en-US" b="1" smtClean="0"/>
              <a:t>EVM </a:t>
            </a:r>
            <a:r>
              <a:rPr lang="en-US" altLang="en-US" smtClean="0"/>
              <a:t>is a project performance measurement technique that integrates scope, time, and cost data</a:t>
            </a:r>
          </a:p>
          <a:p>
            <a:pPr eaLnBrk="1" hangingPunct="1"/>
            <a:r>
              <a:rPr lang="en-US" altLang="en-US" smtClean="0"/>
              <a:t>Given a </a:t>
            </a:r>
            <a:r>
              <a:rPr lang="en-US" altLang="en-US" b="1" smtClean="0"/>
              <a:t>baseline</a:t>
            </a:r>
            <a:r>
              <a:rPr lang="en-US" altLang="en-US" smtClean="0"/>
              <a:t> (original plan plus approved changes), you can determine how well the project is meeting its goals</a:t>
            </a:r>
          </a:p>
          <a:p>
            <a:pPr eaLnBrk="1" hangingPunct="1"/>
            <a:r>
              <a:rPr lang="en-US" altLang="en-US" smtClean="0"/>
              <a:t>You must enter actual information periodically to use EVM</a:t>
            </a:r>
          </a:p>
          <a:p>
            <a:pPr eaLnBrk="1" hangingPunct="1"/>
            <a:r>
              <a:rPr lang="en-US" altLang="en-US" smtClean="0"/>
              <a:t>More and more organizations around the world are using EVM to help control project costs</a:t>
            </a:r>
          </a:p>
        </p:txBody>
      </p:sp>
      <p:sp>
        <p:nvSpPr>
          <p:cNvPr id="46082" name="Rectangle 2"/>
          <p:cNvSpPr>
            <a:spLocks noGrp="1" noChangeArrowheads="1"/>
          </p:cNvSpPr>
          <p:nvPr>
            <p:ph type="title"/>
          </p:nvPr>
        </p:nvSpPr>
        <p:spPr>
          <a:xfrm>
            <a:off x="87313" y="533400"/>
            <a:ext cx="9056687" cy="1066800"/>
          </a:xfrm>
        </p:spPr>
        <p:txBody>
          <a:bodyPr>
            <a:normAutofit fontScale="90000"/>
          </a:bodyPr>
          <a:lstStyle/>
          <a:p>
            <a:pPr eaLnBrk="1" hangingPunct="1">
              <a:defRPr/>
            </a:pPr>
            <a:r>
              <a:rPr lang="en-US" dirty="0" smtClean="0">
                <a:solidFill>
                  <a:srgbClr val="002060"/>
                </a:solidFill>
              </a:rPr>
              <a:t>Earned Value Management (EVM)—You will not be tested on this—we will cover this after the second exam</a:t>
            </a:r>
          </a:p>
        </p:txBody>
      </p:sp>
      <p:sp>
        <p:nvSpPr>
          <p:cNvPr id="6144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83A0CB69-E1E9-48D4-B29B-7BCEE3579253}" type="slidenum">
              <a:rPr lang="en-US" altLang="en-US" sz="1200" smtClean="0"/>
              <a:pPr/>
              <a:t>37</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61962" y="1701800"/>
            <a:ext cx="8404225" cy="4791075"/>
          </a:xfrm>
        </p:spPr>
        <p:txBody>
          <a:bodyPr/>
          <a:lstStyle/>
          <a:p>
            <a:pPr eaLnBrk="1" hangingPunct="1">
              <a:lnSpc>
                <a:spcPct val="90000"/>
              </a:lnSpc>
            </a:pPr>
            <a:r>
              <a:rPr lang="en-US" altLang="en-US" sz="2200" dirty="0" smtClean="0"/>
              <a:t>The </a:t>
            </a:r>
            <a:r>
              <a:rPr lang="en-US" altLang="en-US" sz="2200" b="1" dirty="0" smtClean="0"/>
              <a:t>planned value (PV),</a:t>
            </a:r>
            <a:r>
              <a:rPr lang="en-US" altLang="en-US" sz="2200" dirty="0" smtClean="0"/>
              <a:t> formerly called the budgeted cost of work scheduled (BCWS), also called the budget, is that portion of the approved total cost estimate planned to be spent on an activity during a given period</a:t>
            </a:r>
          </a:p>
          <a:p>
            <a:pPr eaLnBrk="1" hangingPunct="1">
              <a:lnSpc>
                <a:spcPct val="90000"/>
              </a:lnSpc>
            </a:pPr>
            <a:r>
              <a:rPr lang="en-US" altLang="en-US" sz="2200" b="1" dirty="0" smtClean="0"/>
              <a:t>Actual cost (AC),</a:t>
            </a:r>
            <a:r>
              <a:rPr lang="en-US" altLang="en-US" sz="2200" dirty="0" smtClean="0"/>
              <a:t> formerly called actual cost of work performed (ACWP), is the total of direct and indirect costs incurred in accomplishing work on an activity during a given period</a:t>
            </a:r>
          </a:p>
          <a:p>
            <a:pPr eaLnBrk="1" hangingPunct="1">
              <a:lnSpc>
                <a:spcPct val="90000"/>
              </a:lnSpc>
            </a:pPr>
            <a:r>
              <a:rPr lang="en-US" altLang="en-US" sz="2200" dirty="0" smtClean="0"/>
              <a:t>The </a:t>
            </a:r>
            <a:r>
              <a:rPr lang="en-US" altLang="en-US" sz="2200" b="1" dirty="0" smtClean="0"/>
              <a:t>earned value (EV),</a:t>
            </a:r>
            <a:r>
              <a:rPr lang="en-US" altLang="en-US" sz="2200" dirty="0" smtClean="0"/>
              <a:t> formerly called the budgeted cost of work performed (BCWP), is an estimate of the value of the physical work actually completed</a:t>
            </a:r>
          </a:p>
          <a:p>
            <a:pPr eaLnBrk="1" hangingPunct="1">
              <a:lnSpc>
                <a:spcPct val="90000"/>
              </a:lnSpc>
            </a:pPr>
            <a:r>
              <a:rPr lang="en-US" altLang="en-US" sz="2200" dirty="0" smtClean="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304800"/>
            <a:ext cx="8791575" cy="1066800"/>
          </a:xfrm>
        </p:spPr>
        <p:txBody>
          <a:bodyPr>
            <a:normAutofit fontScale="90000"/>
          </a:bodyPr>
          <a:lstStyle/>
          <a:p>
            <a:pPr eaLnBrk="1" hangingPunct="1">
              <a:defRPr/>
            </a:pPr>
            <a:r>
              <a:rPr lang="en-US" dirty="0" smtClean="0"/>
              <a:t>Earned Value Management Terms—all of these blue background slides will not be covered on the second exam</a:t>
            </a:r>
          </a:p>
        </p:txBody>
      </p:sp>
      <p:sp>
        <p:nvSpPr>
          <p:cNvPr id="6246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74A6530-DA6B-458E-9DCA-43E50275E06D}" type="slidenum">
              <a:rPr lang="en-US" altLang="en-US" sz="1200" smtClean="0"/>
              <a:pPr/>
              <a:t>38</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381000" y="1143000"/>
            <a:ext cx="8458200" cy="5410200"/>
          </a:xfrm>
        </p:spPr>
        <p:txBody>
          <a:bodyPr/>
          <a:lstStyle/>
          <a:p>
            <a:pPr eaLnBrk="1" hangingPunct="1">
              <a:lnSpc>
                <a:spcPct val="90000"/>
              </a:lnSpc>
            </a:pPr>
            <a:r>
              <a:rPr lang="en-US" altLang="en-US" b="1" smtClean="0"/>
              <a:t>Rate of performance (RP)</a:t>
            </a:r>
            <a:r>
              <a:rPr lang="en-US" altLang="en-US" smtClean="0"/>
              <a:t> is the ratio of actual work completed to the percentage of work planned to have been completed at any given time during the life of the project or activity</a:t>
            </a:r>
          </a:p>
          <a:p>
            <a:pPr eaLnBrk="1" hangingPunct="1">
              <a:lnSpc>
                <a:spcPct val="90000"/>
              </a:lnSpc>
            </a:pPr>
            <a:r>
              <a:rPr lang="en-US" altLang="en-US" smtClean="0"/>
              <a:t>Brenda Taylor, Senior Project Manager in South Africa, suggests this term and approach for estimating earned value</a:t>
            </a:r>
          </a:p>
          <a:p>
            <a:pPr eaLnBrk="1" hangingPunct="1">
              <a:lnSpc>
                <a:spcPct val="90000"/>
              </a:lnSpc>
            </a:pPr>
            <a:r>
              <a:rPr lang="en-US" alt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pPr eaLnBrk="1" hangingPunct="1">
              <a:defRPr/>
            </a:pPr>
            <a:r>
              <a:rPr lang="en-US" smtClean="0"/>
              <a:t>Rate of Performance</a:t>
            </a:r>
          </a:p>
        </p:txBody>
      </p:sp>
      <p:sp>
        <p:nvSpPr>
          <p:cNvPr id="6349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8727EBC-0101-416E-BD09-3731B2FC68BD}" type="slidenum">
              <a:rPr lang="en-US" altLang="en-US" sz="1200" smtClean="0"/>
              <a:pPr/>
              <a:t>39</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smtClean="0"/>
              <a:t>Expert judgement</a:t>
            </a:r>
          </a:p>
          <a:p>
            <a:r>
              <a:rPr lang="en-US" altLang="en-US" dirty="0" smtClean="0">
                <a:solidFill>
                  <a:srgbClr val="FF0000"/>
                </a:solidFill>
              </a:rPr>
              <a:t>Fishbone diagrams</a:t>
            </a:r>
            <a:endParaRPr lang="en-US" altLang="en-US" dirty="0" smtClean="0">
              <a:solidFill>
                <a:srgbClr val="FF0000"/>
              </a:solidFill>
            </a:endParaRPr>
          </a:p>
          <a:p>
            <a:r>
              <a:rPr lang="en-US" altLang="en-US" dirty="0" smtClean="0"/>
              <a:t>Meetings</a:t>
            </a:r>
          </a:p>
          <a:p>
            <a:r>
              <a:rPr lang="en-US" altLang="en-US" dirty="0" smtClean="0"/>
              <a:t>History database</a:t>
            </a:r>
          </a:p>
          <a:p>
            <a:r>
              <a:rPr lang="en-US" altLang="en-US" dirty="0" smtClean="0"/>
              <a:t>Estimation software like COCOMO</a:t>
            </a:r>
          </a:p>
        </p:txBody>
      </p:sp>
      <p:sp>
        <p:nvSpPr>
          <p:cNvPr id="3" name="Title 2"/>
          <p:cNvSpPr>
            <a:spLocks noGrp="1"/>
          </p:cNvSpPr>
          <p:nvPr>
            <p:ph type="title"/>
          </p:nvPr>
        </p:nvSpPr>
        <p:spPr/>
        <p:txBody>
          <a:bodyPr>
            <a:normAutofit fontScale="90000"/>
          </a:bodyPr>
          <a:lstStyle/>
          <a:p>
            <a:pPr>
              <a:defRPr/>
            </a:pPr>
            <a:r>
              <a:rPr lang="en-US" dirty="0" smtClean="0"/>
              <a:t>Which of the following is not a basic </a:t>
            </a:r>
            <a:r>
              <a:rPr lang="en-US" dirty="0" smtClean="0">
                <a:solidFill>
                  <a:srgbClr val="FF0000"/>
                </a:solidFill>
              </a:rPr>
              <a:t>tool</a:t>
            </a:r>
            <a:r>
              <a:rPr lang="en-US" dirty="0" smtClean="0"/>
              <a:t> for duration estimating?</a:t>
            </a:r>
            <a:endParaRPr lang="en-US" dirty="0"/>
          </a:p>
        </p:txBody>
      </p:sp>
      <p:sp>
        <p:nvSpPr>
          <p:cNvPr id="2867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575E4B8-A1E2-460E-8D57-1BD59DCDE318}" type="slidenum">
              <a:rPr lang="en-US" altLang="en-US" sz="1200" smtClean="0"/>
              <a:pPr/>
              <a:t>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defRPr/>
            </a:pPr>
            <a:r>
              <a:rPr lang="en-US" sz="3600" dirty="0" smtClean="0"/>
              <a:t>Table 7-4. Earned Value Calculations for One Activity After Week One</a:t>
            </a:r>
          </a:p>
        </p:txBody>
      </p:sp>
      <p:sp>
        <p:nvSpPr>
          <p:cNvPr id="6451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F8C7609-2D71-4A2C-963C-8F81B8D27870}" type="slidenum">
              <a:rPr lang="en-US" altLang="en-US" sz="1200" smtClean="0"/>
              <a:pPr/>
              <a:t>40</a:t>
            </a:fld>
            <a:endParaRPr lang="en-US" altLang="en-US" sz="1200" smtClean="0"/>
          </a:p>
        </p:txBody>
      </p:sp>
      <p:pic>
        <p:nvPicPr>
          <p:cNvPr id="64516" name="Picture 7" descr="Tbl07-04.bmp"/>
          <p:cNvPicPr>
            <a:picLocks noChangeAspect="1"/>
          </p:cNvPicPr>
          <p:nvPr/>
        </p:nvPicPr>
        <p:blipFill>
          <a:blip r:embed="rId2">
            <a:extLst>
              <a:ext uri="{28A0092B-C50C-407E-A947-70E740481C1C}">
                <a14:useLocalDpi xmlns:a14="http://schemas.microsoft.com/office/drawing/2010/main" val="0"/>
              </a:ext>
            </a:extLst>
          </a:blip>
          <a:srcRect t="7692"/>
          <a:stretch>
            <a:fillRect/>
          </a:stretch>
        </p:blipFill>
        <p:spPr bwMode="auto">
          <a:xfrm>
            <a:off x="457200" y="1981200"/>
            <a:ext cx="81708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defRPr/>
            </a:pPr>
            <a:r>
              <a:rPr lang="en-US" smtClean="0"/>
              <a:t>Table 7-5. Earned Value Formulas</a:t>
            </a:r>
          </a:p>
        </p:txBody>
      </p:sp>
      <p:sp>
        <p:nvSpPr>
          <p:cNvPr id="6553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F3117025-FA4B-47AB-BDF5-9430A88C39D3}" type="slidenum">
              <a:rPr lang="en-US" altLang="en-US" sz="1200" smtClean="0"/>
              <a:pPr/>
              <a:t>41</a:t>
            </a:fld>
            <a:endParaRPr lang="en-US" altLang="en-US" sz="1200" smtClean="0"/>
          </a:p>
        </p:txBody>
      </p:sp>
      <p:pic>
        <p:nvPicPr>
          <p:cNvPr id="6554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35163"/>
            <a:ext cx="790892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457200" y="1371600"/>
            <a:ext cx="8229600" cy="4525963"/>
          </a:xfrm>
        </p:spPr>
        <p:txBody>
          <a:bodyPr/>
          <a:lstStyle/>
          <a:p>
            <a:pPr eaLnBrk="1" hangingPunct="1"/>
            <a:r>
              <a:rPr lang="en-US" altLang="en-US" smtClean="0"/>
              <a:t>Negative numbers for cost and schedule variance indicate problems in those areas</a:t>
            </a:r>
          </a:p>
          <a:p>
            <a:pPr eaLnBrk="1" hangingPunct="1"/>
            <a:r>
              <a:rPr lang="en-US" altLang="en-US" smtClean="0"/>
              <a:t>CPI and SPI less than 100% indicate problems</a:t>
            </a:r>
          </a:p>
          <a:p>
            <a:pPr eaLnBrk="1" hangingPunct="1"/>
            <a:r>
              <a:rPr lang="en-US" altLang="en-US" smtClean="0"/>
              <a:t>Problems mean the project is costing more than planned (over budget) or taking longer than planned (behind schedule)</a:t>
            </a:r>
          </a:p>
          <a:p>
            <a:pPr eaLnBrk="1" hangingPunct="1"/>
            <a:r>
              <a:rPr lang="en-US" altLang="en-US" smtClean="0"/>
              <a:t>The CPI can be used to calculate the </a:t>
            </a:r>
            <a:r>
              <a:rPr lang="en-US" altLang="en-US" b="1" smtClean="0"/>
              <a:t>estimate at completion</a:t>
            </a:r>
            <a:r>
              <a:rPr lang="en-US" altLang="en-US" smtClean="0"/>
              <a:t> (EAC)—an estimate of what it will cost to complete the project based on performance to date. The </a:t>
            </a:r>
            <a:r>
              <a:rPr lang="en-US" altLang="en-US" b="1" smtClean="0"/>
              <a:t>budget at completion </a:t>
            </a:r>
            <a:r>
              <a:rPr lang="en-US" altLang="en-US" smtClean="0"/>
              <a:t>(BAC) is the original total budget for the project</a:t>
            </a:r>
          </a:p>
        </p:txBody>
      </p:sp>
      <p:sp>
        <p:nvSpPr>
          <p:cNvPr id="51202" name="Rectangle 2"/>
          <p:cNvSpPr>
            <a:spLocks noGrp="1" noChangeArrowheads="1"/>
          </p:cNvSpPr>
          <p:nvPr>
            <p:ph type="title"/>
          </p:nvPr>
        </p:nvSpPr>
        <p:spPr/>
        <p:txBody>
          <a:bodyPr>
            <a:normAutofit fontScale="90000"/>
          </a:bodyPr>
          <a:lstStyle/>
          <a:p>
            <a:pPr eaLnBrk="1" hangingPunct="1">
              <a:defRPr/>
            </a:pPr>
            <a:r>
              <a:rPr lang="en-US" smtClean="0"/>
              <a:t>Rules of Thumb for Earned Value Numbers</a:t>
            </a:r>
          </a:p>
        </p:txBody>
      </p:sp>
      <p:sp>
        <p:nvSpPr>
          <p:cNvPr id="665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730CC73-7748-4463-8457-D01F3CF907D5}" type="slidenum">
              <a:rPr lang="en-US" altLang="en-US" sz="1200" smtClean="0"/>
              <a:pPr/>
              <a:t>42</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pPr eaLnBrk="1" hangingPunct="1">
              <a:defRPr/>
            </a:pPr>
            <a:r>
              <a:rPr lang="en-US" sz="3600" dirty="0" smtClean="0"/>
              <a:t>Figure 7-5. Earned Value Chart for Project after Five Months</a:t>
            </a:r>
            <a:endParaRPr lang="en-US" sz="4400" dirty="0" smtClean="0"/>
          </a:p>
        </p:txBody>
      </p:sp>
      <p:sp>
        <p:nvSpPr>
          <p:cNvPr id="67587" name="Slide Number Placeholder 7"/>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EA52482-C1F7-40DA-91E2-8367D1245B7D}" type="slidenum">
              <a:rPr lang="en-US" altLang="en-US" sz="1200" smtClean="0"/>
              <a:pPr/>
              <a:t>43</a:t>
            </a:fld>
            <a:endParaRPr lang="en-US" altLang="en-US" sz="1200" smtClean="0"/>
          </a:p>
        </p:txBody>
      </p:sp>
      <p:pic>
        <p:nvPicPr>
          <p:cNvPr id="6758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030288"/>
            <a:ext cx="8386762"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228600" y="1481138"/>
            <a:ext cx="8458200" cy="4525962"/>
          </a:xfrm>
        </p:spPr>
        <p:txBody>
          <a:bodyPr/>
          <a:lstStyle/>
          <a:p>
            <a:pPr eaLnBrk="1" hangingPunct="1"/>
            <a:r>
              <a:rPr lang="en-US" altLang="en-US" smtClean="0"/>
              <a:t>EVM is used worldwide, and it is particularly popular in the Middle East, South Asia, Canada, and Europe</a:t>
            </a:r>
          </a:p>
          <a:p>
            <a:pPr eaLnBrk="1" hangingPunct="1"/>
            <a:r>
              <a:rPr lang="en-US" altLang="en-US" smtClean="0"/>
              <a:t>Most countries require EVM for large defense or government projects, as shown in Figure 7-6</a:t>
            </a:r>
          </a:p>
          <a:p>
            <a:pPr eaLnBrk="1" hangingPunct="1"/>
            <a:r>
              <a:rPr lang="en-US" altLang="en-US" smtClean="0"/>
              <a:t>EVM is also used in such private-industry sectors as IT, construction, energy, and manufacturing. </a:t>
            </a:r>
          </a:p>
          <a:p>
            <a:pPr eaLnBrk="1" hangingPunct="1"/>
            <a:r>
              <a:rPr lang="en-US" altLang="en-US" smtClean="0"/>
              <a:t>However, most private companies have not yet applied EVM to their projects because management does not require it, feeling it is too complex and not cost effective</a:t>
            </a:r>
          </a:p>
        </p:txBody>
      </p:sp>
      <p:sp>
        <p:nvSpPr>
          <p:cNvPr id="3" name="Title 2"/>
          <p:cNvSpPr>
            <a:spLocks noGrp="1"/>
          </p:cNvSpPr>
          <p:nvPr>
            <p:ph type="title"/>
          </p:nvPr>
        </p:nvSpPr>
        <p:spPr/>
        <p:txBody>
          <a:bodyPr/>
          <a:lstStyle/>
          <a:p>
            <a:pPr eaLnBrk="1" hangingPunct="1">
              <a:defRPr/>
            </a:pPr>
            <a:r>
              <a:rPr lang="en-US" dirty="0" smtClean="0"/>
              <a:t>Global Issues</a:t>
            </a:r>
            <a:endParaRPr lang="en-US" dirty="0"/>
          </a:p>
        </p:txBody>
      </p:sp>
      <p:sp>
        <p:nvSpPr>
          <p:cNvPr id="686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58436A7-E56F-4239-ABBF-27973E2D3167}" type="slidenum">
              <a:rPr lang="en-US" altLang="en-US" sz="1200" smtClean="0"/>
              <a:pPr/>
              <a:t>44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gradFill rotWithShape="0">
          <a:gsLst>
            <a:gs pos="0">
              <a:srgbClr val="91CFE8"/>
            </a:gs>
            <a:gs pos="50000">
              <a:srgbClr val="BDE0EF"/>
            </a:gs>
            <a:gs pos="100000">
              <a:srgbClr val="DFEFF6"/>
            </a:gs>
          </a:gsLst>
          <a:lin ang="54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Figure 7-6. Earned Value Usage</a:t>
            </a:r>
            <a:endParaRPr lang="en-US" dirty="0"/>
          </a:p>
        </p:txBody>
      </p:sp>
      <p:sp>
        <p:nvSpPr>
          <p:cNvPr id="6963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DAA79C3-447C-479A-91E4-FC882E159C98}" type="slidenum">
              <a:rPr lang="en-US" altLang="en-US" sz="1200" smtClean="0"/>
              <a:pPr/>
              <a:t>45</a:t>
            </a:fld>
            <a:endParaRPr lang="en-US" altLang="en-US" sz="1200" smtClean="0"/>
          </a:p>
        </p:txBody>
      </p:sp>
      <p:pic>
        <p:nvPicPr>
          <p:cNvPr id="696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60475"/>
            <a:ext cx="60960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3"/>
          <p:cNvSpPr>
            <a:spLocks noGrp="1"/>
          </p:cNvSpPr>
          <p:nvPr>
            <p:ph type="sldNum" sz="quarter" idx="4294967295"/>
          </p:nvPr>
        </p:nvSpPr>
        <p:spPr>
          <a:xfrm>
            <a:off x="685800" y="64008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l">
              <a:spcBef>
                <a:spcPct val="0"/>
              </a:spcBef>
              <a:buClrTx/>
              <a:buSzTx/>
              <a:buFontTx/>
              <a:buNone/>
            </a:pPr>
            <a:r>
              <a:rPr lang="en-US" altLang="en-US" sz="1400"/>
              <a:t>5–</a:t>
            </a:r>
            <a:fld id="{2AF71D3D-B56A-4590-B5BA-6FF9B3E7E3EC}" type="slidenum">
              <a:rPr lang="en-US" altLang="en-US" sz="1400"/>
              <a:pPr algn="l">
                <a:spcBef>
                  <a:spcPct val="0"/>
                </a:spcBef>
                <a:buClrTx/>
                <a:buSzTx/>
                <a:buFontTx/>
                <a:buNone/>
              </a:pPr>
              <a:t>46</a:t>
            </a:fld>
            <a:endParaRPr lang="en-US" altLang="en-US" sz="1400"/>
          </a:p>
        </p:txBody>
      </p:sp>
      <p:sp>
        <p:nvSpPr>
          <p:cNvPr id="103426" name="AutoShape 2"/>
          <p:cNvSpPr>
            <a:spLocks noGrp="1" noChangeArrowheads="1"/>
          </p:cNvSpPr>
          <p:nvPr>
            <p:ph type="title"/>
          </p:nvPr>
        </p:nvSpPr>
        <p:spPr>
          <a:xfrm>
            <a:off x="444500" y="238125"/>
            <a:ext cx="8256588" cy="1362075"/>
          </a:xfrm>
        </p:spPr>
        <p:txBody>
          <a:bodyPr>
            <a:normAutofit fontScale="90000"/>
          </a:bodyPr>
          <a:lstStyle/>
          <a:p>
            <a:r>
              <a:rPr lang="en-US" altLang="en-US" smtClean="0"/>
              <a:t>Top-Down Approaches for Estimating Project Times and Costs</a:t>
            </a:r>
          </a:p>
        </p:txBody>
      </p:sp>
      <p:sp>
        <p:nvSpPr>
          <p:cNvPr id="103427" name="Rectangle 3"/>
          <p:cNvSpPr>
            <a:spLocks noGrp="1" noChangeArrowheads="1"/>
          </p:cNvSpPr>
          <p:nvPr>
            <p:ph type="body" idx="1"/>
          </p:nvPr>
        </p:nvSpPr>
        <p:spPr>
          <a:xfrm>
            <a:off x="533400" y="1782763"/>
            <a:ext cx="5227638" cy="4313237"/>
          </a:xfrm>
        </p:spPr>
        <p:txBody>
          <a:bodyPr/>
          <a:lstStyle/>
          <a:p>
            <a:pPr>
              <a:spcBef>
                <a:spcPct val="50000"/>
              </a:spcBef>
            </a:pPr>
            <a:r>
              <a:rPr lang="en-US" altLang="en-US" dirty="0" smtClean="0"/>
              <a:t>Consensus methods</a:t>
            </a:r>
          </a:p>
          <a:p>
            <a:pPr>
              <a:spcBef>
                <a:spcPct val="50000"/>
              </a:spcBef>
            </a:pPr>
            <a:r>
              <a:rPr lang="en-US" altLang="en-US" dirty="0" smtClean="0"/>
              <a:t>Ratio methods</a:t>
            </a:r>
          </a:p>
          <a:p>
            <a:pPr>
              <a:spcBef>
                <a:spcPct val="50000"/>
              </a:spcBef>
            </a:pPr>
            <a:r>
              <a:rPr lang="en-US" altLang="en-US" dirty="0" smtClean="0"/>
              <a:t>Apportion method</a:t>
            </a:r>
          </a:p>
          <a:p>
            <a:pPr>
              <a:spcBef>
                <a:spcPct val="50000"/>
              </a:spcBef>
            </a:pPr>
            <a:r>
              <a:rPr lang="en-US" altLang="en-US" dirty="0" smtClean="0"/>
              <a:t>Function point methods for software and system projects</a:t>
            </a:r>
          </a:p>
          <a:p>
            <a:pPr>
              <a:spcBef>
                <a:spcPct val="50000"/>
              </a:spcBef>
            </a:pPr>
            <a:r>
              <a:rPr lang="en-US" altLang="en-US" dirty="0" smtClean="0"/>
              <a:t>Learning curves</a:t>
            </a:r>
          </a:p>
        </p:txBody>
      </p:sp>
      <p:grpSp>
        <p:nvGrpSpPr>
          <p:cNvPr id="77829" name="Group 182"/>
          <p:cNvGrpSpPr>
            <a:grpSpLocks/>
          </p:cNvGrpSpPr>
          <p:nvPr/>
        </p:nvGrpSpPr>
        <p:grpSpPr bwMode="auto">
          <a:xfrm>
            <a:off x="5394325" y="3430588"/>
            <a:ext cx="3306763" cy="2833687"/>
            <a:chOff x="3171" y="1757"/>
            <a:chExt cx="2313" cy="1958"/>
          </a:xfrm>
        </p:grpSpPr>
        <p:sp>
          <p:nvSpPr>
            <p:cNvPr id="77830" name="Text Box 17"/>
            <p:cNvSpPr txBox="1">
              <a:spLocks noChangeArrowheads="1"/>
            </p:cNvSpPr>
            <p:nvPr/>
          </p:nvSpPr>
          <p:spPr bwMode="auto">
            <a:xfrm>
              <a:off x="3456" y="1757"/>
              <a:ext cx="1556" cy="10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2"/>
                </a:buClr>
                <a:buSzPct val="75000"/>
                <a:buFont typeface="Monotype Sorts"/>
                <a:buChar char="l"/>
                <a:tabLst>
                  <a:tab pos="171450" algn="l"/>
                </a:tabLst>
                <a:defRPr sz="3200">
                  <a:solidFill>
                    <a:schemeClr val="tx1"/>
                  </a:solidFill>
                  <a:latin typeface="Times New Roman" pitchFamily="18" charset="0"/>
                </a:defRPr>
              </a:lvl1pPr>
              <a:lvl2pPr marL="742950" indent="-285750">
                <a:spcBef>
                  <a:spcPct val="20000"/>
                </a:spcBef>
                <a:buClr>
                  <a:schemeClr val="tx1"/>
                </a:buClr>
                <a:buChar char="–"/>
                <a:tabLst>
                  <a:tab pos="171450" algn="l"/>
                </a:tabLst>
                <a:defRPr sz="2800">
                  <a:solidFill>
                    <a:schemeClr val="tx1"/>
                  </a:solidFill>
                  <a:latin typeface="Times New Roman" pitchFamily="18" charset="0"/>
                </a:defRPr>
              </a:lvl2pPr>
              <a:lvl3pPr marL="1143000" indent="-228600">
                <a:spcBef>
                  <a:spcPct val="20000"/>
                </a:spcBef>
                <a:buClr>
                  <a:schemeClr val="tx1"/>
                </a:buClr>
                <a:buChar char="»"/>
                <a:tabLst>
                  <a:tab pos="171450" algn="l"/>
                </a:tabLst>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tabLst>
                  <a:tab pos="171450" algn="l"/>
                </a:tabLst>
                <a:defRPr sz="2000">
                  <a:solidFill>
                    <a:schemeClr val="tx1"/>
                  </a:solidFill>
                  <a:latin typeface="Times New Roman" pitchFamily="18" charset="0"/>
                </a:defRPr>
              </a:lvl4pPr>
              <a:lvl5pPr marL="2057400" indent="-228600">
                <a:spcBef>
                  <a:spcPct val="20000"/>
                </a:spcBef>
                <a:buClr>
                  <a:schemeClr val="tx1"/>
                </a:buClr>
                <a:buChar char="–"/>
                <a:tabLst>
                  <a:tab pos="171450" algn="l"/>
                </a:tabLst>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tabLst>
                  <a:tab pos="171450" algn="l"/>
                </a:tabLst>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tabLst>
                  <a:tab pos="171450" algn="l"/>
                </a:tabLst>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tabLst>
                  <a:tab pos="171450" algn="l"/>
                </a:tabLst>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tabLst>
                  <a:tab pos="171450" algn="l"/>
                </a:tabLst>
                <a:defRPr sz="2000">
                  <a:solidFill>
                    <a:schemeClr val="tx1"/>
                  </a:solidFill>
                  <a:latin typeface="Times New Roman" pitchFamily="18" charset="0"/>
                </a:defRPr>
              </a:lvl9pPr>
            </a:lstStyle>
            <a:p>
              <a:pPr eaLnBrk="1" hangingPunct="1">
                <a:spcBef>
                  <a:spcPct val="50000"/>
                </a:spcBef>
                <a:buClrTx/>
                <a:buSzTx/>
                <a:buFontTx/>
                <a:buNone/>
              </a:pPr>
              <a:r>
                <a:rPr lang="en-US" altLang="en-US" sz="1600" b="1">
                  <a:latin typeface="Arial" pitchFamily="34" charset="0"/>
                </a:rPr>
                <a:t>Project Estimate</a:t>
              </a:r>
              <a:br>
                <a:rPr lang="en-US" altLang="en-US" sz="1600" b="1">
                  <a:latin typeface="Arial" pitchFamily="34" charset="0"/>
                </a:rPr>
              </a:br>
              <a:r>
                <a:rPr lang="en-US" altLang="en-US" sz="1600" b="1">
                  <a:latin typeface="Arial" pitchFamily="34" charset="0"/>
                </a:rPr>
                <a:t>	Times</a:t>
              </a:r>
              <a:br>
                <a:rPr lang="en-US" altLang="en-US" sz="1600" b="1">
                  <a:latin typeface="Arial" pitchFamily="34" charset="0"/>
                </a:rPr>
              </a:br>
              <a:r>
                <a:rPr lang="en-US" altLang="en-US" sz="1600" b="1">
                  <a:latin typeface="Arial" pitchFamily="34" charset="0"/>
                </a:rPr>
                <a:t>	Costs</a:t>
              </a:r>
            </a:p>
          </p:txBody>
        </p:sp>
        <p:sp>
          <p:nvSpPr>
            <p:cNvPr id="77831" name="Freeform 23"/>
            <p:cNvSpPr>
              <a:spLocks/>
            </p:cNvSpPr>
            <p:nvPr/>
          </p:nvSpPr>
          <p:spPr bwMode="auto">
            <a:xfrm>
              <a:off x="4488" y="2614"/>
              <a:ext cx="417" cy="928"/>
            </a:xfrm>
            <a:custGeom>
              <a:avLst/>
              <a:gdLst>
                <a:gd name="T0" fmla="*/ 1 w 834"/>
                <a:gd name="T1" fmla="*/ 1 h 1858"/>
                <a:gd name="T2" fmla="*/ 1 w 834"/>
                <a:gd name="T3" fmla="*/ 1 h 1858"/>
                <a:gd name="T4" fmla="*/ 1 w 834"/>
                <a:gd name="T5" fmla="*/ 1 h 1858"/>
                <a:gd name="T6" fmla="*/ 1 w 834"/>
                <a:gd name="T7" fmla="*/ 1 h 1858"/>
                <a:gd name="T8" fmla="*/ 1 w 834"/>
                <a:gd name="T9" fmla="*/ 1 h 1858"/>
                <a:gd name="T10" fmla="*/ 1 w 834"/>
                <a:gd name="T11" fmla="*/ 1 h 1858"/>
                <a:gd name="T12" fmla="*/ 1 w 834"/>
                <a:gd name="T13" fmla="*/ 1 h 1858"/>
                <a:gd name="T14" fmla="*/ 1 w 834"/>
                <a:gd name="T15" fmla="*/ 0 h 1858"/>
                <a:gd name="T16" fmla="*/ 1 w 834"/>
                <a:gd name="T17" fmla="*/ 0 h 1858"/>
                <a:gd name="T18" fmla="*/ 1 w 834"/>
                <a:gd name="T19" fmla="*/ 1 h 1858"/>
                <a:gd name="T20" fmla="*/ 1 w 834"/>
                <a:gd name="T21" fmla="*/ 1 h 1858"/>
                <a:gd name="T22" fmla="*/ 1 w 834"/>
                <a:gd name="T23" fmla="*/ 1 h 1858"/>
                <a:gd name="T24" fmla="*/ 1 w 834"/>
                <a:gd name="T25" fmla="*/ 1 h 1858"/>
                <a:gd name="T26" fmla="*/ 1 w 834"/>
                <a:gd name="T27" fmla="*/ 1 h 1858"/>
                <a:gd name="T28" fmla="*/ 1 w 834"/>
                <a:gd name="T29" fmla="*/ 1 h 1858"/>
                <a:gd name="T30" fmla="*/ 1 w 834"/>
                <a:gd name="T31" fmla="*/ 1 h 1858"/>
                <a:gd name="T32" fmla="*/ 1 w 834"/>
                <a:gd name="T33" fmla="*/ 1 h 1858"/>
                <a:gd name="T34" fmla="*/ 1 w 834"/>
                <a:gd name="T35" fmla="*/ 1 h 1858"/>
                <a:gd name="T36" fmla="*/ 1 w 834"/>
                <a:gd name="T37" fmla="*/ 1 h 1858"/>
                <a:gd name="T38" fmla="*/ 1 w 834"/>
                <a:gd name="T39" fmla="*/ 1 h 1858"/>
                <a:gd name="T40" fmla="*/ 1 w 834"/>
                <a:gd name="T41" fmla="*/ 1 h 1858"/>
                <a:gd name="T42" fmla="*/ 1 w 834"/>
                <a:gd name="T43" fmla="*/ 0 h 1858"/>
                <a:gd name="T44" fmla="*/ 1 w 834"/>
                <a:gd name="T45" fmla="*/ 0 h 1858"/>
                <a:gd name="T46" fmla="*/ 1 w 834"/>
                <a:gd name="T47" fmla="*/ 0 h 1858"/>
                <a:gd name="T48" fmla="*/ 1 w 834"/>
                <a:gd name="T49" fmla="*/ 0 h 1858"/>
                <a:gd name="T50" fmla="*/ 1 w 834"/>
                <a:gd name="T51" fmla="*/ 0 h 1858"/>
                <a:gd name="T52" fmla="*/ 1 w 834"/>
                <a:gd name="T53" fmla="*/ 0 h 1858"/>
                <a:gd name="T54" fmla="*/ 1 w 834"/>
                <a:gd name="T55" fmla="*/ 0 h 1858"/>
                <a:gd name="T56" fmla="*/ 1 w 834"/>
                <a:gd name="T57" fmla="*/ 0 h 1858"/>
                <a:gd name="T58" fmla="*/ 1 w 834"/>
                <a:gd name="T59" fmla="*/ 0 h 1858"/>
                <a:gd name="T60" fmla="*/ 1 w 834"/>
                <a:gd name="T61" fmla="*/ 0 h 1858"/>
                <a:gd name="T62" fmla="*/ 1 w 834"/>
                <a:gd name="T63" fmla="*/ 0 h 1858"/>
                <a:gd name="T64" fmla="*/ 1 w 834"/>
                <a:gd name="T65" fmla="*/ 0 h 1858"/>
                <a:gd name="T66" fmla="*/ 1 w 834"/>
                <a:gd name="T67" fmla="*/ 0 h 1858"/>
                <a:gd name="T68" fmla="*/ 1 w 834"/>
                <a:gd name="T69" fmla="*/ 0 h 1858"/>
                <a:gd name="T70" fmla="*/ 1 w 834"/>
                <a:gd name="T71" fmla="*/ 0 h 1858"/>
                <a:gd name="T72" fmla="*/ 1 w 834"/>
                <a:gd name="T73" fmla="*/ 0 h 1858"/>
                <a:gd name="T74" fmla="*/ 1 w 834"/>
                <a:gd name="T75" fmla="*/ 0 h 1858"/>
                <a:gd name="T76" fmla="*/ 1 w 834"/>
                <a:gd name="T77" fmla="*/ 0 h 1858"/>
                <a:gd name="T78" fmla="*/ 1 w 834"/>
                <a:gd name="T79" fmla="*/ 0 h 1858"/>
                <a:gd name="T80" fmla="*/ 1 w 834"/>
                <a:gd name="T81" fmla="*/ 1 h 1858"/>
                <a:gd name="T82" fmla="*/ 1 w 834"/>
                <a:gd name="T83" fmla="*/ 1 h 1858"/>
                <a:gd name="T84" fmla="*/ 1 w 834"/>
                <a:gd name="T85" fmla="*/ 1 h 1858"/>
                <a:gd name="T86" fmla="*/ 1 w 834"/>
                <a:gd name="T87" fmla="*/ 1 h 1858"/>
                <a:gd name="T88" fmla="*/ 1 w 834"/>
                <a:gd name="T89" fmla="*/ 1 h 1858"/>
                <a:gd name="T90" fmla="*/ 1 w 834"/>
                <a:gd name="T91" fmla="*/ 1 h 1858"/>
                <a:gd name="T92" fmla="*/ 1 w 834"/>
                <a:gd name="T93" fmla="*/ 1 h 1858"/>
                <a:gd name="T94" fmla="*/ 1 w 834"/>
                <a:gd name="T95" fmla="*/ 1 h 1858"/>
                <a:gd name="T96" fmla="*/ 1 w 834"/>
                <a:gd name="T97" fmla="*/ 1 h 1858"/>
                <a:gd name="T98" fmla="*/ 1 w 834"/>
                <a:gd name="T99" fmla="*/ 1 h 1858"/>
                <a:gd name="T100" fmla="*/ 1 w 834"/>
                <a:gd name="T101" fmla="*/ 1 h 1858"/>
                <a:gd name="T102" fmla="*/ 1 w 834"/>
                <a:gd name="T103" fmla="*/ 1 h 18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34" h="1858">
                  <a:moveTo>
                    <a:pt x="445" y="1858"/>
                  </a:moveTo>
                  <a:lnTo>
                    <a:pt x="449" y="1858"/>
                  </a:lnTo>
                  <a:lnTo>
                    <a:pt x="452" y="1858"/>
                  </a:lnTo>
                  <a:lnTo>
                    <a:pt x="456" y="1858"/>
                  </a:lnTo>
                  <a:lnTo>
                    <a:pt x="460" y="1858"/>
                  </a:lnTo>
                  <a:lnTo>
                    <a:pt x="460" y="1847"/>
                  </a:lnTo>
                  <a:lnTo>
                    <a:pt x="461" y="1837"/>
                  </a:lnTo>
                  <a:lnTo>
                    <a:pt x="461" y="1826"/>
                  </a:lnTo>
                  <a:lnTo>
                    <a:pt x="460" y="1817"/>
                  </a:lnTo>
                  <a:lnTo>
                    <a:pt x="458" y="1808"/>
                  </a:lnTo>
                  <a:lnTo>
                    <a:pt x="456" y="1799"/>
                  </a:lnTo>
                  <a:lnTo>
                    <a:pt x="456" y="1792"/>
                  </a:lnTo>
                  <a:lnTo>
                    <a:pt x="458" y="1784"/>
                  </a:lnTo>
                  <a:lnTo>
                    <a:pt x="460" y="1777"/>
                  </a:lnTo>
                  <a:lnTo>
                    <a:pt x="458" y="1766"/>
                  </a:lnTo>
                  <a:lnTo>
                    <a:pt x="456" y="1757"/>
                  </a:lnTo>
                  <a:lnTo>
                    <a:pt x="456" y="1746"/>
                  </a:lnTo>
                  <a:lnTo>
                    <a:pt x="456" y="1725"/>
                  </a:lnTo>
                  <a:lnTo>
                    <a:pt x="458" y="1690"/>
                  </a:lnTo>
                  <a:lnTo>
                    <a:pt x="460" y="1654"/>
                  </a:lnTo>
                  <a:lnTo>
                    <a:pt x="460" y="1626"/>
                  </a:lnTo>
                  <a:lnTo>
                    <a:pt x="458" y="1597"/>
                  </a:lnTo>
                  <a:lnTo>
                    <a:pt x="458" y="1556"/>
                  </a:lnTo>
                  <a:lnTo>
                    <a:pt x="458" y="1516"/>
                  </a:lnTo>
                  <a:lnTo>
                    <a:pt x="458" y="1483"/>
                  </a:lnTo>
                  <a:lnTo>
                    <a:pt x="458" y="1452"/>
                  </a:lnTo>
                  <a:lnTo>
                    <a:pt x="454" y="1415"/>
                  </a:lnTo>
                  <a:lnTo>
                    <a:pt x="450" y="1375"/>
                  </a:lnTo>
                  <a:lnTo>
                    <a:pt x="445" y="1340"/>
                  </a:lnTo>
                  <a:lnTo>
                    <a:pt x="441" y="1307"/>
                  </a:lnTo>
                  <a:lnTo>
                    <a:pt x="439" y="1270"/>
                  </a:lnTo>
                  <a:lnTo>
                    <a:pt x="439" y="1235"/>
                  </a:lnTo>
                  <a:lnTo>
                    <a:pt x="439" y="1200"/>
                  </a:lnTo>
                  <a:lnTo>
                    <a:pt x="438" y="1163"/>
                  </a:lnTo>
                  <a:lnTo>
                    <a:pt x="436" y="1123"/>
                  </a:lnTo>
                  <a:lnTo>
                    <a:pt x="432" y="1086"/>
                  </a:lnTo>
                  <a:lnTo>
                    <a:pt x="430" y="1066"/>
                  </a:lnTo>
                  <a:lnTo>
                    <a:pt x="427" y="1048"/>
                  </a:lnTo>
                  <a:lnTo>
                    <a:pt x="423" y="1018"/>
                  </a:lnTo>
                  <a:lnTo>
                    <a:pt x="419" y="987"/>
                  </a:lnTo>
                  <a:lnTo>
                    <a:pt x="417" y="959"/>
                  </a:lnTo>
                  <a:lnTo>
                    <a:pt x="417" y="917"/>
                  </a:lnTo>
                  <a:lnTo>
                    <a:pt x="416" y="851"/>
                  </a:lnTo>
                  <a:lnTo>
                    <a:pt x="412" y="787"/>
                  </a:lnTo>
                  <a:lnTo>
                    <a:pt x="412" y="754"/>
                  </a:lnTo>
                  <a:lnTo>
                    <a:pt x="416" y="796"/>
                  </a:lnTo>
                  <a:lnTo>
                    <a:pt x="427" y="853"/>
                  </a:lnTo>
                  <a:lnTo>
                    <a:pt x="443" y="919"/>
                  </a:lnTo>
                  <a:lnTo>
                    <a:pt x="460" y="991"/>
                  </a:lnTo>
                  <a:lnTo>
                    <a:pt x="478" y="1060"/>
                  </a:lnTo>
                  <a:lnTo>
                    <a:pt x="493" y="1121"/>
                  </a:lnTo>
                  <a:lnTo>
                    <a:pt x="504" y="1167"/>
                  </a:lnTo>
                  <a:lnTo>
                    <a:pt x="507" y="1195"/>
                  </a:lnTo>
                  <a:lnTo>
                    <a:pt x="509" y="1246"/>
                  </a:lnTo>
                  <a:lnTo>
                    <a:pt x="515" y="1286"/>
                  </a:lnTo>
                  <a:lnTo>
                    <a:pt x="522" y="1319"/>
                  </a:lnTo>
                  <a:lnTo>
                    <a:pt x="528" y="1345"/>
                  </a:lnTo>
                  <a:lnTo>
                    <a:pt x="526" y="1408"/>
                  </a:lnTo>
                  <a:lnTo>
                    <a:pt x="520" y="1521"/>
                  </a:lnTo>
                  <a:lnTo>
                    <a:pt x="513" y="1634"/>
                  </a:lnTo>
                  <a:lnTo>
                    <a:pt x="509" y="1696"/>
                  </a:lnTo>
                  <a:lnTo>
                    <a:pt x="506" y="1724"/>
                  </a:lnTo>
                  <a:lnTo>
                    <a:pt x="496" y="1762"/>
                  </a:lnTo>
                  <a:lnTo>
                    <a:pt x="489" y="1806"/>
                  </a:lnTo>
                  <a:lnTo>
                    <a:pt x="484" y="1848"/>
                  </a:lnTo>
                  <a:lnTo>
                    <a:pt x="487" y="1850"/>
                  </a:lnTo>
                  <a:lnTo>
                    <a:pt x="493" y="1850"/>
                  </a:lnTo>
                  <a:lnTo>
                    <a:pt x="498" y="1852"/>
                  </a:lnTo>
                  <a:lnTo>
                    <a:pt x="506" y="1852"/>
                  </a:lnTo>
                  <a:lnTo>
                    <a:pt x="520" y="1854"/>
                  </a:lnTo>
                  <a:lnTo>
                    <a:pt x="539" y="1856"/>
                  </a:lnTo>
                  <a:lnTo>
                    <a:pt x="557" y="1858"/>
                  </a:lnTo>
                  <a:lnTo>
                    <a:pt x="577" y="1858"/>
                  </a:lnTo>
                  <a:lnTo>
                    <a:pt x="597" y="1858"/>
                  </a:lnTo>
                  <a:lnTo>
                    <a:pt x="619" y="1858"/>
                  </a:lnTo>
                  <a:lnTo>
                    <a:pt x="640" y="1858"/>
                  </a:lnTo>
                  <a:lnTo>
                    <a:pt x="662" y="1856"/>
                  </a:lnTo>
                  <a:lnTo>
                    <a:pt x="684" y="1854"/>
                  </a:lnTo>
                  <a:lnTo>
                    <a:pt x="704" y="1852"/>
                  </a:lnTo>
                  <a:lnTo>
                    <a:pt x="724" y="1848"/>
                  </a:lnTo>
                  <a:lnTo>
                    <a:pt x="744" y="1845"/>
                  </a:lnTo>
                  <a:lnTo>
                    <a:pt x="761" y="1841"/>
                  </a:lnTo>
                  <a:lnTo>
                    <a:pt x="778" y="1836"/>
                  </a:lnTo>
                  <a:lnTo>
                    <a:pt x="792" y="1830"/>
                  </a:lnTo>
                  <a:lnTo>
                    <a:pt x="803" y="1823"/>
                  </a:lnTo>
                  <a:lnTo>
                    <a:pt x="801" y="1815"/>
                  </a:lnTo>
                  <a:lnTo>
                    <a:pt x="800" y="1808"/>
                  </a:lnTo>
                  <a:lnTo>
                    <a:pt x="794" y="1803"/>
                  </a:lnTo>
                  <a:lnTo>
                    <a:pt x="789" y="1797"/>
                  </a:lnTo>
                  <a:lnTo>
                    <a:pt x="796" y="1771"/>
                  </a:lnTo>
                  <a:lnTo>
                    <a:pt x="801" y="1738"/>
                  </a:lnTo>
                  <a:lnTo>
                    <a:pt x="803" y="1705"/>
                  </a:lnTo>
                  <a:lnTo>
                    <a:pt x="803" y="1676"/>
                  </a:lnTo>
                  <a:lnTo>
                    <a:pt x="807" y="1628"/>
                  </a:lnTo>
                  <a:lnTo>
                    <a:pt x="814" y="1555"/>
                  </a:lnTo>
                  <a:lnTo>
                    <a:pt x="822" y="1481"/>
                  </a:lnTo>
                  <a:lnTo>
                    <a:pt x="827" y="1431"/>
                  </a:lnTo>
                  <a:lnTo>
                    <a:pt x="831" y="1384"/>
                  </a:lnTo>
                  <a:lnTo>
                    <a:pt x="834" y="1316"/>
                  </a:lnTo>
                  <a:lnTo>
                    <a:pt x="834" y="1248"/>
                  </a:lnTo>
                  <a:lnTo>
                    <a:pt x="829" y="1200"/>
                  </a:lnTo>
                  <a:lnTo>
                    <a:pt x="822" y="1172"/>
                  </a:lnTo>
                  <a:lnTo>
                    <a:pt x="814" y="1149"/>
                  </a:lnTo>
                  <a:lnTo>
                    <a:pt x="811" y="1127"/>
                  </a:lnTo>
                  <a:lnTo>
                    <a:pt x="805" y="1108"/>
                  </a:lnTo>
                  <a:lnTo>
                    <a:pt x="800" y="1086"/>
                  </a:lnTo>
                  <a:lnTo>
                    <a:pt x="794" y="1060"/>
                  </a:lnTo>
                  <a:lnTo>
                    <a:pt x="789" y="1038"/>
                  </a:lnTo>
                  <a:lnTo>
                    <a:pt x="787" y="1024"/>
                  </a:lnTo>
                  <a:lnTo>
                    <a:pt x="785" y="1011"/>
                  </a:lnTo>
                  <a:lnTo>
                    <a:pt x="781" y="991"/>
                  </a:lnTo>
                  <a:lnTo>
                    <a:pt x="776" y="970"/>
                  </a:lnTo>
                  <a:lnTo>
                    <a:pt x="774" y="954"/>
                  </a:lnTo>
                  <a:lnTo>
                    <a:pt x="772" y="937"/>
                  </a:lnTo>
                  <a:lnTo>
                    <a:pt x="768" y="917"/>
                  </a:lnTo>
                  <a:lnTo>
                    <a:pt x="765" y="895"/>
                  </a:lnTo>
                  <a:lnTo>
                    <a:pt x="763" y="877"/>
                  </a:lnTo>
                  <a:lnTo>
                    <a:pt x="763" y="822"/>
                  </a:lnTo>
                  <a:lnTo>
                    <a:pt x="765" y="719"/>
                  </a:lnTo>
                  <a:lnTo>
                    <a:pt x="763" y="614"/>
                  </a:lnTo>
                  <a:lnTo>
                    <a:pt x="761" y="553"/>
                  </a:lnTo>
                  <a:lnTo>
                    <a:pt x="752" y="553"/>
                  </a:lnTo>
                  <a:lnTo>
                    <a:pt x="741" y="555"/>
                  </a:lnTo>
                  <a:lnTo>
                    <a:pt x="726" y="555"/>
                  </a:lnTo>
                  <a:lnTo>
                    <a:pt x="710" y="557"/>
                  </a:lnTo>
                  <a:lnTo>
                    <a:pt x="693" y="557"/>
                  </a:lnTo>
                  <a:lnTo>
                    <a:pt x="673" y="559"/>
                  </a:lnTo>
                  <a:lnTo>
                    <a:pt x="653" y="561"/>
                  </a:lnTo>
                  <a:lnTo>
                    <a:pt x="631" y="563"/>
                  </a:lnTo>
                  <a:lnTo>
                    <a:pt x="608" y="566"/>
                  </a:lnTo>
                  <a:lnTo>
                    <a:pt x="586" y="570"/>
                  </a:lnTo>
                  <a:lnTo>
                    <a:pt x="563" y="572"/>
                  </a:lnTo>
                  <a:lnTo>
                    <a:pt x="542" y="575"/>
                  </a:lnTo>
                  <a:lnTo>
                    <a:pt x="520" y="581"/>
                  </a:lnTo>
                  <a:lnTo>
                    <a:pt x="500" y="585"/>
                  </a:lnTo>
                  <a:lnTo>
                    <a:pt x="482" y="590"/>
                  </a:lnTo>
                  <a:lnTo>
                    <a:pt x="465" y="596"/>
                  </a:lnTo>
                  <a:lnTo>
                    <a:pt x="456" y="552"/>
                  </a:lnTo>
                  <a:lnTo>
                    <a:pt x="445" y="489"/>
                  </a:lnTo>
                  <a:lnTo>
                    <a:pt x="432" y="416"/>
                  </a:lnTo>
                  <a:lnTo>
                    <a:pt x="419" y="337"/>
                  </a:lnTo>
                  <a:lnTo>
                    <a:pt x="408" y="256"/>
                  </a:lnTo>
                  <a:lnTo>
                    <a:pt x="401" y="179"/>
                  </a:lnTo>
                  <a:lnTo>
                    <a:pt x="395" y="113"/>
                  </a:lnTo>
                  <a:lnTo>
                    <a:pt x="395" y="61"/>
                  </a:lnTo>
                  <a:lnTo>
                    <a:pt x="364" y="70"/>
                  </a:lnTo>
                  <a:lnTo>
                    <a:pt x="333" y="74"/>
                  </a:lnTo>
                  <a:lnTo>
                    <a:pt x="303" y="74"/>
                  </a:lnTo>
                  <a:lnTo>
                    <a:pt x="278" y="70"/>
                  </a:lnTo>
                  <a:lnTo>
                    <a:pt x="252" y="65"/>
                  </a:lnTo>
                  <a:lnTo>
                    <a:pt x="230" y="59"/>
                  </a:lnTo>
                  <a:lnTo>
                    <a:pt x="212" y="52"/>
                  </a:lnTo>
                  <a:lnTo>
                    <a:pt x="195" y="46"/>
                  </a:lnTo>
                  <a:lnTo>
                    <a:pt x="182" y="43"/>
                  </a:lnTo>
                  <a:lnTo>
                    <a:pt x="169" y="37"/>
                  </a:lnTo>
                  <a:lnTo>
                    <a:pt x="156" y="34"/>
                  </a:lnTo>
                  <a:lnTo>
                    <a:pt x="145" y="30"/>
                  </a:lnTo>
                  <a:lnTo>
                    <a:pt x="134" y="26"/>
                  </a:lnTo>
                  <a:lnTo>
                    <a:pt x="122" y="21"/>
                  </a:lnTo>
                  <a:lnTo>
                    <a:pt x="109" y="13"/>
                  </a:lnTo>
                  <a:lnTo>
                    <a:pt x="96" y="4"/>
                  </a:lnTo>
                  <a:lnTo>
                    <a:pt x="90" y="2"/>
                  </a:lnTo>
                  <a:lnTo>
                    <a:pt x="85" y="0"/>
                  </a:lnTo>
                  <a:lnTo>
                    <a:pt x="79" y="0"/>
                  </a:lnTo>
                  <a:lnTo>
                    <a:pt x="72" y="2"/>
                  </a:lnTo>
                  <a:lnTo>
                    <a:pt x="70" y="68"/>
                  </a:lnTo>
                  <a:lnTo>
                    <a:pt x="66" y="177"/>
                  </a:lnTo>
                  <a:lnTo>
                    <a:pt x="65" y="285"/>
                  </a:lnTo>
                  <a:lnTo>
                    <a:pt x="65" y="353"/>
                  </a:lnTo>
                  <a:lnTo>
                    <a:pt x="57" y="357"/>
                  </a:lnTo>
                  <a:lnTo>
                    <a:pt x="48" y="361"/>
                  </a:lnTo>
                  <a:lnTo>
                    <a:pt x="41" y="364"/>
                  </a:lnTo>
                  <a:lnTo>
                    <a:pt x="33" y="368"/>
                  </a:lnTo>
                  <a:lnTo>
                    <a:pt x="24" y="372"/>
                  </a:lnTo>
                  <a:lnTo>
                    <a:pt x="17" y="373"/>
                  </a:lnTo>
                  <a:lnTo>
                    <a:pt x="8" y="377"/>
                  </a:lnTo>
                  <a:lnTo>
                    <a:pt x="0" y="381"/>
                  </a:lnTo>
                  <a:lnTo>
                    <a:pt x="13" y="419"/>
                  </a:lnTo>
                  <a:lnTo>
                    <a:pt x="26" y="456"/>
                  </a:lnTo>
                  <a:lnTo>
                    <a:pt x="37" y="487"/>
                  </a:lnTo>
                  <a:lnTo>
                    <a:pt x="43" y="511"/>
                  </a:lnTo>
                  <a:lnTo>
                    <a:pt x="46" y="535"/>
                  </a:lnTo>
                  <a:lnTo>
                    <a:pt x="52" y="564"/>
                  </a:lnTo>
                  <a:lnTo>
                    <a:pt x="59" y="592"/>
                  </a:lnTo>
                  <a:lnTo>
                    <a:pt x="66" y="610"/>
                  </a:lnTo>
                  <a:lnTo>
                    <a:pt x="76" y="634"/>
                  </a:lnTo>
                  <a:lnTo>
                    <a:pt x="87" y="676"/>
                  </a:lnTo>
                  <a:lnTo>
                    <a:pt x="98" y="721"/>
                  </a:lnTo>
                  <a:lnTo>
                    <a:pt x="103" y="744"/>
                  </a:lnTo>
                  <a:lnTo>
                    <a:pt x="105" y="766"/>
                  </a:lnTo>
                  <a:lnTo>
                    <a:pt x="111" y="801"/>
                  </a:lnTo>
                  <a:lnTo>
                    <a:pt x="116" y="842"/>
                  </a:lnTo>
                  <a:lnTo>
                    <a:pt x="122" y="873"/>
                  </a:lnTo>
                  <a:lnTo>
                    <a:pt x="127" y="899"/>
                  </a:lnTo>
                  <a:lnTo>
                    <a:pt x="133" y="926"/>
                  </a:lnTo>
                  <a:lnTo>
                    <a:pt x="134" y="952"/>
                  </a:lnTo>
                  <a:lnTo>
                    <a:pt x="133" y="974"/>
                  </a:lnTo>
                  <a:lnTo>
                    <a:pt x="131" y="992"/>
                  </a:lnTo>
                  <a:lnTo>
                    <a:pt x="131" y="1009"/>
                  </a:lnTo>
                  <a:lnTo>
                    <a:pt x="131" y="1024"/>
                  </a:lnTo>
                  <a:lnTo>
                    <a:pt x="134" y="1035"/>
                  </a:lnTo>
                  <a:lnTo>
                    <a:pt x="138" y="1046"/>
                  </a:lnTo>
                  <a:lnTo>
                    <a:pt x="144" y="1059"/>
                  </a:lnTo>
                  <a:lnTo>
                    <a:pt x="145" y="1070"/>
                  </a:lnTo>
                  <a:lnTo>
                    <a:pt x="145" y="1079"/>
                  </a:lnTo>
                  <a:lnTo>
                    <a:pt x="144" y="1088"/>
                  </a:lnTo>
                  <a:lnTo>
                    <a:pt x="144" y="1103"/>
                  </a:lnTo>
                  <a:lnTo>
                    <a:pt x="144" y="1114"/>
                  </a:lnTo>
                  <a:lnTo>
                    <a:pt x="145" y="1121"/>
                  </a:lnTo>
                  <a:lnTo>
                    <a:pt x="153" y="1138"/>
                  </a:lnTo>
                  <a:lnTo>
                    <a:pt x="162" y="1169"/>
                  </a:lnTo>
                  <a:lnTo>
                    <a:pt x="173" y="1206"/>
                  </a:lnTo>
                  <a:lnTo>
                    <a:pt x="179" y="1233"/>
                  </a:lnTo>
                  <a:lnTo>
                    <a:pt x="180" y="1262"/>
                  </a:lnTo>
                  <a:lnTo>
                    <a:pt x="182" y="1303"/>
                  </a:lnTo>
                  <a:lnTo>
                    <a:pt x="182" y="1347"/>
                  </a:lnTo>
                  <a:lnTo>
                    <a:pt x="186" y="1380"/>
                  </a:lnTo>
                  <a:lnTo>
                    <a:pt x="190" y="1409"/>
                  </a:lnTo>
                  <a:lnTo>
                    <a:pt x="191" y="1441"/>
                  </a:lnTo>
                  <a:lnTo>
                    <a:pt x="193" y="1472"/>
                  </a:lnTo>
                  <a:lnTo>
                    <a:pt x="191" y="1492"/>
                  </a:lnTo>
                  <a:lnTo>
                    <a:pt x="190" y="1514"/>
                  </a:lnTo>
                  <a:lnTo>
                    <a:pt x="191" y="1544"/>
                  </a:lnTo>
                  <a:lnTo>
                    <a:pt x="191" y="1573"/>
                  </a:lnTo>
                  <a:lnTo>
                    <a:pt x="195" y="1593"/>
                  </a:lnTo>
                  <a:lnTo>
                    <a:pt x="197" y="1615"/>
                  </a:lnTo>
                  <a:lnTo>
                    <a:pt x="193" y="1648"/>
                  </a:lnTo>
                  <a:lnTo>
                    <a:pt x="188" y="1681"/>
                  </a:lnTo>
                  <a:lnTo>
                    <a:pt x="182" y="1702"/>
                  </a:lnTo>
                  <a:lnTo>
                    <a:pt x="179" y="1711"/>
                  </a:lnTo>
                  <a:lnTo>
                    <a:pt x="177" y="1720"/>
                  </a:lnTo>
                  <a:lnTo>
                    <a:pt x="175" y="1727"/>
                  </a:lnTo>
                  <a:lnTo>
                    <a:pt x="175" y="1735"/>
                  </a:lnTo>
                  <a:lnTo>
                    <a:pt x="167" y="1738"/>
                  </a:lnTo>
                  <a:lnTo>
                    <a:pt x="162" y="1742"/>
                  </a:lnTo>
                  <a:lnTo>
                    <a:pt x="156" y="1747"/>
                  </a:lnTo>
                  <a:lnTo>
                    <a:pt x="153" y="1751"/>
                  </a:lnTo>
                  <a:lnTo>
                    <a:pt x="149" y="1760"/>
                  </a:lnTo>
                  <a:lnTo>
                    <a:pt x="140" y="1779"/>
                  </a:lnTo>
                  <a:lnTo>
                    <a:pt x="131" y="1797"/>
                  </a:lnTo>
                  <a:lnTo>
                    <a:pt x="125" y="1812"/>
                  </a:lnTo>
                  <a:lnTo>
                    <a:pt x="131" y="1814"/>
                  </a:lnTo>
                  <a:lnTo>
                    <a:pt x="136" y="1815"/>
                  </a:lnTo>
                  <a:lnTo>
                    <a:pt x="142" y="1817"/>
                  </a:lnTo>
                  <a:lnTo>
                    <a:pt x="147" y="1819"/>
                  </a:lnTo>
                  <a:lnTo>
                    <a:pt x="162" y="1823"/>
                  </a:lnTo>
                  <a:lnTo>
                    <a:pt x="179" y="1825"/>
                  </a:lnTo>
                  <a:lnTo>
                    <a:pt x="195" y="1828"/>
                  </a:lnTo>
                  <a:lnTo>
                    <a:pt x="215" y="1832"/>
                  </a:lnTo>
                  <a:lnTo>
                    <a:pt x="235" y="1834"/>
                  </a:lnTo>
                  <a:lnTo>
                    <a:pt x="256" y="1837"/>
                  </a:lnTo>
                  <a:lnTo>
                    <a:pt x="278" y="1841"/>
                  </a:lnTo>
                  <a:lnTo>
                    <a:pt x="300" y="1843"/>
                  </a:lnTo>
                  <a:lnTo>
                    <a:pt x="320" y="1847"/>
                  </a:lnTo>
                  <a:lnTo>
                    <a:pt x="342" y="1848"/>
                  </a:lnTo>
                  <a:lnTo>
                    <a:pt x="362" y="1850"/>
                  </a:lnTo>
                  <a:lnTo>
                    <a:pt x="381" y="1852"/>
                  </a:lnTo>
                  <a:lnTo>
                    <a:pt x="399" y="1854"/>
                  </a:lnTo>
                  <a:lnTo>
                    <a:pt x="417" y="1856"/>
                  </a:lnTo>
                  <a:lnTo>
                    <a:pt x="432" y="1858"/>
                  </a:lnTo>
                  <a:lnTo>
                    <a:pt x="445" y="18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Freeform 24"/>
            <p:cNvSpPr>
              <a:spLocks/>
            </p:cNvSpPr>
            <p:nvPr/>
          </p:nvSpPr>
          <p:spPr bwMode="auto">
            <a:xfrm>
              <a:off x="4686" y="2177"/>
              <a:ext cx="306" cy="734"/>
            </a:xfrm>
            <a:custGeom>
              <a:avLst/>
              <a:gdLst>
                <a:gd name="T0" fmla="*/ 1 w 612"/>
                <a:gd name="T1" fmla="*/ 1 h 1470"/>
                <a:gd name="T2" fmla="*/ 1 w 612"/>
                <a:gd name="T3" fmla="*/ 1 h 1470"/>
                <a:gd name="T4" fmla="*/ 1 w 612"/>
                <a:gd name="T5" fmla="*/ 1 h 1470"/>
                <a:gd name="T6" fmla="*/ 1 w 612"/>
                <a:gd name="T7" fmla="*/ 1 h 1470"/>
                <a:gd name="T8" fmla="*/ 1 w 612"/>
                <a:gd name="T9" fmla="*/ 1 h 1470"/>
                <a:gd name="T10" fmla="*/ 1 w 612"/>
                <a:gd name="T11" fmla="*/ 1 h 1470"/>
                <a:gd name="T12" fmla="*/ 1 w 612"/>
                <a:gd name="T13" fmla="*/ 1 h 1470"/>
                <a:gd name="T14" fmla="*/ 0 w 612"/>
                <a:gd name="T15" fmla="*/ 0 h 1470"/>
                <a:gd name="T16" fmla="*/ 1 w 612"/>
                <a:gd name="T17" fmla="*/ 0 h 1470"/>
                <a:gd name="T18" fmla="*/ 1 w 612"/>
                <a:gd name="T19" fmla="*/ 0 h 1470"/>
                <a:gd name="T20" fmla="*/ 1 w 612"/>
                <a:gd name="T21" fmla="*/ 0 h 1470"/>
                <a:gd name="T22" fmla="*/ 1 w 612"/>
                <a:gd name="T23" fmla="*/ 0 h 1470"/>
                <a:gd name="T24" fmla="*/ 1 w 612"/>
                <a:gd name="T25" fmla="*/ 0 h 1470"/>
                <a:gd name="T26" fmla="*/ 1 w 612"/>
                <a:gd name="T27" fmla="*/ 0 h 1470"/>
                <a:gd name="T28" fmla="*/ 1 w 612"/>
                <a:gd name="T29" fmla="*/ 0 h 1470"/>
                <a:gd name="T30" fmla="*/ 1 w 612"/>
                <a:gd name="T31" fmla="*/ 0 h 1470"/>
                <a:gd name="T32" fmla="*/ 1 w 612"/>
                <a:gd name="T33" fmla="*/ 0 h 1470"/>
                <a:gd name="T34" fmla="*/ 1 w 612"/>
                <a:gd name="T35" fmla="*/ 0 h 1470"/>
                <a:gd name="T36" fmla="*/ 1 w 612"/>
                <a:gd name="T37" fmla="*/ 0 h 1470"/>
                <a:gd name="T38" fmla="*/ 1 w 612"/>
                <a:gd name="T39" fmla="*/ 0 h 1470"/>
                <a:gd name="T40" fmla="*/ 1 w 612"/>
                <a:gd name="T41" fmla="*/ 0 h 1470"/>
                <a:gd name="T42" fmla="*/ 1 w 612"/>
                <a:gd name="T43" fmla="*/ 0 h 1470"/>
                <a:gd name="T44" fmla="*/ 1 w 612"/>
                <a:gd name="T45" fmla="*/ 0 h 1470"/>
                <a:gd name="T46" fmla="*/ 1 w 612"/>
                <a:gd name="T47" fmla="*/ 0 h 1470"/>
                <a:gd name="T48" fmla="*/ 1 w 612"/>
                <a:gd name="T49" fmla="*/ 0 h 1470"/>
                <a:gd name="T50" fmla="*/ 1 w 612"/>
                <a:gd name="T51" fmla="*/ 0 h 1470"/>
                <a:gd name="T52" fmla="*/ 1 w 612"/>
                <a:gd name="T53" fmla="*/ 0 h 1470"/>
                <a:gd name="T54" fmla="*/ 1 w 612"/>
                <a:gd name="T55" fmla="*/ 0 h 1470"/>
                <a:gd name="T56" fmla="*/ 1 w 612"/>
                <a:gd name="T57" fmla="*/ 0 h 1470"/>
                <a:gd name="T58" fmla="*/ 1 w 612"/>
                <a:gd name="T59" fmla="*/ 0 h 1470"/>
                <a:gd name="T60" fmla="*/ 1 w 612"/>
                <a:gd name="T61" fmla="*/ 0 h 1470"/>
                <a:gd name="T62" fmla="*/ 1 w 612"/>
                <a:gd name="T63" fmla="*/ 0 h 1470"/>
                <a:gd name="T64" fmla="*/ 1 w 612"/>
                <a:gd name="T65" fmla="*/ 0 h 1470"/>
                <a:gd name="T66" fmla="*/ 1 w 612"/>
                <a:gd name="T67" fmla="*/ 0 h 1470"/>
                <a:gd name="T68" fmla="*/ 1 w 612"/>
                <a:gd name="T69" fmla="*/ 0 h 1470"/>
                <a:gd name="T70" fmla="*/ 1 w 612"/>
                <a:gd name="T71" fmla="*/ 0 h 1470"/>
                <a:gd name="T72" fmla="*/ 1 w 612"/>
                <a:gd name="T73" fmla="*/ 0 h 1470"/>
                <a:gd name="T74" fmla="*/ 1 w 612"/>
                <a:gd name="T75" fmla="*/ 0 h 1470"/>
                <a:gd name="T76" fmla="*/ 1 w 612"/>
                <a:gd name="T77" fmla="*/ 0 h 1470"/>
                <a:gd name="T78" fmla="*/ 1 w 612"/>
                <a:gd name="T79" fmla="*/ 0 h 1470"/>
                <a:gd name="T80" fmla="*/ 1 w 612"/>
                <a:gd name="T81" fmla="*/ 0 h 1470"/>
                <a:gd name="T82" fmla="*/ 1 w 612"/>
                <a:gd name="T83" fmla="*/ 0 h 1470"/>
                <a:gd name="T84" fmla="*/ 1 w 612"/>
                <a:gd name="T85" fmla="*/ 0 h 1470"/>
                <a:gd name="T86" fmla="*/ 1 w 612"/>
                <a:gd name="T87" fmla="*/ 0 h 1470"/>
                <a:gd name="T88" fmla="*/ 1 w 612"/>
                <a:gd name="T89" fmla="*/ 0 h 1470"/>
                <a:gd name="T90" fmla="*/ 1 w 612"/>
                <a:gd name="T91" fmla="*/ 0 h 1470"/>
                <a:gd name="T92" fmla="*/ 1 w 612"/>
                <a:gd name="T93" fmla="*/ 0 h 1470"/>
                <a:gd name="T94" fmla="*/ 1 w 612"/>
                <a:gd name="T95" fmla="*/ 0 h 1470"/>
                <a:gd name="T96" fmla="*/ 1 w 612"/>
                <a:gd name="T97" fmla="*/ 1 h 1470"/>
                <a:gd name="T98" fmla="*/ 1 w 612"/>
                <a:gd name="T99" fmla="*/ 1 h 1470"/>
                <a:gd name="T100" fmla="*/ 1 w 612"/>
                <a:gd name="T101" fmla="*/ 1 h 1470"/>
                <a:gd name="T102" fmla="*/ 1 w 612"/>
                <a:gd name="T103" fmla="*/ 1 h 1470"/>
                <a:gd name="T104" fmla="*/ 1 w 612"/>
                <a:gd name="T105" fmla="*/ 1 h 1470"/>
                <a:gd name="T106" fmla="*/ 1 w 612"/>
                <a:gd name="T107" fmla="*/ 1 h 1470"/>
                <a:gd name="T108" fmla="*/ 1 w 612"/>
                <a:gd name="T109" fmla="*/ 1 h 14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12" h="1470">
                  <a:moveTo>
                    <a:pt x="366" y="1427"/>
                  </a:moveTo>
                  <a:lnTo>
                    <a:pt x="357" y="1427"/>
                  </a:lnTo>
                  <a:lnTo>
                    <a:pt x="346" y="1429"/>
                  </a:lnTo>
                  <a:lnTo>
                    <a:pt x="331" y="1429"/>
                  </a:lnTo>
                  <a:lnTo>
                    <a:pt x="315" y="1431"/>
                  </a:lnTo>
                  <a:lnTo>
                    <a:pt x="298" y="1431"/>
                  </a:lnTo>
                  <a:lnTo>
                    <a:pt x="278" y="1433"/>
                  </a:lnTo>
                  <a:lnTo>
                    <a:pt x="258" y="1435"/>
                  </a:lnTo>
                  <a:lnTo>
                    <a:pt x="236" y="1437"/>
                  </a:lnTo>
                  <a:lnTo>
                    <a:pt x="213" y="1440"/>
                  </a:lnTo>
                  <a:lnTo>
                    <a:pt x="191" y="1444"/>
                  </a:lnTo>
                  <a:lnTo>
                    <a:pt x="168" y="1446"/>
                  </a:lnTo>
                  <a:lnTo>
                    <a:pt x="147" y="1449"/>
                  </a:lnTo>
                  <a:lnTo>
                    <a:pt x="125" y="1455"/>
                  </a:lnTo>
                  <a:lnTo>
                    <a:pt x="105" y="1459"/>
                  </a:lnTo>
                  <a:lnTo>
                    <a:pt x="87" y="1464"/>
                  </a:lnTo>
                  <a:lnTo>
                    <a:pt x="70" y="1470"/>
                  </a:lnTo>
                  <a:lnTo>
                    <a:pt x="61" y="1426"/>
                  </a:lnTo>
                  <a:lnTo>
                    <a:pt x="50" y="1363"/>
                  </a:lnTo>
                  <a:lnTo>
                    <a:pt x="37" y="1290"/>
                  </a:lnTo>
                  <a:lnTo>
                    <a:pt x="24" y="1211"/>
                  </a:lnTo>
                  <a:lnTo>
                    <a:pt x="13" y="1130"/>
                  </a:lnTo>
                  <a:lnTo>
                    <a:pt x="6" y="1053"/>
                  </a:lnTo>
                  <a:lnTo>
                    <a:pt x="0" y="987"/>
                  </a:lnTo>
                  <a:lnTo>
                    <a:pt x="0" y="935"/>
                  </a:lnTo>
                  <a:lnTo>
                    <a:pt x="11" y="849"/>
                  </a:lnTo>
                  <a:lnTo>
                    <a:pt x="24" y="762"/>
                  </a:lnTo>
                  <a:lnTo>
                    <a:pt x="37" y="687"/>
                  </a:lnTo>
                  <a:lnTo>
                    <a:pt x="43" y="638"/>
                  </a:lnTo>
                  <a:lnTo>
                    <a:pt x="50" y="590"/>
                  </a:lnTo>
                  <a:lnTo>
                    <a:pt x="65" y="529"/>
                  </a:lnTo>
                  <a:lnTo>
                    <a:pt x="85" y="459"/>
                  </a:lnTo>
                  <a:lnTo>
                    <a:pt x="109" y="388"/>
                  </a:lnTo>
                  <a:lnTo>
                    <a:pt x="134" y="318"/>
                  </a:lnTo>
                  <a:lnTo>
                    <a:pt x="157" y="255"/>
                  </a:lnTo>
                  <a:lnTo>
                    <a:pt x="177" y="206"/>
                  </a:lnTo>
                  <a:lnTo>
                    <a:pt x="190" y="173"/>
                  </a:lnTo>
                  <a:lnTo>
                    <a:pt x="195" y="158"/>
                  </a:lnTo>
                  <a:lnTo>
                    <a:pt x="202" y="140"/>
                  </a:lnTo>
                  <a:lnTo>
                    <a:pt x="210" y="123"/>
                  </a:lnTo>
                  <a:lnTo>
                    <a:pt x="213" y="110"/>
                  </a:lnTo>
                  <a:lnTo>
                    <a:pt x="230" y="92"/>
                  </a:lnTo>
                  <a:lnTo>
                    <a:pt x="243" y="66"/>
                  </a:lnTo>
                  <a:lnTo>
                    <a:pt x="250" y="35"/>
                  </a:lnTo>
                  <a:lnTo>
                    <a:pt x="250" y="0"/>
                  </a:lnTo>
                  <a:lnTo>
                    <a:pt x="261" y="6"/>
                  </a:lnTo>
                  <a:lnTo>
                    <a:pt x="269" y="11"/>
                  </a:lnTo>
                  <a:lnTo>
                    <a:pt x="272" y="18"/>
                  </a:lnTo>
                  <a:lnTo>
                    <a:pt x="276" y="24"/>
                  </a:lnTo>
                  <a:lnTo>
                    <a:pt x="281" y="33"/>
                  </a:lnTo>
                  <a:lnTo>
                    <a:pt x="291" y="48"/>
                  </a:lnTo>
                  <a:lnTo>
                    <a:pt x="300" y="68"/>
                  </a:lnTo>
                  <a:lnTo>
                    <a:pt x="305" y="88"/>
                  </a:lnTo>
                  <a:lnTo>
                    <a:pt x="315" y="92"/>
                  </a:lnTo>
                  <a:lnTo>
                    <a:pt x="324" y="96"/>
                  </a:lnTo>
                  <a:lnTo>
                    <a:pt x="335" y="99"/>
                  </a:lnTo>
                  <a:lnTo>
                    <a:pt x="344" y="103"/>
                  </a:lnTo>
                  <a:lnTo>
                    <a:pt x="351" y="107"/>
                  </a:lnTo>
                  <a:lnTo>
                    <a:pt x="360" y="110"/>
                  </a:lnTo>
                  <a:lnTo>
                    <a:pt x="366" y="114"/>
                  </a:lnTo>
                  <a:lnTo>
                    <a:pt x="371" y="116"/>
                  </a:lnTo>
                  <a:lnTo>
                    <a:pt x="373" y="132"/>
                  </a:lnTo>
                  <a:lnTo>
                    <a:pt x="377" y="149"/>
                  </a:lnTo>
                  <a:lnTo>
                    <a:pt x="383" y="164"/>
                  </a:lnTo>
                  <a:lnTo>
                    <a:pt x="390" y="169"/>
                  </a:lnTo>
                  <a:lnTo>
                    <a:pt x="399" y="169"/>
                  </a:lnTo>
                  <a:lnTo>
                    <a:pt x="410" y="171"/>
                  </a:lnTo>
                  <a:lnTo>
                    <a:pt x="419" y="175"/>
                  </a:lnTo>
                  <a:lnTo>
                    <a:pt x="427" y="178"/>
                  </a:lnTo>
                  <a:lnTo>
                    <a:pt x="430" y="180"/>
                  </a:lnTo>
                  <a:lnTo>
                    <a:pt x="438" y="186"/>
                  </a:lnTo>
                  <a:lnTo>
                    <a:pt x="445" y="191"/>
                  </a:lnTo>
                  <a:lnTo>
                    <a:pt x="454" y="197"/>
                  </a:lnTo>
                  <a:lnTo>
                    <a:pt x="462" y="204"/>
                  </a:lnTo>
                  <a:lnTo>
                    <a:pt x="471" y="209"/>
                  </a:lnTo>
                  <a:lnTo>
                    <a:pt x="478" y="215"/>
                  </a:lnTo>
                  <a:lnTo>
                    <a:pt x="485" y="221"/>
                  </a:lnTo>
                  <a:lnTo>
                    <a:pt x="493" y="226"/>
                  </a:lnTo>
                  <a:lnTo>
                    <a:pt x="506" y="235"/>
                  </a:lnTo>
                  <a:lnTo>
                    <a:pt x="522" y="246"/>
                  </a:lnTo>
                  <a:lnTo>
                    <a:pt x="541" y="257"/>
                  </a:lnTo>
                  <a:lnTo>
                    <a:pt x="557" y="272"/>
                  </a:lnTo>
                  <a:lnTo>
                    <a:pt x="572" y="285"/>
                  </a:lnTo>
                  <a:lnTo>
                    <a:pt x="583" y="296"/>
                  </a:lnTo>
                  <a:lnTo>
                    <a:pt x="588" y="307"/>
                  </a:lnTo>
                  <a:lnTo>
                    <a:pt x="590" y="327"/>
                  </a:lnTo>
                  <a:lnTo>
                    <a:pt x="588" y="347"/>
                  </a:lnTo>
                  <a:lnTo>
                    <a:pt x="586" y="366"/>
                  </a:lnTo>
                  <a:lnTo>
                    <a:pt x="585" y="378"/>
                  </a:lnTo>
                  <a:lnTo>
                    <a:pt x="585" y="395"/>
                  </a:lnTo>
                  <a:lnTo>
                    <a:pt x="585" y="419"/>
                  </a:lnTo>
                  <a:lnTo>
                    <a:pt x="585" y="445"/>
                  </a:lnTo>
                  <a:lnTo>
                    <a:pt x="585" y="465"/>
                  </a:lnTo>
                  <a:lnTo>
                    <a:pt x="583" y="478"/>
                  </a:lnTo>
                  <a:lnTo>
                    <a:pt x="579" y="492"/>
                  </a:lnTo>
                  <a:lnTo>
                    <a:pt x="574" y="509"/>
                  </a:lnTo>
                  <a:lnTo>
                    <a:pt x="568" y="524"/>
                  </a:lnTo>
                  <a:lnTo>
                    <a:pt x="566" y="527"/>
                  </a:lnTo>
                  <a:lnTo>
                    <a:pt x="566" y="529"/>
                  </a:lnTo>
                  <a:lnTo>
                    <a:pt x="566" y="533"/>
                  </a:lnTo>
                  <a:lnTo>
                    <a:pt x="566" y="535"/>
                  </a:lnTo>
                  <a:lnTo>
                    <a:pt x="568" y="549"/>
                  </a:lnTo>
                  <a:lnTo>
                    <a:pt x="575" y="564"/>
                  </a:lnTo>
                  <a:lnTo>
                    <a:pt x="581" y="579"/>
                  </a:lnTo>
                  <a:lnTo>
                    <a:pt x="586" y="590"/>
                  </a:lnTo>
                  <a:lnTo>
                    <a:pt x="586" y="606"/>
                  </a:lnTo>
                  <a:lnTo>
                    <a:pt x="583" y="639"/>
                  </a:lnTo>
                  <a:lnTo>
                    <a:pt x="579" y="672"/>
                  </a:lnTo>
                  <a:lnTo>
                    <a:pt x="581" y="693"/>
                  </a:lnTo>
                  <a:lnTo>
                    <a:pt x="590" y="715"/>
                  </a:lnTo>
                  <a:lnTo>
                    <a:pt x="603" y="753"/>
                  </a:lnTo>
                  <a:lnTo>
                    <a:pt x="612" y="794"/>
                  </a:lnTo>
                  <a:lnTo>
                    <a:pt x="610" y="827"/>
                  </a:lnTo>
                  <a:lnTo>
                    <a:pt x="605" y="841"/>
                  </a:lnTo>
                  <a:lnTo>
                    <a:pt x="594" y="862"/>
                  </a:lnTo>
                  <a:lnTo>
                    <a:pt x="583" y="882"/>
                  </a:lnTo>
                  <a:lnTo>
                    <a:pt x="570" y="904"/>
                  </a:lnTo>
                  <a:lnTo>
                    <a:pt x="557" y="926"/>
                  </a:lnTo>
                  <a:lnTo>
                    <a:pt x="546" y="942"/>
                  </a:lnTo>
                  <a:lnTo>
                    <a:pt x="537" y="953"/>
                  </a:lnTo>
                  <a:lnTo>
                    <a:pt x="531" y="959"/>
                  </a:lnTo>
                  <a:lnTo>
                    <a:pt x="522" y="961"/>
                  </a:lnTo>
                  <a:lnTo>
                    <a:pt x="506" y="961"/>
                  </a:lnTo>
                  <a:lnTo>
                    <a:pt x="491" y="961"/>
                  </a:lnTo>
                  <a:lnTo>
                    <a:pt x="484" y="957"/>
                  </a:lnTo>
                  <a:lnTo>
                    <a:pt x="478" y="952"/>
                  </a:lnTo>
                  <a:lnTo>
                    <a:pt x="465" y="941"/>
                  </a:lnTo>
                  <a:lnTo>
                    <a:pt x="447" y="924"/>
                  </a:lnTo>
                  <a:lnTo>
                    <a:pt x="425" y="906"/>
                  </a:lnTo>
                  <a:lnTo>
                    <a:pt x="403" y="887"/>
                  </a:lnTo>
                  <a:lnTo>
                    <a:pt x="379" y="867"/>
                  </a:lnTo>
                  <a:lnTo>
                    <a:pt x="359" y="852"/>
                  </a:lnTo>
                  <a:lnTo>
                    <a:pt x="342" y="840"/>
                  </a:lnTo>
                  <a:lnTo>
                    <a:pt x="344" y="851"/>
                  </a:lnTo>
                  <a:lnTo>
                    <a:pt x="346" y="862"/>
                  </a:lnTo>
                  <a:lnTo>
                    <a:pt x="351" y="871"/>
                  </a:lnTo>
                  <a:lnTo>
                    <a:pt x="355" y="876"/>
                  </a:lnTo>
                  <a:lnTo>
                    <a:pt x="353" y="891"/>
                  </a:lnTo>
                  <a:lnTo>
                    <a:pt x="353" y="911"/>
                  </a:lnTo>
                  <a:lnTo>
                    <a:pt x="351" y="933"/>
                  </a:lnTo>
                  <a:lnTo>
                    <a:pt x="355" y="953"/>
                  </a:lnTo>
                  <a:lnTo>
                    <a:pt x="360" y="976"/>
                  </a:lnTo>
                  <a:lnTo>
                    <a:pt x="364" y="998"/>
                  </a:lnTo>
                  <a:lnTo>
                    <a:pt x="368" y="1018"/>
                  </a:lnTo>
                  <a:lnTo>
                    <a:pt x="370" y="1034"/>
                  </a:lnTo>
                  <a:lnTo>
                    <a:pt x="371" y="1056"/>
                  </a:lnTo>
                  <a:lnTo>
                    <a:pt x="373" y="1091"/>
                  </a:lnTo>
                  <a:lnTo>
                    <a:pt x="377" y="1130"/>
                  </a:lnTo>
                  <a:lnTo>
                    <a:pt x="383" y="1161"/>
                  </a:lnTo>
                  <a:lnTo>
                    <a:pt x="388" y="1190"/>
                  </a:lnTo>
                  <a:lnTo>
                    <a:pt x="392" y="1225"/>
                  </a:lnTo>
                  <a:lnTo>
                    <a:pt x="394" y="1258"/>
                  </a:lnTo>
                  <a:lnTo>
                    <a:pt x="394" y="1284"/>
                  </a:lnTo>
                  <a:lnTo>
                    <a:pt x="394" y="1314"/>
                  </a:lnTo>
                  <a:lnTo>
                    <a:pt x="395" y="1347"/>
                  </a:lnTo>
                  <a:lnTo>
                    <a:pt x="399" y="1376"/>
                  </a:lnTo>
                  <a:lnTo>
                    <a:pt x="405" y="1394"/>
                  </a:lnTo>
                  <a:lnTo>
                    <a:pt x="412" y="1409"/>
                  </a:lnTo>
                  <a:lnTo>
                    <a:pt x="412" y="1418"/>
                  </a:lnTo>
                  <a:lnTo>
                    <a:pt x="406" y="1424"/>
                  </a:lnTo>
                  <a:lnTo>
                    <a:pt x="395" y="1426"/>
                  </a:lnTo>
                  <a:lnTo>
                    <a:pt x="386" y="1426"/>
                  </a:lnTo>
                  <a:lnTo>
                    <a:pt x="379" y="1426"/>
                  </a:lnTo>
                  <a:lnTo>
                    <a:pt x="373" y="1427"/>
                  </a:lnTo>
                  <a:lnTo>
                    <a:pt x="366" y="14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3" name="Freeform 25"/>
            <p:cNvSpPr>
              <a:spLocks/>
            </p:cNvSpPr>
            <p:nvPr/>
          </p:nvSpPr>
          <p:spPr bwMode="auto">
            <a:xfrm>
              <a:off x="4212" y="2173"/>
              <a:ext cx="471" cy="646"/>
            </a:xfrm>
            <a:custGeom>
              <a:avLst/>
              <a:gdLst>
                <a:gd name="T0" fmla="*/ 0 w 943"/>
                <a:gd name="T1" fmla="*/ 1 h 1293"/>
                <a:gd name="T2" fmla="*/ 0 w 943"/>
                <a:gd name="T3" fmla="*/ 1 h 1293"/>
                <a:gd name="T4" fmla="*/ 0 w 943"/>
                <a:gd name="T5" fmla="*/ 1 h 1293"/>
                <a:gd name="T6" fmla="*/ 0 w 943"/>
                <a:gd name="T7" fmla="*/ 0 h 1293"/>
                <a:gd name="T8" fmla="*/ 0 w 943"/>
                <a:gd name="T9" fmla="*/ 0 h 1293"/>
                <a:gd name="T10" fmla="*/ 0 w 943"/>
                <a:gd name="T11" fmla="*/ 0 h 1293"/>
                <a:gd name="T12" fmla="*/ 0 w 943"/>
                <a:gd name="T13" fmla="*/ 0 h 1293"/>
                <a:gd name="T14" fmla="*/ 0 w 943"/>
                <a:gd name="T15" fmla="*/ 0 h 1293"/>
                <a:gd name="T16" fmla="*/ 0 w 943"/>
                <a:gd name="T17" fmla="*/ 0 h 1293"/>
                <a:gd name="T18" fmla="*/ 0 w 943"/>
                <a:gd name="T19" fmla="*/ 0 h 1293"/>
                <a:gd name="T20" fmla="*/ 0 w 943"/>
                <a:gd name="T21" fmla="*/ 0 h 1293"/>
                <a:gd name="T22" fmla="*/ 0 w 943"/>
                <a:gd name="T23" fmla="*/ 0 h 1293"/>
                <a:gd name="T24" fmla="*/ 0 w 943"/>
                <a:gd name="T25" fmla="*/ 0 h 1293"/>
                <a:gd name="T26" fmla="*/ 0 w 943"/>
                <a:gd name="T27" fmla="*/ 0 h 1293"/>
                <a:gd name="T28" fmla="*/ 0 w 943"/>
                <a:gd name="T29" fmla="*/ 0 h 1293"/>
                <a:gd name="T30" fmla="*/ 0 w 943"/>
                <a:gd name="T31" fmla="*/ 0 h 1293"/>
                <a:gd name="T32" fmla="*/ 0 w 943"/>
                <a:gd name="T33" fmla="*/ 0 h 1293"/>
                <a:gd name="T34" fmla="*/ 0 w 943"/>
                <a:gd name="T35" fmla="*/ 0 h 1293"/>
                <a:gd name="T36" fmla="*/ 0 w 943"/>
                <a:gd name="T37" fmla="*/ 0 h 1293"/>
                <a:gd name="T38" fmla="*/ 0 w 943"/>
                <a:gd name="T39" fmla="*/ 0 h 1293"/>
                <a:gd name="T40" fmla="*/ 0 w 943"/>
                <a:gd name="T41" fmla="*/ 0 h 1293"/>
                <a:gd name="T42" fmla="*/ 0 w 943"/>
                <a:gd name="T43" fmla="*/ 0 h 1293"/>
                <a:gd name="T44" fmla="*/ 0 w 943"/>
                <a:gd name="T45" fmla="*/ 0 h 1293"/>
                <a:gd name="T46" fmla="*/ 0 w 943"/>
                <a:gd name="T47" fmla="*/ 0 h 1293"/>
                <a:gd name="T48" fmla="*/ 0 w 943"/>
                <a:gd name="T49" fmla="*/ 0 h 1293"/>
                <a:gd name="T50" fmla="*/ 0 w 943"/>
                <a:gd name="T51" fmla="*/ 0 h 1293"/>
                <a:gd name="T52" fmla="*/ 0 w 943"/>
                <a:gd name="T53" fmla="*/ 0 h 1293"/>
                <a:gd name="T54" fmla="*/ 0 w 943"/>
                <a:gd name="T55" fmla="*/ 0 h 1293"/>
                <a:gd name="T56" fmla="*/ 0 w 943"/>
                <a:gd name="T57" fmla="*/ 0 h 1293"/>
                <a:gd name="T58" fmla="*/ 0 w 943"/>
                <a:gd name="T59" fmla="*/ 0 h 1293"/>
                <a:gd name="T60" fmla="*/ 0 w 943"/>
                <a:gd name="T61" fmla="*/ 0 h 1293"/>
                <a:gd name="T62" fmla="*/ 0 w 943"/>
                <a:gd name="T63" fmla="*/ 0 h 1293"/>
                <a:gd name="T64" fmla="*/ 0 w 943"/>
                <a:gd name="T65" fmla="*/ 0 h 1293"/>
                <a:gd name="T66" fmla="*/ 0 w 943"/>
                <a:gd name="T67" fmla="*/ 0 h 1293"/>
                <a:gd name="T68" fmla="*/ 0 w 943"/>
                <a:gd name="T69" fmla="*/ 0 h 1293"/>
                <a:gd name="T70" fmla="*/ 0 w 943"/>
                <a:gd name="T71" fmla="*/ 0 h 1293"/>
                <a:gd name="T72" fmla="*/ 0 w 943"/>
                <a:gd name="T73" fmla="*/ 0 h 1293"/>
                <a:gd name="T74" fmla="*/ 0 w 943"/>
                <a:gd name="T75" fmla="*/ 0 h 1293"/>
                <a:gd name="T76" fmla="*/ 0 w 943"/>
                <a:gd name="T77" fmla="*/ 0 h 1293"/>
                <a:gd name="T78" fmla="*/ 0 w 943"/>
                <a:gd name="T79" fmla="*/ 0 h 1293"/>
                <a:gd name="T80" fmla="*/ 0 w 943"/>
                <a:gd name="T81" fmla="*/ 0 h 1293"/>
                <a:gd name="T82" fmla="*/ 0 w 943"/>
                <a:gd name="T83" fmla="*/ 0 h 1293"/>
                <a:gd name="T84" fmla="*/ 0 w 943"/>
                <a:gd name="T85" fmla="*/ 0 h 1293"/>
                <a:gd name="T86" fmla="*/ 0 w 943"/>
                <a:gd name="T87" fmla="*/ 0 h 1293"/>
                <a:gd name="T88" fmla="*/ 0 w 943"/>
                <a:gd name="T89" fmla="*/ 0 h 1293"/>
                <a:gd name="T90" fmla="*/ 0 w 943"/>
                <a:gd name="T91" fmla="*/ 0 h 1293"/>
                <a:gd name="T92" fmla="*/ 0 w 943"/>
                <a:gd name="T93" fmla="*/ 0 h 1293"/>
                <a:gd name="T94" fmla="*/ 0 w 943"/>
                <a:gd name="T95" fmla="*/ 0 h 1293"/>
                <a:gd name="T96" fmla="*/ 0 w 943"/>
                <a:gd name="T97" fmla="*/ 1 h 1293"/>
                <a:gd name="T98" fmla="*/ 0 w 943"/>
                <a:gd name="T99" fmla="*/ 1 h 1293"/>
                <a:gd name="T100" fmla="*/ 0 w 943"/>
                <a:gd name="T101" fmla="*/ 1 h 12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43" h="1293">
                  <a:moveTo>
                    <a:pt x="553" y="1262"/>
                  </a:moveTo>
                  <a:lnTo>
                    <a:pt x="544" y="1265"/>
                  </a:lnTo>
                  <a:lnTo>
                    <a:pt x="529" y="1271"/>
                  </a:lnTo>
                  <a:lnTo>
                    <a:pt x="511" y="1276"/>
                  </a:lnTo>
                  <a:lnTo>
                    <a:pt x="491" y="1282"/>
                  </a:lnTo>
                  <a:lnTo>
                    <a:pt x="469" y="1287"/>
                  </a:lnTo>
                  <a:lnTo>
                    <a:pt x="447" y="1291"/>
                  </a:lnTo>
                  <a:lnTo>
                    <a:pt x="425" y="1293"/>
                  </a:lnTo>
                  <a:lnTo>
                    <a:pt x="404" y="1293"/>
                  </a:lnTo>
                  <a:lnTo>
                    <a:pt x="392" y="1238"/>
                  </a:lnTo>
                  <a:lnTo>
                    <a:pt x="382" y="1175"/>
                  </a:lnTo>
                  <a:lnTo>
                    <a:pt x="381" y="1113"/>
                  </a:lnTo>
                  <a:lnTo>
                    <a:pt x="386" y="1063"/>
                  </a:lnTo>
                  <a:lnTo>
                    <a:pt x="395" y="1036"/>
                  </a:lnTo>
                  <a:lnTo>
                    <a:pt x="410" y="995"/>
                  </a:lnTo>
                  <a:lnTo>
                    <a:pt x="428" y="949"/>
                  </a:lnTo>
                  <a:lnTo>
                    <a:pt x="447" y="900"/>
                  </a:lnTo>
                  <a:lnTo>
                    <a:pt x="465" y="850"/>
                  </a:lnTo>
                  <a:lnTo>
                    <a:pt x="480" y="808"/>
                  </a:lnTo>
                  <a:lnTo>
                    <a:pt x="491" y="773"/>
                  </a:lnTo>
                  <a:lnTo>
                    <a:pt x="494" y="753"/>
                  </a:lnTo>
                  <a:lnTo>
                    <a:pt x="507" y="735"/>
                  </a:lnTo>
                  <a:lnTo>
                    <a:pt x="517" y="705"/>
                  </a:lnTo>
                  <a:lnTo>
                    <a:pt x="524" y="672"/>
                  </a:lnTo>
                  <a:lnTo>
                    <a:pt x="528" y="639"/>
                  </a:lnTo>
                  <a:lnTo>
                    <a:pt x="531" y="593"/>
                  </a:lnTo>
                  <a:lnTo>
                    <a:pt x="539" y="525"/>
                  </a:lnTo>
                  <a:lnTo>
                    <a:pt x="548" y="461"/>
                  </a:lnTo>
                  <a:lnTo>
                    <a:pt x="553" y="417"/>
                  </a:lnTo>
                  <a:lnTo>
                    <a:pt x="544" y="420"/>
                  </a:lnTo>
                  <a:lnTo>
                    <a:pt x="533" y="422"/>
                  </a:lnTo>
                  <a:lnTo>
                    <a:pt x="522" y="426"/>
                  </a:lnTo>
                  <a:lnTo>
                    <a:pt x="511" y="428"/>
                  </a:lnTo>
                  <a:lnTo>
                    <a:pt x="502" y="431"/>
                  </a:lnTo>
                  <a:lnTo>
                    <a:pt x="491" y="433"/>
                  </a:lnTo>
                  <a:lnTo>
                    <a:pt x="482" y="435"/>
                  </a:lnTo>
                  <a:lnTo>
                    <a:pt x="474" y="435"/>
                  </a:lnTo>
                  <a:lnTo>
                    <a:pt x="467" y="435"/>
                  </a:lnTo>
                  <a:lnTo>
                    <a:pt x="460" y="435"/>
                  </a:lnTo>
                  <a:lnTo>
                    <a:pt x="452" y="437"/>
                  </a:lnTo>
                  <a:lnTo>
                    <a:pt x="445" y="437"/>
                  </a:lnTo>
                  <a:lnTo>
                    <a:pt x="438" y="439"/>
                  </a:lnTo>
                  <a:lnTo>
                    <a:pt x="430" y="441"/>
                  </a:lnTo>
                  <a:lnTo>
                    <a:pt x="425" y="442"/>
                  </a:lnTo>
                  <a:lnTo>
                    <a:pt x="419" y="444"/>
                  </a:lnTo>
                  <a:lnTo>
                    <a:pt x="414" y="444"/>
                  </a:lnTo>
                  <a:lnTo>
                    <a:pt x="408" y="444"/>
                  </a:lnTo>
                  <a:lnTo>
                    <a:pt x="401" y="444"/>
                  </a:lnTo>
                  <a:lnTo>
                    <a:pt x="392" y="442"/>
                  </a:lnTo>
                  <a:lnTo>
                    <a:pt x="384" y="441"/>
                  </a:lnTo>
                  <a:lnTo>
                    <a:pt x="377" y="439"/>
                  </a:lnTo>
                  <a:lnTo>
                    <a:pt x="370" y="437"/>
                  </a:lnTo>
                  <a:lnTo>
                    <a:pt x="364" y="435"/>
                  </a:lnTo>
                  <a:lnTo>
                    <a:pt x="359" y="433"/>
                  </a:lnTo>
                  <a:lnTo>
                    <a:pt x="349" y="431"/>
                  </a:lnTo>
                  <a:lnTo>
                    <a:pt x="340" y="430"/>
                  </a:lnTo>
                  <a:lnTo>
                    <a:pt x="327" y="428"/>
                  </a:lnTo>
                  <a:lnTo>
                    <a:pt x="314" y="428"/>
                  </a:lnTo>
                  <a:lnTo>
                    <a:pt x="303" y="428"/>
                  </a:lnTo>
                  <a:lnTo>
                    <a:pt x="291" y="428"/>
                  </a:lnTo>
                  <a:lnTo>
                    <a:pt x="281" y="428"/>
                  </a:lnTo>
                  <a:lnTo>
                    <a:pt x="272" y="430"/>
                  </a:lnTo>
                  <a:lnTo>
                    <a:pt x="261" y="431"/>
                  </a:lnTo>
                  <a:lnTo>
                    <a:pt x="252" y="431"/>
                  </a:lnTo>
                  <a:lnTo>
                    <a:pt x="241" y="433"/>
                  </a:lnTo>
                  <a:lnTo>
                    <a:pt x="230" y="433"/>
                  </a:lnTo>
                  <a:lnTo>
                    <a:pt x="221" y="431"/>
                  </a:lnTo>
                  <a:lnTo>
                    <a:pt x="210" y="431"/>
                  </a:lnTo>
                  <a:lnTo>
                    <a:pt x="201" y="428"/>
                  </a:lnTo>
                  <a:lnTo>
                    <a:pt x="186" y="422"/>
                  </a:lnTo>
                  <a:lnTo>
                    <a:pt x="164" y="415"/>
                  </a:lnTo>
                  <a:lnTo>
                    <a:pt x="138" y="402"/>
                  </a:lnTo>
                  <a:lnTo>
                    <a:pt x="107" y="391"/>
                  </a:lnTo>
                  <a:lnTo>
                    <a:pt x="76" y="378"/>
                  </a:lnTo>
                  <a:lnTo>
                    <a:pt x="46" y="369"/>
                  </a:lnTo>
                  <a:lnTo>
                    <a:pt x="20" y="362"/>
                  </a:lnTo>
                  <a:lnTo>
                    <a:pt x="0" y="358"/>
                  </a:lnTo>
                  <a:lnTo>
                    <a:pt x="0" y="349"/>
                  </a:lnTo>
                  <a:lnTo>
                    <a:pt x="0" y="338"/>
                  </a:lnTo>
                  <a:lnTo>
                    <a:pt x="2" y="327"/>
                  </a:lnTo>
                  <a:lnTo>
                    <a:pt x="4" y="316"/>
                  </a:lnTo>
                  <a:lnTo>
                    <a:pt x="9" y="292"/>
                  </a:lnTo>
                  <a:lnTo>
                    <a:pt x="19" y="266"/>
                  </a:lnTo>
                  <a:lnTo>
                    <a:pt x="28" y="240"/>
                  </a:lnTo>
                  <a:lnTo>
                    <a:pt x="39" y="216"/>
                  </a:lnTo>
                  <a:lnTo>
                    <a:pt x="50" y="194"/>
                  </a:lnTo>
                  <a:lnTo>
                    <a:pt x="61" y="176"/>
                  </a:lnTo>
                  <a:lnTo>
                    <a:pt x="72" y="161"/>
                  </a:lnTo>
                  <a:lnTo>
                    <a:pt x="79" y="150"/>
                  </a:lnTo>
                  <a:lnTo>
                    <a:pt x="103" y="156"/>
                  </a:lnTo>
                  <a:lnTo>
                    <a:pt x="129" y="161"/>
                  </a:lnTo>
                  <a:lnTo>
                    <a:pt x="158" y="169"/>
                  </a:lnTo>
                  <a:lnTo>
                    <a:pt x="186" y="174"/>
                  </a:lnTo>
                  <a:lnTo>
                    <a:pt x="213" y="182"/>
                  </a:lnTo>
                  <a:lnTo>
                    <a:pt x="235" y="185"/>
                  </a:lnTo>
                  <a:lnTo>
                    <a:pt x="252" y="189"/>
                  </a:lnTo>
                  <a:lnTo>
                    <a:pt x="263" y="189"/>
                  </a:lnTo>
                  <a:lnTo>
                    <a:pt x="270" y="187"/>
                  </a:lnTo>
                  <a:lnTo>
                    <a:pt x="278" y="187"/>
                  </a:lnTo>
                  <a:lnTo>
                    <a:pt x="285" y="187"/>
                  </a:lnTo>
                  <a:lnTo>
                    <a:pt x="294" y="187"/>
                  </a:lnTo>
                  <a:lnTo>
                    <a:pt x="303" y="187"/>
                  </a:lnTo>
                  <a:lnTo>
                    <a:pt x="311" y="189"/>
                  </a:lnTo>
                  <a:lnTo>
                    <a:pt x="316" y="189"/>
                  </a:lnTo>
                  <a:lnTo>
                    <a:pt x="322" y="191"/>
                  </a:lnTo>
                  <a:lnTo>
                    <a:pt x="327" y="193"/>
                  </a:lnTo>
                  <a:lnTo>
                    <a:pt x="336" y="196"/>
                  </a:lnTo>
                  <a:lnTo>
                    <a:pt x="348" y="202"/>
                  </a:lnTo>
                  <a:lnTo>
                    <a:pt x="360" y="205"/>
                  </a:lnTo>
                  <a:lnTo>
                    <a:pt x="371" y="211"/>
                  </a:lnTo>
                  <a:lnTo>
                    <a:pt x="382" y="213"/>
                  </a:lnTo>
                  <a:lnTo>
                    <a:pt x="392" y="215"/>
                  </a:lnTo>
                  <a:lnTo>
                    <a:pt x="397" y="213"/>
                  </a:lnTo>
                  <a:lnTo>
                    <a:pt x="404" y="207"/>
                  </a:lnTo>
                  <a:lnTo>
                    <a:pt x="410" y="202"/>
                  </a:lnTo>
                  <a:lnTo>
                    <a:pt x="417" y="198"/>
                  </a:lnTo>
                  <a:lnTo>
                    <a:pt x="423" y="193"/>
                  </a:lnTo>
                  <a:lnTo>
                    <a:pt x="430" y="193"/>
                  </a:lnTo>
                  <a:lnTo>
                    <a:pt x="439" y="193"/>
                  </a:lnTo>
                  <a:lnTo>
                    <a:pt x="447" y="191"/>
                  </a:lnTo>
                  <a:lnTo>
                    <a:pt x="454" y="187"/>
                  </a:lnTo>
                  <a:lnTo>
                    <a:pt x="461" y="183"/>
                  </a:lnTo>
                  <a:lnTo>
                    <a:pt x="469" y="182"/>
                  </a:lnTo>
                  <a:lnTo>
                    <a:pt x="476" y="178"/>
                  </a:lnTo>
                  <a:lnTo>
                    <a:pt x="482" y="176"/>
                  </a:lnTo>
                  <a:lnTo>
                    <a:pt x="491" y="174"/>
                  </a:lnTo>
                  <a:lnTo>
                    <a:pt x="506" y="169"/>
                  </a:lnTo>
                  <a:lnTo>
                    <a:pt x="524" y="161"/>
                  </a:lnTo>
                  <a:lnTo>
                    <a:pt x="546" y="152"/>
                  </a:lnTo>
                  <a:lnTo>
                    <a:pt x="568" y="143"/>
                  </a:lnTo>
                  <a:lnTo>
                    <a:pt x="590" y="130"/>
                  </a:lnTo>
                  <a:lnTo>
                    <a:pt x="608" y="119"/>
                  </a:lnTo>
                  <a:lnTo>
                    <a:pt x="625" y="106"/>
                  </a:lnTo>
                  <a:lnTo>
                    <a:pt x="634" y="110"/>
                  </a:lnTo>
                  <a:lnTo>
                    <a:pt x="645" y="114"/>
                  </a:lnTo>
                  <a:lnTo>
                    <a:pt x="654" y="115"/>
                  </a:lnTo>
                  <a:lnTo>
                    <a:pt x="658" y="114"/>
                  </a:lnTo>
                  <a:lnTo>
                    <a:pt x="660" y="106"/>
                  </a:lnTo>
                  <a:lnTo>
                    <a:pt x="664" y="99"/>
                  </a:lnTo>
                  <a:lnTo>
                    <a:pt x="667" y="92"/>
                  </a:lnTo>
                  <a:lnTo>
                    <a:pt x="671" y="84"/>
                  </a:lnTo>
                  <a:lnTo>
                    <a:pt x="676" y="79"/>
                  </a:lnTo>
                  <a:lnTo>
                    <a:pt x="686" y="70"/>
                  </a:lnTo>
                  <a:lnTo>
                    <a:pt x="698" y="57"/>
                  </a:lnTo>
                  <a:lnTo>
                    <a:pt x="713" y="42"/>
                  </a:lnTo>
                  <a:lnTo>
                    <a:pt x="728" y="29"/>
                  </a:lnTo>
                  <a:lnTo>
                    <a:pt x="743" y="16"/>
                  </a:lnTo>
                  <a:lnTo>
                    <a:pt x="754" y="7"/>
                  </a:lnTo>
                  <a:lnTo>
                    <a:pt x="761" y="3"/>
                  </a:lnTo>
                  <a:lnTo>
                    <a:pt x="766" y="3"/>
                  </a:lnTo>
                  <a:lnTo>
                    <a:pt x="776" y="2"/>
                  </a:lnTo>
                  <a:lnTo>
                    <a:pt x="787" y="0"/>
                  </a:lnTo>
                  <a:lnTo>
                    <a:pt x="800" y="0"/>
                  </a:lnTo>
                  <a:lnTo>
                    <a:pt x="811" y="0"/>
                  </a:lnTo>
                  <a:lnTo>
                    <a:pt x="822" y="0"/>
                  </a:lnTo>
                  <a:lnTo>
                    <a:pt x="833" y="0"/>
                  </a:lnTo>
                  <a:lnTo>
                    <a:pt x="840" y="2"/>
                  </a:lnTo>
                  <a:lnTo>
                    <a:pt x="847" y="5"/>
                  </a:lnTo>
                  <a:lnTo>
                    <a:pt x="860" y="11"/>
                  </a:lnTo>
                  <a:lnTo>
                    <a:pt x="877" y="18"/>
                  </a:lnTo>
                  <a:lnTo>
                    <a:pt x="893" y="27"/>
                  </a:lnTo>
                  <a:lnTo>
                    <a:pt x="910" y="38"/>
                  </a:lnTo>
                  <a:lnTo>
                    <a:pt x="924" y="47"/>
                  </a:lnTo>
                  <a:lnTo>
                    <a:pt x="935" y="55"/>
                  </a:lnTo>
                  <a:lnTo>
                    <a:pt x="943" y="62"/>
                  </a:lnTo>
                  <a:lnTo>
                    <a:pt x="935" y="73"/>
                  </a:lnTo>
                  <a:lnTo>
                    <a:pt x="928" y="86"/>
                  </a:lnTo>
                  <a:lnTo>
                    <a:pt x="923" y="99"/>
                  </a:lnTo>
                  <a:lnTo>
                    <a:pt x="921" y="112"/>
                  </a:lnTo>
                  <a:lnTo>
                    <a:pt x="917" y="123"/>
                  </a:lnTo>
                  <a:lnTo>
                    <a:pt x="915" y="132"/>
                  </a:lnTo>
                  <a:lnTo>
                    <a:pt x="910" y="141"/>
                  </a:lnTo>
                  <a:lnTo>
                    <a:pt x="902" y="147"/>
                  </a:lnTo>
                  <a:lnTo>
                    <a:pt x="895" y="152"/>
                  </a:lnTo>
                  <a:lnTo>
                    <a:pt x="884" y="163"/>
                  </a:lnTo>
                  <a:lnTo>
                    <a:pt x="869" y="176"/>
                  </a:lnTo>
                  <a:lnTo>
                    <a:pt x="853" y="193"/>
                  </a:lnTo>
                  <a:lnTo>
                    <a:pt x="834" y="209"/>
                  </a:lnTo>
                  <a:lnTo>
                    <a:pt x="818" y="228"/>
                  </a:lnTo>
                  <a:lnTo>
                    <a:pt x="803" y="244"/>
                  </a:lnTo>
                  <a:lnTo>
                    <a:pt x="790" y="261"/>
                  </a:lnTo>
                  <a:lnTo>
                    <a:pt x="777" y="283"/>
                  </a:lnTo>
                  <a:lnTo>
                    <a:pt x="759" y="314"/>
                  </a:lnTo>
                  <a:lnTo>
                    <a:pt x="739" y="354"/>
                  </a:lnTo>
                  <a:lnTo>
                    <a:pt x="719" y="400"/>
                  </a:lnTo>
                  <a:lnTo>
                    <a:pt x="698" y="448"/>
                  </a:lnTo>
                  <a:lnTo>
                    <a:pt x="682" y="492"/>
                  </a:lnTo>
                  <a:lnTo>
                    <a:pt x="669" y="532"/>
                  </a:lnTo>
                  <a:lnTo>
                    <a:pt x="662" y="564"/>
                  </a:lnTo>
                  <a:lnTo>
                    <a:pt x="651" y="635"/>
                  </a:lnTo>
                  <a:lnTo>
                    <a:pt x="638" y="733"/>
                  </a:lnTo>
                  <a:lnTo>
                    <a:pt x="627" y="825"/>
                  </a:lnTo>
                  <a:lnTo>
                    <a:pt x="625" y="883"/>
                  </a:lnTo>
                  <a:lnTo>
                    <a:pt x="623" y="949"/>
                  </a:lnTo>
                  <a:lnTo>
                    <a:pt x="619" y="1058"/>
                  </a:lnTo>
                  <a:lnTo>
                    <a:pt x="618" y="1166"/>
                  </a:lnTo>
                  <a:lnTo>
                    <a:pt x="618" y="1234"/>
                  </a:lnTo>
                  <a:lnTo>
                    <a:pt x="610" y="1238"/>
                  </a:lnTo>
                  <a:lnTo>
                    <a:pt x="601" y="1242"/>
                  </a:lnTo>
                  <a:lnTo>
                    <a:pt x="594" y="1245"/>
                  </a:lnTo>
                  <a:lnTo>
                    <a:pt x="586" y="1249"/>
                  </a:lnTo>
                  <a:lnTo>
                    <a:pt x="577" y="1253"/>
                  </a:lnTo>
                  <a:lnTo>
                    <a:pt x="570" y="1254"/>
                  </a:lnTo>
                  <a:lnTo>
                    <a:pt x="561" y="1258"/>
                  </a:lnTo>
                  <a:lnTo>
                    <a:pt x="553" y="1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4" name="Freeform 26"/>
            <p:cNvSpPr>
              <a:spLocks/>
            </p:cNvSpPr>
            <p:nvPr/>
          </p:nvSpPr>
          <p:spPr bwMode="auto">
            <a:xfrm>
              <a:off x="4196" y="2241"/>
              <a:ext cx="55" cy="90"/>
            </a:xfrm>
            <a:custGeom>
              <a:avLst/>
              <a:gdLst>
                <a:gd name="T0" fmla="*/ 1 w 110"/>
                <a:gd name="T1" fmla="*/ 1 h 180"/>
                <a:gd name="T2" fmla="*/ 1 w 110"/>
                <a:gd name="T3" fmla="*/ 1 h 180"/>
                <a:gd name="T4" fmla="*/ 1 w 110"/>
                <a:gd name="T5" fmla="*/ 1 h 180"/>
                <a:gd name="T6" fmla="*/ 1 w 110"/>
                <a:gd name="T7" fmla="*/ 1 h 180"/>
                <a:gd name="T8" fmla="*/ 1 w 110"/>
                <a:gd name="T9" fmla="*/ 1 h 180"/>
                <a:gd name="T10" fmla="*/ 1 w 110"/>
                <a:gd name="T11" fmla="*/ 1 h 180"/>
                <a:gd name="T12" fmla="*/ 1 w 110"/>
                <a:gd name="T13" fmla="*/ 1 h 180"/>
                <a:gd name="T14" fmla="*/ 1 w 110"/>
                <a:gd name="T15" fmla="*/ 1 h 180"/>
                <a:gd name="T16" fmla="*/ 1 w 110"/>
                <a:gd name="T17" fmla="*/ 1 h 180"/>
                <a:gd name="T18" fmla="*/ 1 w 110"/>
                <a:gd name="T19" fmla="*/ 1 h 180"/>
                <a:gd name="T20" fmla="*/ 1 w 110"/>
                <a:gd name="T21" fmla="*/ 1 h 180"/>
                <a:gd name="T22" fmla="*/ 1 w 110"/>
                <a:gd name="T23" fmla="*/ 1 h 180"/>
                <a:gd name="T24" fmla="*/ 0 w 110"/>
                <a:gd name="T25" fmla="*/ 1 h 180"/>
                <a:gd name="T26" fmla="*/ 1 w 110"/>
                <a:gd name="T27" fmla="*/ 1 h 180"/>
                <a:gd name="T28" fmla="*/ 1 w 110"/>
                <a:gd name="T29" fmla="*/ 1 h 180"/>
                <a:gd name="T30" fmla="*/ 1 w 110"/>
                <a:gd name="T31" fmla="*/ 1 h 180"/>
                <a:gd name="T32" fmla="*/ 1 w 110"/>
                <a:gd name="T33" fmla="*/ 1 h 180"/>
                <a:gd name="T34" fmla="*/ 1 w 110"/>
                <a:gd name="T35" fmla="*/ 1 h 180"/>
                <a:gd name="T36" fmla="*/ 1 w 110"/>
                <a:gd name="T37" fmla="*/ 1 h 180"/>
                <a:gd name="T38" fmla="*/ 1 w 110"/>
                <a:gd name="T39" fmla="*/ 1 h 180"/>
                <a:gd name="T40" fmla="*/ 1 w 110"/>
                <a:gd name="T41" fmla="*/ 0 h 180"/>
                <a:gd name="T42" fmla="*/ 1 w 110"/>
                <a:gd name="T43" fmla="*/ 1 h 180"/>
                <a:gd name="T44" fmla="*/ 1 w 110"/>
                <a:gd name="T45" fmla="*/ 1 h 180"/>
                <a:gd name="T46" fmla="*/ 1 w 110"/>
                <a:gd name="T47" fmla="*/ 1 h 180"/>
                <a:gd name="T48" fmla="*/ 1 w 110"/>
                <a:gd name="T49" fmla="*/ 1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80">
                  <a:moveTo>
                    <a:pt x="110" y="14"/>
                  </a:moveTo>
                  <a:lnTo>
                    <a:pt x="103" y="25"/>
                  </a:lnTo>
                  <a:lnTo>
                    <a:pt x="92" y="40"/>
                  </a:lnTo>
                  <a:lnTo>
                    <a:pt x="81" y="58"/>
                  </a:lnTo>
                  <a:lnTo>
                    <a:pt x="70" y="80"/>
                  </a:lnTo>
                  <a:lnTo>
                    <a:pt x="59" y="104"/>
                  </a:lnTo>
                  <a:lnTo>
                    <a:pt x="50" y="130"/>
                  </a:lnTo>
                  <a:lnTo>
                    <a:pt x="40" y="156"/>
                  </a:lnTo>
                  <a:lnTo>
                    <a:pt x="35" y="180"/>
                  </a:lnTo>
                  <a:lnTo>
                    <a:pt x="24" y="178"/>
                  </a:lnTo>
                  <a:lnTo>
                    <a:pt x="15" y="178"/>
                  </a:lnTo>
                  <a:lnTo>
                    <a:pt x="7" y="176"/>
                  </a:lnTo>
                  <a:lnTo>
                    <a:pt x="0" y="176"/>
                  </a:lnTo>
                  <a:lnTo>
                    <a:pt x="6" y="156"/>
                  </a:lnTo>
                  <a:lnTo>
                    <a:pt x="11" y="139"/>
                  </a:lnTo>
                  <a:lnTo>
                    <a:pt x="13" y="126"/>
                  </a:lnTo>
                  <a:lnTo>
                    <a:pt x="17" y="114"/>
                  </a:lnTo>
                  <a:lnTo>
                    <a:pt x="22" y="84"/>
                  </a:lnTo>
                  <a:lnTo>
                    <a:pt x="31" y="51"/>
                  </a:lnTo>
                  <a:lnTo>
                    <a:pt x="46" y="22"/>
                  </a:lnTo>
                  <a:lnTo>
                    <a:pt x="64" y="0"/>
                  </a:lnTo>
                  <a:lnTo>
                    <a:pt x="75" y="3"/>
                  </a:lnTo>
                  <a:lnTo>
                    <a:pt x="88" y="7"/>
                  </a:lnTo>
                  <a:lnTo>
                    <a:pt x="99" y="11"/>
                  </a:lnTo>
                  <a:lnTo>
                    <a:pt x="11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5" name="Freeform 27"/>
            <p:cNvSpPr>
              <a:spLocks/>
            </p:cNvSpPr>
            <p:nvPr/>
          </p:nvSpPr>
          <p:spPr bwMode="auto">
            <a:xfrm>
              <a:off x="4524" y="2204"/>
              <a:ext cx="268" cy="446"/>
            </a:xfrm>
            <a:custGeom>
              <a:avLst/>
              <a:gdLst>
                <a:gd name="T0" fmla="*/ 1 w 536"/>
                <a:gd name="T1" fmla="*/ 0 h 893"/>
                <a:gd name="T2" fmla="*/ 1 w 536"/>
                <a:gd name="T3" fmla="*/ 0 h 893"/>
                <a:gd name="T4" fmla="*/ 1 w 536"/>
                <a:gd name="T5" fmla="*/ 0 h 893"/>
                <a:gd name="T6" fmla="*/ 1 w 536"/>
                <a:gd name="T7" fmla="*/ 0 h 893"/>
                <a:gd name="T8" fmla="*/ 1 w 536"/>
                <a:gd name="T9" fmla="*/ 0 h 893"/>
                <a:gd name="T10" fmla="*/ 1 w 536"/>
                <a:gd name="T11" fmla="*/ 0 h 893"/>
                <a:gd name="T12" fmla="*/ 1 w 536"/>
                <a:gd name="T13" fmla="*/ 0 h 893"/>
                <a:gd name="T14" fmla="*/ 1 w 536"/>
                <a:gd name="T15" fmla="*/ 0 h 893"/>
                <a:gd name="T16" fmla="*/ 1 w 536"/>
                <a:gd name="T17" fmla="*/ 0 h 893"/>
                <a:gd name="T18" fmla="*/ 1 w 536"/>
                <a:gd name="T19" fmla="*/ 0 h 893"/>
                <a:gd name="T20" fmla="*/ 1 w 536"/>
                <a:gd name="T21" fmla="*/ 0 h 893"/>
                <a:gd name="T22" fmla="*/ 1 w 536"/>
                <a:gd name="T23" fmla="*/ 0 h 893"/>
                <a:gd name="T24" fmla="*/ 1 w 536"/>
                <a:gd name="T25" fmla="*/ 0 h 893"/>
                <a:gd name="T26" fmla="*/ 1 w 536"/>
                <a:gd name="T27" fmla="*/ 0 h 893"/>
                <a:gd name="T28" fmla="*/ 1 w 536"/>
                <a:gd name="T29" fmla="*/ 0 h 893"/>
                <a:gd name="T30" fmla="*/ 1 w 536"/>
                <a:gd name="T31" fmla="*/ 0 h 893"/>
                <a:gd name="T32" fmla="*/ 1 w 536"/>
                <a:gd name="T33" fmla="*/ 0 h 893"/>
                <a:gd name="T34" fmla="*/ 1 w 536"/>
                <a:gd name="T35" fmla="*/ 0 h 893"/>
                <a:gd name="T36" fmla="*/ 1 w 536"/>
                <a:gd name="T37" fmla="*/ 0 h 893"/>
                <a:gd name="T38" fmla="*/ 1 w 536"/>
                <a:gd name="T39" fmla="*/ 0 h 893"/>
                <a:gd name="T40" fmla="*/ 1 w 536"/>
                <a:gd name="T41" fmla="*/ 0 h 893"/>
                <a:gd name="T42" fmla="*/ 1 w 536"/>
                <a:gd name="T43" fmla="*/ 0 h 893"/>
                <a:gd name="T44" fmla="*/ 1 w 536"/>
                <a:gd name="T45" fmla="*/ 0 h 893"/>
                <a:gd name="T46" fmla="*/ 1 w 536"/>
                <a:gd name="T47" fmla="*/ 0 h 893"/>
                <a:gd name="T48" fmla="*/ 1 w 536"/>
                <a:gd name="T49" fmla="*/ 0 h 893"/>
                <a:gd name="T50" fmla="*/ 1 w 536"/>
                <a:gd name="T51" fmla="*/ 0 h 893"/>
                <a:gd name="T52" fmla="*/ 1 w 536"/>
                <a:gd name="T53" fmla="*/ 0 h 893"/>
                <a:gd name="T54" fmla="*/ 1 w 536"/>
                <a:gd name="T55" fmla="*/ 0 h 893"/>
                <a:gd name="T56" fmla="*/ 1 w 536"/>
                <a:gd name="T57" fmla="*/ 0 h 893"/>
                <a:gd name="T58" fmla="*/ 1 w 536"/>
                <a:gd name="T59" fmla="*/ 0 h 893"/>
                <a:gd name="T60" fmla="*/ 1 w 536"/>
                <a:gd name="T61" fmla="*/ 0 h 893"/>
                <a:gd name="T62" fmla="*/ 1 w 536"/>
                <a:gd name="T63" fmla="*/ 0 h 893"/>
                <a:gd name="T64" fmla="*/ 1 w 536"/>
                <a:gd name="T65" fmla="*/ 0 h 893"/>
                <a:gd name="T66" fmla="*/ 1 w 536"/>
                <a:gd name="T67" fmla="*/ 0 h 893"/>
                <a:gd name="T68" fmla="*/ 1 w 536"/>
                <a:gd name="T69" fmla="*/ 0 h 893"/>
                <a:gd name="T70" fmla="*/ 1 w 536"/>
                <a:gd name="T71" fmla="*/ 0 h 893"/>
                <a:gd name="T72" fmla="*/ 1 w 536"/>
                <a:gd name="T73" fmla="*/ 0 h 893"/>
                <a:gd name="T74" fmla="*/ 1 w 536"/>
                <a:gd name="T75" fmla="*/ 0 h 893"/>
                <a:gd name="T76" fmla="*/ 1 w 536"/>
                <a:gd name="T77" fmla="*/ 0 h 893"/>
                <a:gd name="T78" fmla="*/ 1 w 536"/>
                <a:gd name="T79" fmla="*/ 0 h 893"/>
                <a:gd name="T80" fmla="*/ 1 w 536"/>
                <a:gd name="T81" fmla="*/ 0 h 893"/>
                <a:gd name="T82" fmla="*/ 1 w 536"/>
                <a:gd name="T83" fmla="*/ 0 h 893"/>
                <a:gd name="T84" fmla="*/ 1 w 536"/>
                <a:gd name="T85" fmla="*/ 0 h 893"/>
                <a:gd name="T86" fmla="*/ 1 w 536"/>
                <a:gd name="T87" fmla="*/ 0 h 893"/>
                <a:gd name="T88" fmla="*/ 1 w 536"/>
                <a:gd name="T89" fmla="*/ 0 h 893"/>
                <a:gd name="T90" fmla="*/ 1 w 536"/>
                <a:gd name="T91" fmla="*/ 0 h 8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36" h="893">
                  <a:moveTo>
                    <a:pt x="536" y="55"/>
                  </a:moveTo>
                  <a:lnTo>
                    <a:pt x="533" y="68"/>
                  </a:lnTo>
                  <a:lnTo>
                    <a:pt x="525" y="85"/>
                  </a:lnTo>
                  <a:lnTo>
                    <a:pt x="518" y="103"/>
                  </a:lnTo>
                  <a:lnTo>
                    <a:pt x="513" y="118"/>
                  </a:lnTo>
                  <a:lnTo>
                    <a:pt x="500" y="151"/>
                  </a:lnTo>
                  <a:lnTo>
                    <a:pt x="480" y="200"/>
                  </a:lnTo>
                  <a:lnTo>
                    <a:pt x="457" y="263"/>
                  </a:lnTo>
                  <a:lnTo>
                    <a:pt x="432" y="333"/>
                  </a:lnTo>
                  <a:lnTo>
                    <a:pt x="408" y="404"/>
                  </a:lnTo>
                  <a:lnTo>
                    <a:pt x="388" y="474"/>
                  </a:lnTo>
                  <a:lnTo>
                    <a:pt x="373" y="535"/>
                  </a:lnTo>
                  <a:lnTo>
                    <a:pt x="366" y="583"/>
                  </a:lnTo>
                  <a:lnTo>
                    <a:pt x="360" y="632"/>
                  </a:lnTo>
                  <a:lnTo>
                    <a:pt x="347" y="707"/>
                  </a:lnTo>
                  <a:lnTo>
                    <a:pt x="334" y="794"/>
                  </a:lnTo>
                  <a:lnTo>
                    <a:pt x="323" y="880"/>
                  </a:lnTo>
                  <a:lnTo>
                    <a:pt x="292" y="889"/>
                  </a:lnTo>
                  <a:lnTo>
                    <a:pt x="261" y="893"/>
                  </a:lnTo>
                  <a:lnTo>
                    <a:pt x="231" y="893"/>
                  </a:lnTo>
                  <a:lnTo>
                    <a:pt x="206" y="889"/>
                  </a:lnTo>
                  <a:lnTo>
                    <a:pt x="180" y="884"/>
                  </a:lnTo>
                  <a:lnTo>
                    <a:pt x="158" y="878"/>
                  </a:lnTo>
                  <a:lnTo>
                    <a:pt x="140" y="871"/>
                  </a:lnTo>
                  <a:lnTo>
                    <a:pt x="123" y="865"/>
                  </a:lnTo>
                  <a:lnTo>
                    <a:pt x="110" y="862"/>
                  </a:lnTo>
                  <a:lnTo>
                    <a:pt x="97" y="856"/>
                  </a:lnTo>
                  <a:lnTo>
                    <a:pt x="84" y="853"/>
                  </a:lnTo>
                  <a:lnTo>
                    <a:pt x="73" y="849"/>
                  </a:lnTo>
                  <a:lnTo>
                    <a:pt x="62" y="845"/>
                  </a:lnTo>
                  <a:lnTo>
                    <a:pt x="50" y="840"/>
                  </a:lnTo>
                  <a:lnTo>
                    <a:pt x="37" y="832"/>
                  </a:lnTo>
                  <a:lnTo>
                    <a:pt x="24" y="823"/>
                  </a:lnTo>
                  <a:lnTo>
                    <a:pt x="18" y="821"/>
                  </a:lnTo>
                  <a:lnTo>
                    <a:pt x="13" y="819"/>
                  </a:lnTo>
                  <a:lnTo>
                    <a:pt x="7" y="819"/>
                  </a:lnTo>
                  <a:lnTo>
                    <a:pt x="0" y="821"/>
                  </a:lnTo>
                  <a:lnTo>
                    <a:pt x="2" y="763"/>
                  </a:lnTo>
                  <a:lnTo>
                    <a:pt x="13" y="671"/>
                  </a:lnTo>
                  <a:lnTo>
                    <a:pt x="26" y="573"/>
                  </a:lnTo>
                  <a:lnTo>
                    <a:pt x="37" y="502"/>
                  </a:lnTo>
                  <a:lnTo>
                    <a:pt x="44" y="470"/>
                  </a:lnTo>
                  <a:lnTo>
                    <a:pt x="57" y="430"/>
                  </a:lnTo>
                  <a:lnTo>
                    <a:pt x="73" y="386"/>
                  </a:lnTo>
                  <a:lnTo>
                    <a:pt x="94" y="338"/>
                  </a:lnTo>
                  <a:lnTo>
                    <a:pt x="114" y="292"/>
                  </a:lnTo>
                  <a:lnTo>
                    <a:pt x="134" y="252"/>
                  </a:lnTo>
                  <a:lnTo>
                    <a:pt x="152" y="221"/>
                  </a:lnTo>
                  <a:lnTo>
                    <a:pt x="165" y="199"/>
                  </a:lnTo>
                  <a:lnTo>
                    <a:pt x="178" y="182"/>
                  </a:lnTo>
                  <a:lnTo>
                    <a:pt x="193" y="166"/>
                  </a:lnTo>
                  <a:lnTo>
                    <a:pt x="209" y="147"/>
                  </a:lnTo>
                  <a:lnTo>
                    <a:pt x="228" y="131"/>
                  </a:lnTo>
                  <a:lnTo>
                    <a:pt x="244" y="114"/>
                  </a:lnTo>
                  <a:lnTo>
                    <a:pt x="259" y="101"/>
                  </a:lnTo>
                  <a:lnTo>
                    <a:pt x="270" y="90"/>
                  </a:lnTo>
                  <a:lnTo>
                    <a:pt x="277" y="85"/>
                  </a:lnTo>
                  <a:lnTo>
                    <a:pt x="285" y="79"/>
                  </a:lnTo>
                  <a:lnTo>
                    <a:pt x="290" y="70"/>
                  </a:lnTo>
                  <a:lnTo>
                    <a:pt x="292" y="61"/>
                  </a:lnTo>
                  <a:lnTo>
                    <a:pt x="296" y="50"/>
                  </a:lnTo>
                  <a:lnTo>
                    <a:pt x="298" y="37"/>
                  </a:lnTo>
                  <a:lnTo>
                    <a:pt x="303" y="24"/>
                  </a:lnTo>
                  <a:lnTo>
                    <a:pt x="310" y="11"/>
                  </a:lnTo>
                  <a:lnTo>
                    <a:pt x="318" y="0"/>
                  </a:lnTo>
                  <a:lnTo>
                    <a:pt x="321" y="13"/>
                  </a:lnTo>
                  <a:lnTo>
                    <a:pt x="325" y="26"/>
                  </a:lnTo>
                  <a:lnTo>
                    <a:pt x="331" y="39"/>
                  </a:lnTo>
                  <a:lnTo>
                    <a:pt x="336" y="52"/>
                  </a:lnTo>
                  <a:lnTo>
                    <a:pt x="342" y="61"/>
                  </a:lnTo>
                  <a:lnTo>
                    <a:pt x="351" y="72"/>
                  </a:lnTo>
                  <a:lnTo>
                    <a:pt x="362" y="81"/>
                  </a:lnTo>
                  <a:lnTo>
                    <a:pt x="373" y="88"/>
                  </a:lnTo>
                  <a:lnTo>
                    <a:pt x="380" y="90"/>
                  </a:lnTo>
                  <a:lnTo>
                    <a:pt x="389" y="94"/>
                  </a:lnTo>
                  <a:lnTo>
                    <a:pt x="397" y="96"/>
                  </a:lnTo>
                  <a:lnTo>
                    <a:pt x="406" y="96"/>
                  </a:lnTo>
                  <a:lnTo>
                    <a:pt x="413" y="98"/>
                  </a:lnTo>
                  <a:lnTo>
                    <a:pt x="423" y="99"/>
                  </a:lnTo>
                  <a:lnTo>
                    <a:pt x="430" y="99"/>
                  </a:lnTo>
                  <a:lnTo>
                    <a:pt x="437" y="99"/>
                  </a:lnTo>
                  <a:lnTo>
                    <a:pt x="445" y="99"/>
                  </a:lnTo>
                  <a:lnTo>
                    <a:pt x="452" y="99"/>
                  </a:lnTo>
                  <a:lnTo>
                    <a:pt x="459" y="98"/>
                  </a:lnTo>
                  <a:lnTo>
                    <a:pt x="467" y="96"/>
                  </a:lnTo>
                  <a:lnTo>
                    <a:pt x="474" y="94"/>
                  </a:lnTo>
                  <a:lnTo>
                    <a:pt x="480" y="92"/>
                  </a:lnTo>
                  <a:lnTo>
                    <a:pt x="487" y="90"/>
                  </a:lnTo>
                  <a:lnTo>
                    <a:pt x="494" y="87"/>
                  </a:lnTo>
                  <a:lnTo>
                    <a:pt x="507" y="79"/>
                  </a:lnTo>
                  <a:lnTo>
                    <a:pt x="518" y="70"/>
                  </a:lnTo>
                  <a:lnTo>
                    <a:pt x="527" y="63"/>
                  </a:lnTo>
                  <a:lnTo>
                    <a:pt x="53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6" name="Freeform 28"/>
            <p:cNvSpPr>
              <a:spLocks/>
            </p:cNvSpPr>
            <p:nvPr/>
          </p:nvSpPr>
          <p:spPr bwMode="auto">
            <a:xfrm>
              <a:off x="4587" y="2248"/>
              <a:ext cx="156" cy="408"/>
            </a:xfrm>
            <a:custGeom>
              <a:avLst/>
              <a:gdLst>
                <a:gd name="T0" fmla="*/ 1 w 310"/>
                <a:gd name="T1" fmla="*/ 1 h 816"/>
                <a:gd name="T2" fmla="*/ 1 w 310"/>
                <a:gd name="T3" fmla="*/ 1 h 816"/>
                <a:gd name="T4" fmla="*/ 1 w 310"/>
                <a:gd name="T5" fmla="*/ 1 h 816"/>
                <a:gd name="T6" fmla="*/ 1 w 310"/>
                <a:gd name="T7" fmla="*/ 1 h 816"/>
                <a:gd name="T8" fmla="*/ 1 w 310"/>
                <a:gd name="T9" fmla="*/ 1 h 816"/>
                <a:gd name="T10" fmla="*/ 1 w 310"/>
                <a:gd name="T11" fmla="*/ 1 h 816"/>
                <a:gd name="T12" fmla="*/ 1 w 310"/>
                <a:gd name="T13" fmla="*/ 1 h 816"/>
                <a:gd name="T14" fmla="*/ 1 w 310"/>
                <a:gd name="T15" fmla="*/ 1 h 816"/>
                <a:gd name="T16" fmla="*/ 1 w 310"/>
                <a:gd name="T17" fmla="*/ 1 h 816"/>
                <a:gd name="T18" fmla="*/ 1 w 310"/>
                <a:gd name="T19" fmla="*/ 1 h 816"/>
                <a:gd name="T20" fmla="*/ 1 w 310"/>
                <a:gd name="T21" fmla="*/ 1 h 816"/>
                <a:gd name="T22" fmla="*/ 1 w 310"/>
                <a:gd name="T23" fmla="*/ 1 h 816"/>
                <a:gd name="T24" fmla="*/ 1 w 310"/>
                <a:gd name="T25" fmla="*/ 1 h 816"/>
                <a:gd name="T26" fmla="*/ 1 w 310"/>
                <a:gd name="T27" fmla="*/ 1 h 816"/>
                <a:gd name="T28" fmla="*/ 1 w 310"/>
                <a:gd name="T29" fmla="*/ 1 h 816"/>
                <a:gd name="T30" fmla="*/ 1 w 310"/>
                <a:gd name="T31" fmla="*/ 1 h 816"/>
                <a:gd name="T32" fmla="*/ 1 w 310"/>
                <a:gd name="T33" fmla="*/ 1 h 816"/>
                <a:gd name="T34" fmla="*/ 1 w 310"/>
                <a:gd name="T35" fmla="*/ 1 h 816"/>
                <a:gd name="T36" fmla="*/ 1 w 310"/>
                <a:gd name="T37" fmla="*/ 1 h 816"/>
                <a:gd name="T38" fmla="*/ 1 w 310"/>
                <a:gd name="T39" fmla="*/ 1 h 816"/>
                <a:gd name="T40" fmla="*/ 1 w 310"/>
                <a:gd name="T41" fmla="*/ 1 h 816"/>
                <a:gd name="T42" fmla="*/ 1 w 310"/>
                <a:gd name="T43" fmla="*/ 1 h 816"/>
                <a:gd name="T44" fmla="*/ 1 w 310"/>
                <a:gd name="T45" fmla="*/ 1 h 816"/>
                <a:gd name="T46" fmla="*/ 1 w 310"/>
                <a:gd name="T47" fmla="*/ 1 h 816"/>
                <a:gd name="T48" fmla="*/ 1 w 310"/>
                <a:gd name="T49" fmla="*/ 1 h 816"/>
                <a:gd name="T50" fmla="*/ 1 w 310"/>
                <a:gd name="T51" fmla="*/ 1 h 816"/>
                <a:gd name="T52" fmla="*/ 1 w 310"/>
                <a:gd name="T53" fmla="*/ 1 h 816"/>
                <a:gd name="T54" fmla="*/ 1 w 310"/>
                <a:gd name="T55" fmla="*/ 1 h 816"/>
                <a:gd name="T56" fmla="*/ 1 w 310"/>
                <a:gd name="T57" fmla="*/ 1 h 816"/>
                <a:gd name="T58" fmla="*/ 1 w 310"/>
                <a:gd name="T59" fmla="*/ 1 h 816"/>
                <a:gd name="T60" fmla="*/ 0 w 310"/>
                <a:gd name="T61" fmla="*/ 1 h 816"/>
                <a:gd name="T62" fmla="*/ 0 w 310"/>
                <a:gd name="T63" fmla="*/ 1 h 816"/>
                <a:gd name="T64" fmla="*/ 1 w 310"/>
                <a:gd name="T65" fmla="*/ 1 h 816"/>
                <a:gd name="T66" fmla="*/ 1 w 310"/>
                <a:gd name="T67" fmla="*/ 1 h 816"/>
                <a:gd name="T68" fmla="*/ 1 w 310"/>
                <a:gd name="T69" fmla="*/ 1 h 816"/>
                <a:gd name="T70" fmla="*/ 1 w 310"/>
                <a:gd name="T71" fmla="*/ 1 h 816"/>
                <a:gd name="T72" fmla="*/ 1 w 310"/>
                <a:gd name="T73" fmla="*/ 1 h 816"/>
                <a:gd name="T74" fmla="*/ 1 w 310"/>
                <a:gd name="T75" fmla="*/ 1 h 816"/>
                <a:gd name="T76" fmla="*/ 1 w 310"/>
                <a:gd name="T77" fmla="*/ 1 h 816"/>
                <a:gd name="T78" fmla="*/ 1 w 310"/>
                <a:gd name="T79" fmla="*/ 1 h 816"/>
                <a:gd name="T80" fmla="*/ 1 w 310"/>
                <a:gd name="T81" fmla="*/ 1 h 816"/>
                <a:gd name="T82" fmla="*/ 1 w 310"/>
                <a:gd name="T83" fmla="*/ 1 h 816"/>
                <a:gd name="T84" fmla="*/ 1 w 310"/>
                <a:gd name="T85" fmla="*/ 1 h 816"/>
                <a:gd name="T86" fmla="*/ 1 w 310"/>
                <a:gd name="T87" fmla="*/ 1 h 816"/>
                <a:gd name="T88" fmla="*/ 1 w 310"/>
                <a:gd name="T89" fmla="*/ 1 h 816"/>
                <a:gd name="T90" fmla="*/ 1 w 310"/>
                <a:gd name="T91" fmla="*/ 1 h 816"/>
                <a:gd name="T92" fmla="*/ 1 w 310"/>
                <a:gd name="T93" fmla="*/ 1 h 816"/>
                <a:gd name="T94" fmla="*/ 1 w 310"/>
                <a:gd name="T95" fmla="*/ 1 h 816"/>
                <a:gd name="T96" fmla="*/ 1 w 310"/>
                <a:gd name="T97" fmla="*/ 1 h 816"/>
                <a:gd name="T98" fmla="*/ 1 w 310"/>
                <a:gd name="T99" fmla="*/ 1 h 816"/>
                <a:gd name="T100" fmla="*/ 1 w 310"/>
                <a:gd name="T101" fmla="*/ 1 h 816"/>
                <a:gd name="T102" fmla="*/ 1 w 310"/>
                <a:gd name="T103" fmla="*/ 1 h 816"/>
                <a:gd name="T104" fmla="*/ 1 w 310"/>
                <a:gd name="T105" fmla="*/ 1 h 816"/>
                <a:gd name="T106" fmla="*/ 1 w 310"/>
                <a:gd name="T107" fmla="*/ 1 h 8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0" h="816">
                  <a:moveTo>
                    <a:pt x="310" y="11"/>
                  </a:moveTo>
                  <a:lnTo>
                    <a:pt x="303" y="11"/>
                  </a:lnTo>
                  <a:lnTo>
                    <a:pt x="296" y="11"/>
                  </a:lnTo>
                  <a:lnTo>
                    <a:pt x="286" y="10"/>
                  </a:lnTo>
                  <a:lnTo>
                    <a:pt x="279" y="8"/>
                  </a:lnTo>
                  <a:lnTo>
                    <a:pt x="270" y="8"/>
                  </a:lnTo>
                  <a:lnTo>
                    <a:pt x="262" y="6"/>
                  </a:lnTo>
                  <a:lnTo>
                    <a:pt x="253" y="2"/>
                  </a:lnTo>
                  <a:lnTo>
                    <a:pt x="246" y="0"/>
                  </a:lnTo>
                  <a:lnTo>
                    <a:pt x="239" y="6"/>
                  </a:lnTo>
                  <a:lnTo>
                    <a:pt x="231" y="15"/>
                  </a:lnTo>
                  <a:lnTo>
                    <a:pt x="226" y="26"/>
                  </a:lnTo>
                  <a:lnTo>
                    <a:pt x="224" y="37"/>
                  </a:lnTo>
                  <a:lnTo>
                    <a:pt x="215" y="39"/>
                  </a:lnTo>
                  <a:lnTo>
                    <a:pt x="206" y="43"/>
                  </a:lnTo>
                  <a:lnTo>
                    <a:pt x="196" y="46"/>
                  </a:lnTo>
                  <a:lnTo>
                    <a:pt x="187" y="50"/>
                  </a:lnTo>
                  <a:lnTo>
                    <a:pt x="178" y="55"/>
                  </a:lnTo>
                  <a:lnTo>
                    <a:pt x="171" y="59"/>
                  </a:lnTo>
                  <a:lnTo>
                    <a:pt x="163" y="63"/>
                  </a:lnTo>
                  <a:lnTo>
                    <a:pt x="158" y="66"/>
                  </a:lnTo>
                  <a:lnTo>
                    <a:pt x="152" y="70"/>
                  </a:lnTo>
                  <a:lnTo>
                    <a:pt x="147" y="78"/>
                  </a:lnTo>
                  <a:lnTo>
                    <a:pt x="139" y="89"/>
                  </a:lnTo>
                  <a:lnTo>
                    <a:pt x="130" y="101"/>
                  </a:lnTo>
                  <a:lnTo>
                    <a:pt x="125" y="111"/>
                  </a:lnTo>
                  <a:lnTo>
                    <a:pt x="119" y="122"/>
                  </a:lnTo>
                  <a:lnTo>
                    <a:pt x="114" y="134"/>
                  </a:lnTo>
                  <a:lnTo>
                    <a:pt x="108" y="147"/>
                  </a:lnTo>
                  <a:lnTo>
                    <a:pt x="103" y="160"/>
                  </a:lnTo>
                  <a:lnTo>
                    <a:pt x="97" y="173"/>
                  </a:lnTo>
                  <a:lnTo>
                    <a:pt x="92" y="188"/>
                  </a:lnTo>
                  <a:lnTo>
                    <a:pt x="86" y="202"/>
                  </a:lnTo>
                  <a:lnTo>
                    <a:pt x="81" y="219"/>
                  </a:lnTo>
                  <a:lnTo>
                    <a:pt x="75" y="237"/>
                  </a:lnTo>
                  <a:lnTo>
                    <a:pt x="68" y="258"/>
                  </a:lnTo>
                  <a:lnTo>
                    <a:pt x="62" y="278"/>
                  </a:lnTo>
                  <a:lnTo>
                    <a:pt x="59" y="287"/>
                  </a:lnTo>
                  <a:lnTo>
                    <a:pt x="57" y="298"/>
                  </a:lnTo>
                  <a:lnTo>
                    <a:pt x="53" y="309"/>
                  </a:lnTo>
                  <a:lnTo>
                    <a:pt x="49" y="320"/>
                  </a:lnTo>
                  <a:lnTo>
                    <a:pt x="46" y="337"/>
                  </a:lnTo>
                  <a:lnTo>
                    <a:pt x="42" y="355"/>
                  </a:lnTo>
                  <a:lnTo>
                    <a:pt x="36" y="373"/>
                  </a:lnTo>
                  <a:lnTo>
                    <a:pt x="33" y="392"/>
                  </a:lnTo>
                  <a:lnTo>
                    <a:pt x="31" y="403"/>
                  </a:lnTo>
                  <a:lnTo>
                    <a:pt x="29" y="416"/>
                  </a:lnTo>
                  <a:lnTo>
                    <a:pt x="25" y="427"/>
                  </a:lnTo>
                  <a:lnTo>
                    <a:pt x="24" y="439"/>
                  </a:lnTo>
                  <a:lnTo>
                    <a:pt x="22" y="458"/>
                  </a:lnTo>
                  <a:lnTo>
                    <a:pt x="18" y="476"/>
                  </a:lnTo>
                  <a:lnTo>
                    <a:pt x="16" y="495"/>
                  </a:lnTo>
                  <a:lnTo>
                    <a:pt x="13" y="513"/>
                  </a:lnTo>
                  <a:lnTo>
                    <a:pt x="11" y="528"/>
                  </a:lnTo>
                  <a:lnTo>
                    <a:pt x="11" y="540"/>
                  </a:lnTo>
                  <a:lnTo>
                    <a:pt x="9" y="555"/>
                  </a:lnTo>
                  <a:lnTo>
                    <a:pt x="7" y="570"/>
                  </a:lnTo>
                  <a:lnTo>
                    <a:pt x="5" y="594"/>
                  </a:lnTo>
                  <a:lnTo>
                    <a:pt x="3" y="618"/>
                  </a:lnTo>
                  <a:lnTo>
                    <a:pt x="2" y="643"/>
                  </a:lnTo>
                  <a:lnTo>
                    <a:pt x="0" y="669"/>
                  </a:lnTo>
                  <a:lnTo>
                    <a:pt x="0" y="682"/>
                  </a:lnTo>
                  <a:lnTo>
                    <a:pt x="0" y="693"/>
                  </a:lnTo>
                  <a:lnTo>
                    <a:pt x="0" y="706"/>
                  </a:lnTo>
                  <a:lnTo>
                    <a:pt x="0" y="719"/>
                  </a:lnTo>
                  <a:lnTo>
                    <a:pt x="9" y="726"/>
                  </a:lnTo>
                  <a:lnTo>
                    <a:pt x="22" y="739"/>
                  </a:lnTo>
                  <a:lnTo>
                    <a:pt x="36" y="754"/>
                  </a:lnTo>
                  <a:lnTo>
                    <a:pt x="55" y="768"/>
                  </a:lnTo>
                  <a:lnTo>
                    <a:pt x="71" y="785"/>
                  </a:lnTo>
                  <a:lnTo>
                    <a:pt x="86" y="799"/>
                  </a:lnTo>
                  <a:lnTo>
                    <a:pt x="97" y="810"/>
                  </a:lnTo>
                  <a:lnTo>
                    <a:pt x="104" y="816"/>
                  </a:lnTo>
                  <a:lnTo>
                    <a:pt x="112" y="809"/>
                  </a:lnTo>
                  <a:lnTo>
                    <a:pt x="121" y="799"/>
                  </a:lnTo>
                  <a:lnTo>
                    <a:pt x="130" y="788"/>
                  </a:lnTo>
                  <a:lnTo>
                    <a:pt x="143" y="776"/>
                  </a:lnTo>
                  <a:lnTo>
                    <a:pt x="152" y="763"/>
                  </a:lnTo>
                  <a:lnTo>
                    <a:pt x="163" y="752"/>
                  </a:lnTo>
                  <a:lnTo>
                    <a:pt x="171" y="742"/>
                  </a:lnTo>
                  <a:lnTo>
                    <a:pt x="174" y="735"/>
                  </a:lnTo>
                  <a:lnTo>
                    <a:pt x="169" y="658"/>
                  </a:lnTo>
                  <a:lnTo>
                    <a:pt x="169" y="592"/>
                  </a:lnTo>
                  <a:lnTo>
                    <a:pt x="171" y="540"/>
                  </a:lnTo>
                  <a:lnTo>
                    <a:pt x="174" y="506"/>
                  </a:lnTo>
                  <a:lnTo>
                    <a:pt x="178" y="474"/>
                  </a:lnTo>
                  <a:lnTo>
                    <a:pt x="185" y="434"/>
                  </a:lnTo>
                  <a:lnTo>
                    <a:pt x="191" y="395"/>
                  </a:lnTo>
                  <a:lnTo>
                    <a:pt x="193" y="370"/>
                  </a:lnTo>
                  <a:lnTo>
                    <a:pt x="194" y="357"/>
                  </a:lnTo>
                  <a:lnTo>
                    <a:pt x="198" y="337"/>
                  </a:lnTo>
                  <a:lnTo>
                    <a:pt x="204" y="313"/>
                  </a:lnTo>
                  <a:lnTo>
                    <a:pt x="209" y="283"/>
                  </a:lnTo>
                  <a:lnTo>
                    <a:pt x="213" y="272"/>
                  </a:lnTo>
                  <a:lnTo>
                    <a:pt x="215" y="259"/>
                  </a:lnTo>
                  <a:lnTo>
                    <a:pt x="218" y="248"/>
                  </a:lnTo>
                  <a:lnTo>
                    <a:pt x="220" y="235"/>
                  </a:lnTo>
                  <a:lnTo>
                    <a:pt x="222" y="226"/>
                  </a:lnTo>
                  <a:lnTo>
                    <a:pt x="224" y="215"/>
                  </a:lnTo>
                  <a:lnTo>
                    <a:pt x="228" y="206"/>
                  </a:lnTo>
                  <a:lnTo>
                    <a:pt x="229" y="197"/>
                  </a:lnTo>
                  <a:lnTo>
                    <a:pt x="239" y="149"/>
                  </a:lnTo>
                  <a:lnTo>
                    <a:pt x="246" y="114"/>
                  </a:lnTo>
                  <a:lnTo>
                    <a:pt x="251" y="89"/>
                  </a:lnTo>
                  <a:lnTo>
                    <a:pt x="261" y="70"/>
                  </a:lnTo>
                  <a:lnTo>
                    <a:pt x="277" y="66"/>
                  </a:lnTo>
                  <a:lnTo>
                    <a:pt x="294" y="52"/>
                  </a:lnTo>
                  <a:lnTo>
                    <a:pt x="305" y="32"/>
                  </a:lnTo>
                  <a:lnTo>
                    <a:pt x="31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7" name="Freeform 29"/>
            <p:cNvSpPr>
              <a:spLocks/>
            </p:cNvSpPr>
            <p:nvPr/>
          </p:nvSpPr>
          <p:spPr bwMode="auto">
            <a:xfrm>
              <a:off x="4699" y="2232"/>
              <a:ext cx="93" cy="79"/>
            </a:xfrm>
            <a:custGeom>
              <a:avLst/>
              <a:gdLst>
                <a:gd name="T0" fmla="*/ 1 w 185"/>
                <a:gd name="T1" fmla="*/ 1 h 158"/>
                <a:gd name="T2" fmla="*/ 1 w 185"/>
                <a:gd name="T3" fmla="*/ 1 h 158"/>
                <a:gd name="T4" fmla="*/ 1 w 185"/>
                <a:gd name="T5" fmla="*/ 1 h 158"/>
                <a:gd name="T6" fmla="*/ 1 w 185"/>
                <a:gd name="T7" fmla="*/ 1 h 158"/>
                <a:gd name="T8" fmla="*/ 1 w 185"/>
                <a:gd name="T9" fmla="*/ 0 h 158"/>
                <a:gd name="T10" fmla="*/ 1 w 185"/>
                <a:gd name="T11" fmla="*/ 1 h 158"/>
                <a:gd name="T12" fmla="*/ 1 w 185"/>
                <a:gd name="T13" fmla="*/ 1 h 158"/>
                <a:gd name="T14" fmla="*/ 1 w 185"/>
                <a:gd name="T15" fmla="*/ 1 h 158"/>
                <a:gd name="T16" fmla="*/ 1 w 185"/>
                <a:gd name="T17" fmla="*/ 1 h 158"/>
                <a:gd name="T18" fmla="*/ 1 w 185"/>
                <a:gd name="T19" fmla="*/ 1 h 158"/>
                <a:gd name="T20" fmla="*/ 1 w 185"/>
                <a:gd name="T21" fmla="*/ 1 h 158"/>
                <a:gd name="T22" fmla="*/ 1 w 185"/>
                <a:gd name="T23" fmla="*/ 1 h 158"/>
                <a:gd name="T24" fmla="*/ 1 w 185"/>
                <a:gd name="T25" fmla="*/ 1 h 158"/>
                <a:gd name="T26" fmla="*/ 1 w 185"/>
                <a:gd name="T27" fmla="*/ 1 h 158"/>
                <a:gd name="T28" fmla="*/ 1 w 185"/>
                <a:gd name="T29" fmla="*/ 1 h 158"/>
                <a:gd name="T30" fmla="*/ 1 w 185"/>
                <a:gd name="T31" fmla="*/ 1 h 158"/>
                <a:gd name="T32" fmla="*/ 1 w 185"/>
                <a:gd name="T33" fmla="*/ 1 h 158"/>
                <a:gd name="T34" fmla="*/ 1 w 185"/>
                <a:gd name="T35" fmla="*/ 1 h 158"/>
                <a:gd name="T36" fmla="*/ 1 w 185"/>
                <a:gd name="T37" fmla="*/ 1 h 158"/>
                <a:gd name="T38" fmla="*/ 1 w 185"/>
                <a:gd name="T39" fmla="*/ 1 h 158"/>
                <a:gd name="T40" fmla="*/ 1 w 185"/>
                <a:gd name="T41" fmla="*/ 1 h 158"/>
                <a:gd name="T42" fmla="*/ 1 w 185"/>
                <a:gd name="T43" fmla="*/ 1 h 158"/>
                <a:gd name="T44" fmla="*/ 1 w 185"/>
                <a:gd name="T45" fmla="*/ 1 h 158"/>
                <a:gd name="T46" fmla="*/ 1 w 185"/>
                <a:gd name="T47" fmla="*/ 1 h 158"/>
                <a:gd name="T48" fmla="*/ 1 w 185"/>
                <a:gd name="T49" fmla="*/ 1 h 158"/>
                <a:gd name="T50" fmla="*/ 1 w 185"/>
                <a:gd name="T51" fmla="*/ 1 h 158"/>
                <a:gd name="T52" fmla="*/ 1 w 185"/>
                <a:gd name="T53" fmla="*/ 1 h 158"/>
                <a:gd name="T54" fmla="*/ 1 w 185"/>
                <a:gd name="T55" fmla="*/ 1 h 158"/>
                <a:gd name="T56" fmla="*/ 0 w 185"/>
                <a:gd name="T57" fmla="*/ 1 h 158"/>
                <a:gd name="T58" fmla="*/ 0 w 185"/>
                <a:gd name="T59" fmla="*/ 1 h 158"/>
                <a:gd name="T60" fmla="*/ 1 w 185"/>
                <a:gd name="T61" fmla="*/ 1 h 158"/>
                <a:gd name="T62" fmla="*/ 1 w 185"/>
                <a:gd name="T63" fmla="*/ 1 h 158"/>
                <a:gd name="T64" fmla="*/ 1 w 185"/>
                <a:gd name="T65" fmla="*/ 1 h 158"/>
                <a:gd name="T66" fmla="*/ 1 w 185"/>
                <a:gd name="T67" fmla="*/ 1 h 158"/>
                <a:gd name="T68" fmla="*/ 1 w 185"/>
                <a:gd name="T69" fmla="*/ 1 h 158"/>
                <a:gd name="T70" fmla="*/ 1 w 185"/>
                <a:gd name="T71" fmla="*/ 1 h 158"/>
                <a:gd name="T72" fmla="*/ 1 w 185"/>
                <a:gd name="T73" fmla="*/ 1 h 158"/>
                <a:gd name="T74" fmla="*/ 1 w 185"/>
                <a:gd name="T75" fmla="*/ 1 h 158"/>
                <a:gd name="T76" fmla="*/ 1 w 185"/>
                <a:gd name="T77" fmla="*/ 1 h 158"/>
                <a:gd name="T78" fmla="*/ 1 w 185"/>
                <a:gd name="T79" fmla="*/ 1 h 158"/>
                <a:gd name="T80" fmla="*/ 1 w 185"/>
                <a:gd name="T81" fmla="*/ 1 h 158"/>
                <a:gd name="T82" fmla="*/ 1 w 185"/>
                <a:gd name="T83" fmla="*/ 1 h 158"/>
                <a:gd name="T84" fmla="*/ 1 w 185"/>
                <a:gd name="T85" fmla="*/ 1 h 158"/>
                <a:gd name="T86" fmla="*/ 1 w 185"/>
                <a:gd name="T87" fmla="*/ 1 h 158"/>
                <a:gd name="T88" fmla="*/ 1 w 185"/>
                <a:gd name="T89" fmla="*/ 1 h 158"/>
                <a:gd name="T90" fmla="*/ 1 w 185"/>
                <a:gd name="T91" fmla="*/ 1 h 158"/>
                <a:gd name="T92" fmla="*/ 1 w 185"/>
                <a:gd name="T93" fmla="*/ 1 h 158"/>
                <a:gd name="T94" fmla="*/ 1 w 185"/>
                <a:gd name="T95" fmla="*/ 1 h 158"/>
                <a:gd name="T96" fmla="*/ 1 w 185"/>
                <a:gd name="T97" fmla="*/ 1 h 158"/>
                <a:gd name="T98" fmla="*/ 1 w 185"/>
                <a:gd name="T99" fmla="*/ 1 h 158"/>
                <a:gd name="T100" fmla="*/ 1 w 185"/>
                <a:gd name="T101" fmla="*/ 1 h 158"/>
                <a:gd name="T102" fmla="*/ 1 w 185"/>
                <a:gd name="T103" fmla="*/ 1 h 158"/>
                <a:gd name="T104" fmla="*/ 1 w 185"/>
                <a:gd name="T105" fmla="*/ 1 h 158"/>
                <a:gd name="T106" fmla="*/ 1 w 185"/>
                <a:gd name="T107" fmla="*/ 1 h 158"/>
                <a:gd name="T108" fmla="*/ 1 w 185"/>
                <a:gd name="T109" fmla="*/ 1 h 158"/>
                <a:gd name="T110" fmla="*/ 1 w 185"/>
                <a:gd name="T111" fmla="*/ 1 h 158"/>
                <a:gd name="T112" fmla="*/ 1 w 185"/>
                <a:gd name="T113" fmla="*/ 1 h 1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5" h="158">
                  <a:moveTo>
                    <a:pt x="162" y="63"/>
                  </a:moveTo>
                  <a:lnTo>
                    <a:pt x="167" y="48"/>
                  </a:lnTo>
                  <a:lnTo>
                    <a:pt x="174" y="30"/>
                  </a:lnTo>
                  <a:lnTo>
                    <a:pt x="182" y="13"/>
                  </a:lnTo>
                  <a:lnTo>
                    <a:pt x="185" y="0"/>
                  </a:lnTo>
                  <a:lnTo>
                    <a:pt x="176" y="8"/>
                  </a:lnTo>
                  <a:lnTo>
                    <a:pt x="167" y="15"/>
                  </a:lnTo>
                  <a:lnTo>
                    <a:pt x="156" y="24"/>
                  </a:lnTo>
                  <a:lnTo>
                    <a:pt x="143" y="32"/>
                  </a:lnTo>
                  <a:lnTo>
                    <a:pt x="136" y="35"/>
                  </a:lnTo>
                  <a:lnTo>
                    <a:pt x="129" y="37"/>
                  </a:lnTo>
                  <a:lnTo>
                    <a:pt x="123" y="39"/>
                  </a:lnTo>
                  <a:lnTo>
                    <a:pt x="116" y="41"/>
                  </a:lnTo>
                  <a:lnTo>
                    <a:pt x="108" y="43"/>
                  </a:lnTo>
                  <a:lnTo>
                    <a:pt x="101" y="44"/>
                  </a:lnTo>
                  <a:lnTo>
                    <a:pt x="94" y="44"/>
                  </a:lnTo>
                  <a:lnTo>
                    <a:pt x="86" y="44"/>
                  </a:lnTo>
                  <a:lnTo>
                    <a:pt x="79" y="44"/>
                  </a:lnTo>
                  <a:lnTo>
                    <a:pt x="72" y="44"/>
                  </a:lnTo>
                  <a:lnTo>
                    <a:pt x="62" y="43"/>
                  </a:lnTo>
                  <a:lnTo>
                    <a:pt x="55" y="41"/>
                  </a:lnTo>
                  <a:lnTo>
                    <a:pt x="46" y="41"/>
                  </a:lnTo>
                  <a:lnTo>
                    <a:pt x="38" y="39"/>
                  </a:lnTo>
                  <a:lnTo>
                    <a:pt x="29" y="35"/>
                  </a:lnTo>
                  <a:lnTo>
                    <a:pt x="22" y="33"/>
                  </a:lnTo>
                  <a:lnTo>
                    <a:pt x="15" y="39"/>
                  </a:lnTo>
                  <a:lnTo>
                    <a:pt x="7" y="48"/>
                  </a:lnTo>
                  <a:lnTo>
                    <a:pt x="2" y="59"/>
                  </a:lnTo>
                  <a:lnTo>
                    <a:pt x="0" y="70"/>
                  </a:lnTo>
                  <a:lnTo>
                    <a:pt x="0" y="76"/>
                  </a:lnTo>
                  <a:lnTo>
                    <a:pt x="4" y="79"/>
                  </a:lnTo>
                  <a:lnTo>
                    <a:pt x="7" y="87"/>
                  </a:lnTo>
                  <a:lnTo>
                    <a:pt x="13" y="92"/>
                  </a:lnTo>
                  <a:lnTo>
                    <a:pt x="20" y="98"/>
                  </a:lnTo>
                  <a:lnTo>
                    <a:pt x="29" y="101"/>
                  </a:lnTo>
                  <a:lnTo>
                    <a:pt x="42" y="103"/>
                  </a:lnTo>
                  <a:lnTo>
                    <a:pt x="57" y="105"/>
                  </a:lnTo>
                  <a:lnTo>
                    <a:pt x="62" y="116"/>
                  </a:lnTo>
                  <a:lnTo>
                    <a:pt x="70" y="131"/>
                  </a:lnTo>
                  <a:lnTo>
                    <a:pt x="73" y="147"/>
                  </a:lnTo>
                  <a:lnTo>
                    <a:pt x="77" y="158"/>
                  </a:lnTo>
                  <a:lnTo>
                    <a:pt x="86" y="149"/>
                  </a:lnTo>
                  <a:lnTo>
                    <a:pt x="94" y="140"/>
                  </a:lnTo>
                  <a:lnTo>
                    <a:pt x="97" y="134"/>
                  </a:lnTo>
                  <a:lnTo>
                    <a:pt x="103" y="133"/>
                  </a:lnTo>
                  <a:lnTo>
                    <a:pt x="110" y="131"/>
                  </a:lnTo>
                  <a:lnTo>
                    <a:pt x="116" y="125"/>
                  </a:lnTo>
                  <a:lnTo>
                    <a:pt x="119" y="120"/>
                  </a:lnTo>
                  <a:lnTo>
                    <a:pt x="121" y="114"/>
                  </a:lnTo>
                  <a:lnTo>
                    <a:pt x="123" y="105"/>
                  </a:lnTo>
                  <a:lnTo>
                    <a:pt x="127" y="90"/>
                  </a:lnTo>
                  <a:lnTo>
                    <a:pt x="130" y="79"/>
                  </a:lnTo>
                  <a:lnTo>
                    <a:pt x="134" y="74"/>
                  </a:lnTo>
                  <a:lnTo>
                    <a:pt x="140" y="72"/>
                  </a:lnTo>
                  <a:lnTo>
                    <a:pt x="145" y="70"/>
                  </a:lnTo>
                  <a:lnTo>
                    <a:pt x="154" y="66"/>
                  </a:lnTo>
                  <a:lnTo>
                    <a:pt x="16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Freeform 30"/>
            <p:cNvSpPr>
              <a:spLocks/>
            </p:cNvSpPr>
            <p:nvPr/>
          </p:nvSpPr>
          <p:spPr bwMode="auto">
            <a:xfrm>
              <a:off x="4587" y="2322"/>
              <a:ext cx="105" cy="334"/>
            </a:xfrm>
            <a:custGeom>
              <a:avLst/>
              <a:gdLst>
                <a:gd name="T0" fmla="*/ 1 w 209"/>
                <a:gd name="T1" fmla="*/ 0 h 669"/>
                <a:gd name="T2" fmla="*/ 1 w 209"/>
                <a:gd name="T3" fmla="*/ 0 h 669"/>
                <a:gd name="T4" fmla="*/ 1 w 209"/>
                <a:gd name="T5" fmla="*/ 0 h 669"/>
                <a:gd name="T6" fmla="*/ 1 w 209"/>
                <a:gd name="T7" fmla="*/ 0 h 669"/>
                <a:gd name="T8" fmla="*/ 1 w 209"/>
                <a:gd name="T9" fmla="*/ 0 h 669"/>
                <a:gd name="T10" fmla="*/ 1 w 209"/>
                <a:gd name="T11" fmla="*/ 0 h 669"/>
                <a:gd name="T12" fmla="*/ 1 w 209"/>
                <a:gd name="T13" fmla="*/ 0 h 669"/>
                <a:gd name="T14" fmla="*/ 1 w 209"/>
                <a:gd name="T15" fmla="*/ 0 h 669"/>
                <a:gd name="T16" fmla="*/ 1 w 209"/>
                <a:gd name="T17" fmla="*/ 0 h 669"/>
                <a:gd name="T18" fmla="*/ 0 w 209"/>
                <a:gd name="T19" fmla="*/ 0 h 669"/>
                <a:gd name="T20" fmla="*/ 0 w 209"/>
                <a:gd name="T21" fmla="*/ 0 h 669"/>
                <a:gd name="T22" fmla="*/ 1 w 209"/>
                <a:gd name="T23" fmla="*/ 0 h 669"/>
                <a:gd name="T24" fmla="*/ 1 w 209"/>
                <a:gd name="T25" fmla="*/ 0 h 669"/>
                <a:gd name="T26" fmla="*/ 1 w 209"/>
                <a:gd name="T27" fmla="*/ 0 h 669"/>
                <a:gd name="T28" fmla="*/ 1 w 209"/>
                <a:gd name="T29" fmla="*/ 0 h 669"/>
                <a:gd name="T30" fmla="*/ 1 w 209"/>
                <a:gd name="T31" fmla="*/ 0 h 669"/>
                <a:gd name="T32" fmla="*/ 1 w 209"/>
                <a:gd name="T33" fmla="*/ 0 h 669"/>
                <a:gd name="T34" fmla="*/ 1 w 209"/>
                <a:gd name="T35" fmla="*/ 0 h 669"/>
                <a:gd name="T36" fmla="*/ 1 w 209"/>
                <a:gd name="T37" fmla="*/ 0 h 669"/>
                <a:gd name="T38" fmla="*/ 1 w 209"/>
                <a:gd name="T39" fmla="*/ 0 h 669"/>
                <a:gd name="T40" fmla="*/ 1 w 209"/>
                <a:gd name="T41" fmla="*/ 0 h 669"/>
                <a:gd name="T42" fmla="*/ 1 w 209"/>
                <a:gd name="T43" fmla="*/ 0 h 669"/>
                <a:gd name="T44" fmla="*/ 1 w 209"/>
                <a:gd name="T45" fmla="*/ 0 h 669"/>
                <a:gd name="T46" fmla="*/ 1 w 209"/>
                <a:gd name="T47" fmla="*/ 0 h 669"/>
                <a:gd name="T48" fmla="*/ 1 w 209"/>
                <a:gd name="T49" fmla="*/ 0 h 669"/>
                <a:gd name="T50" fmla="*/ 1 w 209"/>
                <a:gd name="T51" fmla="*/ 0 h 669"/>
                <a:gd name="T52" fmla="*/ 1 w 209"/>
                <a:gd name="T53" fmla="*/ 0 h 669"/>
                <a:gd name="T54" fmla="*/ 1 w 209"/>
                <a:gd name="T55" fmla="*/ 0 h 669"/>
                <a:gd name="T56" fmla="*/ 1 w 209"/>
                <a:gd name="T57" fmla="*/ 0 h 669"/>
                <a:gd name="T58" fmla="*/ 1 w 209"/>
                <a:gd name="T59" fmla="*/ 0 h 669"/>
                <a:gd name="T60" fmla="*/ 1 w 209"/>
                <a:gd name="T61" fmla="*/ 0 h 669"/>
                <a:gd name="T62" fmla="*/ 1 w 209"/>
                <a:gd name="T63" fmla="*/ 0 h 669"/>
                <a:gd name="T64" fmla="*/ 1 w 209"/>
                <a:gd name="T65" fmla="*/ 0 h 669"/>
                <a:gd name="T66" fmla="*/ 1 w 209"/>
                <a:gd name="T67" fmla="*/ 0 h 669"/>
                <a:gd name="T68" fmla="*/ 1 w 209"/>
                <a:gd name="T69" fmla="*/ 0 h 669"/>
                <a:gd name="T70" fmla="*/ 1 w 209"/>
                <a:gd name="T71" fmla="*/ 0 h 669"/>
                <a:gd name="T72" fmla="*/ 1 w 209"/>
                <a:gd name="T73" fmla="*/ 0 h 669"/>
                <a:gd name="T74" fmla="*/ 1 w 209"/>
                <a:gd name="T75" fmla="*/ 0 h 669"/>
                <a:gd name="T76" fmla="*/ 1 w 209"/>
                <a:gd name="T77" fmla="*/ 0 h 669"/>
                <a:gd name="T78" fmla="*/ 1 w 209"/>
                <a:gd name="T79" fmla="*/ 0 h 669"/>
                <a:gd name="T80" fmla="*/ 1 w 209"/>
                <a:gd name="T81" fmla="*/ 0 h 669"/>
                <a:gd name="T82" fmla="*/ 1 w 209"/>
                <a:gd name="T83" fmla="*/ 0 h 669"/>
                <a:gd name="T84" fmla="*/ 1 w 209"/>
                <a:gd name="T85" fmla="*/ 0 h 669"/>
                <a:gd name="T86" fmla="*/ 1 w 209"/>
                <a:gd name="T87" fmla="*/ 0 h 669"/>
                <a:gd name="T88" fmla="*/ 1 w 209"/>
                <a:gd name="T89" fmla="*/ 0 h 669"/>
                <a:gd name="T90" fmla="*/ 1 w 209"/>
                <a:gd name="T91" fmla="*/ 0 h 669"/>
                <a:gd name="T92" fmla="*/ 1 w 209"/>
                <a:gd name="T93" fmla="*/ 0 h 669"/>
                <a:gd name="T94" fmla="*/ 1 w 209"/>
                <a:gd name="T95" fmla="*/ 0 h 6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9" h="669">
                  <a:moveTo>
                    <a:pt x="209" y="136"/>
                  </a:moveTo>
                  <a:lnTo>
                    <a:pt x="204" y="166"/>
                  </a:lnTo>
                  <a:lnTo>
                    <a:pt x="198" y="190"/>
                  </a:lnTo>
                  <a:lnTo>
                    <a:pt x="194" y="210"/>
                  </a:lnTo>
                  <a:lnTo>
                    <a:pt x="193" y="223"/>
                  </a:lnTo>
                  <a:lnTo>
                    <a:pt x="191" y="248"/>
                  </a:lnTo>
                  <a:lnTo>
                    <a:pt x="185" y="287"/>
                  </a:lnTo>
                  <a:lnTo>
                    <a:pt x="178" y="327"/>
                  </a:lnTo>
                  <a:lnTo>
                    <a:pt x="174" y="359"/>
                  </a:lnTo>
                  <a:lnTo>
                    <a:pt x="171" y="393"/>
                  </a:lnTo>
                  <a:lnTo>
                    <a:pt x="169" y="445"/>
                  </a:lnTo>
                  <a:lnTo>
                    <a:pt x="169" y="511"/>
                  </a:lnTo>
                  <a:lnTo>
                    <a:pt x="174" y="588"/>
                  </a:lnTo>
                  <a:lnTo>
                    <a:pt x="171" y="595"/>
                  </a:lnTo>
                  <a:lnTo>
                    <a:pt x="163" y="605"/>
                  </a:lnTo>
                  <a:lnTo>
                    <a:pt x="152" y="616"/>
                  </a:lnTo>
                  <a:lnTo>
                    <a:pt x="143" y="629"/>
                  </a:lnTo>
                  <a:lnTo>
                    <a:pt x="130" y="641"/>
                  </a:lnTo>
                  <a:lnTo>
                    <a:pt x="121" y="652"/>
                  </a:lnTo>
                  <a:lnTo>
                    <a:pt x="112" y="662"/>
                  </a:lnTo>
                  <a:lnTo>
                    <a:pt x="104" y="669"/>
                  </a:lnTo>
                  <a:lnTo>
                    <a:pt x="97" y="663"/>
                  </a:lnTo>
                  <a:lnTo>
                    <a:pt x="86" y="652"/>
                  </a:lnTo>
                  <a:lnTo>
                    <a:pt x="71" y="638"/>
                  </a:lnTo>
                  <a:lnTo>
                    <a:pt x="55" y="621"/>
                  </a:lnTo>
                  <a:lnTo>
                    <a:pt x="36" y="607"/>
                  </a:lnTo>
                  <a:lnTo>
                    <a:pt x="22" y="592"/>
                  </a:lnTo>
                  <a:lnTo>
                    <a:pt x="9" y="579"/>
                  </a:lnTo>
                  <a:lnTo>
                    <a:pt x="0" y="572"/>
                  </a:lnTo>
                  <a:lnTo>
                    <a:pt x="0" y="559"/>
                  </a:lnTo>
                  <a:lnTo>
                    <a:pt x="0" y="546"/>
                  </a:lnTo>
                  <a:lnTo>
                    <a:pt x="0" y="535"/>
                  </a:lnTo>
                  <a:lnTo>
                    <a:pt x="0" y="522"/>
                  </a:lnTo>
                  <a:lnTo>
                    <a:pt x="7" y="531"/>
                  </a:lnTo>
                  <a:lnTo>
                    <a:pt x="20" y="544"/>
                  </a:lnTo>
                  <a:lnTo>
                    <a:pt x="35" y="559"/>
                  </a:lnTo>
                  <a:lnTo>
                    <a:pt x="49" y="573"/>
                  </a:lnTo>
                  <a:lnTo>
                    <a:pt x="66" y="588"/>
                  </a:lnTo>
                  <a:lnTo>
                    <a:pt x="82" y="603"/>
                  </a:lnTo>
                  <a:lnTo>
                    <a:pt x="95" y="614"/>
                  </a:lnTo>
                  <a:lnTo>
                    <a:pt x="104" y="623"/>
                  </a:lnTo>
                  <a:lnTo>
                    <a:pt x="114" y="612"/>
                  </a:lnTo>
                  <a:lnTo>
                    <a:pt x="127" y="595"/>
                  </a:lnTo>
                  <a:lnTo>
                    <a:pt x="138" y="579"/>
                  </a:lnTo>
                  <a:lnTo>
                    <a:pt x="145" y="564"/>
                  </a:lnTo>
                  <a:lnTo>
                    <a:pt x="121" y="551"/>
                  </a:lnTo>
                  <a:lnTo>
                    <a:pt x="99" y="535"/>
                  </a:lnTo>
                  <a:lnTo>
                    <a:pt x="79" y="515"/>
                  </a:lnTo>
                  <a:lnTo>
                    <a:pt x="59" y="493"/>
                  </a:lnTo>
                  <a:lnTo>
                    <a:pt x="42" y="472"/>
                  </a:lnTo>
                  <a:lnTo>
                    <a:pt x="27" y="452"/>
                  </a:lnTo>
                  <a:lnTo>
                    <a:pt x="14" y="436"/>
                  </a:lnTo>
                  <a:lnTo>
                    <a:pt x="7" y="423"/>
                  </a:lnTo>
                  <a:lnTo>
                    <a:pt x="9" y="408"/>
                  </a:lnTo>
                  <a:lnTo>
                    <a:pt x="11" y="393"/>
                  </a:lnTo>
                  <a:lnTo>
                    <a:pt x="11" y="381"/>
                  </a:lnTo>
                  <a:lnTo>
                    <a:pt x="13" y="366"/>
                  </a:lnTo>
                  <a:lnTo>
                    <a:pt x="24" y="392"/>
                  </a:lnTo>
                  <a:lnTo>
                    <a:pt x="40" y="417"/>
                  </a:lnTo>
                  <a:lnTo>
                    <a:pt x="60" y="441"/>
                  </a:lnTo>
                  <a:lnTo>
                    <a:pt x="81" y="465"/>
                  </a:lnTo>
                  <a:lnTo>
                    <a:pt x="103" y="485"/>
                  </a:lnTo>
                  <a:lnTo>
                    <a:pt x="123" y="504"/>
                  </a:lnTo>
                  <a:lnTo>
                    <a:pt x="141" y="518"/>
                  </a:lnTo>
                  <a:lnTo>
                    <a:pt x="154" y="528"/>
                  </a:lnTo>
                  <a:lnTo>
                    <a:pt x="152" y="509"/>
                  </a:lnTo>
                  <a:lnTo>
                    <a:pt x="150" y="480"/>
                  </a:lnTo>
                  <a:lnTo>
                    <a:pt x="147" y="450"/>
                  </a:lnTo>
                  <a:lnTo>
                    <a:pt x="145" y="432"/>
                  </a:lnTo>
                  <a:lnTo>
                    <a:pt x="130" y="421"/>
                  </a:lnTo>
                  <a:lnTo>
                    <a:pt x="114" y="406"/>
                  </a:lnTo>
                  <a:lnTo>
                    <a:pt x="95" y="388"/>
                  </a:lnTo>
                  <a:lnTo>
                    <a:pt x="77" y="368"/>
                  </a:lnTo>
                  <a:lnTo>
                    <a:pt x="60" y="346"/>
                  </a:lnTo>
                  <a:lnTo>
                    <a:pt x="44" y="325"/>
                  </a:lnTo>
                  <a:lnTo>
                    <a:pt x="33" y="307"/>
                  </a:lnTo>
                  <a:lnTo>
                    <a:pt x="24" y="292"/>
                  </a:lnTo>
                  <a:lnTo>
                    <a:pt x="25" y="280"/>
                  </a:lnTo>
                  <a:lnTo>
                    <a:pt x="29" y="269"/>
                  </a:lnTo>
                  <a:lnTo>
                    <a:pt x="31" y="256"/>
                  </a:lnTo>
                  <a:lnTo>
                    <a:pt x="33" y="245"/>
                  </a:lnTo>
                  <a:lnTo>
                    <a:pt x="42" y="263"/>
                  </a:lnTo>
                  <a:lnTo>
                    <a:pt x="55" y="283"/>
                  </a:lnTo>
                  <a:lnTo>
                    <a:pt x="71" y="305"/>
                  </a:lnTo>
                  <a:lnTo>
                    <a:pt x="90" y="325"/>
                  </a:lnTo>
                  <a:lnTo>
                    <a:pt x="108" y="348"/>
                  </a:lnTo>
                  <a:lnTo>
                    <a:pt x="127" y="366"/>
                  </a:lnTo>
                  <a:lnTo>
                    <a:pt x="145" y="381"/>
                  </a:lnTo>
                  <a:lnTo>
                    <a:pt x="158" y="392"/>
                  </a:lnTo>
                  <a:lnTo>
                    <a:pt x="158" y="375"/>
                  </a:lnTo>
                  <a:lnTo>
                    <a:pt x="160" y="351"/>
                  </a:lnTo>
                  <a:lnTo>
                    <a:pt x="161" y="325"/>
                  </a:lnTo>
                  <a:lnTo>
                    <a:pt x="163" y="307"/>
                  </a:lnTo>
                  <a:lnTo>
                    <a:pt x="152" y="300"/>
                  </a:lnTo>
                  <a:lnTo>
                    <a:pt x="139" y="285"/>
                  </a:lnTo>
                  <a:lnTo>
                    <a:pt x="123" y="269"/>
                  </a:lnTo>
                  <a:lnTo>
                    <a:pt x="106" y="248"/>
                  </a:lnTo>
                  <a:lnTo>
                    <a:pt x="88" y="226"/>
                  </a:lnTo>
                  <a:lnTo>
                    <a:pt x="73" y="206"/>
                  </a:lnTo>
                  <a:lnTo>
                    <a:pt x="59" y="188"/>
                  </a:lnTo>
                  <a:lnTo>
                    <a:pt x="49" y="173"/>
                  </a:lnTo>
                  <a:lnTo>
                    <a:pt x="53" y="162"/>
                  </a:lnTo>
                  <a:lnTo>
                    <a:pt x="57" y="151"/>
                  </a:lnTo>
                  <a:lnTo>
                    <a:pt x="59" y="140"/>
                  </a:lnTo>
                  <a:lnTo>
                    <a:pt x="62" y="131"/>
                  </a:lnTo>
                  <a:lnTo>
                    <a:pt x="70" y="145"/>
                  </a:lnTo>
                  <a:lnTo>
                    <a:pt x="81" y="162"/>
                  </a:lnTo>
                  <a:lnTo>
                    <a:pt x="95" y="182"/>
                  </a:lnTo>
                  <a:lnTo>
                    <a:pt x="112" y="204"/>
                  </a:lnTo>
                  <a:lnTo>
                    <a:pt x="128" y="226"/>
                  </a:lnTo>
                  <a:lnTo>
                    <a:pt x="145" y="245"/>
                  </a:lnTo>
                  <a:lnTo>
                    <a:pt x="158" y="261"/>
                  </a:lnTo>
                  <a:lnTo>
                    <a:pt x="169" y="274"/>
                  </a:lnTo>
                  <a:lnTo>
                    <a:pt x="171" y="261"/>
                  </a:lnTo>
                  <a:lnTo>
                    <a:pt x="174" y="243"/>
                  </a:lnTo>
                  <a:lnTo>
                    <a:pt x="178" y="223"/>
                  </a:lnTo>
                  <a:lnTo>
                    <a:pt x="180" y="208"/>
                  </a:lnTo>
                  <a:lnTo>
                    <a:pt x="172" y="197"/>
                  </a:lnTo>
                  <a:lnTo>
                    <a:pt x="161" y="178"/>
                  </a:lnTo>
                  <a:lnTo>
                    <a:pt x="147" y="158"/>
                  </a:lnTo>
                  <a:lnTo>
                    <a:pt x="132" y="133"/>
                  </a:lnTo>
                  <a:lnTo>
                    <a:pt x="117" y="109"/>
                  </a:lnTo>
                  <a:lnTo>
                    <a:pt x="104" y="87"/>
                  </a:lnTo>
                  <a:lnTo>
                    <a:pt x="93" y="68"/>
                  </a:lnTo>
                  <a:lnTo>
                    <a:pt x="86" y="55"/>
                  </a:lnTo>
                  <a:lnTo>
                    <a:pt x="92" y="41"/>
                  </a:lnTo>
                  <a:lnTo>
                    <a:pt x="97" y="26"/>
                  </a:lnTo>
                  <a:lnTo>
                    <a:pt x="103" y="13"/>
                  </a:lnTo>
                  <a:lnTo>
                    <a:pt x="108" y="0"/>
                  </a:lnTo>
                  <a:lnTo>
                    <a:pt x="115" y="15"/>
                  </a:lnTo>
                  <a:lnTo>
                    <a:pt x="127" y="35"/>
                  </a:lnTo>
                  <a:lnTo>
                    <a:pt x="138" y="59"/>
                  </a:lnTo>
                  <a:lnTo>
                    <a:pt x="152" y="85"/>
                  </a:lnTo>
                  <a:lnTo>
                    <a:pt x="165" y="111"/>
                  </a:lnTo>
                  <a:lnTo>
                    <a:pt x="176" y="134"/>
                  </a:lnTo>
                  <a:lnTo>
                    <a:pt x="185" y="151"/>
                  </a:lnTo>
                  <a:lnTo>
                    <a:pt x="191" y="160"/>
                  </a:lnTo>
                  <a:lnTo>
                    <a:pt x="194" y="153"/>
                  </a:lnTo>
                  <a:lnTo>
                    <a:pt x="200" y="144"/>
                  </a:lnTo>
                  <a:lnTo>
                    <a:pt x="204" y="134"/>
                  </a:lnTo>
                  <a:lnTo>
                    <a:pt x="206" y="127"/>
                  </a:lnTo>
                  <a:lnTo>
                    <a:pt x="207" y="123"/>
                  </a:lnTo>
                  <a:lnTo>
                    <a:pt x="209" y="123"/>
                  </a:lnTo>
                  <a:lnTo>
                    <a:pt x="209" y="127"/>
                  </a:lnTo>
                  <a:lnTo>
                    <a:pt x="20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9" name="Freeform 31"/>
            <p:cNvSpPr>
              <a:spLocks/>
            </p:cNvSpPr>
            <p:nvPr/>
          </p:nvSpPr>
          <p:spPr bwMode="auto">
            <a:xfrm>
              <a:off x="4653" y="2281"/>
              <a:ext cx="49" cy="85"/>
            </a:xfrm>
            <a:custGeom>
              <a:avLst/>
              <a:gdLst>
                <a:gd name="T0" fmla="*/ 0 w 99"/>
                <a:gd name="T1" fmla="*/ 0 h 169"/>
                <a:gd name="T2" fmla="*/ 0 w 99"/>
                <a:gd name="T3" fmla="*/ 1 h 169"/>
                <a:gd name="T4" fmla="*/ 0 w 99"/>
                <a:gd name="T5" fmla="*/ 1 h 169"/>
                <a:gd name="T6" fmla="*/ 0 w 99"/>
                <a:gd name="T7" fmla="*/ 1 h 169"/>
                <a:gd name="T8" fmla="*/ 0 w 99"/>
                <a:gd name="T9" fmla="*/ 1 h 169"/>
                <a:gd name="T10" fmla="*/ 0 w 99"/>
                <a:gd name="T11" fmla="*/ 1 h 169"/>
                <a:gd name="T12" fmla="*/ 0 w 99"/>
                <a:gd name="T13" fmla="*/ 1 h 169"/>
                <a:gd name="T14" fmla="*/ 0 w 99"/>
                <a:gd name="T15" fmla="*/ 1 h 169"/>
                <a:gd name="T16" fmla="*/ 0 w 99"/>
                <a:gd name="T17" fmla="*/ 1 h 169"/>
                <a:gd name="T18" fmla="*/ 0 w 99"/>
                <a:gd name="T19" fmla="*/ 1 h 169"/>
                <a:gd name="T20" fmla="*/ 0 w 99"/>
                <a:gd name="T21" fmla="*/ 1 h 169"/>
                <a:gd name="T22" fmla="*/ 0 w 99"/>
                <a:gd name="T23" fmla="*/ 1 h 169"/>
                <a:gd name="T24" fmla="*/ 0 w 99"/>
                <a:gd name="T25" fmla="*/ 1 h 169"/>
                <a:gd name="T26" fmla="*/ 0 w 99"/>
                <a:gd name="T27" fmla="*/ 1 h 169"/>
                <a:gd name="T28" fmla="*/ 0 w 99"/>
                <a:gd name="T29" fmla="*/ 1 h 169"/>
                <a:gd name="T30" fmla="*/ 0 w 99"/>
                <a:gd name="T31" fmla="*/ 1 h 169"/>
                <a:gd name="T32" fmla="*/ 0 w 99"/>
                <a:gd name="T33" fmla="*/ 1 h 169"/>
                <a:gd name="T34" fmla="*/ 0 w 99"/>
                <a:gd name="T35" fmla="*/ 1 h 169"/>
                <a:gd name="T36" fmla="*/ 0 w 99"/>
                <a:gd name="T37" fmla="*/ 1 h 169"/>
                <a:gd name="T38" fmla="*/ 0 w 99"/>
                <a:gd name="T39" fmla="*/ 1 h 169"/>
                <a:gd name="T40" fmla="*/ 0 w 99"/>
                <a:gd name="T41" fmla="*/ 1 h 169"/>
                <a:gd name="T42" fmla="*/ 0 w 99"/>
                <a:gd name="T43" fmla="*/ 1 h 169"/>
                <a:gd name="T44" fmla="*/ 0 w 99"/>
                <a:gd name="T45" fmla="*/ 1 h 169"/>
                <a:gd name="T46" fmla="*/ 0 w 99"/>
                <a:gd name="T47" fmla="*/ 1 h 169"/>
                <a:gd name="T48" fmla="*/ 0 w 99"/>
                <a:gd name="T49" fmla="*/ 0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9" h="169">
                  <a:moveTo>
                    <a:pt x="28" y="0"/>
                  </a:moveTo>
                  <a:lnTo>
                    <a:pt x="22" y="4"/>
                  </a:lnTo>
                  <a:lnTo>
                    <a:pt x="17" y="12"/>
                  </a:lnTo>
                  <a:lnTo>
                    <a:pt x="9" y="23"/>
                  </a:lnTo>
                  <a:lnTo>
                    <a:pt x="0" y="35"/>
                  </a:lnTo>
                  <a:lnTo>
                    <a:pt x="9" y="46"/>
                  </a:lnTo>
                  <a:lnTo>
                    <a:pt x="20" y="63"/>
                  </a:lnTo>
                  <a:lnTo>
                    <a:pt x="35" y="83"/>
                  </a:lnTo>
                  <a:lnTo>
                    <a:pt x="50" y="105"/>
                  </a:lnTo>
                  <a:lnTo>
                    <a:pt x="63" y="127"/>
                  </a:lnTo>
                  <a:lnTo>
                    <a:pt x="76" y="146"/>
                  </a:lnTo>
                  <a:lnTo>
                    <a:pt x="85" y="160"/>
                  </a:lnTo>
                  <a:lnTo>
                    <a:pt x="90" y="169"/>
                  </a:lnTo>
                  <a:lnTo>
                    <a:pt x="92" y="160"/>
                  </a:lnTo>
                  <a:lnTo>
                    <a:pt x="94" y="149"/>
                  </a:lnTo>
                  <a:lnTo>
                    <a:pt x="98" y="140"/>
                  </a:lnTo>
                  <a:lnTo>
                    <a:pt x="99" y="131"/>
                  </a:lnTo>
                  <a:lnTo>
                    <a:pt x="94" y="120"/>
                  </a:lnTo>
                  <a:lnTo>
                    <a:pt x="85" y="103"/>
                  </a:lnTo>
                  <a:lnTo>
                    <a:pt x="74" y="85"/>
                  </a:lnTo>
                  <a:lnTo>
                    <a:pt x="63" y="63"/>
                  </a:lnTo>
                  <a:lnTo>
                    <a:pt x="52" y="43"/>
                  </a:lnTo>
                  <a:lnTo>
                    <a:pt x="41" y="24"/>
                  </a:lnTo>
                  <a:lnTo>
                    <a:pt x="33" y="10"/>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0" name="Freeform 32"/>
            <p:cNvSpPr>
              <a:spLocks/>
            </p:cNvSpPr>
            <p:nvPr/>
          </p:nvSpPr>
          <p:spPr bwMode="auto">
            <a:xfrm>
              <a:off x="4699" y="2248"/>
              <a:ext cx="44" cy="35"/>
            </a:xfrm>
            <a:custGeom>
              <a:avLst/>
              <a:gdLst>
                <a:gd name="T0" fmla="*/ 1 w 86"/>
                <a:gd name="T1" fmla="*/ 1 h 70"/>
                <a:gd name="T2" fmla="*/ 1 w 86"/>
                <a:gd name="T3" fmla="*/ 1 h 70"/>
                <a:gd name="T4" fmla="*/ 1 w 86"/>
                <a:gd name="T5" fmla="*/ 1 h 70"/>
                <a:gd name="T6" fmla="*/ 1 w 86"/>
                <a:gd name="T7" fmla="*/ 1 h 70"/>
                <a:gd name="T8" fmla="*/ 0 w 86"/>
                <a:gd name="T9" fmla="*/ 1 h 70"/>
                <a:gd name="T10" fmla="*/ 1 w 86"/>
                <a:gd name="T11" fmla="*/ 1 h 70"/>
                <a:gd name="T12" fmla="*/ 1 w 86"/>
                <a:gd name="T13" fmla="*/ 1 h 70"/>
                <a:gd name="T14" fmla="*/ 1 w 86"/>
                <a:gd name="T15" fmla="*/ 1 h 70"/>
                <a:gd name="T16" fmla="*/ 1 w 86"/>
                <a:gd name="T17" fmla="*/ 0 h 70"/>
                <a:gd name="T18" fmla="*/ 1 w 86"/>
                <a:gd name="T19" fmla="*/ 1 h 70"/>
                <a:gd name="T20" fmla="*/ 1 w 86"/>
                <a:gd name="T21" fmla="*/ 1 h 70"/>
                <a:gd name="T22" fmla="*/ 1 w 86"/>
                <a:gd name="T23" fmla="*/ 1 h 70"/>
                <a:gd name="T24" fmla="*/ 1 w 86"/>
                <a:gd name="T25" fmla="*/ 1 h 70"/>
                <a:gd name="T26" fmla="*/ 1 w 86"/>
                <a:gd name="T27" fmla="*/ 1 h 70"/>
                <a:gd name="T28" fmla="*/ 1 w 86"/>
                <a:gd name="T29" fmla="*/ 1 h 70"/>
                <a:gd name="T30" fmla="*/ 1 w 86"/>
                <a:gd name="T31" fmla="*/ 1 h 70"/>
                <a:gd name="T32" fmla="*/ 1 w 86"/>
                <a:gd name="T33" fmla="*/ 1 h 70"/>
                <a:gd name="T34" fmla="*/ 1 w 86"/>
                <a:gd name="T35" fmla="*/ 1 h 70"/>
                <a:gd name="T36" fmla="*/ 1 w 86"/>
                <a:gd name="T37" fmla="*/ 1 h 70"/>
                <a:gd name="T38" fmla="*/ 1 w 86"/>
                <a:gd name="T39" fmla="*/ 1 h 70"/>
                <a:gd name="T40" fmla="*/ 1 w 86"/>
                <a:gd name="T41" fmla="*/ 1 h 70"/>
                <a:gd name="T42" fmla="*/ 1 w 86"/>
                <a:gd name="T43" fmla="*/ 1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70">
                  <a:moveTo>
                    <a:pt x="37" y="70"/>
                  </a:moveTo>
                  <a:lnTo>
                    <a:pt x="20" y="65"/>
                  </a:lnTo>
                  <a:lnTo>
                    <a:pt x="9" y="55"/>
                  </a:lnTo>
                  <a:lnTo>
                    <a:pt x="2" y="44"/>
                  </a:lnTo>
                  <a:lnTo>
                    <a:pt x="0" y="37"/>
                  </a:lnTo>
                  <a:lnTo>
                    <a:pt x="2" y="26"/>
                  </a:lnTo>
                  <a:lnTo>
                    <a:pt x="7" y="15"/>
                  </a:lnTo>
                  <a:lnTo>
                    <a:pt x="15" y="6"/>
                  </a:lnTo>
                  <a:lnTo>
                    <a:pt x="22" y="0"/>
                  </a:lnTo>
                  <a:lnTo>
                    <a:pt x="29" y="2"/>
                  </a:lnTo>
                  <a:lnTo>
                    <a:pt x="38" y="6"/>
                  </a:lnTo>
                  <a:lnTo>
                    <a:pt x="46" y="8"/>
                  </a:lnTo>
                  <a:lnTo>
                    <a:pt x="55" y="8"/>
                  </a:lnTo>
                  <a:lnTo>
                    <a:pt x="62" y="10"/>
                  </a:lnTo>
                  <a:lnTo>
                    <a:pt x="72" y="11"/>
                  </a:lnTo>
                  <a:lnTo>
                    <a:pt x="79" y="11"/>
                  </a:lnTo>
                  <a:lnTo>
                    <a:pt x="86" y="11"/>
                  </a:lnTo>
                  <a:lnTo>
                    <a:pt x="81" y="32"/>
                  </a:lnTo>
                  <a:lnTo>
                    <a:pt x="70" y="52"/>
                  </a:lnTo>
                  <a:lnTo>
                    <a:pt x="53" y="66"/>
                  </a:lnTo>
                  <a:lnTo>
                    <a:pt x="3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1" name="Freeform 33"/>
            <p:cNvSpPr>
              <a:spLocks/>
            </p:cNvSpPr>
            <p:nvPr/>
          </p:nvSpPr>
          <p:spPr bwMode="auto">
            <a:xfrm>
              <a:off x="4763" y="2404"/>
              <a:ext cx="109" cy="139"/>
            </a:xfrm>
            <a:custGeom>
              <a:avLst/>
              <a:gdLst>
                <a:gd name="T0" fmla="*/ 1 w 218"/>
                <a:gd name="T1" fmla="*/ 1 h 277"/>
                <a:gd name="T2" fmla="*/ 1 w 218"/>
                <a:gd name="T3" fmla="*/ 1 h 277"/>
                <a:gd name="T4" fmla="*/ 1 w 218"/>
                <a:gd name="T5" fmla="*/ 1 h 277"/>
                <a:gd name="T6" fmla="*/ 1 w 218"/>
                <a:gd name="T7" fmla="*/ 1 h 277"/>
                <a:gd name="T8" fmla="*/ 1 w 218"/>
                <a:gd name="T9" fmla="*/ 1 h 277"/>
                <a:gd name="T10" fmla="*/ 1 w 218"/>
                <a:gd name="T11" fmla="*/ 1 h 277"/>
                <a:gd name="T12" fmla="*/ 1 w 218"/>
                <a:gd name="T13" fmla="*/ 1 h 277"/>
                <a:gd name="T14" fmla="*/ 1 w 218"/>
                <a:gd name="T15" fmla="*/ 1 h 277"/>
                <a:gd name="T16" fmla="*/ 1 w 218"/>
                <a:gd name="T17" fmla="*/ 1 h 277"/>
                <a:gd name="T18" fmla="*/ 1 w 218"/>
                <a:gd name="T19" fmla="*/ 1 h 277"/>
                <a:gd name="T20" fmla="*/ 1 w 218"/>
                <a:gd name="T21" fmla="*/ 1 h 277"/>
                <a:gd name="T22" fmla="*/ 1 w 218"/>
                <a:gd name="T23" fmla="*/ 1 h 277"/>
                <a:gd name="T24" fmla="*/ 1 w 218"/>
                <a:gd name="T25" fmla="*/ 1 h 277"/>
                <a:gd name="T26" fmla="*/ 1 w 218"/>
                <a:gd name="T27" fmla="*/ 1 h 277"/>
                <a:gd name="T28" fmla="*/ 1 w 218"/>
                <a:gd name="T29" fmla="*/ 1 h 277"/>
                <a:gd name="T30" fmla="*/ 1 w 218"/>
                <a:gd name="T31" fmla="*/ 1 h 277"/>
                <a:gd name="T32" fmla="*/ 1 w 218"/>
                <a:gd name="T33" fmla="*/ 1 h 277"/>
                <a:gd name="T34" fmla="*/ 1 w 218"/>
                <a:gd name="T35" fmla="*/ 1 h 277"/>
                <a:gd name="T36" fmla="*/ 1 w 218"/>
                <a:gd name="T37" fmla="*/ 1 h 277"/>
                <a:gd name="T38" fmla="*/ 1 w 218"/>
                <a:gd name="T39" fmla="*/ 1 h 277"/>
                <a:gd name="T40" fmla="*/ 1 w 218"/>
                <a:gd name="T41" fmla="*/ 1 h 277"/>
                <a:gd name="T42" fmla="*/ 1 w 218"/>
                <a:gd name="T43" fmla="*/ 1 h 277"/>
                <a:gd name="T44" fmla="*/ 1 w 218"/>
                <a:gd name="T45" fmla="*/ 1 h 277"/>
                <a:gd name="T46" fmla="*/ 1 w 218"/>
                <a:gd name="T47" fmla="*/ 1 h 277"/>
                <a:gd name="T48" fmla="*/ 1 w 218"/>
                <a:gd name="T49" fmla="*/ 1 h 277"/>
                <a:gd name="T50" fmla="*/ 1 w 218"/>
                <a:gd name="T51" fmla="*/ 1 h 277"/>
                <a:gd name="T52" fmla="*/ 1 w 218"/>
                <a:gd name="T53" fmla="*/ 1 h 277"/>
                <a:gd name="T54" fmla="*/ 1 w 218"/>
                <a:gd name="T55" fmla="*/ 1 h 277"/>
                <a:gd name="T56" fmla="*/ 1 w 218"/>
                <a:gd name="T57" fmla="*/ 1 h 277"/>
                <a:gd name="T58" fmla="*/ 1 w 218"/>
                <a:gd name="T59" fmla="*/ 1 h 277"/>
                <a:gd name="T60" fmla="*/ 1 w 218"/>
                <a:gd name="T61" fmla="*/ 1 h 277"/>
                <a:gd name="T62" fmla="*/ 1 w 218"/>
                <a:gd name="T63" fmla="*/ 1 h 277"/>
                <a:gd name="T64" fmla="*/ 1 w 218"/>
                <a:gd name="T65" fmla="*/ 1 h 277"/>
                <a:gd name="T66" fmla="*/ 0 w 218"/>
                <a:gd name="T67" fmla="*/ 1 h 277"/>
                <a:gd name="T68" fmla="*/ 1 w 218"/>
                <a:gd name="T69" fmla="*/ 1 h 277"/>
                <a:gd name="T70" fmla="*/ 1 w 218"/>
                <a:gd name="T71" fmla="*/ 1 h 277"/>
                <a:gd name="T72" fmla="*/ 1 w 218"/>
                <a:gd name="T73" fmla="*/ 1 h 277"/>
                <a:gd name="T74" fmla="*/ 1 w 218"/>
                <a:gd name="T75" fmla="*/ 1 h 277"/>
                <a:gd name="T76" fmla="*/ 1 w 218"/>
                <a:gd name="T77" fmla="*/ 1 h 277"/>
                <a:gd name="T78" fmla="*/ 1 w 218"/>
                <a:gd name="T79" fmla="*/ 1 h 277"/>
                <a:gd name="T80" fmla="*/ 1 w 218"/>
                <a:gd name="T81" fmla="*/ 1 h 277"/>
                <a:gd name="T82" fmla="*/ 1 w 218"/>
                <a:gd name="T83" fmla="*/ 1 h 277"/>
                <a:gd name="T84" fmla="*/ 1 w 218"/>
                <a:gd name="T85" fmla="*/ 1 h 277"/>
                <a:gd name="T86" fmla="*/ 1 w 218"/>
                <a:gd name="T87" fmla="*/ 1 h 277"/>
                <a:gd name="T88" fmla="*/ 1 w 218"/>
                <a:gd name="T89" fmla="*/ 1 h 277"/>
                <a:gd name="T90" fmla="*/ 1 w 218"/>
                <a:gd name="T91" fmla="*/ 1 h 277"/>
                <a:gd name="T92" fmla="*/ 1 w 218"/>
                <a:gd name="T93" fmla="*/ 1 h 277"/>
                <a:gd name="T94" fmla="*/ 1 w 218"/>
                <a:gd name="T95" fmla="*/ 1 h 277"/>
                <a:gd name="T96" fmla="*/ 1 w 218"/>
                <a:gd name="T97" fmla="*/ 1 h 277"/>
                <a:gd name="T98" fmla="*/ 1 w 218"/>
                <a:gd name="T99" fmla="*/ 1 h 2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8" h="277">
                  <a:moveTo>
                    <a:pt x="73" y="235"/>
                  </a:moveTo>
                  <a:lnTo>
                    <a:pt x="69" y="237"/>
                  </a:lnTo>
                  <a:lnTo>
                    <a:pt x="68" y="238"/>
                  </a:lnTo>
                  <a:lnTo>
                    <a:pt x="66" y="242"/>
                  </a:lnTo>
                  <a:lnTo>
                    <a:pt x="66" y="244"/>
                  </a:lnTo>
                  <a:lnTo>
                    <a:pt x="73" y="249"/>
                  </a:lnTo>
                  <a:lnTo>
                    <a:pt x="81" y="255"/>
                  </a:lnTo>
                  <a:lnTo>
                    <a:pt x="88" y="260"/>
                  </a:lnTo>
                  <a:lnTo>
                    <a:pt x="97" y="266"/>
                  </a:lnTo>
                  <a:lnTo>
                    <a:pt x="104" y="270"/>
                  </a:lnTo>
                  <a:lnTo>
                    <a:pt x="112" y="273"/>
                  </a:lnTo>
                  <a:lnTo>
                    <a:pt x="119" y="275"/>
                  </a:lnTo>
                  <a:lnTo>
                    <a:pt x="125" y="277"/>
                  </a:lnTo>
                  <a:lnTo>
                    <a:pt x="132" y="277"/>
                  </a:lnTo>
                  <a:lnTo>
                    <a:pt x="139" y="277"/>
                  </a:lnTo>
                  <a:lnTo>
                    <a:pt x="148" y="277"/>
                  </a:lnTo>
                  <a:lnTo>
                    <a:pt x="158" y="275"/>
                  </a:lnTo>
                  <a:lnTo>
                    <a:pt x="169" y="273"/>
                  </a:lnTo>
                  <a:lnTo>
                    <a:pt x="180" y="270"/>
                  </a:lnTo>
                  <a:lnTo>
                    <a:pt x="189" y="264"/>
                  </a:lnTo>
                  <a:lnTo>
                    <a:pt x="200" y="257"/>
                  </a:lnTo>
                  <a:lnTo>
                    <a:pt x="205" y="244"/>
                  </a:lnTo>
                  <a:lnTo>
                    <a:pt x="209" y="227"/>
                  </a:lnTo>
                  <a:lnTo>
                    <a:pt x="211" y="211"/>
                  </a:lnTo>
                  <a:lnTo>
                    <a:pt x="211" y="194"/>
                  </a:lnTo>
                  <a:lnTo>
                    <a:pt x="213" y="176"/>
                  </a:lnTo>
                  <a:lnTo>
                    <a:pt x="215" y="143"/>
                  </a:lnTo>
                  <a:lnTo>
                    <a:pt x="216" y="110"/>
                  </a:lnTo>
                  <a:lnTo>
                    <a:pt x="216" y="91"/>
                  </a:lnTo>
                  <a:lnTo>
                    <a:pt x="216" y="84"/>
                  </a:lnTo>
                  <a:lnTo>
                    <a:pt x="215" y="77"/>
                  </a:lnTo>
                  <a:lnTo>
                    <a:pt x="215" y="66"/>
                  </a:lnTo>
                  <a:lnTo>
                    <a:pt x="216" y="57"/>
                  </a:lnTo>
                  <a:lnTo>
                    <a:pt x="218" y="46"/>
                  </a:lnTo>
                  <a:lnTo>
                    <a:pt x="218" y="33"/>
                  </a:lnTo>
                  <a:lnTo>
                    <a:pt x="218" y="24"/>
                  </a:lnTo>
                  <a:lnTo>
                    <a:pt x="215" y="14"/>
                  </a:lnTo>
                  <a:lnTo>
                    <a:pt x="209" y="9"/>
                  </a:lnTo>
                  <a:lnTo>
                    <a:pt x="204" y="3"/>
                  </a:lnTo>
                  <a:lnTo>
                    <a:pt x="196" y="1"/>
                  </a:lnTo>
                  <a:lnTo>
                    <a:pt x="189" y="0"/>
                  </a:lnTo>
                  <a:lnTo>
                    <a:pt x="180" y="1"/>
                  </a:lnTo>
                  <a:lnTo>
                    <a:pt x="172" y="9"/>
                  </a:lnTo>
                  <a:lnTo>
                    <a:pt x="165" y="24"/>
                  </a:lnTo>
                  <a:lnTo>
                    <a:pt x="160" y="46"/>
                  </a:lnTo>
                  <a:lnTo>
                    <a:pt x="154" y="44"/>
                  </a:lnTo>
                  <a:lnTo>
                    <a:pt x="147" y="40"/>
                  </a:lnTo>
                  <a:lnTo>
                    <a:pt x="136" y="38"/>
                  </a:lnTo>
                  <a:lnTo>
                    <a:pt x="128" y="40"/>
                  </a:lnTo>
                  <a:lnTo>
                    <a:pt x="121" y="42"/>
                  </a:lnTo>
                  <a:lnTo>
                    <a:pt x="114" y="40"/>
                  </a:lnTo>
                  <a:lnTo>
                    <a:pt x="106" y="38"/>
                  </a:lnTo>
                  <a:lnTo>
                    <a:pt x="103" y="36"/>
                  </a:lnTo>
                  <a:lnTo>
                    <a:pt x="99" y="33"/>
                  </a:lnTo>
                  <a:lnTo>
                    <a:pt x="92" y="27"/>
                  </a:lnTo>
                  <a:lnTo>
                    <a:pt x="82" y="25"/>
                  </a:lnTo>
                  <a:lnTo>
                    <a:pt x="75" y="24"/>
                  </a:lnTo>
                  <a:lnTo>
                    <a:pt x="66" y="25"/>
                  </a:lnTo>
                  <a:lnTo>
                    <a:pt x="58" y="27"/>
                  </a:lnTo>
                  <a:lnTo>
                    <a:pt x="49" y="29"/>
                  </a:lnTo>
                  <a:lnTo>
                    <a:pt x="42" y="29"/>
                  </a:lnTo>
                  <a:lnTo>
                    <a:pt x="35" y="29"/>
                  </a:lnTo>
                  <a:lnTo>
                    <a:pt x="25" y="27"/>
                  </a:lnTo>
                  <a:lnTo>
                    <a:pt x="14" y="27"/>
                  </a:lnTo>
                  <a:lnTo>
                    <a:pt x="7" y="29"/>
                  </a:lnTo>
                  <a:lnTo>
                    <a:pt x="3" y="36"/>
                  </a:lnTo>
                  <a:lnTo>
                    <a:pt x="0" y="47"/>
                  </a:lnTo>
                  <a:lnTo>
                    <a:pt x="0" y="60"/>
                  </a:lnTo>
                  <a:lnTo>
                    <a:pt x="3" y="68"/>
                  </a:lnTo>
                  <a:lnTo>
                    <a:pt x="11" y="71"/>
                  </a:lnTo>
                  <a:lnTo>
                    <a:pt x="18" y="75"/>
                  </a:lnTo>
                  <a:lnTo>
                    <a:pt x="25" y="77"/>
                  </a:lnTo>
                  <a:lnTo>
                    <a:pt x="33" y="79"/>
                  </a:lnTo>
                  <a:lnTo>
                    <a:pt x="31" y="84"/>
                  </a:lnTo>
                  <a:lnTo>
                    <a:pt x="31" y="91"/>
                  </a:lnTo>
                  <a:lnTo>
                    <a:pt x="33" y="99"/>
                  </a:lnTo>
                  <a:lnTo>
                    <a:pt x="38" y="104"/>
                  </a:lnTo>
                  <a:lnTo>
                    <a:pt x="38" y="106"/>
                  </a:lnTo>
                  <a:lnTo>
                    <a:pt x="38" y="108"/>
                  </a:lnTo>
                  <a:lnTo>
                    <a:pt x="36" y="110"/>
                  </a:lnTo>
                  <a:lnTo>
                    <a:pt x="36" y="112"/>
                  </a:lnTo>
                  <a:lnTo>
                    <a:pt x="36" y="117"/>
                  </a:lnTo>
                  <a:lnTo>
                    <a:pt x="36" y="126"/>
                  </a:lnTo>
                  <a:lnTo>
                    <a:pt x="38" y="134"/>
                  </a:lnTo>
                  <a:lnTo>
                    <a:pt x="40" y="141"/>
                  </a:lnTo>
                  <a:lnTo>
                    <a:pt x="42" y="143"/>
                  </a:lnTo>
                  <a:lnTo>
                    <a:pt x="42" y="145"/>
                  </a:lnTo>
                  <a:lnTo>
                    <a:pt x="44" y="147"/>
                  </a:lnTo>
                  <a:lnTo>
                    <a:pt x="40" y="156"/>
                  </a:lnTo>
                  <a:lnTo>
                    <a:pt x="38" y="169"/>
                  </a:lnTo>
                  <a:lnTo>
                    <a:pt x="40" y="182"/>
                  </a:lnTo>
                  <a:lnTo>
                    <a:pt x="44" y="189"/>
                  </a:lnTo>
                  <a:lnTo>
                    <a:pt x="49" y="191"/>
                  </a:lnTo>
                  <a:lnTo>
                    <a:pt x="53" y="194"/>
                  </a:lnTo>
                  <a:lnTo>
                    <a:pt x="58" y="196"/>
                  </a:lnTo>
                  <a:lnTo>
                    <a:pt x="66" y="198"/>
                  </a:lnTo>
                  <a:lnTo>
                    <a:pt x="64" y="207"/>
                  </a:lnTo>
                  <a:lnTo>
                    <a:pt x="66" y="218"/>
                  </a:lnTo>
                  <a:lnTo>
                    <a:pt x="69" y="229"/>
                  </a:lnTo>
                  <a:lnTo>
                    <a:pt x="73"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2" name="Freeform 34"/>
            <p:cNvSpPr>
              <a:spLocks/>
            </p:cNvSpPr>
            <p:nvPr/>
          </p:nvSpPr>
          <p:spPr bwMode="auto">
            <a:xfrm>
              <a:off x="4073" y="2205"/>
              <a:ext cx="155" cy="107"/>
            </a:xfrm>
            <a:custGeom>
              <a:avLst/>
              <a:gdLst>
                <a:gd name="T0" fmla="*/ 1 w 310"/>
                <a:gd name="T1" fmla="*/ 0 h 215"/>
                <a:gd name="T2" fmla="*/ 1 w 310"/>
                <a:gd name="T3" fmla="*/ 0 h 215"/>
                <a:gd name="T4" fmla="*/ 1 w 310"/>
                <a:gd name="T5" fmla="*/ 0 h 215"/>
                <a:gd name="T6" fmla="*/ 1 w 310"/>
                <a:gd name="T7" fmla="*/ 0 h 215"/>
                <a:gd name="T8" fmla="*/ 1 w 310"/>
                <a:gd name="T9" fmla="*/ 0 h 215"/>
                <a:gd name="T10" fmla="*/ 1 w 310"/>
                <a:gd name="T11" fmla="*/ 0 h 215"/>
                <a:gd name="T12" fmla="*/ 1 w 310"/>
                <a:gd name="T13" fmla="*/ 0 h 215"/>
                <a:gd name="T14" fmla="*/ 1 w 310"/>
                <a:gd name="T15" fmla="*/ 0 h 215"/>
                <a:gd name="T16" fmla="*/ 1 w 310"/>
                <a:gd name="T17" fmla="*/ 0 h 215"/>
                <a:gd name="T18" fmla="*/ 1 w 310"/>
                <a:gd name="T19" fmla="*/ 0 h 215"/>
                <a:gd name="T20" fmla="*/ 1 w 310"/>
                <a:gd name="T21" fmla="*/ 0 h 215"/>
                <a:gd name="T22" fmla="*/ 1 w 310"/>
                <a:gd name="T23" fmla="*/ 0 h 215"/>
                <a:gd name="T24" fmla="*/ 1 w 310"/>
                <a:gd name="T25" fmla="*/ 0 h 215"/>
                <a:gd name="T26" fmla="*/ 1 w 310"/>
                <a:gd name="T27" fmla="*/ 0 h 215"/>
                <a:gd name="T28" fmla="*/ 1 w 310"/>
                <a:gd name="T29" fmla="*/ 0 h 215"/>
                <a:gd name="T30" fmla="*/ 1 w 310"/>
                <a:gd name="T31" fmla="*/ 0 h 215"/>
                <a:gd name="T32" fmla="*/ 1 w 310"/>
                <a:gd name="T33" fmla="*/ 0 h 215"/>
                <a:gd name="T34" fmla="*/ 1 w 310"/>
                <a:gd name="T35" fmla="*/ 0 h 215"/>
                <a:gd name="T36" fmla="*/ 1 w 310"/>
                <a:gd name="T37" fmla="*/ 0 h 215"/>
                <a:gd name="T38" fmla="*/ 1 w 310"/>
                <a:gd name="T39" fmla="*/ 0 h 215"/>
                <a:gd name="T40" fmla="*/ 1 w 310"/>
                <a:gd name="T41" fmla="*/ 0 h 215"/>
                <a:gd name="T42" fmla="*/ 1 w 310"/>
                <a:gd name="T43" fmla="*/ 0 h 215"/>
                <a:gd name="T44" fmla="*/ 1 w 310"/>
                <a:gd name="T45" fmla="*/ 0 h 215"/>
                <a:gd name="T46" fmla="*/ 1 w 310"/>
                <a:gd name="T47" fmla="*/ 0 h 215"/>
                <a:gd name="T48" fmla="*/ 0 w 310"/>
                <a:gd name="T49" fmla="*/ 0 h 215"/>
                <a:gd name="T50" fmla="*/ 1 w 310"/>
                <a:gd name="T51" fmla="*/ 0 h 215"/>
                <a:gd name="T52" fmla="*/ 1 w 310"/>
                <a:gd name="T53" fmla="*/ 0 h 215"/>
                <a:gd name="T54" fmla="*/ 1 w 310"/>
                <a:gd name="T55" fmla="*/ 0 h 215"/>
                <a:gd name="T56" fmla="*/ 1 w 310"/>
                <a:gd name="T57" fmla="*/ 0 h 215"/>
                <a:gd name="T58" fmla="*/ 1 w 310"/>
                <a:gd name="T59" fmla="*/ 0 h 215"/>
                <a:gd name="T60" fmla="*/ 1 w 310"/>
                <a:gd name="T61" fmla="*/ 0 h 215"/>
                <a:gd name="T62" fmla="*/ 1 w 310"/>
                <a:gd name="T63" fmla="*/ 0 h 215"/>
                <a:gd name="T64" fmla="*/ 1 w 310"/>
                <a:gd name="T65" fmla="*/ 0 h 215"/>
                <a:gd name="T66" fmla="*/ 1 w 310"/>
                <a:gd name="T67" fmla="*/ 0 h 215"/>
                <a:gd name="T68" fmla="*/ 1 w 310"/>
                <a:gd name="T69" fmla="*/ 0 h 215"/>
                <a:gd name="T70" fmla="*/ 1 w 310"/>
                <a:gd name="T71" fmla="*/ 0 h 215"/>
                <a:gd name="T72" fmla="*/ 1 w 310"/>
                <a:gd name="T73" fmla="*/ 0 h 215"/>
                <a:gd name="T74" fmla="*/ 1 w 310"/>
                <a:gd name="T75" fmla="*/ 0 h 215"/>
                <a:gd name="T76" fmla="*/ 1 w 310"/>
                <a:gd name="T77" fmla="*/ 0 h 215"/>
                <a:gd name="T78" fmla="*/ 1 w 310"/>
                <a:gd name="T79" fmla="*/ 0 h 215"/>
                <a:gd name="T80" fmla="*/ 1 w 310"/>
                <a:gd name="T81" fmla="*/ 0 h 215"/>
                <a:gd name="T82" fmla="*/ 1 w 310"/>
                <a:gd name="T83" fmla="*/ 0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10" h="215">
                  <a:moveTo>
                    <a:pt x="263" y="186"/>
                  </a:moveTo>
                  <a:lnTo>
                    <a:pt x="264" y="169"/>
                  </a:lnTo>
                  <a:lnTo>
                    <a:pt x="268" y="152"/>
                  </a:lnTo>
                  <a:lnTo>
                    <a:pt x="274" y="136"/>
                  </a:lnTo>
                  <a:lnTo>
                    <a:pt x="279" y="119"/>
                  </a:lnTo>
                  <a:lnTo>
                    <a:pt x="285" y="105"/>
                  </a:lnTo>
                  <a:lnTo>
                    <a:pt x="292" y="92"/>
                  </a:lnTo>
                  <a:lnTo>
                    <a:pt x="301" y="81"/>
                  </a:lnTo>
                  <a:lnTo>
                    <a:pt x="310" y="72"/>
                  </a:lnTo>
                  <a:lnTo>
                    <a:pt x="296" y="66"/>
                  </a:lnTo>
                  <a:lnTo>
                    <a:pt x="283" y="61"/>
                  </a:lnTo>
                  <a:lnTo>
                    <a:pt x="272" y="55"/>
                  </a:lnTo>
                  <a:lnTo>
                    <a:pt x="263" y="51"/>
                  </a:lnTo>
                  <a:lnTo>
                    <a:pt x="255" y="48"/>
                  </a:lnTo>
                  <a:lnTo>
                    <a:pt x="246" y="44"/>
                  </a:lnTo>
                  <a:lnTo>
                    <a:pt x="235" y="42"/>
                  </a:lnTo>
                  <a:lnTo>
                    <a:pt x="226" y="40"/>
                  </a:lnTo>
                  <a:lnTo>
                    <a:pt x="217" y="40"/>
                  </a:lnTo>
                  <a:lnTo>
                    <a:pt x="206" y="39"/>
                  </a:lnTo>
                  <a:lnTo>
                    <a:pt x="196" y="35"/>
                  </a:lnTo>
                  <a:lnTo>
                    <a:pt x="187" y="31"/>
                  </a:lnTo>
                  <a:lnTo>
                    <a:pt x="178" y="28"/>
                  </a:lnTo>
                  <a:lnTo>
                    <a:pt x="167" y="24"/>
                  </a:lnTo>
                  <a:lnTo>
                    <a:pt x="158" y="20"/>
                  </a:lnTo>
                  <a:lnTo>
                    <a:pt x="150" y="18"/>
                  </a:lnTo>
                  <a:lnTo>
                    <a:pt x="145" y="17"/>
                  </a:lnTo>
                  <a:lnTo>
                    <a:pt x="138" y="15"/>
                  </a:lnTo>
                  <a:lnTo>
                    <a:pt x="130" y="15"/>
                  </a:lnTo>
                  <a:lnTo>
                    <a:pt x="125" y="17"/>
                  </a:lnTo>
                  <a:lnTo>
                    <a:pt x="119" y="18"/>
                  </a:lnTo>
                  <a:lnTo>
                    <a:pt x="112" y="18"/>
                  </a:lnTo>
                  <a:lnTo>
                    <a:pt x="105" y="18"/>
                  </a:lnTo>
                  <a:lnTo>
                    <a:pt x="95" y="18"/>
                  </a:lnTo>
                  <a:lnTo>
                    <a:pt x="84" y="18"/>
                  </a:lnTo>
                  <a:lnTo>
                    <a:pt x="73" y="17"/>
                  </a:lnTo>
                  <a:lnTo>
                    <a:pt x="62" y="15"/>
                  </a:lnTo>
                  <a:lnTo>
                    <a:pt x="51" y="11"/>
                  </a:lnTo>
                  <a:lnTo>
                    <a:pt x="44" y="9"/>
                  </a:lnTo>
                  <a:lnTo>
                    <a:pt x="38" y="6"/>
                  </a:lnTo>
                  <a:lnTo>
                    <a:pt x="31" y="4"/>
                  </a:lnTo>
                  <a:lnTo>
                    <a:pt x="26" y="0"/>
                  </a:lnTo>
                  <a:lnTo>
                    <a:pt x="18" y="7"/>
                  </a:lnTo>
                  <a:lnTo>
                    <a:pt x="16" y="26"/>
                  </a:lnTo>
                  <a:lnTo>
                    <a:pt x="18" y="44"/>
                  </a:lnTo>
                  <a:lnTo>
                    <a:pt x="27" y="55"/>
                  </a:lnTo>
                  <a:lnTo>
                    <a:pt x="16" y="55"/>
                  </a:lnTo>
                  <a:lnTo>
                    <a:pt x="7" y="62"/>
                  </a:lnTo>
                  <a:lnTo>
                    <a:pt x="2" y="77"/>
                  </a:lnTo>
                  <a:lnTo>
                    <a:pt x="0" y="103"/>
                  </a:lnTo>
                  <a:lnTo>
                    <a:pt x="0" y="107"/>
                  </a:lnTo>
                  <a:lnTo>
                    <a:pt x="2" y="110"/>
                  </a:lnTo>
                  <a:lnTo>
                    <a:pt x="5" y="116"/>
                  </a:lnTo>
                  <a:lnTo>
                    <a:pt x="9" y="121"/>
                  </a:lnTo>
                  <a:lnTo>
                    <a:pt x="15" y="125"/>
                  </a:lnTo>
                  <a:lnTo>
                    <a:pt x="20" y="129"/>
                  </a:lnTo>
                  <a:lnTo>
                    <a:pt x="27" y="130"/>
                  </a:lnTo>
                  <a:lnTo>
                    <a:pt x="35" y="132"/>
                  </a:lnTo>
                  <a:lnTo>
                    <a:pt x="35" y="134"/>
                  </a:lnTo>
                  <a:lnTo>
                    <a:pt x="35" y="138"/>
                  </a:lnTo>
                  <a:lnTo>
                    <a:pt x="35" y="140"/>
                  </a:lnTo>
                  <a:lnTo>
                    <a:pt x="37" y="143"/>
                  </a:lnTo>
                  <a:lnTo>
                    <a:pt x="44" y="156"/>
                  </a:lnTo>
                  <a:lnTo>
                    <a:pt x="53" y="165"/>
                  </a:lnTo>
                  <a:lnTo>
                    <a:pt x="68" y="173"/>
                  </a:lnTo>
                  <a:lnTo>
                    <a:pt x="86" y="175"/>
                  </a:lnTo>
                  <a:lnTo>
                    <a:pt x="88" y="180"/>
                  </a:lnTo>
                  <a:lnTo>
                    <a:pt x="90" y="186"/>
                  </a:lnTo>
                  <a:lnTo>
                    <a:pt x="94" y="191"/>
                  </a:lnTo>
                  <a:lnTo>
                    <a:pt x="99" y="195"/>
                  </a:lnTo>
                  <a:lnTo>
                    <a:pt x="108" y="198"/>
                  </a:lnTo>
                  <a:lnTo>
                    <a:pt x="117" y="202"/>
                  </a:lnTo>
                  <a:lnTo>
                    <a:pt x="128" y="202"/>
                  </a:lnTo>
                  <a:lnTo>
                    <a:pt x="136" y="202"/>
                  </a:lnTo>
                  <a:lnTo>
                    <a:pt x="141" y="211"/>
                  </a:lnTo>
                  <a:lnTo>
                    <a:pt x="152" y="215"/>
                  </a:lnTo>
                  <a:lnTo>
                    <a:pt x="167" y="213"/>
                  </a:lnTo>
                  <a:lnTo>
                    <a:pt x="187" y="204"/>
                  </a:lnTo>
                  <a:lnTo>
                    <a:pt x="196" y="204"/>
                  </a:lnTo>
                  <a:lnTo>
                    <a:pt x="207" y="202"/>
                  </a:lnTo>
                  <a:lnTo>
                    <a:pt x="218" y="202"/>
                  </a:lnTo>
                  <a:lnTo>
                    <a:pt x="229" y="200"/>
                  </a:lnTo>
                  <a:lnTo>
                    <a:pt x="239" y="198"/>
                  </a:lnTo>
                  <a:lnTo>
                    <a:pt x="248" y="195"/>
                  </a:lnTo>
                  <a:lnTo>
                    <a:pt x="257" y="191"/>
                  </a:lnTo>
                  <a:lnTo>
                    <a:pt x="263"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3" name="Freeform 35"/>
            <p:cNvSpPr>
              <a:spLocks/>
            </p:cNvSpPr>
            <p:nvPr/>
          </p:nvSpPr>
          <p:spPr bwMode="auto">
            <a:xfrm>
              <a:off x="3875" y="2187"/>
              <a:ext cx="306" cy="90"/>
            </a:xfrm>
            <a:custGeom>
              <a:avLst/>
              <a:gdLst>
                <a:gd name="T0" fmla="*/ 1 w 612"/>
                <a:gd name="T1" fmla="*/ 0 h 180"/>
                <a:gd name="T2" fmla="*/ 1 w 612"/>
                <a:gd name="T3" fmla="*/ 1 h 180"/>
                <a:gd name="T4" fmla="*/ 1 w 612"/>
                <a:gd name="T5" fmla="*/ 1 h 180"/>
                <a:gd name="T6" fmla="*/ 1 w 612"/>
                <a:gd name="T7" fmla="*/ 1 h 180"/>
                <a:gd name="T8" fmla="*/ 1 w 612"/>
                <a:gd name="T9" fmla="*/ 1 h 180"/>
                <a:gd name="T10" fmla="*/ 1 w 612"/>
                <a:gd name="T11" fmla="*/ 1 h 180"/>
                <a:gd name="T12" fmla="*/ 1 w 612"/>
                <a:gd name="T13" fmla="*/ 1 h 180"/>
                <a:gd name="T14" fmla="*/ 1 w 612"/>
                <a:gd name="T15" fmla="*/ 1 h 180"/>
                <a:gd name="T16" fmla="*/ 1 w 612"/>
                <a:gd name="T17" fmla="*/ 1 h 180"/>
                <a:gd name="T18" fmla="*/ 1 w 612"/>
                <a:gd name="T19" fmla="*/ 1 h 180"/>
                <a:gd name="T20" fmla="*/ 1 w 612"/>
                <a:gd name="T21" fmla="*/ 1 h 180"/>
                <a:gd name="T22" fmla="*/ 1 w 612"/>
                <a:gd name="T23" fmla="*/ 1 h 180"/>
                <a:gd name="T24" fmla="*/ 1 w 612"/>
                <a:gd name="T25" fmla="*/ 1 h 180"/>
                <a:gd name="T26" fmla="*/ 1 w 612"/>
                <a:gd name="T27" fmla="*/ 1 h 180"/>
                <a:gd name="T28" fmla="*/ 1 w 612"/>
                <a:gd name="T29" fmla="*/ 1 h 180"/>
                <a:gd name="T30" fmla="*/ 1 w 612"/>
                <a:gd name="T31" fmla="*/ 1 h 180"/>
                <a:gd name="T32" fmla="*/ 1 w 612"/>
                <a:gd name="T33" fmla="*/ 1 h 180"/>
                <a:gd name="T34" fmla="*/ 1 w 612"/>
                <a:gd name="T35" fmla="*/ 1 h 180"/>
                <a:gd name="T36" fmla="*/ 1 w 612"/>
                <a:gd name="T37" fmla="*/ 1 h 180"/>
                <a:gd name="T38" fmla="*/ 1 w 612"/>
                <a:gd name="T39" fmla="*/ 1 h 180"/>
                <a:gd name="T40" fmla="*/ 1 w 612"/>
                <a:gd name="T41" fmla="*/ 1 h 180"/>
                <a:gd name="T42" fmla="*/ 1 w 612"/>
                <a:gd name="T43" fmla="*/ 1 h 180"/>
                <a:gd name="T44" fmla="*/ 1 w 612"/>
                <a:gd name="T45" fmla="*/ 1 h 180"/>
                <a:gd name="T46" fmla="*/ 1 w 612"/>
                <a:gd name="T47" fmla="*/ 1 h 180"/>
                <a:gd name="T48" fmla="*/ 1 w 612"/>
                <a:gd name="T49" fmla="*/ 1 h 180"/>
                <a:gd name="T50" fmla="*/ 1 w 612"/>
                <a:gd name="T51" fmla="*/ 1 h 180"/>
                <a:gd name="T52" fmla="*/ 1 w 612"/>
                <a:gd name="T53" fmla="*/ 1 h 180"/>
                <a:gd name="T54" fmla="*/ 1 w 612"/>
                <a:gd name="T55" fmla="*/ 1 h 180"/>
                <a:gd name="T56" fmla="*/ 1 w 612"/>
                <a:gd name="T57" fmla="*/ 1 h 180"/>
                <a:gd name="T58" fmla="*/ 1 w 612"/>
                <a:gd name="T59" fmla="*/ 1 h 180"/>
                <a:gd name="T60" fmla="*/ 1 w 612"/>
                <a:gd name="T61" fmla="*/ 1 h 180"/>
                <a:gd name="T62" fmla="*/ 1 w 612"/>
                <a:gd name="T63" fmla="*/ 1 h 180"/>
                <a:gd name="T64" fmla="*/ 1 w 612"/>
                <a:gd name="T65" fmla="*/ 1 h 180"/>
                <a:gd name="T66" fmla="*/ 1 w 612"/>
                <a:gd name="T67" fmla="*/ 1 h 180"/>
                <a:gd name="T68" fmla="*/ 1 w 612"/>
                <a:gd name="T69" fmla="*/ 1 h 180"/>
                <a:gd name="T70" fmla="*/ 1 w 612"/>
                <a:gd name="T71" fmla="*/ 1 h 180"/>
                <a:gd name="T72" fmla="*/ 1 w 612"/>
                <a:gd name="T73" fmla="*/ 1 h 180"/>
                <a:gd name="T74" fmla="*/ 1 w 612"/>
                <a:gd name="T75" fmla="*/ 1 h 180"/>
                <a:gd name="T76" fmla="*/ 1 w 612"/>
                <a:gd name="T77" fmla="*/ 1 h 180"/>
                <a:gd name="T78" fmla="*/ 1 w 612"/>
                <a:gd name="T79" fmla="*/ 1 h 180"/>
                <a:gd name="T80" fmla="*/ 1 w 612"/>
                <a:gd name="T81" fmla="*/ 1 h 180"/>
                <a:gd name="T82" fmla="*/ 1 w 612"/>
                <a:gd name="T83" fmla="*/ 1 h 180"/>
                <a:gd name="T84" fmla="*/ 1 w 612"/>
                <a:gd name="T85" fmla="*/ 1 h 180"/>
                <a:gd name="T86" fmla="*/ 1 w 612"/>
                <a:gd name="T87" fmla="*/ 1 h 180"/>
                <a:gd name="T88" fmla="*/ 1 w 612"/>
                <a:gd name="T89" fmla="*/ 1 h 180"/>
                <a:gd name="T90" fmla="*/ 1 w 612"/>
                <a:gd name="T91" fmla="*/ 1 h 180"/>
                <a:gd name="T92" fmla="*/ 1 w 612"/>
                <a:gd name="T93" fmla="*/ 1 h 180"/>
                <a:gd name="T94" fmla="*/ 1 w 612"/>
                <a:gd name="T95" fmla="*/ 1 h 180"/>
                <a:gd name="T96" fmla="*/ 1 w 612"/>
                <a:gd name="T97" fmla="*/ 1 h 180"/>
                <a:gd name="T98" fmla="*/ 1 w 612"/>
                <a:gd name="T99" fmla="*/ 1 h 180"/>
                <a:gd name="T100" fmla="*/ 1 w 612"/>
                <a:gd name="T101" fmla="*/ 1 h 180"/>
                <a:gd name="T102" fmla="*/ 1 w 612"/>
                <a:gd name="T103" fmla="*/ 1 h 180"/>
                <a:gd name="T104" fmla="*/ 1 w 612"/>
                <a:gd name="T105" fmla="*/ 1 h 180"/>
                <a:gd name="T106" fmla="*/ 1 w 612"/>
                <a:gd name="T107" fmla="*/ 1 h 180"/>
                <a:gd name="T108" fmla="*/ 0 w 612"/>
                <a:gd name="T109" fmla="*/ 1 h 180"/>
                <a:gd name="T110" fmla="*/ 1 w 612"/>
                <a:gd name="T111" fmla="*/ 1 h 180"/>
                <a:gd name="T112" fmla="*/ 1 w 612"/>
                <a:gd name="T113" fmla="*/ 0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12" h="180">
                  <a:moveTo>
                    <a:pt x="20" y="0"/>
                  </a:moveTo>
                  <a:lnTo>
                    <a:pt x="29" y="2"/>
                  </a:lnTo>
                  <a:lnTo>
                    <a:pt x="46" y="6"/>
                  </a:lnTo>
                  <a:lnTo>
                    <a:pt x="70" y="11"/>
                  </a:lnTo>
                  <a:lnTo>
                    <a:pt x="99" y="19"/>
                  </a:lnTo>
                  <a:lnTo>
                    <a:pt x="132" y="28"/>
                  </a:lnTo>
                  <a:lnTo>
                    <a:pt x="171" y="37"/>
                  </a:lnTo>
                  <a:lnTo>
                    <a:pt x="209" y="46"/>
                  </a:lnTo>
                  <a:lnTo>
                    <a:pt x="251" y="55"/>
                  </a:lnTo>
                  <a:lnTo>
                    <a:pt x="292" y="66"/>
                  </a:lnTo>
                  <a:lnTo>
                    <a:pt x="330" y="76"/>
                  </a:lnTo>
                  <a:lnTo>
                    <a:pt x="367" y="85"/>
                  </a:lnTo>
                  <a:lnTo>
                    <a:pt x="402" y="92"/>
                  </a:lnTo>
                  <a:lnTo>
                    <a:pt x="430" y="99"/>
                  </a:lnTo>
                  <a:lnTo>
                    <a:pt x="454" y="105"/>
                  </a:lnTo>
                  <a:lnTo>
                    <a:pt x="470" y="109"/>
                  </a:lnTo>
                  <a:lnTo>
                    <a:pt x="477" y="110"/>
                  </a:lnTo>
                  <a:lnTo>
                    <a:pt x="489" y="110"/>
                  </a:lnTo>
                  <a:lnTo>
                    <a:pt x="501" y="110"/>
                  </a:lnTo>
                  <a:lnTo>
                    <a:pt x="511" y="110"/>
                  </a:lnTo>
                  <a:lnTo>
                    <a:pt x="518" y="110"/>
                  </a:lnTo>
                  <a:lnTo>
                    <a:pt x="527" y="118"/>
                  </a:lnTo>
                  <a:lnTo>
                    <a:pt x="538" y="129"/>
                  </a:lnTo>
                  <a:lnTo>
                    <a:pt x="549" y="138"/>
                  </a:lnTo>
                  <a:lnTo>
                    <a:pt x="560" y="144"/>
                  </a:lnTo>
                  <a:lnTo>
                    <a:pt x="566" y="144"/>
                  </a:lnTo>
                  <a:lnTo>
                    <a:pt x="575" y="145"/>
                  </a:lnTo>
                  <a:lnTo>
                    <a:pt x="582" y="145"/>
                  </a:lnTo>
                  <a:lnTo>
                    <a:pt x="591" y="145"/>
                  </a:lnTo>
                  <a:lnTo>
                    <a:pt x="601" y="147"/>
                  </a:lnTo>
                  <a:lnTo>
                    <a:pt x="606" y="151"/>
                  </a:lnTo>
                  <a:lnTo>
                    <a:pt x="612" y="156"/>
                  </a:lnTo>
                  <a:lnTo>
                    <a:pt x="612" y="164"/>
                  </a:lnTo>
                  <a:lnTo>
                    <a:pt x="604" y="178"/>
                  </a:lnTo>
                  <a:lnTo>
                    <a:pt x="591" y="180"/>
                  </a:lnTo>
                  <a:lnTo>
                    <a:pt x="577" y="175"/>
                  </a:lnTo>
                  <a:lnTo>
                    <a:pt x="558" y="169"/>
                  </a:lnTo>
                  <a:lnTo>
                    <a:pt x="549" y="167"/>
                  </a:lnTo>
                  <a:lnTo>
                    <a:pt x="529" y="162"/>
                  </a:lnTo>
                  <a:lnTo>
                    <a:pt x="501" y="155"/>
                  </a:lnTo>
                  <a:lnTo>
                    <a:pt x="466" y="145"/>
                  </a:lnTo>
                  <a:lnTo>
                    <a:pt x="426" y="134"/>
                  </a:lnTo>
                  <a:lnTo>
                    <a:pt x="380" y="122"/>
                  </a:lnTo>
                  <a:lnTo>
                    <a:pt x="334" y="109"/>
                  </a:lnTo>
                  <a:lnTo>
                    <a:pt x="285" y="96"/>
                  </a:lnTo>
                  <a:lnTo>
                    <a:pt x="237" y="83"/>
                  </a:lnTo>
                  <a:lnTo>
                    <a:pt x="189" y="70"/>
                  </a:lnTo>
                  <a:lnTo>
                    <a:pt x="145" y="57"/>
                  </a:lnTo>
                  <a:lnTo>
                    <a:pt x="106" y="46"/>
                  </a:lnTo>
                  <a:lnTo>
                    <a:pt x="71" y="37"/>
                  </a:lnTo>
                  <a:lnTo>
                    <a:pt x="44" y="30"/>
                  </a:lnTo>
                  <a:lnTo>
                    <a:pt x="25" y="24"/>
                  </a:lnTo>
                  <a:lnTo>
                    <a:pt x="16" y="22"/>
                  </a:lnTo>
                  <a:lnTo>
                    <a:pt x="3" y="17"/>
                  </a:lnTo>
                  <a:lnTo>
                    <a:pt x="0" y="8"/>
                  </a:lnTo>
                  <a:lnTo>
                    <a:pt x="3" y="2"/>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4" name="Freeform 36"/>
            <p:cNvSpPr>
              <a:spLocks/>
            </p:cNvSpPr>
            <p:nvPr/>
          </p:nvSpPr>
          <p:spPr bwMode="auto">
            <a:xfrm>
              <a:off x="3880" y="2188"/>
              <a:ext cx="297" cy="83"/>
            </a:xfrm>
            <a:custGeom>
              <a:avLst/>
              <a:gdLst>
                <a:gd name="T0" fmla="*/ 1 w 593"/>
                <a:gd name="T1" fmla="*/ 1 h 165"/>
                <a:gd name="T2" fmla="*/ 1 w 593"/>
                <a:gd name="T3" fmla="*/ 1 h 165"/>
                <a:gd name="T4" fmla="*/ 0 w 593"/>
                <a:gd name="T5" fmla="*/ 1 h 165"/>
                <a:gd name="T6" fmla="*/ 1 w 593"/>
                <a:gd name="T7" fmla="*/ 0 h 165"/>
                <a:gd name="T8" fmla="*/ 1 w 593"/>
                <a:gd name="T9" fmla="*/ 1 h 165"/>
                <a:gd name="T10" fmla="*/ 1 w 593"/>
                <a:gd name="T11" fmla="*/ 1 h 165"/>
                <a:gd name="T12" fmla="*/ 1 w 593"/>
                <a:gd name="T13" fmla="*/ 1 h 165"/>
                <a:gd name="T14" fmla="*/ 1 w 593"/>
                <a:gd name="T15" fmla="*/ 1 h 165"/>
                <a:gd name="T16" fmla="*/ 1 w 593"/>
                <a:gd name="T17" fmla="*/ 1 h 165"/>
                <a:gd name="T18" fmla="*/ 1 w 593"/>
                <a:gd name="T19" fmla="*/ 1 h 165"/>
                <a:gd name="T20" fmla="*/ 1 w 593"/>
                <a:gd name="T21" fmla="*/ 1 h 165"/>
                <a:gd name="T22" fmla="*/ 1 w 593"/>
                <a:gd name="T23" fmla="*/ 1 h 165"/>
                <a:gd name="T24" fmla="*/ 1 w 593"/>
                <a:gd name="T25" fmla="*/ 1 h 165"/>
                <a:gd name="T26" fmla="*/ 1 w 593"/>
                <a:gd name="T27" fmla="*/ 1 h 165"/>
                <a:gd name="T28" fmla="*/ 1 w 593"/>
                <a:gd name="T29" fmla="*/ 1 h 165"/>
                <a:gd name="T30" fmla="*/ 1 w 593"/>
                <a:gd name="T31" fmla="*/ 1 h 165"/>
                <a:gd name="T32" fmla="*/ 1 w 593"/>
                <a:gd name="T33" fmla="*/ 1 h 165"/>
                <a:gd name="T34" fmla="*/ 1 w 593"/>
                <a:gd name="T35" fmla="*/ 1 h 165"/>
                <a:gd name="T36" fmla="*/ 1 w 593"/>
                <a:gd name="T37" fmla="*/ 1 h 165"/>
                <a:gd name="T38" fmla="*/ 1 w 593"/>
                <a:gd name="T39" fmla="*/ 1 h 165"/>
                <a:gd name="T40" fmla="*/ 1 w 593"/>
                <a:gd name="T41" fmla="*/ 1 h 165"/>
                <a:gd name="T42" fmla="*/ 1 w 593"/>
                <a:gd name="T43" fmla="*/ 1 h 165"/>
                <a:gd name="T44" fmla="*/ 1 w 593"/>
                <a:gd name="T45" fmla="*/ 1 h 165"/>
                <a:gd name="T46" fmla="*/ 1 w 593"/>
                <a:gd name="T47" fmla="*/ 1 h 165"/>
                <a:gd name="T48" fmla="*/ 1 w 593"/>
                <a:gd name="T49" fmla="*/ 1 h 165"/>
                <a:gd name="T50" fmla="*/ 1 w 593"/>
                <a:gd name="T51" fmla="*/ 1 h 165"/>
                <a:gd name="T52" fmla="*/ 1 w 593"/>
                <a:gd name="T53" fmla="*/ 1 h 165"/>
                <a:gd name="T54" fmla="*/ 1 w 593"/>
                <a:gd name="T55" fmla="*/ 1 h 165"/>
                <a:gd name="T56" fmla="*/ 1 w 593"/>
                <a:gd name="T57" fmla="*/ 1 h 165"/>
                <a:gd name="T58" fmla="*/ 1 w 593"/>
                <a:gd name="T59" fmla="*/ 1 h 165"/>
                <a:gd name="T60" fmla="*/ 1 w 593"/>
                <a:gd name="T61" fmla="*/ 1 h 165"/>
                <a:gd name="T62" fmla="*/ 1 w 593"/>
                <a:gd name="T63" fmla="*/ 1 h 165"/>
                <a:gd name="T64" fmla="*/ 1 w 593"/>
                <a:gd name="T65" fmla="*/ 1 h 165"/>
                <a:gd name="T66" fmla="*/ 1 w 593"/>
                <a:gd name="T67" fmla="*/ 1 h 165"/>
                <a:gd name="T68" fmla="*/ 1 w 593"/>
                <a:gd name="T69" fmla="*/ 1 h 165"/>
                <a:gd name="T70" fmla="*/ 1 w 593"/>
                <a:gd name="T71" fmla="*/ 1 h 165"/>
                <a:gd name="T72" fmla="*/ 1 w 593"/>
                <a:gd name="T73" fmla="*/ 1 h 165"/>
                <a:gd name="T74" fmla="*/ 1 w 593"/>
                <a:gd name="T75" fmla="*/ 1 h 165"/>
                <a:gd name="T76" fmla="*/ 1 w 593"/>
                <a:gd name="T77" fmla="*/ 1 h 165"/>
                <a:gd name="T78" fmla="*/ 1 w 593"/>
                <a:gd name="T79" fmla="*/ 1 h 165"/>
                <a:gd name="T80" fmla="*/ 1 w 593"/>
                <a:gd name="T81" fmla="*/ 1 h 165"/>
                <a:gd name="T82" fmla="*/ 1 w 593"/>
                <a:gd name="T83" fmla="*/ 1 h 165"/>
                <a:gd name="T84" fmla="*/ 1 w 593"/>
                <a:gd name="T85" fmla="*/ 1 h 165"/>
                <a:gd name="T86" fmla="*/ 1 w 593"/>
                <a:gd name="T87" fmla="*/ 1 h 165"/>
                <a:gd name="T88" fmla="*/ 1 w 593"/>
                <a:gd name="T89" fmla="*/ 1 h 165"/>
                <a:gd name="T90" fmla="*/ 1 w 593"/>
                <a:gd name="T91" fmla="*/ 1 h 165"/>
                <a:gd name="T92" fmla="*/ 1 w 593"/>
                <a:gd name="T93" fmla="*/ 1 h 165"/>
                <a:gd name="T94" fmla="*/ 1 w 593"/>
                <a:gd name="T95" fmla="*/ 1 h 165"/>
                <a:gd name="T96" fmla="*/ 1 w 593"/>
                <a:gd name="T97" fmla="*/ 1 h 165"/>
                <a:gd name="T98" fmla="*/ 1 w 593"/>
                <a:gd name="T99" fmla="*/ 1 h 165"/>
                <a:gd name="T100" fmla="*/ 1 w 593"/>
                <a:gd name="T101" fmla="*/ 1 h 165"/>
                <a:gd name="T102" fmla="*/ 1 w 593"/>
                <a:gd name="T103" fmla="*/ 1 h 165"/>
                <a:gd name="T104" fmla="*/ 1 w 593"/>
                <a:gd name="T105" fmla="*/ 1 h 1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93" h="165">
                  <a:moveTo>
                    <a:pt x="18" y="18"/>
                  </a:moveTo>
                  <a:lnTo>
                    <a:pt x="5" y="13"/>
                  </a:lnTo>
                  <a:lnTo>
                    <a:pt x="0" y="5"/>
                  </a:lnTo>
                  <a:lnTo>
                    <a:pt x="4" y="0"/>
                  </a:lnTo>
                  <a:lnTo>
                    <a:pt x="18" y="2"/>
                  </a:lnTo>
                  <a:lnTo>
                    <a:pt x="33" y="5"/>
                  </a:lnTo>
                  <a:lnTo>
                    <a:pt x="53" y="11"/>
                  </a:lnTo>
                  <a:lnTo>
                    <a:pt x="79" y="18"/>
                  </a:lnTo>
                  <a:lnTo>
                    <a:pt x="110" y="26"/>
                  </a:lnTo>
                  <a:lnTo>
                    <a:pt x="143" y="35"/>
                  </a:lnTo>
                  <a:lnTo>
                    <a:pt x="180" y="44"/>
                  </a:lnTo>
                  <a:lnTo>
                    <a:pt x="219" y="53"/>
                  </a:lnTo>
                  <a:lnTo>
                    <a:pt x="259" y="62"/>
                  </a:lnTo>
                  <a:lnTo>
                    <a:pt x="296" y="72"/>
                  </a:lnTo>
                  <a:lnTo>
                    <a:pt x="334" y="81"/>
                  </a:lnTo>
                  <a:lnTo>
                    <a:pt x="369" y="90"/>
                  </a:lnTo>
                  <a:lnTo>
                    <a:pt x="401" y="97"/>
                  </a:lnTo>
                  <a:lnTo>
                    <a:pt x="426" y="103"/>
                  </a:lnTo>
                  <a:lnTo>
                    <a:pt x="448" y="108"/>
                  </a:lnTo>
                  <a:lnTo>
                    <a:pt x="463" y="112"/>
                  </a:lnTo>
                  <a:lnTo>
                    <a:pt x="470" y="114"/>
                  </a:lnTo>
                  <a:lnTo>
                    <a:pt x="481" y="116"/>
                  </a:lnTo>
                  <a:lnTo>
                    <a:pt x="492" y="116"/>
                  </a:lnTo>
                  <a:lnTo>
                    <a:pt x="500" y="116"/>
                  </a:lnTo>
                  <a:lnTo>
                    <a:pt x="505" y="116"/>
                  </a:lnTo>
                  <a:lnTo>
                    <a:pt x="513" y="121"/>
                  </a:lnTo>
                  <a:lnTo>
                    <a:pt x="524" y="129"/>
                  </a:lnTo>
                  <a:lnTo>
                    <a:pt x="535" y="138"/>
                  </a:lnTo>
                  <a:lnTo>
                    <a:pt x="542" y="143"/>
                  </a:lnTo>
                  <a:lnTo>
                    <a:pt x="555" y="145"/>
                  </a:lnTo>
                  <a:lnTo>
                    <a:pt x="566" y="147"/>
                  </a:lnTo>
                  <a:lnTo>
                    <a:pt x="577" y="147"/>
                  </a:lnTo>
                  <a:lnTo>
                    <a:pt x="584" y="149"/>
                  </a:lnTo>
                  <a:lnTo>
                    <a:pt x="590" y="152"/>
                  </a:lnTo>
                  <a:lnTo>
                    <a:pt x="593" y="160"/>
                  </a:lnTo>
                  <a:lnTo>
                    <a:pt x="590" y="165"/>
                  </a:lnTo>
                  <a:lnTo>
                    <a:pt x="581" y="165"/>
                  </a:lnTo>
                  <a:lnTo>
                    <a:pt x="571" y="163"/>
                  </a:lnTo>
                  <a:lnTo>
                    <a:pt x="551" y="158"/>
                  </a:lnTo>
                  <a:lnTo>
                    <a:pt x="524" y="151"/>
                  </a:lnTo>
                  <a:lnTo>
                    <a:pt x="489" y="141"/>
                  </a:lnTo>
                  <a:lnTo>
                    <a:pt x="446" y="130"/>
                  </a:lnTo>
                  <a:lnTo>
                    <a:pt x="401" y="119"/>
                  </a:lnTo>
                  <a:lnTo>
                    <a:pt x="351" y="106"/>
                  </a:lnTo>
                  <a:lnTo>
                    <a:pt x="301" y="92"/>
                  </a:lnTo>
                  <a:lnTo>
                    <a:pt x="250" y="79"/>
                  </a:lnTo>
                  <a:lnTo>
                    <a:pt x="200" y="66"/>
                  </a:lnTo>
                  <a:lnTo>
                    <a:pt x="154" y="53"/>
                  </a:lnTo>
                  <a:lnTo>
                    <a:pt x="112" y="42"/>
                  </a:lnTo>
                  <a:lnTo>
                    <a:pt x="77" y="33"/>
                  </a:lnTo>
                  <a:lnTo>
                    <a:pt x="48" y="26"/>
                  </a:lnTo>
                  <a:lnTo>
                    <a:pt x="28" y="20"/>
                  </a:lnTo>
                  <a:lnTo>
                    <a:pt x="1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5" name="Freeform 37"/>
            <p:cNvSpPr>
              <a:spLocks/>
            </p:cNvSpPr>
            <p:nvPr/>
          </p:nvSpPr>
          <p:spPr bwMode="auto">
            <a:xfrm>
              <a:off x="4448" y="3523"/>
              <a:ext cx="267" cy="77"/>
            </a:xfrm>
            <a:custGeom>
              <a:avLst/>
              <a:gdLst>
                <a:gd name="T0" fmla="*/ 0 w 535"/>
                <a:gd name="T1" fmla="*/ 1 h 154"/>
                <a:gd name="T2" fmla="*/ 0 w 535"/>
                <a:gd name="T3" fmla="*/ 1 h 154"/>
                <a:gd name="T4" fmla="*/ 0 w 535"/>
                <a:gd name="T5" fmla="*/ 1 h 154"/>
                <a:gd name="T6" fmla="*/ 0 w 535"/>
                <a:gd name="T7" fmla="*/ 1 h 154"/>
                <a:gd name="T8" fmla="*/ 0 w 535"/>
                <a:gd name="T9" fmla="*/ 1 h 154"/>
                <a:gd name="T10" fmla="*/ 0 w 535"/>
                <a:gd name="T11" fmla="*/ 1 h 154"/>
                <a:gd name="T12" fmla="*/ 0 w 535"/>
                <a:gd name="T13" fmla="*/ 1 h 154"/>
                <a:gd name="T14" fmla="*/ 0 w 535"/>
                <a:gd name="T15" fmla="*/ 1 h 154"/>
                <a:gd name="T16" fmla="*/ 0 w 535"/>
                <a:gd name="T17" fmla="*/ 1 h 154"/>
                <a:gd name="T18" fmla="*/ 0 w 535"/>
                <a:gd name="T19" fmla="*/ 1 h 154"/>
                <a:gd name="T20" fmla="*/ 0 w 535"/>
                <a:gd name="T21" fmla="*/ 1 h 154"/>
                <a:gd name="T22" fmla="*/ 0 w 535"/>
                <a:gd name="T23" fmla="*/ 1 h 154"/>
                <a:gd name="T24" fmla="*/ 0 w 535"/>
                <a:gd name="T25" fmla="*/ 1 h 154"/>
                <a:gd name="T26" fmla="*/ 0 w 535"/>
                <a:gd name="T27" fmla="*/ 1 h 154"/>
                <a:gd name="T28" fmla="*/ 0 w 535"/>
                <a:gd name="T29" fmla="*/ 1 h 154"/>
                <a:gd name="T30" fmla="*/ 0 w 535"/>
                <a:gd name="T31" fmla="*/ 1 h 154"/>
                <a:gd name="T32" fmla="*/ 0 w 535"/>
                <a:gd name="T33" fmla="*/ 1 h 154"/>
                <a:gd name="T34" fmla="*/ 0 w 535"/>
                <a:gd name="T35" fmla="*/ 1 h 154"/>
                <a:gd name="T36" fmla="*/ 0 w 535"/>
                <a:gd name="T37" fmla="*/ 1 h 154"/>
                <a:gd name="T38" fmla="*/ 0 w 535"/>
                <a:gd name="T39" fmla="*/ 1 h 154"/>
                <a:gd name="T40" fmla="*/ 0 w 535"/>
                <a:gd name="T41" fmla="*/ 1 h 154"/>
                <a:gd name="T42" fmla="*/ 0 w 535"/>
                <a:gd name="T43" fmla="*/ 1 h 154"/>
                <a:gd name="T44" fmla="*/ 0 w 535"/>
                <a:gd name="T45" fmla="*/ 1 h 154"/>
                <a:gd name="T46" fmla="*/ 0 w 535"/>
                <a:gd name="T47" fmla="*/ 1 h 154"/>
                <a:gd name="T48" fmla="*/ 0 w 535"/>
                <a:gd name="T49" fmla="*/ 1 h 154"/>
                <a:gd name="T50" fmla="*/ 0 w 535"/>
                <a:gd name="T51" fmla="*/ 1 h 154"/>
                <a:gd name="T52" fmla="*/ 0 w 535"/>
                <a:gd name="T53" fmla="*/ 1 h 154"/>
                <a:gd name="T54" fmla="*/ 0 w 535"/>
                <a:gd name="T55" fmla="*/ 1 h 154"/>
                <a:gd name="T56" fmla="*/ 0 w 535"/>
                <a:gd name="T57" fmla="*/ 1 h 154"/>
                <a:gd name="T58" fmla="*/ 0 w 535"/>
                <a:gd name="T59" fmla="*/ 1 h 154"/>
                <a:gd name="T60" fmla="*/ 0 w 535"/>
                <a:gd name="T61" fmla="*/ 1 h 154"/>
                <a:gd name="T62" fmla="*/ 0 w 535"/>
                <a:gd name="T63" fmla="*/ 1 h 154"/>
                <a:gd name="T64" fmla="*/ 0 w 535"/>
                <a:gd name="T65" fmla="*/ 1 h 154"/>
                <a:gd name="T66" fmla="*/ 0 w 535"/>
                <a:gd name="T67" fmla="*/ 1 h 154"/>
                <a:gd name="T68" fmla="*/ 0 w 535"/>
                <a:gd name="T69" fmla="*/ 1 h 154"/>
                <a:gd name="T70" fmla="*/ 0 w 535"/>
                <a:gd name="T71" fmla="*/ 1 h 154"/>
                <a:gd name="T72" fmla="*/ 0 w 535"/>
                <a:gd name="T73" fmla="*/ 1 h 154"/>
                <a:gd name="T74" fmla="*/ 0 w 535"/>
                <a:gd name="T75" fmla="*/ 1 h 154"/>
                <a:gd name="T76" fmla="*/ 0 w 535"/>
                <a:gd name="T77" fmla="*/ 1 h 154"/>
                <a:gd name="T78" fmla="*/ 0 w 535"/>
                <a:gd name="T79" fmla="*/ 1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154">
                  <a:moveTo>
                    <a:pt x="530" y="75"/>
                  </a:moveTo>
                  <a:lnTo>
                    <a:pt x="530" y="64"/>
                  </a:lnTo>
                  <a:lnTo>
                    <a:pt x="528" y="55"/>
                  </a:lnTo>
                  <a:lnTo>
                    <a:pt x="528" y="46"/>
                  </a:lnTo>
                  <a:lnTo>
                    <a:pt x="526" y="39"/>
                  </a:lnTo>
                  <a:lnTo>
                    <a:pt x="513" y="39"/>
                  </a:lnTo>
                  <a:lnTo>
                    <a:pt x="498" y="37"/>
                  </a:lnTo>
                  <a:lnTo>
                    <a:pt x="480" y="35"/>
                  </a:lnTo>
                  <a:lnTo>
                    <a:pt x="462" y="33"/>
                  </a:lnTo>
                  <a:lnTo>
                    <a:pt x="443" y="31"/>
                  </a:lnTo>
                  <a:lnTo>
                    <a:pt x="423" y="29"/>
                  </a:lnTo>
                  <a:lnTo>
                    <a:pt x="401" y="28"/>
                  </a:lnTo>
                  <a:lnTo>
                    <a:pt x="381" y="24"/>
                  </a:lnTo>
                  <a:lnTo>
                    <a:pt x="359" y="22"/>
                  </a:lnTo>
                  <a:lnTo>
                    <a:pt x="337" y="18"/>
                  </a:lnTo>
                  <a:lnTo>
                    <a:pt x="316" y="15"/>
                  </a:lnTo>
                  <a:lnTo>
                    <a:pt x="296" y="13"/>
                  </a:lnTo>
                  <a:lnTo>
                    <a:pt x="276" y="9"/>
                  </a:lnTo>
                  <a:lnTo>
                    <a:pt x="260" y="6"/>
                  </a:lnTo>
                  <a:lnTo>
                    <a:pt x="243" y="4"/>
                  </a:lnTo>
                  <a:lnTo>
                    <a:pt x="228" y="0"/>
                  </a:lnTo>
                  <a:lnTo>
                    <a:pt x="221" y="6"/>
                  </a:lnTo>
                  <a:lnTo>
                    <a:pt x="212" y="13"/>
                  </a:lnTo>
                  <a:lnTo>
                    <a:pt x="201" y="22"/>
                  </a:lnTo>
                  <a:lnTo>
                    <a:pt x="190" y="31"/>
                  </a:lnTo>
                  <a:lnTo>
                    <a:pt x="181" y="40"/>
                  </a:lnTo>
                  <a:lnTo>
                    <a:pt x="169" y="48"/>
                  </a:lnTo>
                  <a:lnTo>
                    <a:pt x="162" y="53"/>
                  </a:lnTo>
                  <a:lnTo>
                    <a:pt x="157" y="57"/>
                  </a:lnTo>
                  <a:lnTo>
                    <a:pt x="149" y="59"/>
                  </a:lnTo>
                  <a:lnTo>
                    <a:pt x="140" y="61"/>
                  </a:lnTo>
                  <a:lnTo>
                    <a:pt x="127" y="63"/>
                  </a:lnTo>
                  <a:lnTo>
                    <a:pt x="113" y="66"/>
                  </a:lnTo>
                  <a:lnTo>
                    <a:pt x="98" y="68"/>
                  </a:lnTo>
                  <a:lnTo>
                    <a:pt x="83" y="70"/>
                  </a:lnTo>
                  <a:lnTo>
                    <a:pt x="72" y="74"/>
                  </a:lnTo>
                  <a:lnTo>
                    <a:pt x="65" y="75"/>
                  </a:lnTo>
                  <a:lnTo>
                    <a:pt x="57" y="81"/>
                  </a:lnTo>
                  <a:lnTo>
                    <a:pt x="48" y="88"/>
                  </a:lnTo>
                  <a:lnTo>
                    <a:pt x="37" y="97"/>
                  </a:lnTo>
                  <a:lnTo>
                    <a:pt x="28" y="108"/>
                  </a:lnTo>
                  <a:lnTo>
                    <a:pt x="17" y="121"/>
                  </a:lnTo>
                  <a:lnTo>
                    <a:pt x="8" y="132"/>
                  </a:lnTo>
                  <a:lnTo>
                    <a:pt x="2" y="142"/>
                  </a:lnTo>
                  <a:lnTo>
                    <a:pt x="0" y="149"/>
                  </a:lnTo>
                  <a:lnTo>
                    <a:pt x="24" y="151"/>
                  </a:lnTo>
                  <a:lnTo>
                    <a:pt x="59" y="153"/>
                  </a:lnTo>
                  <a:lnTo>
                    <a:pt x="103" y="154"/>
                  </a:lnTo>
                  <a:lnTo>
                    <a:pt x="149" y="154"/>
                  </a:lnTo>
                  <a:lnTo>
                    <a:pt x="195" y="154"/>
                  </a:lnTo>
                  <a:lnTo>
                    <a:pt x="237" y="153"/>
                  </a:lnTo>
                  <a:lnTo>
                    <a:pt x="271" y="151"/>
                  </a:lnTo>
                  <a:lnTo>
                    <a:pt x="293" y="147"/>
                  </a:lnTo>
                  <a:lnTo>
                    <a:pt x="307" y="143"/>
                  </a:lnTo>
                  <a:lnTo>
                    <a:pt x="324" y="138"/>
                  </a:lnTo>
                  <a:lnTo>
                    <a:pt x="342" y="134"/>
                  </a:lnTo>
                  <a:lnTo>
                    <a:pt x="361" y="129"/>
                  </a:lnTo>
                  <a:lnTo>
                    <a:pt x="377" y="125"/>
                  </a:lnTo>
                  <a:lnTo>
                    <a:pt x="392" y="121"/>
                  </a:lnTo>
                  <a:lnTo>
                    <a:pt x="403" y="119"/>
                  </a:lnTo>
                  <a:lnTo>
                    <a:pt x="412" y="119"/>
                  </a:lnTo>
                  <a:lnTo>
                    <a:pt x="412" y="125"/>
                  </a:lnTo>
                  <a:lnTo>
                    <a:pt x="414" y="130"/>
                  </a:lnTo>
                  <a:lnTo>
                    <a:pt x="414" y="136"/>
                  </a:lnTo>
                  <a:lnTo>
                    <a:pt x="414" y="142"/>
                  </a:lnTo>
                  <a:lnTo>
                    <a:pt x="423" y="142"/>
                  </a:lnTo>
                  <a:lnTo>
                    <a:pt x="436" y="142"/>
                  </a:lnTo>
                  <a:lnTo>
                    <a:pt x="451" y="140"/>
                  </a:lnTo>
                  <a:lnTo>
                    <a:pt x="467" y="140"/>
                  </a:lnTo>
                  <a:lnTo>
                    <a:pt x="484" y="138"/>
                  </a:lnTo>
                  <a:lnTo>
                    <a:pt x="498" y="136"/>
                  </a:lnTo>
                  <a:lnTo>
                    <a:pt x="513" y="134"/>
                  </a:lnTo>
                  <a:lnTo>
                    <a:pt x="526" y="132"/>
                  </a:lnTo>
                  <a:lnTo>
                    <a:pt x="528" y="132"/>
                  </a:lnTo>
                  <a:lnTo>
                    <a:pt x="531" y="132"/>
                  </a:lnTo>
                  <a:lnTo>
                    <a:pt x="533" y="132"/>
                  </a:lnTo>
                  <a:lnTo>
                    <a:pt x="535" y="132"/>
                  </a:lnTo>
                  <a:lnTo>
                    <a:pt x="533" y="123"/>
                  </a:lnTo>
                  <a:lnTo>
                    <a:pt x="533" y="108"/>
                  </a:lnTo>
                  <a:lnTo>
                    <a:pt x="531" y="94"/>
                  </a:lnTo>
                  <a:lnTo>
                    <a:pt x="53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6" name="Freeform 38"/>
            <p:cNvSpPr>
              <a:spLocks/>
            </p:cNvSpPr>
            <p:nvPr/>
          </p:nvSpPr>
          <p:spPr bwMode="auto">
            <a:xfrm>
              <a:off x="4710" y="3525"/>
              <a:ext cx="180" cy="80"/>
            </a:xfrm>
            <a:custGeom>
              <a:avLst/>
              <a:gdLst>
                <a:gd name="T0" fmla="*/ 1 w 358"/>
                <a:gd name="T1" fmla="*/ 1 h 160"/>
                <a:gd name="T2" fmla="*/ 1 w 358"/>
                <a:gd name="T3" fmla="*/ 1 h 160"/>
                <a:gd name="T4" fmla="*/ 1 w 358"/>
                <a:gd name="T5" fmla="*/ 1 h 160"/>
                <a:gd name="T6" fmla="*/ 1 w 358"/>
                <a:gd name="T7" fmla="*/ 1 h 160"/>
                <a:gd name="T8" fmla="*/ 1 w 358"/>
                <a:gd name="T9" fmla="*/ 1 h 160"/>
                <a:gd name="T10" fmla="*/ 1 w 358"/>
                <a:gd name="T11" fmla="*/ 1 h 160"/>
                <a:gd name="T12" fmla="*/ 1 w 358"/>
                <a:gd name="T13" fmla="*/ 1 h 160"/>
                <a:gd name="T14" fmla="*/ 1 w 358"/>
                <a:gd name="T15" fmla="*/ 1 h 160"/>
                <a:gd name="T16" fmla="*/ 1 w 358"/>
                <a:gd name="T17" fmla="*/ 1 h 160"/>
                <a:gd name="T18" fmla="*/ 1 w 358"/>
                <a:gd name="T19" fmla="*/ 1 h 160"/>
                <a:gd name="T20" fmla="*/ 1 w 358"/>
                <a:gd name="T21" fmla="*/ 1 h 160"/>
                <a:gd name="T22" fmla="*/ 1 w 358"/>
                <a:gd name="T23" fmla="*/ 1 h 160"/>
                <a:gd name="T24" fmla="*/ 1 w 358"/>
                <a:gd name="T25" fmla="*/ 1 h 160"/>
                <a:gd name="T26" fmla="*/ 1 w 358"/>
                <a:gd name="T27" fmla="*/ 1 h 160"/>
                <a:gd name="T28" fmla="*/ 1 w 358"/>
                <a:gd name="T29" fmla="*/ 1 h 160"/>
                <a:gd name="T30" fmla="*/ 1 w 358"/>
                <a:gd name="T31" fmla="*/ 1 h 160"/>
                <a:gd name="T32" fmla="*/ 1 w 358"/>
                <a:gd name="T33" fmla="*/ 1 h 160"/>
                <a:gd name="T34" fmla="*/ 1 w 358"/>
                <a:gd name="T35" fmla="*/ 1 h 160"/>
                <a:gd name="T36" fmla="*/ 1 w 358"/>
                <a:gd name="T37" fmla="*/ 1 h 160"/>
                <a:gd name="T38" fmla="*/ 1 w 358"/>
                <a:gd name="T39" fmla="*/ 1 h 160"/>
                <a:gd name="T40" fmla="*/ 1 w 358"/>
                <a:gd name="T41" fmla="*/ 1 h 160"/>
                <a:gd name="T42" fmla="*/ 1 w 358"/>
                <a:gd name="T43" fmla="*/ 1 h 160"/>
                <a:gd name="T44" fmla="*/ 1 w 358"/>
                <a:gd name="T45" fmla="*/ 1 h 160"/>
                <a:gd name="T46" fmla="*/ 1 w 358"/>
                <a:gd name="T47" fmla="*/ 1 h 160"/>
                <a:gd name="T48" fmla="*/ 1 w 358"/>
                <a:gd name="T49" fmla="*/ 1 h 160"/>
                <a:gd name="T50" fmla="*/ 1 w 358"/>
                <a:gd name="T51" fmla="*/ 1 h 160"/>
                <a:gd name="T52" fmla="*/ 1 w 358"/>
                <a:gd name="T53" fmla="*/ 1 h 160"/>
                <a:gd name="T54" fmla="*/ 1 w 358"/>
                <a:gd name="T55" fmla="*/ 1 h 160"/>
                <a:gd name="T56" fmla="*/ 1 w 358"/>
                <a:gd name="T57" fmla="*/ 1 h 160"/>
                <a:gd name="T58" fmla="*/ 1 w 358"/>
                <a:gd name="T59" fmla="*/ 1 h 160"/>
                <a:gd name="T60" fmla="*/ 1 w 358"/>
                <a:gd name="T61" fmla="*/ 1 h 160"/>
                <a:gd name="T62" fmla="*/ 1 w 358"/>
                <a:gd name="T63" fmla="*/ 1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8" h="160">
                  <a:moveTo>
                    <a:pt x="61" y="29"/>
                  </a:moveTo>
                  <a:lnTo>
                    <a:pt x="75" y="31"/>
                  </a:lnTo>
                  <a:lnTo>
                    <a:pt x="94" y="33"/>
                  </a:lnTo>
                  <a:lnTo>
                    <a:pt x="112" y="35"/>
                  </a:lnTo>
                  <a:lnTo>
                    <a:pt x="132" y="35"/>
                  </a:lnTo>
                  <a:lnTo>
                    <a:pt x="152" y="35"/>
                  </a:lnTo>
                  <a:lnTo>
                    <a:pt x="174" y="35"/>
                  </a:lnTo>
                  <a:lnTo>
                    <a:pt x="195" y="35"/>
                  </a:lnTo>
                  <a:lnTo>
                    <a:pt x="217" y="33"/>
                  </a:lnTo>
                  <a:lnTo>
                    <a:pt x="239" y="31"/>
                  </a:lnTo>
                  <a:lnTo>
                    <a:pt x="259" y="29"/>
                  </a:lnTo>
                  <a:lnTo>
                    <a:pt x="279" y="25"/>
                  </a:lnTo>
                  <a:lnTo>
                    <a:pt x="299" y="22"/>
                  </a:lnTo>
                  <a:lnTo>
                    <a:pt x="316" y="18"/>
                  </a:lnTo>
                  <a:lnTo>
                    <a:pt x="333" y="13"/>
                  </a:lnTo>
                  <a:lnTo>
                    <a:pt x="347" y="7"/>
                  </a:lnTo>
                  <a:lnTo>
                    <a:pt x="358" y="0"/>
                  </a:lnTo>
                  <a:lnTo>
                    <a:pt x="355" y="25"/>
                  </a:lnTo>
                  <a:lnTo>
                    <a:pt x="351" y="59"/>
                  </a:lnTo>
                  <a:lnTo>
                    <a:pt x="345" y="88"/>
                  </a:lnTo>
                  <a:lnTo>
                    <a:pt x="340" y="106"/>
                  </a:lnTo>
                  <a:lnTo>
                    <a:pt x="327" y="108"/>
                  </a:lnTo>
                  <a:lnTo>
                    <a:pt x="312" y="110"/>
                  </a:lnTo>
                  <a:lnTo>
                    <a:pt x="299" y="110"/>
                  </a:lnTo>
                  <a:lnTo>
                    <a:pt x="288" y="110"/>
                  </a:lnTo>
                  <a:lnTo>
                    <a:pt x="279" y="123"/>
                  </a:lnTo>
                  <a:lnTo>
                    <a:pt x="274" y="132"/>
                  </a:lnTo>
                  <a:lnTo>
                    <a:pt x="270" y="138"/>
                  </a:lnTo>
                  <a:lnTo>
                    <a:pt x="265" y="141"/>
                  </a:lnTo>
                  <a:lnTo>
                    <a:pt x="261" y="143"/>
                  </a:lnTo>
                  <a:lnTo>
                    <a:pt x="253" y="145"/>
                  </a:lnTo>
                  <a:lnTo>
                    <a:pt x="246" y="149"/>
                  </a:lnTo>
                  <a:lnTo>
                    <a:pt x="239" y="152"/>
                  </a:lnTo>
                  <a:lnTo>
                    <a:pt x="230" y="154"/>
                  </a:lnTo>
                  <a:lnTo>
                    <a:pt x="220" y="158"/>
                  </a:lnTo>
                  <a:lnTo>
                    <a:pt x="211" y="160"/>
                  </a:lnTo>
                  <a:lnTo>
                    <a:pt x="202" y="160"/>
                  </a:lnTo>
                  <a:lnTo>
                    <a:pt x="189" y="160"/>
                  </a:lnTo>
                  <a:lnTo>
                    <a:pt x="171" y="158"/>
                  </a:lnTo>
                  <a:lnTo>
                    <a:pt x="149" y="158"/>
                  </a:lnTo>
                  <a:lnTo>
                    <a:pt x="123" y="156"/>
                  </a:lnTo>
                  <a:lnTo>
                    <a:pt x="97" y="154"/>
                  </a:lnTo>
                  <a:lnTo>
                    <a:pt x="73" y="152"/>
                  </a:lnTo>
                  <a:lnTo>
                    <a:pt x="53" y="149"/>
                  </a:lnTo>
                  <a:lnTo>
                    <a:pt x="37" y="147"/>
                  </a:lnTo>
                  <a:lnTo>
                    <a:pt x="27" y="143"/>
                  </a:lnTo>
                  <a:lnTo>
                    <a:pt x="16" y="139"/>
                  </a:lnTo>
                  <a:lnTo>
                    <a:pt x="7" y="134"/>
                  </a:lnTo>
                  <a:lnTo>
                    <a:pt x="0" y="128"/>
                  </a:lnTo>
                  <a:lnTo>
                    <a:pt x="2" y="128"/>
                  </a:lnTo>
                  <a:lnTo>
                    <a:pt x="5" y="128"/>
                  </a:lnTo>
                  <a:lnTo>
                    <a:pt x="7" y="128"/>
                  </a:lnTo>
                  <a:lnTo>
                    <a:pt x="9" y="128"/>
                  </a:lnTo>
                  <a:lnTo>
                    <a:pt x="7" y="119"/>
                  </a:lnTo>
                  <a:lnTo>
                    <a:pt x="7" y="104"/>
                  </a:lnTo>
                  <a:lnTo>
                    <a:pt x="5" y="90"/>
                  </a:lnTo>
                  <a:lnTo>
                    <a:pt x="4" y="71"/>
                  </a:lnTo>
                  <a:lnTo>
                    <a:pt x="16" y="68"/>
                  </a:lnTo>
                  <a:lnTo>
                    <a:pt x="33" y="62"/>
                  </a:lnTo>
                  <a:lnTo>
                    <a:pt x="48" y="57"/>
                  </a:lnTo>
                  <a:lnTo>
                    <a:pt x="57" y="53"/>
                  </a:lnTo>
                  <a:lnTo>
                    <a:pt x="57" y="48"/>
                  </a:lnTo>
                  <a:lnTo>
                    <a:pt x="59" y="40"/>
                  </a:lnTo>
                  <a:lnTo>
                    <a:pt x="61" y="35"/>
                  </a:lnTo>
                  <a:lnTo>
                    <a:pt x="6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7" name="Freeform 39"/>
            <p:cNvSpPr>
              <a:spLocks/>
            </p:cNvSpPr>
            <p:nvPr/>
          </p:nvSpPr>
          <p:spPr bwMode="auto">
            <a:xfrm>
              <a:off x="4661" y="3006"/>
              <a:ext cx="42" cy="140"/>
            </a:xfrm>
            <a:custGeom>
              <a:avLst/>
              <a:gdLst>
                <a:gd name="T0" fmla="*/ 1 w 84"/>
                <a:gd name="T1" fmla="*/ 0 h 281"/>
                <a:gd name="T2" fmla="*/ 1 w 84"/>
                <a:gd name="T3" fmla="*/ 0 h 281"/>
                <a:gd name="T4" fmla="*/ 1 w 84"/>
                <a:gd name="T5" fmla="*/ 0 h 281"/>
                <a:gd name="T6" fmla="*/ 1 w 84"/>
                <a:gd name="T7" fmla="*/ 0 h 281"/>
                <a:gd name="T8" fmla="*/ 1 w 84"/>
                <a:gd name="T9" fmla="*/ 0 h 281"/>
                <a:gd name="T10" fmla="*/ 1 w 84"/>
                <a:gd name="T11" fmla="*/ 0 h 281"/>
                <a:gd name="T12" fmla="*/ 1 w 84"/>
                <a:gd name="T13" fmla="*/ 0 h 281"/>
                <a:gd name="T14" fmla="*/ 1 w 84"/>
                <a:gd name="T15" fmla="*/ 0 h 281"/>
                <a:gd name="T16" fmla="*/ 1 w 84"/>
                <a:gd name="T17" fmla="*/ 0 h 281"/>
                <a:gd name="T18" fmla="*/ 1 w 84"/>
                <a:gd name="T19" fmla="*/ 0 h 281"/>
                <a:gd name="T20" fmla="*/ 1 w 84"/>
                <a:gd name="T21" fmla="*/ 0 h 281"/>
                <a:gd name="T22" fmla="*/ 1 w 84"/>
                <a:gd name="T23" fmla="*/ 0 h 281"/>
                <a:gd name="T24" fmla="*/ 1 w 84"/>
                <a:gd name="T25" fmla="*/ 0 h 281"/>
                <a:gd name="T26" fmla="*/ 1 w 84"/>
                <a:gd name="T27" fmla="*/ 0 h 281"/>
                <a:gd name="T28" fmla="*/ 1 w 84"/>
                <a:gd name="T29" fmla="*/ 0 h 281"/>
                <a:gd name="T30" fmla="*/ 1 w 84"/>
                <a:gd name="T31" fmla="*/ 0 h 281"/>
                <a:gd name="T32" fmla="*/ 0 w 84"/>
                <a:gd name="T33" fmla="*/ 0 h 281"/>
                <a:gd name="T34" fmla="*/ 1 w 84"/>
                <a:gd name="T35" fmla="*/ 0 h 281"/>
                <a:gd name="T36" fmla="*/ 1 w 84"/>
                <a:gd name="T37" fmla="*/ 0 h 281"/>
                <a:gd name="T38" fmla="*/ 1 w 84"/>
                <a:gd name="T39" fmla="*/ 0 h 281"/>
                <a:gd name="T40" fmla="*/ 1 w 84"/>
                <a:gd name="T41" fmla="*/ 0 h 281"/>
                <a:gd name="T42" fmla="*/ 1 w 84"/>
                <a:gd name="T43" fmla="*/ 0 h 281"/>
                <a:gd name="T44" fmla="*/ 1 w 84"/>
                <a:gd name="T45" fmla="*/ 0 h 281"/>
                <a:gd name="T46" fmla="*/ 1 w 84"/>
                <a:gd name="T47" fmla="*/ 0 h 281"/>
                <a:gd name="T48" fmla="*/ 1 w 84"/>
                <a:gd name="T49" fmla="*/ 0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281">
                  <a:moveTo>
                    <a:pt x="71" y="174"/>
                  </a:moveTo>
                  <a:lnTo>
                    <a:pt x="73" y="202"/>
                  </a:lnTo>
                  <a:lnTo>
                    <a:pt x="77" y="233"/>
                  </a:lnTo>
                  <a:lnTo>
                    <a:pt x="81" y="263"/>
                  </a:lnTo>
                  <a:lnTo>
                    <a:pt x="84" y="281"/>
                  </a:lnTo>
                  <a:lnTo>
                    <a:pt x="73" y="246"/>
                  </a:lnTo>
                  <a:lnTo>
                    <a:pt x="62" y="215"/>
                  </a:lnTo>
                  <a:lnTo>
                    <a:pt x="53" y="191"/>
                  </a:lnTo>
                  <a:lnTo>
                    <a:pt x="44" y="174"/>
                  </a:lnTo>
                  <a:lnTo>
                    <a:pt x="36" y="158"/>
                  </a:lnTo>
                  <a:lnTo>
                    <a:pt x="33" y="138"/>
                  </a:lnTo>
                  <a:lnTo>
                    <a:pt x="29" y="117"/>
                  </a:lnTo>
                  <a:lnTo>
                    <a:pt x="27" y="103"/>
                  </a:lnTo>
                  <a:lnTo>
                    <a:pt x="25" y="84"/>
                  </a:lnTo>
                  <a:lnTo>
                    <a:pt x="20" y="55"/>
                  </a:lnTo>
                  <a:lnTo>
                    <a:pt x="11" y="26"/>
                  </a:lnTo>
                  <a:lnTo>
                    <a:pt x="0" y="0"/>
                  </a:lnTo>
                  <a:lnTo>
                    <a:pt x="14" y="18"/>
                  </a:lnTo>
                  <a:lnTo>
                    <a:pt x="25" y="35"/>
                  </a:lnTo>
                  <a:lnTo>
                    <a:pt x="33" y="55"/>
                  </a:lnTo>
                  <a:lnTo>
                    <a:pt x="36" y="81"/>
                  </a:lnTo>
                  <a:lnTo>
                    <a:pt x="42" y="110"/>
                  </a:lnTo>
                  <a:lnTo>
                    <a:pt x="51" y="139"/>
                  </a:lnTo>
                  <a:lnTo>
                    <a:pt x="62" y="162"/>
                  </a:lnTo>
                  <a:lnTo>
                    <a:pt x="71"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8" name="Freeform 40"/>
            <p:cNvSpPr>
              <a:spLocks/>
            </p:cNvSpPr>
            <p:nvPr/>
          </p:nvSpPr>
          <p:spPr bwMode="auto">
            <a:xfrm>
              <a:off x="4834" y="2936"/>
              <a:ext cx="41" cy="154"/>
            </a:xfrm>
            <a:custGeom>
              <a:avLst/>
              <a:gdLst>
                <a:gd name="T0" fmla="*/ 0 w 83"/>
                <a:gd name="T1" fmla="*/ 0 h 309"/>
                <a:gd name="T2" fmla="*/ 0 w 83"/>
                <a:gd name="T3" fmla="*/ 0 h 309"/>
                <a:gd name="T4" fmla="*/ 0 w 83"/>
                <a:gd name="T5" fmla="*/ 0 h 309"/>
                <a:gd name="T6" fmla="*/ 0 w 83"/>
                <a:gd name="T7" fmla="*/ 0 h 309"/>
                <a:gd name="T8" fmla="*/ 0 w 83"/>
                <a:gd name="T9" fmla="*/ 0 h 309"/>
                <a:gd name="T10" fmla="*/ 0 w 83"/>
                <a:gd name="T11" fmla="*/ 0 h 309"/>
                <a:gd name="T12" fmla="*/ 0 w 83"/>
                <a:gd name="T13" fmla="*/ 0 h 309"/>
                <a:gd name="T14" fmla="*/ 0 w 83"/>
                <a:gd name="T15" fmla="*/ 0 h 309"/>
                <a:gd name="T16" fmla="*/ 0 w 83"/>
                <a:gd name="T17" fmla="*/ 0 h 309"/>
                <a:gd name="T18" fmla="*/ 0 w 83"/>
                <a:gd name="T19" fmla="*/ 0 h 309"/>
                <a:gd name="T20" fmla="*/ 0 w 83"/>
                <a:gd name="T21" fmla="*/ 0 h 309"/>
                <a:gd name="T22" fmla="*/ 0 w 83"/>
                <a:gd name="T23" fmla="*/ 0 h 309"/>
                <a:gd name="T24" fmla="*/ 0 w 83"/>
                <a:gd name="T25" fmla="*/ 0 h 309"/>
                <a:gd name="T26" fmla="*/ 0 w 83"/>
                <a:gd name="T27" fmla="*/ 0 h 309"/>
                <a:gd name="T28" fmla="*/ 0 w 83"/>
                <a:gd name="T29" fmla="*/ 0 h 309"/>
                <a:gd name="T30" fmla="*/ 0 w 83"/>
                <a:gd name="T31" fmla="*/ 0 h 309"/>
                <a:gd name="T32" fmla="*/ 0 w 83"/>
                <a:gd name="T33" fmla="*/ 0 h 309"/>
                <a:gd name="T34" fmla="*/ 0 w 83"/>
                <a:gd name="T35" fmla="*/ 0 h 309"/>
                <a:gd name="T36" fmla="*/ 0 w 83"/>
                <a:gd name="T37" fmla="*/ 0 h 309"/>
                <a:gd name="T38" fmla="*/ 0 w 83"/>
                <a:gd name="T39" fmla="*/ 0 h 309"/>
                <a:gd name="T40" fmla="*/ 0 w 83"/>
                <a:gd name="T41" fmla="*/ 0 h 3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309">
                  <a:moveTo>
                    <a:pt x="72" y="232"/>
                  </a:moveTo>
                  <a:lnTo>
                    <a:pt x="74" y="250"/>
                  </a:lnTo>
                  <a:lnTo>
                    <a:pt x="77" y="272"/>
                  </a:lnTo>
                  <a:lnTo>
                    <a:pt x="81" y="292"/>
                  </a:lnTo>
                  <a:lnTo>
                    <a:pt x="83" y="309"/>
                  </a:lnTo>
                  <a:lnTo>
                    <a:pt x="70" y="279"/>
                  </a:lnTo>
                  <a:lnTo>
                    <a:pt x="55" y="245"/>
                  </a:lnTo>
                  <a:lnTo>
                    <a:pt x="39" y="206"/>
                  </a:lnTo>
                  <a:lnTo>
                    <a:pt x="24" y="166"/>
                  </a:lnTo>
                  <a:lnTo>
                    <a:pt x="11" y="123"/>
                  </a:lnTo>
                  <a:lnTo>
                    <a:pt x="4" y="81"/>
                  </a:lnTo>
                  <a:lnTo>
                    <a:pt x="0" y="41"/>
                  </a:lnTo>
                  <a:lnTo>
                    <a:pt x="4" y="0"/>
                  </a:lnTo>
                  <a:lnTo>
                    <a:pt x="7" y="30"/>
                  </a:lnTo>
                  <a:lnTo>
                    <a:pt x="13" y="63"/>
                  </a:lnTo>
                  <a:lnTo>
                    <a:pt x="22" y="98"/>
                  </a:lnTo>
                  <a:lnTo>
                    <a:pt x="31" y="133"/>
                  </a:lnTo>
                  <a:lnTo>
                    <a:pt x="42" y="166"/>
                  </a:lnTo>
                  <a:lnTo>
                    <a:pt x="53" y="195"/>
                  </a:lnTo>
                  <a:lnTo>
                    <a:pt x="63" y="217"/>
                  </a:lnTo>
                  <a:lnTo>
                    <a:pt x="72" y="2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9" name="Freeform 41"/>
            <p:cNvSpPr>
              <a:spLocks/>
            </p:cNvSpPr>
            <p:nvPr/>
          </p:nvSpPr>
          <p:spPr bwMode="auto">
            <a:xfrm>
              <a:off x="4837" y="2604"/>
              <a:ext cx="33" cy="90"/>
            </a:xfrm>
            <a:custGeom>
              <a:avLst/>
              <a:gdLst>
                <a:gd name="T0" fmla="*/ 0 w 67"/>
                <a:gd name="T1" fmla="*/ 1 h 180"/>
                <a:gd name="T2" fmla="*/ 0 w 67"/>
                <a:gd name="T3" fmla="*/ 1 h 180"/>
                <a:gd name="T4" fmla="*/ 0 w 67"/>
                <a:gd name="T5" fmla="*/ 1 h 180"/>
                <a:gd name="T6" fmla="*/ 0 w 67"/>
                <a:gd name="T7" fmla="*/ 1 h 180"/>
                <a:gd name="T8" fmla="*/ 0 w 67"/>
                <a:gd name="T9" fmla="*/ 1 h 180"/>
                <a:gd name="T10" fmla="*/ 0 w 67"/>
                <a:gd name="T11" fmla="*/ 1 h 180"/>
                <a:gd name="T12" fmla="*/ 0 w 67"/>
                <a:gd name="T13" fmla="*/ 1 h 180"/>
                <a:gd name="T14" fmla="*/ 0 w 67"/>
                <a:gd name="T15" fmla="*/ 1 h 180"/>
                <a:gd name="T16" fmla="*/ 0 w 67"/>
                <a:gd name="T17" fmla="*/ 1 h 180"/>
                <a:gd name="T18" fmla="*/ 0 w 67"/>
                <a:gd name="T19" fmla="*/ 1 h 180"/>
                <a:gd name="T20" fmla="*/ 0 w 67"/>
                <a:gd name="T21" fmla="*/ 1 h 180"/>
                <a:gd name="T22" fmla="*/ 0 w 67"/>
                <a:gd name="T23" fmla="*/ 1 h 180"/>
                <a:gd name="T24" fmla="*/ 0 w 67"/>
                <a:gd name="T25" fmla="*/ 1 h 180"/>
                <a:gd name="T26" fmla="*/ 0 w 67"/>
                <a:gd name="T27" fmla="*/ 1 h 180"/>
                <a:gd name="T28" fmla="*/ 0 w 67"/>
                <a:gd name="T29" fmla="*/ 1 h 180"/>
                <a:gd name="T30" fmla="*/ 0 w 67"/>
                <a:gd name="T31" fmla="*/ 1 h 180"/>
                <a:gd name="T32" fmla="*/ 0 w 67"/>
                <a:gd name="T33" fmla="*/ 0 h 180"/>
                <a:gd name="T34" fmla="*/ 0 w 67"/>
                <a:gd name="T35" fmla="*/ 1 h 180"/>
                <a:gd name="T36" fmla="*/ 0 w 67"/>
                <a:gd name="T37" fmla="*/ 1 h 180"/>
                <a:gd name="T38" fmla="*/ 0 w 67"/>
                <a:gd name="T39" fmla="*/ 1 h 180"/>
                <a:gd name="T40" fmla="*/ 0 w 67"/>
                <a:gd name="T41" fmla="*/ 1 h 1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180">
                  <a:moveTo>
                    <a:pt x="52" y="99"/>
                  </a:moveTo>
                  <a:lnTo>
                    <a:pt x="57" y="122"/>
                  </a:lnTo>
                  <a:lnTo>
                    <a:pt x="61" y="144"/>
                  </a:lnTo>
                  <a:lnTo>
                    <a:pt x="65" y="164"/>
                  </a:lnTo>
                  <a:lnTo>
                    <a:pt x="67" y="180"/>
                  </a:lnTo>
                  <a:lnTo>
                    <a:pt x="59" y="155"/>
                  </a:lnTo>
                  <a:lnTo>
                    <a:pt x="46" y="127"/>
                  </a:lnTo>
                  <a:lnTo>
                    <a:pt x="35" y="103"/>
                  </a:lnTo>
                  <a:lnTo>
                    <a:pt x="24" y="87"/>
                  </a:lnTo>
                  <a:lnTo>
                    <a:pt x="15" y="72"/>
                  </a:lnTo>
                  <a:lnTo>
                    <a:pt x="8" y="54"/>
                  </a:lnTo>
                  <a:lnTo>
                    <a:pt x="2" y="37"/>
                  </a:lnTo>
                  <a:lnTo>
                    <a:pt x="0" y="28"/>
                  </a:lnTo>
                  <a:lnTo>
                    <a:pt x="0" y="22"/>
                  </a:lnTo>
                  <a:lnTo>
                    <a:pt x="2" y="15"/>
                  </a:lnTo>
                  <a:lnTo>
                    <a:pt x="2" y="8"/>
                  </a:lnTo>
                  <a:lnTo>
                    <a:pt x="4" y="0"/>
                  </a:lnTo>
                  <a:lnTo>
                    <a:pt x="15" y="24"/>
                  </a:lnTo>
                  <a:lnTo>
                    <a:pt x="28" y="54"/>
                  </a:lnTo>
                  <a:lnTo>
                    <a:pt x="41" y="81"/>
                  </a:lnTo>
                  <a:lnTo>
                    <a:pt x="52"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0" name="Freeform 42"/>
            <p:cNvSpPr>
              <a:spLocks/>
            </p:cNvSpPr>
            <p:nvPr/>
          </p:nvSpPr>
          <p:spPr bwMode="auto">
            <a:xfrm>
              <a:off x="4947" y="2348"/>
              <a:ext cx="23" cy="96"/>
            </a:xfrm>
            <a:custGeom>
              <a:avLst/>
              <a:gdLst>
                <a:gd name="T0" fmla="*/ 1 w 46"/>
                <a:gd name="T1" fmla="*/ 1 h 191"/>
                <a:gd name="T2" fmla="*/ 1 w 46"/>
                <a:gd name="T3" fmla="*/ 1 h 191"/>
                <a:gd name="T4" fmla="*/ 1 w 46"/>
                <a:gd name="T5" fmla="*/ 1 h 191"/>
                <a:gd name="T6" fmla="*/ 1 w 46"/>
                <a:gd name="T7" fmla="*/ 1 h 191"/>
                <a:gd name="T8" fmla="*/ 1 w 46"/>
                <a:gd name="T9" fmla="*/ 1 h 191"/>
                <a:gd name="T10" fmla="*/ 1 w 46"/>
                <a:gd name="T11" fmla="*/ 1 h 191"/>
                <a:gd name="T12" fmla="*/ 1 w 46"/>
                <a:gd name="T13" fmla="*/ 1 h 191"/>
                <a:gd name="T14" fmla="*/ 1 w 46"/>
                <a:gd name="T15" fmla="*/ 1 h 191"/>
                <a:gd name="T16" fmla="*/ 1 w 46"/>
                <a:gd name="T17" fmla="*/ 1 h 191"/>
                <a:gd name="T18" fmla="*/ 1 w 46"/>
                <a:gd name="T19" fmla="*/ 1 h 191"/>
                <a:gd name="T20" fmla="*/ 0 w 46"/>
                <a:gd name="T21" fmla="*/ 1 h 191"/>
                <a:gd name="T22" fmla="*/ 0 w 46"/>
                <a:gd name="T23" fmla="*/ 1 h 191"/>
                <a:gd name="T24" fmla="*/ 1 w 46"/>
                <a:gd name="T25" fmla="*/ 0 h 191"/>
                <a:gd name="T26" fmla="*/ 1 w 46"/>
                <a:gd name="T27" fmla="*/ 1 h 191"/>
                <a:gd name="T28" fmla="*/ 1 w 46"/>
                <a:gd name="T29" fmla="*/ 1 h 191"/>
                <a:gd name="T30" fmla="*/ 1 w 46"/>
                <a:gd name="T31" fmla="*/ 1 h 191"/>
                <a:gd name="T32" fmla="*/ 1 w 46"/>
                <a:gd name="T33" fmla="*/ 1 h 191"/>
                <a:gd name="T34" fmla="*/ 1 w 46"/>
                <a:gd name="T35" fmla="*/ 1 h 191"/>
                <a:gd name="T36" fmla="*/ 1 w 46"/>
                <a:gd name="T37" fmla="*/ 1 h 191"/>
                <a:gd name="T38" fmla="*/ 1 w 46"/>
                <a:gd name="T39" fmla="*/ 1 h 191"/>
                <a:gd name="T40" fmla="*/ 1 w 46"/>
                <a:gd name="T41" fmla="*/ 1 h 19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91">
                  <a:moveTo>
                    <a:pt x="46" y="180"/>
                  </a:moveTo>
                  <a:lnTo>
                    <a:pt x="44" y="183"/>
                  </a:lnTo>
                  <a:lnTo>
                    <a:pt x="44" y="185"/>
                  </a:lnTo>
                  <a:lnTo>
                    <a:pt x="44" y="189"/>
                  </a:lnTo>
                  <a:lnTo>
                    <a:pt x="44" y="191"/>
                  </a:lnTo>
                  <a:lnTo>
                    <a:pt x="33" y="169"/>
                  </a:lnTo>
                  <a:lnTo>
                    <a:pt x="22" y="141"/>
                  </a:lnTo>
                  <a:lnTo>
                    <a:pt x="13" y="110"/>
                  </a:lnTo>
                  <a:lnTo>
                    <a:pt x="6" y="79"/>
                  </a:lnTo>
                  <a:lnTo>
                    <a:pt x="2" y="47"/>
                  </a:lnTo>
                  <a:lnTo>
                    <a:pt x="0" y="23"/>
                  </a:lnTo>
                  <a:lnTo>
                    <a:pt x="0" y="7"/>
                  </a:lnTo>
                  <a:lnTo>
                    <a:pt x="6" y="0"/>
                  </a:lnTo>
                  <a:lnTo>
                    <a:pt x="17" y="11"/>
                  </a:lnTo>
                  <a:lnTo>
                    <a:pt x="24" y="40"/>
                  </a:lnTo>
                  <a:lnTo>
                    <a:pt x="28" y="73"/>
                  </a:lnTo>
                  <a:lnTo>
                    <a:pt x="28" y="97"/>
                  </a:lnTo>
                  <a:lnTo>
                    <a:pt x="26" y="117"/>
                  </a:lnTo>
                  <a:lnTo>
                    <a:pt x="28" y="141"/>
                  </a:lnTo>
                  <a:lnTo>
                    <a:pt x="35" y="163"/>
                  </a:lnTo>
                  <a:lnTo>
                    <a:pt x="46"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1" name="Freeform 43"/>
            <p:cNvSpPr>
              <a:spLocks/>
            </p:cNvSpPr>
            <p:nvPr/>
          </p:nvSpPr>
          <p:spPr bwMode="auto">
            <a:xfrm>
              <a:off x="4872" y="2577"/>
              <a:ext cx="13" cy="13"/>
            </a:xfrm>
            <a:custGeom>
              <a:avLst/>
              <a:gdLst>
                <a:gd name="T0" fmla="*/ 1 w 26"/>
                <a:gd name="T1" fmla="*/ 1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0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3" y="26"/>
                  </a:moveTo>
                  <a:lnTo>
                    <a:pt x="19" y="24"/>
                  </a:lnTo>
                  <a:lnTo>
                    <a:pt x="22" y="22"/>
                  </a:lnTo>
                  <a:lnTo>
                    <a:pt x="24" y="18"/>
                  </a:lnTo>
                  <a:lnTo>
                    <a:pt x="26" y="13"/>
                  </a:lnTo>
                  <a:lnTo>
                    <a:pt x="24" y="7"/>
                  </a:lnTo>
                  <a:lnTo>
                    <a:pt x="22" y="4"/>
                  </a:lnTo>
                  <a:lnTo>
                    <a:pt x="19" y="2"/>
                  </a:lnTo>
                  <a:lnTo>
                    <a:pt x="13" y="0"/>
                  </a:lnTo>
                  <a:lnTo>
                    <a:pt x="8" y="2"/>
                  </a:lnTo>
                  <a:lnTo>
                    <a:pt x="4" y="4"/>
                  </a:lnTo>
                  <a:lnTo>
                    <a:pt x="2" y="7"/>
                  </a:lnTo>
                  <a:lnTo>
                    <a:pt x="0" y="13"/>
                  </a:lnTo>
                  <a:lnTo>
                    <a:pt x="2" y="18"/>
                  </a:lnTo>
                  <a:lnTo>
                    <a:pt x="4" y="22"/>
                  </a:lnTo>
                  <a:lnTo>
                    <a:pt x="8" y="24"/>
                  </a:ln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2" name="Freeform 44"/>
            <p:cNvSpPr>
              <a:spLocks/>
            </p:cNvSpPr>
            <p:nvPr/>
          </p:nvSpPr>
          <p:spPr bwMode="auto">
            <a:xfrm>
              <a:off x="4888" y="2587"/>
              <a:ext cx="12" cy="13"/>
            </a:xfrm>
            <a:custGeom>
              <a:avLst/>
              <a:gdLst>
                <a:gd name="T0" fmla="*/ 1 w 23"/>
                <a:gd name="T1" fmla="*/ 1 h 26"/>
                <a:gd name="T2" fmla="*/ 1 w 23"/>
                <a:gd name="T3" fmla="*/ 1 h 26"/>
                <a:gd name="T4" fmla="*/ 1 w 23"/>
                <a:gd name="T5" fmla="*/ 1 h 26"/>
                <a:gd name="T6" fmla="*/ 1 w 23"/>
                <a:gd name="T7" fmla="*/ 1 h 26"/>
                <a:gd name="T8" fmla="*/ 1 w 23"/>
                <a:gd name="T9" fmla="*/ 1 h 26"/>
                <a:gd name="T10" fmla="*/ 1 w 23"/>
                <a:gd name="T11" fmla="*/ 1 h 26"/>
                <a:gd name="T12" fmla="*/ 1 w 23"/>
                <a:gd name="T13" fmla="*/ 1 h 26"/>
                <a:gd name="T14" fmla="*/ 1 w 23"/>
                <a:gd name="T15" fmla="*/ 1 h 26"/>
                <a:gd name="T16" fmla="*/ 1 w 23"/>
                <a:gd name="T17" fmla="*/ 0 h 26"/>
                <a:gd name="T18" fmla="*/ 1 w 23"/>
                <a:gd name="T19" fmla="*/ 1 h 26"/>
                <a:gd name="T20" fmla="*/ 1 w 23"/>
                <a:gd name="T21" fmla="*/ 1 h 26"/>
                <a:gd name="T22" fmla="*/ 1 w 23"/>
                <a:gd name="T23" fmla="*/ 1 h 26"/>
                <a:gd name="T24" fmla="*/ 0 w 23"/>
                <a:gd name="T25" fmla="*/ 1 h 26"/>
                <a:gd name="T26" fmla="*/ 1 w 23"/>
                <a:gd name="T27" fmla="*/ 1 h 26"/>
                <a:gd name="T28" fmla="*/ 1 w 23"/>
                <a:gd name="T29" fmla="*/ 1 h 26"/>
                <a:gd name="T30" fmla="*/ 1 w 23"/>
                <a:gd name="T31" fmla="*/ 1 h 26"/>
                <a:gd name="T32" fmla="*/ 1 w 23"/>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6">
                  <a:moveTo>
                    <a:pt x="12" y="26"/>
                  </a:moveTo>
                  <a:lnTo>
                    <a:pt x="16" y="24"/>
                  </a:lnTo>
                  <a:lnTo>
                    <a:pt x="20" y="22"/>
                  </a:lnTo>
                  <a:lnTo>
                    <a:pt x="22" y="19"/>
                  </a:lnTo>
                  <a:lnTo>
                    <a:pt x="23" y="13"/>
                  </a:lnTo>
                  <a:lnTo>
                    <a:pt x="22" y="8"/>
                  </a:lnTo>
                  <a:lnTo>
                    <a:pt x="20" y="4"/>
                  </a:lnTo>
                  <a:lnTo>
                    <a:pt x="16" y="2"/>
                  </a:lnTo>
                  <a:lnTo>
                    <a:pt x="12" y="0"/>
                  </a:lnTo>
                  <a:lnTo>
                    <a:pt x="7" y="2"/>
                  </a:lnTo>
                  <a:lnTo>
                    <a:pt x="3" y="4"/>
                  </a:lnTo>
                  <a:lnTo>
                    <a:pt x="1" y="8"/>
                  </a:lnTo>
                  <a:lnTo>
                    <a:pt x="0" y="13"/>
                  </a:lnTo>
                  <a:lnTo>
                    <a:pt x="1" y="19"/>
                  </a:lnTo>
                  <a:lnTo>
                    <a:pt x="3" y="22"/>
                  </a:lnTo>
                  <a:lnTo>
                    <a:pt x="7" y="24"/>
                  </a:lnTo>
                  <a:lnTo>
                    <a:pt x="1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3" name="Freeform 45"/>
            <p:cNvSpPr>
              <a:spLocks/>
            </p:cNvSpPr>
            <p:nvPr/>
          </p:nvSpPr>
          <p:spPr bwMode="auto">
            <a:xfrm>
              <a:off x="4903" y="2597"/>
              <a:ext cx="13" cy="13"/>
            </a:xfrm>
            <a:custGeom>
              <a:avLst/>
              <a:gdLst>
                <a:gd name="T0" fmla="*/ 1 w 26"/>
                <a:gd name="T1" fmla="*/ 1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0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1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3" y="26"/>
                  </a:moveTo>
                  <a:lnTo>
                    <a:pt x="18" y="24"/>
                  </a:lnTo>
                  <a:lnTo>
                    <a:pt x="22" y="22"/>
                  </a:lnTo>
                  <a:lnTo>
                    <a:pt x="24" y="19"/>
                  </a:lnTo>
                  <a:lnTo>
                    <a:pt x="26" y="13"/>
                  </a:lnTo>
                  <a:lnTo>
                    <a:pt x="24" y="10"/>
                  </a:lnTo>
                  <a:lnTo>
                    <a:pt x="22" y="4"/>
                  </a:lnTo>
                  <a:lnTo>
                    <a:pt x="18" y="2"/>
                  </a:lnTo>
                  <a:lnTo>
                    <a:pt x="13" y="0"/>
                  </a:lnTo>
                  <a:lnTo>
                    <a:pt x="7" y="2"/>
                  </a:lnTo>
                  <a:lnTo>
                    <a:pt x="3" y="4"/>
                  </a:lnTo>
                  <a:lnTo>
                    <a:pt x="2" y="10"/>
                  </a:lnTo>
                  <a:lnTo>
                    <a:pt x="0" y="13"/>
                  </a:lnTo>
                  <a:lnTo>
                    <a:pt x="2" y="19"/>
                  </a:lnTo>
                  <a:lnTo>
                    <a:pt x="3" y="22"/>
                  </a:lnTo>
                  <a:lnTo>
                    <a:pt x="7" y="24"/>
                  </a:lnTo>
                  <a:lnTo>
                    <a:pt x="1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4" name="Freeform 46"/>
            <p:cNvSpPr>
              <a:spLocks/>
            </p:cNvSpPr>
            <p:nvPr/>
          </p:nvSpPr>
          <p:spPr bwMode="auto">
            <a:xfrm>
              <a:off x="4862" y="2469"/>
              <a:ext cx="102" cy="109"/>
            </a:xfrm>
            <a:custGeom>
              <a:avLst/>
              <a:gdLst>
                <a:gd name="T0" fmla="*/ 1 w 204"/>
                <a:gd name="T1" fmla="*/ 0 h 219"/>
                <a:gd name="T2" fmla="*/ 1 w 204"/>
                <a:gd name="T3" fmla="*/ 0 h 219"/>
                <a:gd name="T4" fmla="*/ 1 w 204"/>
                <a:gd name="T5" fmla="*/ 0 h 219"/>
                <a:gd name="T6" fmla="*/ 1 w 204"/>
                <a:gd name="T7" fmla="*/ 0 h 219"/>
                <a:gd name="T8" fmla="*/ 1 w 204"/>
                <a:gd name="T9" fmla="*/ 0 h 219"/>
                <a:gd name="T10" fmla="*/ 1 w 204"/>
                <a:gd name="T11" fmla="*/ 0 h 219"/>
                <a:gd name="T12" fmla="*/ 1 w 204"/>
                <a:gd name="T13" fmla="*/ 0 h 219"/>
                <a:gd name="T14" fmla="*/ 1 w 204"/>
                <a:gd name="T15" fmla="*/ 0 h 219"/>
                <a:gd name="T16" fmla="*/ 1 w 204"/>
                <a:gd name="T17" fmla="*/ 0 h 219"/>
                <a:gd name="T18" fmla="*/ 1 w 204"/>
                <a:gd name="T19" fmla="*/ 0 h 219"/>
                <a:gd name="T20" fmla="*/ 1 w 204"/>
                <a:gd name="T21" fmla="*/ 0 h 219"/>
                <a:gd name="T22" fmla="*/ 1 w 204"/>
                <a:gd name="T23" fmla="*/ 0 h 219"/>
                <a:gd name="T24" fmla="*/ 1 w 204"/>
                <a:gd name="T25" fmla="*/ 0 h 219"/>
                <a:gd name="T26" fmla="*/ 1 w 204"/>
                <a:gd name="T27" fmla="*/ 0 h 219"/>
                <a:gd name="T28" fmla="*/ 1 w 204"/>
                <a:gd name="T29" fmla="*/ 0 h 219"/>
                <a:gd name="T30" fmla="*/ 1 w 204"/>
                <a:gd name="T31" fmla="*/ 0 h 219"/>
                <a:gd name="T32" fmla="*/ 1 w 204"/>
                <a:gd name="T33" fmla="*/ 0 h 219"/>
                <a:gd name="T34" fmla="*/ 1 w 204"/>
                <a:gd name="T35" fmla="*/ 0 h 219"/>
                <a:gd name="T36" fmla="*/ 1 w 204"/>
                <a:gd name="T37" fmla="*/ 0 h 219"/>
                <a:gd name="T38" fmla="*/ 1 w 204"/>
                <a:gd name="T39" fmla="*/ 0 h 219"/>
                <a:gd name="T40" fmla="*/ 1 w 204"/>
                <a:gd name="T41" fmla="*/ 0 h 219"/>
                <a:gd name="T42" fmla="*/ 1 w 204"/>
                <a:gd name="T43" fmla="*/ 0 h 219"/>
                <a:gd name="T44" fmla="*/ 1 w 204"/>
                <a:gd name="T45" fmla="*/ 0 h 219"/>
                <a:gd name="T46" fmla="*/ 1 w 204"/>
                <a:gd name="T47" fmla="*/ 0 h 219"/>
                <a:gd name="T48" fmla="*/ 1 w 204"/>
                <a:gd name="T49" fmla="*/ 0 h 219"/>
                <a:gd name="T50" fmla="*/ 1 w 204"/>
                <a:gd name="T51" fmla="*/ 0 h 219"/>
                <a:gd name="T52" fmla="*/ 1 w 204"/>
                <a:gd name="T53" fmla="*/ 0 h 219"/>
                <a:gd name="T54" fmla="*/ 1 w 204"/>
                <a:gd name="T55" fmla="*/ 0 h 219"/>
                <a:gd name="T56" fmla="*/ 1 w 204"/>
                <a:gd name="T57" fmla="*/ 0 h 219"/>
                <a:gd name="T58" fmla="*/ 1 w 204"/>
                <a:gd name="T59" fmla="*/ 0 h 219"/>
                <a:gd name="T60" fmla="*/ 1 w 204"/>
                <a:gd name="T61" fmla="*/ 0 h 219"/>
                <a:gd name="T62" fmla="*/ 1 w 204"/>
                <a:gd name="T63" fmla="*/ 0 h 219"/>
                <a:gd name="T64" fmla="*/ 1 w 204"/>
                <a:gd name="T65" fmla="*/ 0 h 219"/>
                <a:gd name="T66" fmla="*/ 1 w 204"/>
                <a:gd name="T67" fmla="*/ 0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4" h="219">
                  <a:moveTo>
                    <a:pt x="30" y="0"/>
                  </a:moveTo>
                  <a:lnTo>
                    <a:pt x="30" y="41"/>
                  </a:lnTo>
                  <a:lnTo>
                    <a:pt x="26" y="101"/>
                  </a:lnTo>
                  <a:lnTo>
                    <a:pt x="17" y="162"/>
                  </a:lnTo>
                  <a:lnTo>
                    <a:pt x="0" y="206"/>
                  </a:lnTo>
                  <a:lnTo>
                    <a:pt x="11" y="206"/>
                  </a:lnTo>
                  <a:lnTo>
                    <a:pt x="24" y="206"/>
                  </a:lnTo>
                  <a:lnTo>
                    <a:pt x="37" y="208"/>
                  </a:lnTo>
                  <a:lnTo>
                    <a:pt x="46" y="208"/>
                  </a:lnTo>
                  <a:lnTo>
                    <a:pt x="46" y="204"/>
                  </a:lnTo>
                  <a:lnTo>
                    <a:pt x="41" y="200"/>
                  </a:lnTo>
                  <a:lnTo>
                    <a:pt x="33" y="197"/>
                  </a:lnTo>
                  <a:lnTo>
                    <a:pt x="24" y="193"/>
                  </a:lnTo>
                  <a:lnTo>
                    <a:pt x="37" y="182"/>
                  </a:lnTo>
                  <a:lnTo>
                    <a:pt x="48" y="171"/>
                  </a:lnTo>
                  <a:lnTo>
                    <a:pt x="55" y="162"/>
                  </a:lnTo>
                  <a:lnTo>
                    <a:pt x="59" y="155"/>
                  </a:lnTo>
                  <a:lnTo>
                    <a:pt x="63" y="145"/>
                  </a:lnTo>
                  <a:lnTo>
                    <a:pt x="66" y="129"/>
                  </a:lnTo>
                  <a:lnTo>
                    <a:pt x="70" y="112"/>
                  </a:lnTo>
                  <a:lnTo>
                    <a:pt x="70" y="101"/>
                  </a:lnTo>
                  <a:lnTo>
                    <a:pt x="75" y="96"/>
                  </a:lnTo>
                  <a:lnTo>
                    <a:pt x="81" y="92"/>
                  </a:lnTo>
                  <a:lnTo>
                    <a:pt x="88" y="90"/>
                  </a:lnTo>
                  <a:lnTo>
                    <a:pt x="92" y="92"/>
                  </a:lnTo>
                  <a:lnTo>
                    <a:pt x="99" y="109"/>
                  </a:lnTo>
                  <a:lnTo>
                    <a:pt x="110" y="142"/>
                  </a:lnTo>
                  <a:lnTo>
                    <a:pt x="121" y="177"/>
                  </a:lnTo>
                  <a:lnTo>
                    <a:pt x="127" y="197"/>
                  </a:lnTo>
                  <a:lnTo>
                    <a:pt x="127" y="202"/>
                  </a:lnTo>
                  <a:lnTo>
                    <a:pt x="127" y="208"/>
                  </a:lnTo>
                  <a:lnTo>
                    <a:pt x="125" y="213"/>
                  </a:lnTo>
                  <a:lnTo>
                    <a:pt x="123" y="219"/>
                  </a:lnTo>
                  <a:lnTo>
                    <a:pt x="131" y="219"/>
                  </a:lnTo>
                  <a:lnTo>
                    <a:pt x="138" y="219"/>
                  </a:lnTo>
                  <a:lnTo>
                    <a:pt x="145" y="217"/>
                  </a:lnTo>
                  <a:lnTo>
                    <a:pt x="149" y="219"/>
                  </a:lnTo>
                  <a:lnTo>
                    <a:pt x="151" y="193"/>
                  </a:lnTo>
                  <a:lnTo>
                    <a:pt x="151" y="153"/>
                  </a:lnTo>
                  <a:lnTo>
                    <a:pt x="149" y="114"/>
                  </a:lnTo>
                  <a:lnTo>
                    <a:pt x="145" y="92"/>
                  </a:lnTo>
                  <a:lnTo>
                    <a:pt x="153" y="90"/>
                  </a:lnTo>
                  <a:lnTo>
                    <a:pt x="160" y="90"/>
                  </a:lnTo>
                  <a:lnTo>
                    <a:pt x="169" y="92"/>
                  </a:lnTo>
                  <a:lnTo>
                    <a:pt x="178" y="94"/>
                  </a:lnTo>
                  <a:lnTo>
                    <a:pt x="186" y="98"/>
                  </a:lnTo>
                  <a:lnTo>
                    <a:pt x="193" y="103"/>
                  </a:lnTo>
                  <a:lnTo>
                    <a:pt x="200" y="110"/>
                  </a:lnTo>
                  <a:lnTo>
                    <a:pt x="204" y="120"/>
                  </a:lnTo>
                  <a:lnTo>
                    <a:pt x="204" y="112"/>
                  </a:lnTo>
                  <a:lnTo>
                    <a:pt x="200" y="101"/>
                  </a:lnTo>
                  <a:lnTo>
                    <a:pt x="195" y="90"/>
                  </a:lnTo>
                  <a:lnTo>
                    <a:pt x="186" y="83"/>
                  </a:lnTo>
                  <a:lnTo>
                    <a:pt x="180" y="81"/>
                  </a:lnTo>
                  <a:lnTo>
                    <a:pt x="173" y="79"/>
                  </a:lnTo>
                  <a:lnTo>
                    <a:pt x="165" y="79"/>
                  </a:lnTo>
                  <a:lnTo>
                    <a:pt x="156" y="77"/>
                  </a:lnTo>
                  <a:lnTo>
                    <a:pt x="149" y="76"/>
                  </a:lnTo>
                  <a:lnTo>
                    <a:pt x="140" y="76"/>
                  </a:lnTo>
                  <a:lnTo>
                    <a:pt x="134" y="74"/>
                  </a:lnTo>
                  <a:lnTo>
                    <a:pt x="129" y="72"/>
                  </a:lnTo>
                  <a:lnTo>
                    <a:pt x="123" y="68"/>
                  </a:lnTo>
                  <a:lnTo>
                    <a:pt x="112" y="59"/>
                  </a:lnTo>
                  <a:lnTo>
                    <a:pt x="101" y="48"/>
                  </a:lnTo>
                  <a:lnTo>
                    <a:pt x="86" y="35"/>
                  </a:lnTo>
                  <a:lnTo>
                    <a:pt x="72" y="22"/>
                  </a:lnTo>
                  <a:lnTo>
                    <a:pt x="57" y="11"/>
                  </a:lnTo>
                  <a:lnTo>
                    <a:pt x="42" y="4"/>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5" name="Freeform 47"/>
            <p:cNvSpPr>
              <a:spLocks/>
            </p:cNvSpPr>
            <p:nvPr/>
          </p:nvSpPr>
          <p:spPr bwMode="auto">
            <a:xfrm>
              <a:off x="4791" y="2526"/>
              <a:ext cx="72" cy="42"/>
            </a:xfrm>
            <a:custGeom>
              <a:avLst/>
              <a:gdLst>
                <a:gd name="T0" fmla="*/ 1 w 143"/>
                <a:gd name="T1" fmla="*/ 0 h 85"/>
                <a:gd name="T2" fmla="*/ 1 w 143"/>
                <a:gd name="T3" fmla="*/ 0 h 85"/>
                <a:gd name="T4" fmla="*/ 1 w 143"/>
                <a:gd name="T5" fmla="*/ 0 h 85"/>
                <a:gd name="T6" fmla="*/ 1 w 143"/>
                <a:gd name="T7" fmla="*/ 0 h 85"/>
                <a:gd name="T8" fmla="*/ 1 w 143"/>
                <a:gd name="T9" fmla="*/ 0 h 85"/>
                <a:gd name="T10" fmla="*/ 1 w 143"/>
                <a:gd name="T11" fmla="*/ 0 h 85"/>
                <a:gd name="T12" fmla="*/ 1 w 143"/>
                <a:gd name="T13" fmla="*/ 0 h 85"/>
                <a:gd name="T14" fmla="*/ 1 w 143"/>
                <a:gd name="T15" fmla="*/ 0 h 85"/>
                <a:gd name="T16" fmla="*/ 1 w 143"/>
                <a:gd name="T17" fmla="*/ 0 h 85"/>
                <a:gd name="T18" fmla="*/ 1 w 143"/>
                <a:gd name="T19" fmla="*/ 0 h 85"/>
                <a:gd name="T20" fmla="*/ 1 w 143"/>
                <a:gd name="T21" fmla="*/ 0 h 85"/>
                <a:gd name="T22" fmla="*/ 1 w 143"/>
                <a:gd name="T23" fmla="*/ 0 h 85"/>
                <a:gd name="T24" fmla="*/ 1 w 143"/>
                <a:gd name="T25" fmla="*/ 0 h 85"/>
                <a:gd name="T26" fmla="*/ 1 w 143"/>
                <a:gd name="T27" fmla="*/ 0 h 85"/>
                <a:gd name="T28" fmla="*/ 1 w 143"/>
                <a:gd name="T29" fmla="*/ 0 h 85"/>
                <a:gd name="T30" fmla="*/ 1 w 143"/>
                <a:gd name="T31" fmla="*/ 0 h 85"/>
                <a:gd name="T32" fmla="*/ 1 w 143"/>
                <a:gd name="T33" fmla="*/ 0 h 85"/>
                <a:gd name="T34" fmla="*/ 1 w 143"/>
                <a:gd name="T35" fmla="*/ 0 h 85"/>
                <a:gd name="T36" fmla="*/ 1 w 143"/>
                <a:gd name="T37" fmla="*/ 0 h 85"/>
                <a:gd name="T38" fmla="*/ 1 w 143"/>
                <a:gd name="T39" fmla="*/ 0 h 85"/>
                <a:gd name="T40" fmla="*/ 1 w 143"/>
                <a:gd name="T41" fmla="*/ 0 h 85"/>
                <a:gd name="T42" fmla="*/ 1 w 143"/>
                <a:gd name="T43" fmla="*/ 0 h 85"/>
                <a:gd name="T44" fmla="*/ 1 w 143"/>
                <a:gd name="T45" fmla="*/ 0 h 85"/>
                <a:gd name="T46" fmla="*/ 1 w 143"/>
                <a:gd name="T47" fmla="*/ 0 h 85"/>
                <a:gd name="T48" fmla="*/ 1 w 143"/>
                <a:gd name="T49" fmla="*/ 0 h 85"/>
                <a:gd name="T50" fmla="*/ 1 w 143"/>
                <a:gd name="T51" fmla="*/ 0 h 85"/>
                <a:gd name="T52" fmla="*/ 1 w 143"/>
                <a:gd name="T53" fmla="*/ 0 h 85"/>
                <a:gd name="T54" fmla="*/ 1 w 143"/>
                <a:gd name="T55" fmla="*/ 0 h 85"/>
                <a:gd name="T56" fmla="*/ 1 w 143"/>
                <a:gd name="T57" fmla="*/ 0 h 85"/>
                <a:gd name="T58" fmla="*/ 1 w 143"/>
                <a:gd name="T59" fmla="*/ 0 h 85"/>
                <a:gd name="T60" fmla="*/ 1 w 143"/>
                <a:gd name="T61" fmla="*/ 0 h 85"/>
                <a:gd name="T62" fmla="*/ 1 w 143"/>
                <a:gd name="T63" fmla="*/ 0 h 85"/>
                <a:gd name="T64" fmla="*/ 1 w 143"/>
                <a:gd name="T65" fmla="*/ 0 h 85"/>
                <a:gd name="T66" fmla="*/ 1 w 143"/>
                <a:gd name="T67" fmla="*/ 0 h 85"/>
                <a:gd name="T68" fmla="*/ 1 w 143"/>
                <a:gd name="T69" fmla="*/ 0 h 85"/>
                <a:gd name="T70" fmla="*/ 1 w 143"/>
                <a:gd name="T71" fmla="*/ 0 h 85"/>
                <a:gd name="T72" fmla="*/ 1 w 143"/>
                <a:gd name="T73" fmla="*/ 0 h 85"/>
                <a:gd name="T74" fmla="*/ 0 w 143"/>
                <a:gd name="T75" fmla="*/ 0 h 85"/>
                <a:gd name="T76" fmla="*/ 0 w 143"/>
                <a:gd name="T77" fmla="*/ 0 h 85"/>
                <a:gd name="T78" fmla="*/ 1 w 143"/>
                <a:gd name="T79" fmla="*/ 0 h 85"/>
                <a:gd name="T80" fmla="*/ 1 w 143"/>
                <a:gd name="T81" fmla="*/ 0 h 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3" h="85">
                  <a:moveTo>
                    <a:pt x="9" y="2"/>
                  </a:moveTo>
                  <a:lnTo>
                    <a:pt x="16" y="7"/>
                  </a:lnTo>
                  <a:lnTo>
                    <a:pt x="24" y="13"/>
                  </a:lnTo>
                  <a:lnTo>
                    <a:pt x="31" y="18"/>
                  </a:lnTo>
                  <a:lnTo>
                    <a:pt x="40" y="24"/>
                  </a:lnTo>
                  <a:lnTo>
                    <a:pt x="47" y="28"/>
                  </a:lnTo>
                  <a:lnTo>
                    <a:pt x="55" y="31"/>
                  </a:lnTo>
                  <a:lnTo>
                    <a:pt x="62" y="33"/>
                  </a:lnTo>
                  <a:lnTo>
                    <a:pt x="68" y="35"/>
                  </a:lnTo>
                  <a:lnTo>
                    <a:pt x="75" y="35"/>
                  </a:lnTo>
                  <a:lnTo>
                    <a:pt x="82" y="35"/>
                  </a:lnTo>
                  <a:lnTo>
                    <a:pt x="91" y="35"/>
                  </a:lnTo>
                  <a:lnTo>
                    <a:pt x="101" y="33"/>
                  </a:lnTo>
                  <a:lnTo>
                    <a:pt x="112" y="31"/>
                  </a:lnTo>
                  <a:lnTo>
                    <a:pt x="123" y="28"/>
                  </a:lnTo>
                  <a:lnTo>
                    <a:pt x="132" y="22"/>
                  </a:lnTo>
                  <a:lnTo>
                    <a:pt x="143" y="15"/>
                  </a:lnTo>
                  <a:lnTo>
                    <a:pt x="136" y="31"/>
                  </a:lnTo>
                  <a:lnTo>
                    <a:pt x="126" y="52"/>
                  </a:lnTo>
                  <a:lnTo>
                    <a:pt x="117" y="72"/>
                  </a:lnTo>
                  <a:lnTo>
                    <a:pt x="114" y="85"/>
                  </a:lnTo>
                  <a:lnTo>
                    <a:pt x="106" y="81"/>
                  </a:lnTo>
                  <a:lnTo>
                    <a:pt x="106" y="72"/>
                  </a:lnTo>
                  <a:lnTo>
                    <a:pt x="110" y="59"/>
                  </a:lnTo>
                  <a:lnTo>
                    <a:pt x="115" y="44"/>
                  </a:lnTo>
                  <a:lnTo>
                    <a:pt x="108" y="48"/>
                  </a:lnTo>
                  <a:lnTo>
                    <a:pt x="101" y="52"/>
                  </a:lnTo>
                  <a:lnTo>
                    <a:pt x="91" y="55"/>
                  </a:lnTo>
                  <a:lnTo>
                    <a:pt x="80" y="57"/>
                  </a:lnTo>
                  <a:lnTo>
                    <a:pt x="71" y="59"/>
                  </a:lnTo>
                  <a:lnTo>
                    <a:pt x="62" y="61"/>
                  </a:lnTo>
                  <a:lnTo>
                    <a:pt x="53" y="61"/>
                  </a:lnTo>
                  <a:lnTo>
                    <a:pt x="46" y="59"/>
                  </a:lnTo>
                  <a:lnTo>
                    <a:pt x="33" y="52"/>
                  </a:lnTo>
                  <a:lnTo>
                    <a:pt x="20" y="39"/>
                  </a:lnTo>
                  <a:lnTo>
                    <a:pt x="9" y="26"/>
                  </a:lnTo>
                  <a:lnTo>
                    <a:pt x="1" y="15"/>
                  </a:lnTo>
                  <a:lnTo>
                    <a:pt x="0" y="7"/>
                  </a:lnTo>
                  <a:lnTo>
                    <a:pt x="0" y="2"/>
                  </a:lnTo>
                  <a:lnTo>
                    <a:pt x="1" y="0"/>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6" name="Freeform 48"/>
            <p:cNvSpPr>
              <a:spLocks/>
            </p:cNvSpPr>
            <p:nvPr/>
          </p:nvSpPr>
          <p:spPr bwMode="auto">
            <a:xfrm>
              <a:off x="4790" y="3571"/>
              <a:ext cx="55" cy="22"/>
            </a:xfrm>
            <a:custGeom>
              <a:avLst/>
              <a:gdLst>
                <a:gd name="T0" fmla="*/ 1 w 108"/>
                <a:gd name="T1" fmla="*/ 0 h 44"/>
                <a:gd name="T2" fmla="*/ 1 w 108"/>
                <a:gd name="T3" fmla="*/ 1 h 44"/>
                <a:gd name="T4" fmla="*/ 1 w 108"/>
                <a:gd name="T5" fmla="*/ 1 h 44"/>
                <a:gd name="T6" fmla="*/ 1 w 108"/>
                <a:gd name="T7" fmla="*/ 1 h 44"/>
                <a:gd name="T8" fmla="*/ 1 w 108"/>
                <a:gd name="T9" fmla="*/ 1 h 44"/>
                <a:gd name="T10" fmla="*/ 1 w 108"/>
                <a:gd name="T11" fmla="*/ 1 h 44"/>
                <a:gd name="T12" fmla="*/ 1 w 108"/>
                <a:gd name="T13" fmla="*/ 1 h 44"/>
                <a:gd name="T14" fmla="*/ 1 w 108"/>
                <a:gd name="T15" fmla="*/ 1 h 44"/>
                <a:gd name="T16" fmla="*/ 1 w 108"/>
                <a:gd name="T17" fmla="*/ 1 h 44"/>
                <a:gd name="T18" fmla="*/ 1 w 108"/>
                <a:gd name="T19" fmla="*/ 1 h 44"/>
                <a:gd name="T20" fmla="*/ 1 w 108"/>
                <a:gd name="T21" fmla="*/ 1 h 44"/>
                <a:gd name="T22" fmla="*/ 1 w 108"/>
                <a:gd name="T23" fmla="*/ 1 h 44"/>
                <a:gd name="T24" fmla="*/ 1 w 108"/>
                <a:gd name="T25" fmla="*/ 1 h 44"/>
                <a:gd name="T26" fmla="*/ 1 w 108"/>
                <a:gd name="T27" fmla="*/ 1 h 44"/>
                <a:gd name="T28" fmla="*/ 1 w 108"/>
                <a:gd name="T29" fmla="*/ 1 h 44"/>
                <a:gd name="T30" fmla="*/ 1 w 108"/>
                <a:gd name="T31" fmla="*/ 1 h 44"/>
                <a:gd name="T32" fmla="*/ 1 w 108"/>
                <a:gd name="T33" fmla="*/ 1 h 44"/>
                <a:gd name="T34" fmla="*/ 1 w 108"/>
                <a:gd name="T35" fmla="*/ 1 h 44"/>
                <a:gd name="T36" fmla="*/ 1 w 108"/>
                <a:gd name="T37" fmla="*/ 1 h 44"/>
                <a:gd name="T38" fmla="*/ 1 w 108"/>
                <a:gd name="T39" fmla="*/ 1 h 44"/>
                <a:gd name="T40" fmla="*/ 0 w 108"/>
                <a:gd name="T41" fmla="*/ 1 h 44"/>
                <a:gd name="T42" fmla="*/ 1 w 108"/>
                <a:gd name="T43" fmla="*/ 1 h 44"/>
                <a:gd name="T44" fmla="*/ 1 w 108"/>
                <a:gd name="T45" fmla="*/ 1 h 44"/>
                <a:gd name="T46" fmla="*/ 1 w 108"/>
                <a:gd name="T47" fmla="*/ 1 h 44"/>
                <a:gd name="T48" fmla="*/ 1 w 108"/>
                <a:gd name="T49" fmla="*/ 1 h 44"/>
                <a:gd name="T50" fmla="*/ 1 w 108"/>
                <a:gd name="T51" fmla="*/ 1 h 44"/>
                <a:gd name="T52" fmla="*/ 1 w 108"/>
                <a:gd name="T53" fmla="*/ 1 h 44"/>
                <a:gd name="T54" fmla="*/ 1 w 108"/>
                <a:gd name="T55" fmla="*/ 1 h 44"/>
                <a:gd name="T56" fmla="*/ 1 w 108"/>
                <a:gd name="T57" fmla="*/ 1 h 44"/>
                <a:gd name="T58" fmla="*/ 1 w 108"/>
                <a:gd name="T59" fmla="*/ 1 h 44"/>
                <a:gd name="T60" fmla="*/ 1 w 108"/>
                <a:gd name="T61" fmla="*/ 1 h 44"/>
                <a:gd name="T62" fmla="*/ 1 w 108"/>
                <a:gd name="T63" fmla="*/ 1 h 44"/>
                <a:gd name="T64" fmla="*/ 1 w 108"/>
                <a:gd name="T65" fmla="*/ 0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8" h="44">
                  <a:moveTo>
                    <a:pt x="46" y="0"/>
                  </a:moveTo>
                  <a:lnTo>
                    <a:pt x="55" y="1"/>
                  </a:lnTo>
                  <a:lnTo>
                    <a:pt x="64" y="5"/>
                  </a:lnTo>
                  <a:lnTo>
                    <a:pt x="71" y="7"/>
                  </a:lnTo>
                  <a:lnTo>
                    <a:pt x="81" y="7"/>
                  </a:lnTo>
                  <a:lnTo>
                    <a:pt x="88" y="9"/>
                  </a:lnTo>
                  <a:lnTo>
                    <a:pt x="95" y="9"/>
                  </a:lnTo>
                  <a:lnTo>
                    <a:pt x="103" y="9"/>
                  </a:lnTo>
                  <a:lnTo>
                    <a:pt x="108" y="7"/>
                  </a:lnTo>
                  <a:lnTo>
                    <a:pt x="106" y="11"/>
                  </a:lnTo>
                  <a:lnTo>
                    <a:pt x="105" y="14"/>
                  </a:lnTo>
                  <a:lnTo>
                    <a:pt x="105" y="20"/>
                  </a:lnTo>
                  <a:lnTo>
                    <a:pt x="106" y="23"/>
                  </a:lnTo>
                  <a:lnTo>
                    <a:pt x="99" y="29"/>
                  </a:lnTo>
                  <a:lnTo>
                    <a:pt x="90" y="33"/>
                  </a:lnTo>
                  <a:lnTo>
                    <a:pt x="77" y="38"/>
                  </a:lnTo>
                  <a:lnTo>
                    <a:pt x="64" y="42"/>
                  </a:lnTo>
                  <a:lnTo>
                    <a:pt x="49" y="44"/>
                  </a:lnTo>
                  <a:lnTo>
                    <a:pt x="33" y="44"/>
                  </a:lnTo>
                  <a:lnTo>
                    <a:pt x="16" y="40"/>
                  </a:lnTo>
                  <a:lnTo>
                    <a:pt x="0" y="34"/>
                  </a:lnTo>
                  <a:lnTo>
                    <a:pt x="14" y="34"/>
                  </a:lnTo>
                  <a:lnTo>
                    <a:pt x="27" y="34"/>
                  </a:lnTo>
                  <a:lnTo>
                    <a:pt x="40" y="33"/>
                  </a:lnTo>
                  <a:lnTo>
                    <a:pt x="53" y="29"/>
                  </a:lnTo>
                  <a:lnTo>
                    <a:pt x="62" y="27"/>
                  </a:lnTo>
                  <a:lnTo>
                    <a:pt x="70" y="25"/>
                  </a:lnTo>
                  <a:lnTo>
                    <a:pt x="75" y="22"/>
                  </a:lnTo>
                  <a:lnTo>
                    <a:pt x="77" y="20"/>
                  </a:lnTo>
                  <a:lnTo>
                    <a:pt x="75" y="16"/>
                  </a:lnTo>
                  <a:lnTo>
                    <a:pt x="68" y="9"/>
                  </a:lnTo>
                  <a:lnTo>
                    <a:pt x="57" y="3"/>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7" name="Freeform 49"/>
            <p:cNvSpPr>
              <a:spLocks/>
            </p:cNvSpPr>
            <p:nvPr/>
          </p:nvSpPr>
          <p:spPr bwMode="auto">
            <a:xfrm>
              <a:off x="4471" y="3543"/>
              <a:ext cx="94" cy="36"/>
            </a:xfrm>
            <a:custGeom>
              <a:avLst/>
              <a:gdLst>
                <a:gd name="T0" fmla="*/ 0 w 190"/>
                <a:gd name="T1" fmla="*/ 1 h 72"/>
                <a:gd name="T2" fmla="*/ 0 w 190"/>
                <a:gd name="T3" fmla="*/ 1 h 72"/>
                <a:gd name="T4" fmla="*/ 0 w 190"/>
                <a:gd name="T5" fmla="*/ 1 h 72"/>
                <a:gd name="T6" fmla="*/ 0 w 190"/>
                <a:gd name="T7" fmla="*/ 1 h 72"/>
                <a:gd name="T8" fmla="*/ 0 w 190"/>
                <a:gd name="T9" fmla="*/ 1 h 72"/>
                <a:gd name="T10" fmla="*/ 0 w 190"/>
                <a:gd name="T11" fmla="*/ 1 h 72"/>
                <a:gd name="T12" fmla="*/ 0 w 190"/>
                <a:gd name="T13" fmla="*/ 1 h 72"/>
                <a:gd name="T14" fmla="*/ 0 w 190"/>
                <a:gd name="T15" fmla="*/ 1 h 72"/>
                <a:gd name="T16" fmla="*/ 0 w 190"/>
                <a:gd name="T17" fmla="*/ 1 h 72"/>
                <a:gd name="T18" fmla="*/ 0 w 190"/>
                <a:gd name="T19" fmla="*/ 1 h 72"/>
                <a:gd name="T20" fmla="*/ 0 w 190"/>
                <a:gd name="T21" fmla="*/ 1 h 72"/>
                <a:gd name="T22" fmla="*/ 0 w 190"/>
                <a:gd name="T23" fmla="*/ 1 h 72"/>
                <a:gd name="T24" fmla="*/ 0 w 190"/>
                <a:gd name="T25" fmla="*/ 1 h 72"/>
                <a:gd name="T26" fmla="*/ 0 w 190"/>
                <a:gd name="T27" fmla="*/ 1 h 72"/>
                <a:gd name="T28" fmla="*/ 0 w 190"/>
                <a:gd name="T29" fmla="*/ 1 h 72"/>
                <a:gd name="T30" fmla="*/ 0 w 190"/>
                <a:gd name="T31" fmla="*/ 1 h 72"/>
                <a:gd name="T32" fmla="*/ 0 w 190"/>
                <a:gd name="T33" fmla="*/ 0 h 72"/>
                <a:gd name="T34" fmla="*/ 0 w 190"/>
                <a:gd name="T35" fmla="*/ 0 h 72"/>
                <a:gd name="T36" fmla="*/ 0 w 190"/>
                <a:gd name="T37" fmla="*/ 1 h 72"/>
                <a:gd name="T38" fmla="*/ 0 w 190"/>
                <a:gd name="T39" fmla="*/ 1 h 72"/>
                <a:gd name="T40" fmla="*/ 0 w 190"/>
                <a:gd name="T41" fmla="*/ 1 h 72"/>
                <a:gd name="T42" fmla="*/ 0 w 190"/>
                <a:gd name="T43" fmla="*/ 1 h 72"/>
                <a:gd name="T44" fmla="*/ 0 w 190"/>
                <a:gd name="T45" fmla="*/ 1 h 72"/>
                <a:gd name="T46" fmla="*/ 0 w 190"/>
                <a:gd name="T47" fmla="*/ 1 h 72"/>
                <a:gd name="T48" fmla="*/ 0 w 190"/>
                <a:gd name="T49" fmla="*/ 1 h 72"/>
                <a:gd name="T50" fmla="*/ 0 w 190"/>
                <a:gd name="T51" fmla="*/ 1 h 72"/>
                <a:gd name="T52" fmla="*/ 0 w 190"/>
                <a:gd name="T53" fmla="*/ 1 h 72"/>
                <a:gd name="T54" fmla="*/ 0 w 190"/>
                <a:gd name="T55" fmla="*/ 1 h 72"/>
                <a:gd name="T56" fmla="*/ 0 w 190"/>
                <a:gd name="T57" fmla="*/ 1 h 72"/>
                <a:gd name="T58" fmla="*/ 0 w 190"/>
                <a:gd name="T59" fmla="*/ 1 h 72"/>
                <a:gd name="T60" fmla="*/ 0 w 190"/>
                <a:gd name="T61" fmla="*/ 1 h 72"/>
                <a:gd name="T62" fmla="*/ 0 w 190"/>
                <a:gd name="T63" fmla="*/ 1 h 72"/>
                <a:gd name="T64" fmla="*/ 0 w 190"/>
                <a:gd name="T65" fmla="*/ 1 h 72"/>
                <a:gd name="T66" fmla="*/ 0 w 190"/>
                <a:gd name="T67" fmla="*/ 1 h 72"/>
                <a:gd name="T68" fmla="*/ 0 w 190"/>
                <a:gd name="T69" fmla="*/ 1 h 72"/>
                <a:gd name="T70" fmla="*/ 0 w 190"/>
                <a:gd name="T71" fmla="*/ 1 h 72"/>
                <a:gd name="T72" fmla="*/ 0 w 190"/>
                <a:gd name="T73" fmla="*/ 1 h 72"/>
                <a:gd name="T74" fmla="*/ 0 w 190"/>
                <a:gd name="T75" fmla="*/ 1 h 72"/>
                <a:gd name="T76" fmla="*/ 0 w 190"/>
                <a:gd name="T77" fmla="*/ 1 h 72"/>
                <a:gd name="T78" fmla="*/ 0 w 190"/>
                <a:gd name="T79" fmla="*/ 1 h 72"/>
                <a:gd name="T80" fmla="*/ 0 w 190"/>
                <a:gd name="T81" fmla="*/ 1 h 72"/>
                <a:gd name="T82" fmla="*/ 0 w 190"/>
                <a:gd name="T83" fmla="*/ 1 h 72"/>
                <a:gd name="T84" fmla="*/ 0 w 190"/>
                <a:gd name="T85" fmla="*/ 1 h 72"/>
                <a:gd name="T86" fmla="*/ 0 w 190"/>
                <a:gd name="T87" fmla="*/ 1 h 72"/>
                <a:gd name="T88" fmla="*/ 0 w 190"/>
                <a:gd name="T89" fmla="*/ 1 h 72"/>
                <a:gd name="T90" fmla="*/ 0 w 190"/>
                <a:gd name="T91" fmla="*/ 1 h 72"/>
                <a:gd name="T92" fmla="*/ 0 w 190"/>
                <a:gd name="T93" fmla="*/ 1 h 72"/>
                <a:gd name="T94" fmla="*/ 0 w 190"/>
                <a:gd name="T95" fmla="*/ 1 h 72"/>
                <a:gd name="T96" fmla="*/ 0 w 190"/>
                <a:gd name="T97" fmla="*/ 1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0" h="72">
                  <a:moveTo>
                    <a:pt x="0" y="72"/>
                  </a:moveTo>
                  <a:lnTo>
                    <a:pt x="10" y="65"/>
                  </a:lnTo>
                  <a:lnTo>
                    <a:pt x="19" y="56"/>
                  </a:lnTo>
                  <a:lnTo>
                    <a:pt x="30" y="48"/>
                  </a:lnTo>
                  <a:lnTo>
                    <a:pt x="39" y="45"/>
                  </a:lnTo>
                  <a:lnTo>
                    <a:pt x="46" y="43"/>
                  </a:lnTo>
                  <a:lnTo>
                    <a:pt x="56" y="43"/>
                  </a:lnTo>
                  <a:lnTo>
                    <a:pt x="68" y="41"/>
                  </a:lnTo>
                  <a:lnTo>
                    <a:pt x="83" y="39"/>
                  </a:lnTo>
                  <a:lnTo>
                    <a:pt x="96" y="37"/>
                  </a:lnTo>
                  <a:lnTo>
                    <a:pt x="109" y="35"/>
                  </a:lnTo>
                  <a:lnTo>
                    <a:pt x="120" y="35"/>
                  </a:lnTo>
                  <a:lnTo>
                    <a:pt x="127" y="35"/>
                  </a:lnTo>
                  <a:lnTo>
                    <a:pt x="135" y="24"/>
                  </a:lnTo>
                  <a:lnTo>
                    <a:pt x="144" y="15"/>
                  </a:lnTo>
                  <a:lnTo>
                    <a:pt x="155" y="6"/>
                  </a:lnTo>
                  <a:lnTo>
                    <a:pt x="166" y="0"/>
                  </a:lnTo>
                  <a:lnTo>
                    <a:pt x="173" y="0"/>
                  </a:lnTo>
                  <a:lnTo>
                    <a:pt x="180" y="4"/>
                  </a:lnTo>
                  <a:lnTo>
                    <a:pt x="186" y="6"/>
                  </a:lnTo>
                  <a:lnTo>
                    <a:pt x="190" y="10"/>
                  </a:lnTo>
                  <a:lnTo>
                    <a:pt x="177" y="13"/>
                  </a:lnTo>
                  <a:lnTo>
                    <a:pt x="164" y="17"/>
                  </a:lnTo>
                  <a:lnTo>
                    <a:pt x="151" y="24"/>
                  </a:lnTo>
                  <a:lnTo>
                    <a:pt x="144" y="32"/>
                  </a:lnTo>
                  <a:lnTo>
                    <a:pt x="147" y="41"/>
                  </a:lnTo>
                  <a:lnTo>
                    <a:pt x="153" y="50"/>
                  </a:lnTo>
                  <a:lnTo>
                    <a:pt x="158" y="59"/>
                  </a:lnTo>
                  <a:lnTo>
                    <a:pt x="168" y="68"/>
                  </a:lnTo>
                  <a:lnTo>
                    <a:pt x="155" y="63"/>
                  </a:lnTo>
                  <a:lnTo>
                    <a:pt x="140" y="56"/>
                  </a:lnTo>
                  <a:lnTo>
                    <a:pt x="127" y="48"/>
                  </a:lnTo>
                  <a:lnTo>
                    <a:pt x="120" y="45"/>
                  </a:lnTo>
                  <a:lnTo>
                    <a:pt x="116" y="46"/>
                  </a:lnTo>
                  <a:lnTo>
                    <a:pt x="114" y="52"/>
                  </a:lnTo>
                  <a:lnTo>
                    <a:pt x="116" y="56"/>
                  </a:lnTo>
                  <a:lnTo>
                    <a:pt x="120" y="61"/>
                  </a:lnTo>
                  <a:lnTo>
                    <a:pt x="116" y="63"/>
                  </a:lnTo>
                  <a:lnTo>
                    <a:pt x="114" y="65"/>
                  </a:lnTo>
                  <a:lnTo>
                    <a:pt x="111" y="67"/>
                  </a:lnTo>
                  <a:lnTo>
                    <a:pt x="107" y="68"/>
                  </a:lnTo>
                  <a:lnTo>
                    <a:pt x="100" y="65"/>
                  </a:lnTo>
                  <a:lnTo>
                    <a:pt x="89" y="61"/>
                  </a:lnTo>
                  <a:lnTo>
                    <a:pt x="76" y="59"/>
                  </a:lnTo>
                  <a:lnTo>
                    <a:pt x="63" y="57"/>
                  </a:lnTo>
                  <a:lnTo>
                    <a:pt x="46" y="59"/>
                  </a:lnTo>
                  <a:lnTo>
                    <a:pt x="32" y="61"/>
                  </a:lnTo>
                  <a:lnTo>
                    <a:pt x="15" y="65"/>
                  </a:lnTo>
                  <a:lnTo>
                    <a:pt x="0"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8" name="Freeform 50"/>
            <p:cNvSpPr>
              <a:spLocks/>
            </p:cNvSpPr>
            <p:nvPr/>
          </p:nvSpPr>
          <p:spPr bwMode="auto">
            <a:xfrm>
              <a:off x="4638" y="1951"/>
              <a:ext cx="208" cy="303"/>
            </a:xfrm>
            <a:custGeom>
              <a:avLst/>
              <a:gdLst>
                <a:gd name="T0" fmla="*/ 1 w 415"/>
                <a:gd name="T1" fmla="*/ 1 h 606"/>
                <a:gd name="T2" fmla="*/ 1 w 415"/>
                <a:gd name="T3" fmla="*/ 1 h 606"/>
                <a:gd name="T4" fmla="*/ 1 w 415"/>
                <a:gd name="T5" fmla="*/ 1 h 606"/>
                <a:gd name="T6" fmla="*/ 1 w 415"/>
                <a:gd name="T7" fmla="*/ 1 h 606"/>
                <a:gd name="T8" fmla="*/ 1 w 415"/>
                <a:gd name="T9" fmla="*/ 1 h 606"/>
                <a:gd name="T10" fmla="*/ 1 w 415"/>
                <a:gd name="T11" fmla="*/ 1 h 606"/>
                <a:gd name="T12" fmla="*/ 1 w 415"/>
                <a:gd name="T13" fmla="*/ 1 h 606"/>
                <a:gd name="T14" fmla="*/ 1 w 415"/>
                <a:gd name="T15" fmla="*/ 1 h 606"/>
                <a:gd name="T16" fmla="*/ 1 w 415"/>
                <a:gd name="T17" fmla="*/ 1 h 606"/>
                <a:gd name="T18" fmla="*/ 1 w 415"/>
                <a:gd name="T19" fmla="*/ 1 h 606"/>
                <a:gd name="T20" fmla="*/ 1 w 415"/>
                <a:gd name="T21" fmla="*/ 1 h 606"/>
                <a:gd name="T22" fmla="*/ 1 w 415"/>
                <a:gd name="T23" fmla="*/ 1 h 606"/>
                <a:gd name="T24" fmla="*/ 1 w 415"/>
                <a:gd name="T25" fmla="*/ 1 h 606"/>
                <a:gd name="T26" fmla="*/ 1 w 415"/>
                <a:gd name="T27" fmla="*/ 1 h 606"/>
                <a:gd name="T28" fmla="*/ 1 w 415"/>
                <a:gd name="T29" fmla="*/ 1 h 606"/>
                <a:gd name="T30" fmla="*/ 1 w 415"/>
                <a:gd name="T31" fmla="*/ 0 h 606"/>
                <a:gd name="T32" fmla="*/ 1 w 415"/>
                <a:gd name="T33" fmla="*/ 1 h 606"/>
                <a:gd name="T34" fmla="*/ 1 w 415"/>
                <a:gd name="T35" fmla="*/ 1 h 606"/>
                <a:gd name="T36" fmla="*/ 1 w 415"/>
                <a:gd name="T37" fmla="*/ 1 h 606"/>
                <a:gd name="T38" fmla="*/ 1 w 415"/>
                <a:gd name="T39" fmla="*/ 1 h 606"/>
                <a:gd name="T40" fmla="*/ 1 w 415"/>
                <a:gd name="T41" fmla="*/ 1 h 606"/>
                <a:gd name="T42" fmla="*/ 1 w 415"/>
                <a:gd name="T43" fmla="*/ 1 h 606"/>
                <a:gd name="T44" fmla="*/ 1 w 415"/>
                <a:gd name="T45" fmla="*/ 1 h 606"/>
                <a:gd name="T46" fmla="*/ 1 w 415"/>
                <a:gd name="T47" fmla="*/ 1 h 606"/>
                <a:gd name="T48" fmla="*/ 1 w 415"/>
                <a:gd name="T49" fmla="*/ 1 h 606"/>
                <a:gd name="T50" fmla="*/ 1 w 415"/>
                <a:gd name="T51" fmla="*/ 1 h 606"/>
                <a:gd name="T52" fmla="*/ 1 w 415"/>
                <a:gd name="T53" fmla="*/ 1 h 606"/>
                <a:gd name="T54" fmla="*/ 1 w 415"/>
                <a:gd name="T55" fmla="*/ 1 h 606"/>
                <a:gd name="T56" fmla="*/ 1 w 415"/>
                <a:gd name="T57" fmla="*/ 1 h 606"/>
                <a:gd name="T58" fmla="*/ 1 w 415"/>
                <a:gd name="T59" fmla="*/ 1 h 606"/>
                <a:gd name="T60" fmla="*/ 1 w 415"/>
                <a:gd name="T61" fmla="*/ 1 h 606"/>
                <a:gd name="T62" fmla="*/ 1 w 415"/>
                <a:gd name="T63" fmla="*/ 1 h 606"/>
                <a:gd name="T64" fmla="*/ 1 w 415"/>
                <a:gd name="T65" fmla="*/ 1 h 606"/>
                <a:gd name="T66" fmla="*/ 1 w 415"/>
                <a:gd name="T67" fmla="*/ 1 h 606"/>
                <a:gd name="T68" fmla="*/ 1 w 415"/>
                <a:gd name="T69" fmla="*/ 1 h 606"/>
                <a:gd name="T70" fmla="*/ 1 w 415"/>
                <a:gd name="T71" fmla="*/ 1 h 606"/>
                <a:gd name="T72" fmla="*/ 1 w 415"/>
                <a:gd name="T73" fmla="*/ 1 h 606"/>
                <a:gd name="T74" fmla="*/ 1 w 415"/>
                <a:gd name="T75" fmla="*/ 1 h 606"/>
                <a:gd name="T76" fmla="*/ 1 w 415"/>
                <a:gd name="T77" fmla="*/ 1 h 606"/>
                <a:gd name="T78" fmla="*/ 1 w 415"/>
                <a:gd name="T79" fmla="*/ 1 h 606"/>
                <a:gd name="T80" fmla="*/ 1 w 415"/>
                <a:gd name="T81" fmla="*/ 1 h 606"/>
                <a:gd name="T82" fmla="*/ 1 w 415"/>
                <a:gd name="T83" fmla="*/ 1 h 606"/>
                <a:gd name="T84" fmla="*/ 1 w 415"/>
                <a:gd name="T85" fmla="*/ 1 h 606"/>
                <a:gd name="T86" fmla="*/ 1 w 415"/>
                <a:gd name="T87" fmla="*/ 1 h 606"/>
                <a:gd name="T88" fmla="*/ 1 w 415"/>
                <a:gd name="T89" fmla="*/ 1 h 606"/>
                <a:gd name="T90" fmla="*/ 1 w 415"/>
                <a:gd name="T91" fmla="*/ 1 h 606"/>
                <a:gd name="T92" fmla="*/ 1 w 415"/>
                <a:gd name="T93" fmla="*/ 1 h 606"/>
                <a:gd name="T94" fmla="*/ 1 w 415"/>
                <a:gd name="T95" fmla="*/ 1 h 606"/>
                <a:gd name="T96" fmla="*/ 1 w 415"/>
                <a:gd name="T97" fmla="*/ 1 h 606"/>
                <a:gd name="T98" fmla="*/ 1 w 415"/>
                <a:gd name="T99" fmla="*/ 1 h 606"/>
                <a:gd name="T100" fmla="*/ 1 w 415"/>
                <a:gd name="T101" fmla="*/ 1 h 606"/>
                <a:gd name="T102" fmla="*/ 1 w 415"/>
                <a:gd name="T103" fmla="*/ 1 h 6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15" h="606">
                  <a:moveTo>
                    <a:pt x="404" y="270"/>
                  </a:moveTo>
                  <a:lnTo>
                    <a:pt x="402" y="261"/>
                  </a:lnTo>
                  <a:lnTo>
                    <a:pt x="398" y="252"/>
                  </a:lnTo>
                  <a:lnTo>
                    <a:pt x="395" y="243"/>
                  </a:lnTo>
                  <a:lnTo>
                    <a:pt x="393" y="235"/>
                  </a:lnTo>
                  <a:lnTo>
                    <a:pt x="393" y="228"/>
                  </a:lnTo>
                  <a:lnTo>
                    <a:pt x="393" y="217"/>
                  </a:lnTo>
                  <a:lnTo>
                    <a:pt x="393" y="208"/>
                  </a:lnTo>
                  <a:lnTo>
                    <a:pt x="393" y="200"/>
                  </a:lnTo>
                  <a:lnTo>
                    <a:pt x="393" y="193"/>
                  </a:lnTo>
                  <a:lnTo>
                    <a:pt x="389" y="186"/>
                  </a:lnTo>
                  <a:lnTo>
                    <a:pt x="387" y="180"/>
                  </a:lnTo>
                  <a:lnTo>
                    <a:pt x="386" y="175"/>
                  </a:lnTo>
                  <a:lnTo>
                    <a:pt x="384" y="169"/>
                  </a:lnTo>
                  <a:lnTo>
                    <a:pt x="382" y="164"/>
                  </a:lnTo>
                  <a:lnTo>
                    <a:pt x="382" y="158"/>
                  </a:lnTo>
                  <a:lnTo>
                    <a:pt x="382" y="153"/>
                  </a:lnTo>
                  <a:lnTo>
                    <a:pt x="382" y="149"/>
                  </a:lnTo>
                  <a:lnTo>
                    <a:pt x="380" y="143"/>
                  </a:lnTo>
                  <a:lnTo>
                    <a:pt x="378" y="140"/>
                  </a:lnTo>
                  <a:lnTo>
                    <a:pt x="376" y="134"/>
                  </a:lnTo>
                  <a:lnTo>
                    <a:pt x="380" y="132"/>
                  </a:lnTo>
                  <a:lnTo>
                    <a:pt x="382" y="131"/>
                  </a:lnTo>
                  <a:lnTo>
                    <a:pt x="386" y="129"/>
                  </a:lnTo>
                  <a:lnTo>
                    <a:pt x="386" y="125"/>
                  </a:lnTo>
                  <a:lnTo>
                    <a:pt x="382" y="118"/>
                  </a:lnTo>
                  <a:lnTo>
                    <a:pt x="376" y="107"/>
                  </a:lnTo>
                  <a:lnTo>
                    <a:pt x="367" y="92"/>
                  </a:lnTo>
                  <a:lnTo>
                    <a:pt x="356" y="79"/>
                  </a:lnTo>
                  <a:lnTo>
                    <a:pt x="351" y="74"/>
                  </a:lnTo>
                  <a:lnTo>
                    <a:pt x="347" y="68"/>
                  </a:lnTo>
                  <a:lnTo>
                    <a:pt x="343" y="64"/>
                  </a:lnTo>
                  <a:lnTo>
                    <a:pt x="340" y="63"/>
                  </a:lnTo>
                  <a:lnTo>
                    <a:pt x="334" y="57"/>
                  </a:lnTo>
                  <a:lnTo>
                    <a:pt x="327" y="52"/>
                  </a:lnTo>
                  <a:lnTo>
                    <a:pt x="319" y="46"/>
                  </a:lnTo>
                  <a:lnTo>
                    <a:pt x="312" y="39"/>
                  </a:lnTo>
                  <a:lnTo>
                    <a:pt x="303" y="33"/>
                  </a:lnTo>
                  <a:lnTo>
                    <a:pt x="296" y="26"/>
                  </a:lnTo>
                  <a:lnTo>
                    <a:pt x="288" y="20"/>
                  </a:lnTo>
                  <a:lnTo>
                    <a:pt x="283" y="17"/>
                  </a:lnTo>
                  <a:lnTo>
                    <a:pt x="275" y="13"/>
                  </a:lnTo>
                  <a:lnTo>
                    <a:pt x="268" y="11"/>
                  </a:lnTo>
                  <a:lnTo>
                    <a:pt x="259" y="8"/>
                  </a:lnTo>
                  <a:lnTo>
                    <a:pt x="250" y="6"/>
                  </a:lnTo>
                  <a:lnTo>
                    <a:pt x="240" y="4"/>
                  </a:lnTo>
                  <a:lnTo>
                    <a:pt x="229" y="2"/>
                  </a:lnTo>
                  <a:lnTo>
                    <a:pt x="222" y="0"/>
                  </a:lnTo>
                  <a:lnTo>
                    <a:pt x="215" y="0"/>
                  </a:lnTo>
                  <a:lnTo>
                    <a:pt x="209" y="0"/>
                  </a:lnTo>
                  <a:lnTo>
                    <a:pt x="198" y="2"/>
                  </a:lnTo>
                  <a:lnTo>
                    <a:pt x="185" y="4"/>
                  </a:lnTo>
                  <a:lnTo>
                    <a:pt x="169" y="8"/>
                  </a:lnTo>
                  <a:lnTo>
                    <a:pt x="152" y="11"/>
                  </a:lnTo>
                  <a:lnTo>
                    <a:pt x="136" y="17"/>
                  </a:lnTo>
                  <a:lnTo>
                    <a:pt x="121" y="24"/>
                  </a:lnTo>
                  <a:lnTo>
                    <a:pt x="106" y="31"/>
                  </a:lnTo>
                  <a:lnTo>
                    <a:pt x="97" y="39"/>
                  </a:lnTo>
                  <a:lnTo>
                    <a:pt x="86" y="48"/>
                  </a:lnTo>
                  <a:lnTo>
                    <a:pt x="75" y="59"/>
                  </a:lnTo>
                  <a:lnTo>
                    <a:pt x="64" y="70"/>
                  </a:lnTo>
                  <a:lnTo>
                    <a:pt x="55" y="85"/>
                  </a:lnTo>
                  <a:lnTo>
                    <a:pt x="48" y="98"/>
                  </a:lnTo>
                  <a:lnTo>
                    <a:pt x="42" y="112"/>
                  </a:lnTo>
                  <a:lnTo>
                    <a:pt x="40" y="127"/>
                  </a:lnTo>
                  <a:lnTo>
                    <a:pt x="35" y="134"/>
                  </a:lnTo>
                  <a:lnTo>
                    <a:pt x="27" y="145"/>
                  </a:lnTo>
                  <a:lnTo>
                    <a:pt x="18" y="158"/>
                  </a:lnTo>
                  <a:lnTo>
                    <a:pt x="9" y="171"/>
                  </a:lnTo>
                  <a:lnTo>
                    <a:pt x="7" y="188"/>
                  </a:lnTo>
                  <a:lnTo>
                    <a:pt x="13" y="211"/>
                  </a:lnTo>
                  <a:lnTo>
                    <a:pt x="20" y="235"/>
                  </a:lnTo>
                  <a:lnTo>
                    <a:pt x="27" y="254"/>
                  </a:lnTo>
                  <a:lnTo>
                    <a:pt x="20" y="250"/>
                  </a:lnTo>
                  <a:lnTo>
                    <a:pt x="11" y="250"/>
                  </a:lnTo>
                  <a:lnTo>
                    <a:pt x="3" y="254"/>
                  </a:lnTo>
                  <a:lnTo>
                    <a:pt x="0" y="259"/>
                  </a:lnTo>
                  <a:lnTo>
                    <a:pt x="2" y="272"/>
                  </a:lnTo>
                  <a:lnTo>
                    <a:pt x="9" y="294"/>
                  </a:lnTo>
                  <a:lnTo>
                    <a:pt x="14" y="314"/>
                  </a:lnTo>
                  <a:lnTo>
                    <a:pt x="18" y="327"/>
                  </a:lnTo>
                  <a:lnTo>
                    <a:pt x="18" y="335"/>
                  </a:lnTo>
                  <a:lnTo>
                    <a:pt x="20" y="342"/>
                  </a:lnTo>
                  <a:lnTo>
                    <a:pt x="22" y="351"/>
                  </a:lnTo>
                  <a:lnTo>
                    <a:pt x="24" y="358"/>
                  </a:lnTo>
                  <a:lnTo>
                    <a:pt x="27" y="366"/>
                  </a:lnTo>
                  <a:lnTo>
                    <a:pt x="31" y="375"/>
                  </a:lnTo>
                  <a:lnTo>
                    <a:pt x="37" y="384"/>
                  </a:lnTo>
                  <a:lnTo>
                    <a:pt x="38" y="391"/>
                  </a:lnTo>
                  <a:lnTo>
                    <a:pt x="42" y="395"/>
                  </a:lnTo>
                  <a:lnTo>
                    <a:pt x="48" y="399"/>
                  </a:lnTo>
                  <a:lnTo>
                    <a:pt x="55" y="399"/>
                  </a:lnTo>
                  <a:lnTo>
                    <a:pt x="62" y="401"/>
                  </a:lnTo>
                  <a:lnTo>
                    <a:pt x="66" y="426"/>
                  </a:lnTo>
                  <a:lnTo>
                    <a:pt x="75" y="456"/>
                  </a:lnTo>
                  <a:lnTo>
                    <a:pt x="84" y="487"/>
                  </a:lnTo>
                  <a:lnTo>
                    <a:pt x="90" y="507"/>
                  </a:lnTo>
                  <a:lnTo>
                    <a:pt x="93" y="520"/>
                  </a:lnTo>
                  <a:lnTo>
                    <a:pt x="97" y="533"/>
                  </a:lnTo>
                  <a:lnTo>
                    <a:pt x="103" y="546"/>
                  </a:lnTo>
                  <a:lnTo>
                    <a:pt x="108" y="559"/>
                  </a:lnTo>
                  <a:lnTo>
                    <a:pt x="114" y="568"/>
                  </a:lnTo>
                  <a:lnTo>
                    <a:pt x="123" y="579"/>
                  </a:lnTo>
                  <a:lnTo>
                    <a:pt x="134" y="588"/>
                  </a:lnTo>
                  <a:lnTo>
                    <a:pt x="145" y="595"/>
                  </a:lnTo>
                  <a:lnTo>
                    <a:pt x="152" y="597"/>
                  </a:lnTo>
                  <a:lnTo>
                    <a:pt x="161" y="601"/>
                  </a:lnTo>
                  <a:lnTo>
                    <a:pt x="169" y="603"/>
                  </a:lnTo>
                  <a:lnTo>
                    <a:pt x="178" y="603"/>
                  </a:lnTo>
                  <a:lnTo>
                    <a:pt x="185" y="605"/>
                  </a:lnTo>
                  <a:lnTo>
                    <a:pt x="195" y="606"/>
                  </a:lnTo>
                  <a:lnTo>
                    <a:pt x="202" y="606"/>
                  </a:lnTo>
                  <a:lnTo>
                    <a:pt x="209" y="606"/>
                  </a:lnTo>
                  <a:lnTo>
                    <a:pt x="217" y="606"/>
                  </a:lnTo>
                  <a:lnTo>
                    <a:pt x="224" y="606"/>
                  </a:lnTo>
                  <a:lnTo>
                    <a:pt x="231" y="605"/>
                  </a:lnTo>
                  <a:lnTo>
                    <a:pt x="239" y="603"/>
                  </a:lnTo>
                  <a:lnTo>
                    <a:pt x="246" y="601"/>
                  </a:lnTo>
                  <a:lnTo>
                    <a:pt x="252" y="599"/>
                  </a:lnTo>
                  <a:lnTo>
                    <a:pt x="259" y="597"/>
                  </a:lnTo>
                  <a:lnTo>
                    <a:pt x="266" y="594"/>
                  </a:lnTo>
                  <a:lnTo>
                    <a:pt x="279" y="586"/>
                  </a:lnTo>
                  <a:lnTo>
                    <a:pt x="290" y="577"/>
                  </a:lnTo>
                  <a:lnTo>
                    <a:pt x="299" y="570"/>
                  </a:lnTo>
                  <a:lnTo>
                    <a:pt x="308" y="562"/>
                  </a:lnTo>
                  <a:lnTo>
                    <a:pt x="325" y="544"/>
                  </a:lnTo>
                  <a:lnTo>
                    <a:pt x="338" y="518"/>
                  </a:lnTo>
                  <a:lnTo>
                    <a:pt x="345" y="487"/>
                  </a:lnTo>
                  <a:lnTo>
                    <a:pt x="345" y="452"/>
                  </a:lnTo>
                  <a:lnTo>
                    <a:pt x="347" y="443"/>
                  </a:lnTo>
                  <a:lnTo>
                    <a:pt x="351" y="430"/>
                  </a:lnTo>
                  <a:lnTo>
                    <a:pt x="353" y="415"/>
                  </a:lnTo>
                  <a:lnTo>
                    <a:pt x="354" y="402"/>
                  </a:lnTo>
                  <a:lnTo>
                    <a:pt x="364" y="401"/>
                  </a:lnTo>
                  <a:lnTo>
                    <a:pt x="373" y="397"/>
                  </a:lnTo>
                  <a:lnTo>
                    <a:pt x="382" y="393"/>
                  </a:lnTo>
                  <a:lnTo>
                    <a:pt x="387" y="390"/>
                  </a:lnTo>
                  <a:lnTo>
                    <a:pt x="389" y="384"/>
                  </a:lnTo>
                  <a:lnTo>
                    <a:pt x="393" y="377"/>
                  </a:lnTo>
                  <a:lnTo>
                    <a:pt x="395" y="369"/>
                  </a:lnTo>
                  <a:lnTo>
                    <a:pt x="395" y="366"/>
                  </a:lnTo>
                  <a:lnTo>
                    <a:pt x="397" y="358"/>
                  </a:lnTo>
                  <a:lnTo>
                    <a:pt x="400" y="349"/>
                  </a:lnTo>
                  <a:lnTo>
                    <a:pt x="404" y="340"/>
                  </a:lnTo>
                  <a:lnTo>
                    <a:pt x="406" y="333"/>
                  </a:lnTo>
                  <a:lnTo>
                    <a:pt x="410" y="325"/>
                  </a:lnTo>
                  <a:lnTo>
                    <a:pt x="413" y="316"/>
                  </a:lnTo>
                  <a:lnTo>
                    <a:pt x="415" y="307"/>
                  </a:lnTo>
                  <a:lnTo>
                    <a:pt x="415" y="300"/>
                  </a:lnTo>
                  <a:lnTo>
                    <a:pt x="415" y="296"/>
                  </a:lnTo>
                  <a:lnTo>
                    <a:pt x="413" y="290"/>
                  </a:lnTo>
                  <a:lnTo>
                    <a:pt x="410" y="287"/>
                  </a:lnTo>
                  <a:lnTo>
                    <a:pt x="404" y="283"/>
                  </a:lnTo>
                  <a:lnTo>
                    <a:pt x="404" y="279"/>
                  </a:lnTo>
                  <a:lnTo>
                    <a:pt x="404" y="276"/>
                  </a:lnTo>
                  <a:lnTo>
                    <a:pt x="404" y="274"/>
                  </a:lnTo>
                  <a:lnTo>
                    <a:pt x="404"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59" name="Freeform 51"/>
            <p:cNvSpPr>
              <a:spLocks/>
            </p:cNvSpPr>
            <p:nvPr/>
          </p:nvSpPr>
          <p:spPr bwMode="auto">
            <a:xfrm>
              <a:off x="4658" y="1966"/>
              <a:ext cx="51" cy="53"/>
            </a:xfrm>
            <a:custGeom>
              <a:avLst/>
              <a:gdLst>
                <a:gd name="T0" fmla="*/ 0 w 101"/>
                <a:gd name="T1" fmla="*/ 1 h 105"/>
                <a:gd name="T2" fmla="*/ 1 w 101"/>
                <a:gd name="T3" fmla="*/ 1 h 105"/>
                <a:gd name="T4" fmla="*/ 1 w 101"/>
                <a:gd name="T5" fmla="*/ 1 h 105"/>
                <a:gd name="T6" fmla="*/ 1 w 101"/>
                <a:gd name="T7" fmla="*/ 1 h 105"/>
                <a:gd name="T8" fmla="*/ 1 w 101"/>
                <a:gd name="T9" fmla="*/ 1 h 105"/>
                <a:gd name="T10" fmla="*/ 1 w 101"/>
                <a:gd name="T11" fmla="*/ 1 h 105"/>
                <a:gd name="T12" fmla="*/ 1 w 101"/>
                <a:gd name="T13" fmla="*/ 1 h 105"/>
                <a:gd name="T14" fmla="*/ 1 w 101"/>
                <a:gd name="T15" fmla="*/ 1 h 105"/>
                <a:gd name="T16" fmla="*/ 1 w 101"/>
                <a:gd name="T17" fmla="*/ 1 h 105"/>
                <a:gd name="T18" fmla="*/ 1 w 101"/>
                <a:gd name="T19" fmla="*/ 1 h 105"/>
                <a:gd name="T20" fmla="*/ 1 w 101"/>
                <a:gd name="T21" fmla="*/ 1 h 105"/>
                <a:gd name="T22" fmla="*/ 1 w 101"/>
                <a:gd name="T23" fmla="*/ 1 h 105"/>
                <a:gd name="T24" fmla="*/ 1 w 101"/>
                <a:gd name="T25" fmla="*/ 1 h 105"/>
                <a:gd name="T26" fmla="*/ 1 w 101"/>
                <a:gd name="T27" fmla="*/ 1 h 105"/>
                <a:gd name="T28" fmla="*/ 1 w 101"/>
                <a:gd name="T29" fmla="*/ 1 h 105"/>
                <a:gd name="T30" fmla="*/ 1 w 101"/>
                <a:gd name="T31" fmla="*/ 1 h 105"/>
                <a:gd name="T32" fmla="*/ 1 w 101"/>
                <a:gd name="T33" fmla="*/ 1 h 105"/>
                <a:gd name="T34" fmla="*/ 1 w 101"/>
                <a:gd name="T35" fmla="*/ 1 h 105"/>
                <a:gd name="T36" fmla="*/ 1 w 101"/>
                <a:gd name="T37" fmla="*/ 1 h 105"/>
                <a:gd name="T38" fmla="*/ 1 w 101"/>
                <a:gd name="T39" fmla="*/ 1 h 105"/>
                <a:gd name="T40" fmla="*/ 1 w 101"/>
                <a:gd name="T41" fmla="*/ 1 h 105"/>
                <a:gd name="T42" fmla="*/ 1 w 101"/>
                <a:gd name="T43" fmla="*/ 1 h 105"/>
                <a:gd name="T44" fmla="*/ 1 w 101"/>
                <a:gd name="T45" fmla="*/ 1 h 105"/>
                <a:gd name="T46" fmla="*/ 1 w 101"/>
                <a:gd name="T47" fmla="*/ 1 h 105"/>
                <a:gd name="T48" fmla="*/ 1 w 101"/>
                <a:gd name="T49" fmla="*/ 1 h 105"/>
                <a:gd name="T50" fmla="*/ 1 w 101"/>
                <a:gd name="T51" fmla="*/ 1 h 105"/>
                <a:gd name="T52" fmla="*/ 1 w 101"/>
                <a:gd name="T53" fmla="*/ 1 h 105"/>
                <a:gd name="T54" fmla="*/ 1 w 101"/>
                <a:gd name="T55" fmla="*/ 1 h 105"/>
                <a:gd name="T56" fmla="*/ 1 w 101"/>
                <a:gd name="T57" fmla="*/ 1 h 105"/>
                <a:gd name="T58" fmla="*/ 1 w 101"/>
                <a:gd name="T59" fmla="*/ 1 h 105"/>
                <a:gd name="T60" fmla="*/ 1 w 101"/>
                <a:gd name="T61" fmla="*/ 1 h 105"/>
                <a:gd name="T62" fmla="*/ 1 w 101"/>
                <a:gd name="T63" fmla="*/ 1 h 1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1" h="105">
                  <a:moveTo>
                    <a:pt x="0" y="96"/>
                  </a:moveTo>
                  <a:lnTo>
                    <a:pt x="0" y="90"/>
                  </a:lnTo>
                  <a:lnTo>
                    <a:pt x="2" y="85"/>
                  </a:lnTo>
                  <a:lnTo>
                    <a:pt x="4" y="79"/>
                  </a:lnTo>
                  <a:lnTo>
                    <a:pt x="6" y="74"/>
                  </a:lnTo>
                  <a:lnTo>
                    <a:pt x="6" y="70"/>
                  </a:lnTo>
                  <a:lnTo>
                    <a:pt x="8" y="68"/>
                  </a:lnTo>
                  <a:lnTo>
                    <a:pt x="8" y="65"/>
                  </a:lnTo>
                  <a:lnTo>
                    <a:pt x="9" y="63"/>
                  </a:lnTo>
                  <a:lnTo>
                    <a:pt x="15" y="54"/>
                  </a:lnTo>
                  <a:lnTo>
                    <a:pt x="22" y="44"/>
                  </a:lnTo>
                  <a:lnTo>
                    <a:pt x="30" y="35"/>
                  </a:lnTo>
                  <a:lnTo>
                    <a:pt x="37" y="26"/>
                  </a:lnTo>
                  <a:lnTo>
                    <a:pt x="44" y="19"/>
                  </a:lnTo>
                  <a:lnTo>
                    <a:pt x="52" y="11"/>
                  </a:lnTo>
                  <a:lnTo>
                    <a:pt x="59" y="6"/>
                  </a:lnTo>
                  <a:lnTo>
                    <a:pt x="66" y="0"/>
                  </a:lnTo>
                  <a:lnTo>
                    <a:pt x="76" y="2"/>
                  </a:lnTo>
                  <a:lnTo>
                    <a:pt x="87" y="6"/>
                  </a:lnTo>
                  <a:lnTo>
                    <a:pt x="96" y="8"/>
                  </a:lnTo>
                  <a:lnTo>
                    <a:pt x="101" y="11"/>
                  </a:lnTo>
                  <a:lnTo>
                    <a:pt x="96" y="19"/>
                  </a:lnTo>
                  <a:lnTo>
                    <a:pt x="90" y="30"/>
                  </a:lnTo>
                  <a:lnTo>
                    <a:pt x="87" y="43"/>
                  </a:lnTo>
                  <a:lnTo>
                    <a:pt x="85" y="56"/>
                  </a:lnTo>
                  <a:lnTo>
                    <a:pt x="76" y="48"/>
                  </a:lnTo>
                  <a:lnTo>
                    <a:pt x="65" y="43"/>
                  </a:lnTo>
                  <a:lnTo>
                    <a:pt x="52" y="37"/>
                  </a:lnTo>
                  <a:lnTo>
                    <a:pt x="42" y="35"/>
                  </a:lnTo>
                  <a:lnTo>
                    <a:pt x="39" y="39"/>
                  </a:lnTo>
                  <a:lnTo>
                    <a:pt x="33" y="41"/>
                  </a:lnTo>
                  <a:lnTo>
                    <a:pt x="31" y="44"/>
                  </a:lnTo>
                  <a:lnTo>
                    <a:pt x="31" y="50"/>
                  </a:lnTo>
                  <a:lnTo>
                    <a:pt x="44" y="50"/>
                  </a:lnTo>
                  <a:lnTo>
                    <a:pt x="59" y="56"/>
                  </a:lnTo>
                  <a:lnTo>
                    <a:pt x="74" y="61"/>
                  </a:lnTo>
                  <a:lnTo>
                    <a:pt x="83" y="67"/>
                  </a:lnTo>
                  <a:lnTo>
                    <a:pt x="83" y="74"/>
                  </a:lnTo>
                  <a:lnTo>
                    <a:pt x="81" y="81"/>
                  </a:lnTo>
                  <a:lnTo>
                    <a:pt x="77" y="89"/>
                  </a:lnTo>
                  <a:lnTo>
                    <a:pt x="72" y="96"/>
                  </a:lnTo>
                  <a:lnTo>
                    <a:pt x="66" y="92"/>
                  </a:lnTo>
                  <a:lnTo>
                    <a:pt x="59" y="89"/>
                  </a:lnTo>
                  <a:lnTo>
                    <a:pt x="50" y="85"/>
                  </a:lnTo>
                  <a:lnTo>
                    <a:pt x="41" y="79"/>
                  </a:lnTo>
                  <a:lnTo>
                    <a:pt x="30" y="74"/>
                  </a:lnTo>
                  <a:lnTo>
                    <a:pt x="22" y="70"/>
                  </a:lnTo>
                  <a:lnTo>
                    <a:pt x="15" y="67"/>
                  </a:lnTo>
                  <a:lnTo>
                    <a:pt x="9" y="63"/>
                  </a:lnTo>
                  <a:lnTo>
                    <a:pt x="8" y="65"/>
                  </a:lnTo>
                  <a:lnTo>
                    <a:pt x="8" y="68"/>
                  </a:lnTo>
                  <a:lnTo>
                    <a:pt x="6" y="70"/>
                  </a:lnTo>
                  <a:lnTo>
                    <a:pt x="6" y="74"/>
                  </a:lnTo>
                  <a:lnTo>
                    <a:pt x="17" y="79"/>
                  </a:lnTo>
                  <a:lnTo>
                    <a:pt x="31" y="87"/>
                  </a:lnTo>
                  <a:lnTo>
                    <a:pt x="44" y="94"/>
                  </a:lnTo>
                  <a:lnTo>
                    <a:pt x="55" y="100"/>
                  </a:lnTo>
                  <a:lnTo>
                    <a:pt x="46" y="101"/>
                  </a:lnTo>
                  <a:lnTo>
                    <a:pt x="39" y="103"/>
                  </a:lnTo>
                  <a:lnTo>
                    <a:pt x="33" y="105"/>
                  </a:lnTo>
                  <a:lnTo>
                    <a:pt x="28" y="103"/>
                  </a:lnTo>
                  <a:lnTo>
                    <a:pt x="22" y="101"/>
                  </a:lnTo>
                  <a:lnTo>
                    <a:pt x="15" y="100"/>
                  </a:lnTo>
                  <a:lnTo>
                    <a:pt x="8" y="98"/>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0" name="Freeform 52"/>
            <p:cNvSpPr>
              <a:spLocks/>
            </p:cNvSpPr>
            <p:nvPr/>
          </p:nvSpPr>
          <p:spPr bwMode="auto">
            <a:xfrm>
              <a:off x="4848" y="2467"/>
              <a:ext cx="29" cy="104"/>
            </a:xfrm>
            <a:custGeom>
              <a:avLst/>
              <a:gdLst>
                <a:gd name="T0" fmla="*/ 1 w 57"/>
                <a:gd name="T1" fmla="*/ 0 h 209"/>
                <a:gd name="T2" fmla="*/ 1 w 57"/>
                <a:gd name="T3" fmla="*/ 0 h 209"/>
                <a:gd name="T4" fmla="*/ 1 w 57"/>
                <a:gd name="T5" fmla="*/ 0 h 209"/>
                <a:gd name="T6" fmla="*/ 1 w 57"/>
                <a:gd name="T7" fmla="*/ 0 h 209"/>
                <a:gd name="T8" fmla="*/ 1 w 57"/>
                <a:gd name="T9" fmla="*/ 0 h 209"/>
                <a:gd name="T10" fmla="*/ 1 w 57"/>
                <a:gd name="T11" fmla="*/ 0 h 209"/>
                <a:gd name="T12" fmla="*/ 1 w 57"/>
                <a:gd name="T13" fmla="*/ 0 h 209"/>
                <a:gd name="T14" fmla="*/ 1 w 57"/>
                <a:gd name="T15" fmla="*/ 0 h 209"/>
                <a:gd name="T16" fmla="*/ 0 w 57"/>
                <a:gd name="T17" fmla="*/ 0 h 209"/>
                <a:gd name="T18" fmla="*/ 1 w 57"/>
                <a:gd name="T19" fmla="*/ 0 h 209"/>
                <a:gd name="T20" fmla="*/ 1 w 57"/>
                <a:gd name="T21" fmla="*/ 0 h 209"/>
                <a:gd name="T22" fmla="*/ 1 w 57"/>
                <a:gd name="T23" fmla="*/ 0 h 209"/>
                <a:gd name="T24" fmla="*/ 1 w 57"/>
                <a:gd name="T25" fmla="*/ 0 h 209"/>
                <a:gd name="T26" fmla="*/ 1 w 57"/>
                <a:gd name="T27" fmla="*/ 0 h 209"/>
                <a:gd name="T28" fmla="*/ 1 w 57"/>
                <a:gd name="T29" fmla="*/ 0 h 209"/>
                <a:gd name="T30" fmla="*/ 1 w 57"/>
                <a:gd name="T31" fmla="*/ 0 h 209"/>
                <a:gd name="T32" fmla="*/ 1 w 57"/>
                <a:gd name="T33" fmla="*/ 0 h 209"/>
                <a:gd name="T34" fmla="*/ 1 w 57"/>
                <a:gd name="T35" fmla="*/ 0 h 209"/>
                <a:gd name="T36" fmla="*/ 1 w 57"/>
                <a:gd name="T37" fmla="*/ 0 h 209"/>
                <a:gd name="T38" fmla="*/ 1 w 57"/>
                <a:gd name="T39" fmla="*/ 0 h 209"/>
                <a:gd name="T40" fmla="*/ 1 w 57"/>
                <a:gd name="T41" fmla="*/ 0 h 209"/>
                <a:gd name="T42" fmla="*/ 1 w 57"/>
                <a:gd name="T43" fmla="*/ 0 h 209"/>
                <a:gd name="T44" fmla="*/ 1 w 57"/>
                <a:gd name="T45" fmla="*/ 0 h 209"/>
                <a:gd name="T46" fmla="*/ 1 w 57"/>
                <a:gd name="T47" fmla="*/ 0 h 209"/>
                <a:gd name="T48" fmla="*/ 1 w 57"/>
                <a:gd name="T49" fmla="*/ 0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209">
                  <a:moveTo>
                    <a:pt x="57" y="3"/>
                  </a:moveTo>
                  <a:lnTo>
                    <a:pt x="57" y="44"/>
                  </a:lnTo>
                  <a:lnTo>
                    <a:pt x="53" y="104"/>
                  </a:lnTo>
                  <a:lnTo>
                    <a:pt x="44" y="165"/>
                  </a:lnTo>
                  <a:lnTo>
                    <a:pt x="27" y="209"/>
                  </a:lnTo>
                  <a:lnTo>
                    <a:pt x="22" y="209"/>
                  </a:lnTo>
                  <a:lnTo>
                    <a:pt x="14" y="205"/>
                  </a:lnTo>
                  <a:lnTo>
                    <a:pt x="7" y="203"/>
                  </a:lnTo>
                  <a:lnTo>
                    <a:pt x="0" y="202"/>
                  </a:lnTo>
                  <a:lnTo>
                    <a:pt x="3" y="189"/>
                  </a:lnTo>
                  <a:lnTo>
                    <a:pt x="12" y="169"/>
                  </a:lnTo>
                  <a:lnTo>
                    <a:pt x="22" y="148"/>
                  </a:lnTo>
                  <a:lnTo>
                    <a:pt x="29" y="132"/>
                  </a:lnTo>
                  <a:lnTo>
                    <a:pt x="34" y="119"/>
                  </a:lnTo>
                  <a:lnTo>
                    <a:pt x="38" y="102"/>
                  </a:lnTo>
                  <a:lnTo>
                    <a:pt x="40" y="86"/>
                  </a:lnTo>
                  <a:lnTo>
                    <a:pt x="40" y="69"/>
                  </a:lnTo>
                  <a:lnTo>
                    <a:pt x="42" y="58"/>
                  </a:lnTo>
                  <a:lnTo>
                    <a:pt x="44" y="42"/>
                  </a:lnTo>
                  <a:lnTo>
                    <a:pt x="44" y="22"/>
                  </a:lnTo>
                  <a:lnTo>
                    <a:pt x="45" y="0"/>
                  </a:lnTo>
                  <a:lnTo>
                    <a:pt x="49" y="1"/>
                  </a:lnTo>
                  <a:lnTo>
                    <a:pt x="51" y="1"/>
                  </a:lnTo>
                  <a:lnTo>
                    <a:pt x="55" y="3"/>
                  </a:lnTo>
                  <a:lnTo>
                    <a:pt x="5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1" name="Freeform 53"/>
            <p:cNvSpPr>
              <a:spLocks/>
            </p:cNvSpPr>
            <p:nvPr/>
          </p:nvSpPr>
          <p:spPr bwMode="auto">
            <a:xfrm>
              <a:off x="4667" y="2020"/>
              <a:ext cx="28" cy="100"/>
            </a:xfrm>
            <a:custGeom>
              <a:avLst/>
              <a:gdLst>
                <a:gd name="T0" fmla="*/ 1 w 55"/>
                <a:gd name="T1" fmla="*/ 1 h 198"/>
                <a:gd name="T2" fmla="*/ 1 w 55"/>
                <a:gd name="T3" fmla="*/ 1 h 198"/>
                <a:gd name="T4" fmla="*/ 1 w 55"/>
                <a:gd name="T5" fmla="*/ 1 h 198"/>
                <a:gd name="T6" fmla="*/ 1 w 55"/>
                <a:gd name="T7" fmla="*/ 1 h 198"/>
                <a:gd name="T8" fmla="*/ 1 w 55"/>
                <a:gd name="T9" fmla="*/ 1 h 198"/>
                <a:gd name="T10" fmla="*/ 1 w 55"/>
                <a:gd name="T11" fmla="*/ 1 h 198"/>
                <a:gd name="T12" fmla="*/ 1 w 55"/>
                <a:gd name="T13" fmla="*/ 1 h 198"/>
                <a:gd name="T14" fmla="*/ 1 w 55"/>
                <a:gd name="T15" fmla="*/ 1 h 198"/>
                <a:gd name="T16" fmla="*/ 1 w 55"/>
                <a:gd name="T17" fmla="*/ 1 h 198"/>
                <a:gd name="T18" fmla="*/ 1 w 55"/>
                <a:gd name="T19" fmla="*/ 1 h 198"/>
                <a:gd name="T20" fmla="*/ 1 w 55"/>
                <a:gd name="T21" fmla="*/ 1 h 198"/>
                <a:gd name="T22" fmla="*/ 0 w 55"/>
                <a:gd name="T23" fmla="*/ 1 h 198"/>
                <a:gd name="T24" fmla="*/ 1 w 55"/>
                <a:gd name="T25" fmla="*/ 1 h 198"/>
                <a:gd name="T26" fmla="*/ 1 w 55"/>
                <a:gd name="T27" fmla="*/ 1 h 198"/>
                <a:gd name="T28" fmla="*/ 1 w 55"/>
                <a:gd name="T29" fmla="*/ 1 h 198"/>
                <a:gd name="T30" fmla="*/ 1 w 55"/>
                <a:gd name="T31" fmla="*/ 1 h 198"/>
                <a:gd name="T32" fmla="*/ 1 w 55"/>
                <a:gd name="T33" fmla="*/ 0 h 198"/>
                <a:gd name="T34" fmla="*/ 1 w 55"/>
                <a:gd name="T35" fmla="*/ 1 h 198"/>
                <a:gd name="T36" fmla="*/ 1 w 55"/>
                <a:gd name="T37" fmla="*/ 1 h 198"/>
                <a:gd name="T38" fmla="*/ 1 w 55"/>
                <a:gd name="T39" fmla="*/ 1 h 198"/>
                <a:gd name="T40" fmla="*/ 1 w 55"/>
                <a:gd name="T41" fmla="*/ 1 h 198"/>
                <a:gd name="T42" fmla="*/ 1 w 55"/>
                <a:gd name="T43" fmla="*/ 1 h 198"/>
                <a:gd name="T44" fmla="*/ 1 w 55"/>
                <a:gd name="T45" fmla="*/ 1 h 198"/>
                <a:gd name="T46" fmla="*/ 1 w 55"/>
                <a:gd name="T47" fmla="*/ 1 h 198"/>
                <a:gd name="T48" fmla="*/ 1 w 55"/>
                <a:gd name="T49" fmla="*/ 1 h 198"/>
                <a:gd name="T50" fmla="*/ 1 w 55"/>
                <a:gd name="T51" fmla="*/ 1 h 198"/>
                <a:gd name="T52" fmla="*/ 1 w 55"/>
                <a:gd name="T53" fmla="*/ 1 h 198"/>
                <a:gd name="T54" fmla="*/ 1 w 55"/>
                <a:gd name="T55" fmla="*/ 1 h 198"/>
                <a:gd name="T56" fmla="*/ 1 w 55"/>
                <a:gd name="T57" fmla="*/ 1 h 198"/>
                <a:gd name="T58" fmla="*/ 1 w 55"/>
                <a:gd name="T59" fmla="*/ 1 h 198"/>
                <a:gd name="T60" fmla="*/ 1 w 55"/>
                <a:gd name="T61" fmla="*/ 1 h 198"/>
                <a:gd name="T62" fmla="*/ 1 w 55"/>
                <a:gd name="T63" fmla="*/ 1 h 198"/>
                <a:gd name="T64" fmla="*/ 1 w 55"/>
                <a:gd name="T65" fmla="*/ 1 h 198"/>
                <a:gd name="T66" fmla="*/ 1 w 55"/>
                <a:gd name="T67" fmla="*/ 1 h 198"/>
                <a:gd name="T68" fmla="*/ 1 w 55"/>
                <a:gd name="T69" fmla="*/ 1 h 198"/>
                <a:gd name="T70" fmla="*/ 1 w 55"/>
                <a:gd name="T71" fmla="*/ 1 h 198"/>
                <a:gd name="T72" fmla="*/ 1 w 55"/>
                <a:gd name="T73" fmla="*/ 1 h 198"/>
                <a:gd name="T74" fmla="*/ 1 w 55"/>
                <a:gd name="T75" fmla="*/ 1 h 198"/>
                <a:gd name="T76" fmla="*/ 1 w 55"/>
                <a:gd name="T77" fmla="*/ 1 h 198"/>
                <a:gd name="T78" fmla="*/ 1 w 55"/>
                <a:gd name="T79" fmla="*/ 1 h 198"/>
                <a:gd name="T80" fmla="*/ 1 w 55"/>
                <a:gd name="T81" fmla="*/ 1 h 1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5" h="198">
                  <a:moveTo>
                    <a:pt x="3" y="161"/>
                  </a:moveTo>
                  <a:lnTo>
                    <a:pt x="5" y="152"/>
                  </a:lnTo>
                  <a:lnTo>
                    <a:pt x="7" y="147"/>
                  </a:lnTo>
                  <a:lnTo>
                    <a:pt x="9" y="141"/>
                  </a:lnTo>
                  <a:lnTo>
                    <a:pt x="12" y="136"/>
                  </a:lnTo>
                  <a:lnTo>
                    <a:pt x="18" y="128"/>
                  </a:lnTo>
                  <a:lnTo>
                    <a:pt x="23" y="117"/>
                  </a:lnTo>
                  <a:lnTo>
                    <a:pt x="25" y="106"/>
                  </a:lnTo>
                  <a:lnTo>
                    <a:pt x="22" y="97"/>
                  </a:lnTo>
                  <a:lnTo>
                    <a:pt x="11" y="88"/>
                  </a:lnTo>
                  <a:lnTo>
                    <a:pt x="3" y="77"/>
                  </a:lnTo>
                  <a:lnTo>
                    <a:pt x="0" y="64"/>
                  </a:lnTo>
                  <a:lnTo>
                    <a:pt x="1" y="51"/>
                  </a:lnTo>
                  <a:lnTo>
                    <a:pt x="9" y="37"/>
                  </a:lnTo>
                  <a:lnTo>
                    <a:pt x="18" y="22"/>
                  </a:lnTo>
                  <a:lnTo>
                    <a:pt x="33" y="9"/>
                  </a:lnTo>
                  <a:lnTo>
                    <a:pt x="49" y="0"/>
                  </a:lnTo>
                  <a:lnTo>
                    <a:pt x="51" y="11"/>
                  </a:lnTo>
                  <a:lnTo>
                    <a:pt x="47" y="27"/>
                  </a:lnTo>
                  <a:lnTo>
                    <a:pt x="46" y="48"/>
                  </a:lnTo>
                  <a:lnTo>
                    <a:pt x="46" y="62"/>
                  </a:lnTo>
                  <a:lnTo>
                    <a:pt x="51" y="79"/>
                  </a:lnTo>
                  <a:lnTo>
                    <a:pt x="55" y="97"/>
                  </a:lnTo>
                  <a:lnTo>
                    <a:pt x="53" y="114"/>
                  </a:lnTo>
                  <a:lnTo>
                    <a:pt x="47" y="127"/>
                  </a:lnTo>
                  <a:lnTo>
                    <a:pt x="40" y="136"/>
                  </a:lnTo>
                  <a:lnTo>
                    <a:pt x="31" y="143"/>
                  </a:lnTo>
                  <a:lnTo>
                    <a:pt x="23" y="150"/>
                  </a:lnTo>
                  <a:lnTo>
                    <a:pt x="14" y="154"/>
                  </a:lnTo>
                  <a:lnTo>
                    <a:pt x="14" y="165"/>
                  </a:lnTo>
                  <a:lnTo>
                    <a:pt x="14" y="176"/>
                  </a:lnTo>
                  <a:lnTo>
                    <a:pt x="16" y="189"/>
                  </a:lnTo>
                  <a:lnTo>
                    <a:pt x="20" y="198"/>
                  </a:lnTo>
                  <a:lnTo>
                    <a:pt x="16" y="195"/>
                  </a:lnTo>
                  <a:lnTo>
                    <a:pt x="11" y="193"/>
                  </a:lnTo>
                  <a:lnTo>
                    <a:pt x="7" y="189"/>
                  </a:lnTo>
                  <a:lnTo>
                    <a:pt x="3" y="187"/>
                  </a:lnTo>
                  <a:lnTo>
                    <a:pt x="3" y="182"/>
                  </a:lnTo>
                  <a:lnTo>
                    <a:pt x="3" y="176"/>
                  </a:lnTo>
                  <a:lnTo>
                    <a:pt x="3" y="169"/>
                  </a:lnTo>
                  <a:lnTo>
                    <a:pt x="3"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2" name="Freeform 54"/>
            <p:cNvSpPr>
              <a:spLocks/>
            </p:cNvSpPr>
            <p:nvPr/>
          </p:nvSpPr>
          <p:spPr bwMode="auto">
            <a:xfrm>
              <a:off x="4781" y="2459"/>
              <a:ext cx="44" cy="24"/>
            </a:xfrm>
            <a:custGeom>
              <a:avLst/>
              <a:gdLst>
                <a:gd name="T0" fmla="*/ 0 w 89"/>
                <a:gd name="T1" fmla="*/ 1 h 48"/>
                <a:gd name="T2" fmla="*/ 0 w 89"/>
                <a:gd name="T3" fmla="*/ 1 h 48"/>
                <a:gd name="T4" fmla="*/ 0 w 89"/>
                <a:gd name="T5" fmla="*/ 1 h 48"/>
                <a:gd name="T6" fmla="*/ 0 w 89"/>
                <a:gd name="T7" fmla="*/ 1 h 48"/>
                <a:gd name="T8" fmla="*/ 0 w 89"/>
                <a:gd name="T9" fmla="*/ 1 h 48"/>
                <a:gd name="T10" fmla="*/ 0 w 89"/>
                <a:gd name="T11" fmla="*/ 1 h 48"/>
                <a:gd name="T12" fmla="*/ 0 w 89"/>
                <a:gd name="T13" fmla="*/ 0 h 48"/>
                <a:gd name="T14" fmla="*/ 0 w 89"/>
                <a:gd name="T15" fmla="*/ 0 h 48"/>
                <a:gd name="T16" fmla="*/ 0 w 89"/>
                <a:gd name="T17" fmla="*/ 0 h 48"/>
                <a:gd name="T18" fmla="*/ 0 w 89"/>
                <a:gd name="T19" fmla="*/ 0 h 48"/>
                <a:gd name="T20" fmla="*/ 0 w 89"/>
                <a:gd name="T21" fmla="*/ 0 h 48"/>
                <a:gd name="T22" fmla="*/ 0 w 89"/>
                <a:gd name="T23" fmla="*/ 0 h 48"/>
                <a:gd name="T24" fmla="*/ 0 w 89"/>
                <a:gd name="T25" fmla="*/ 0 h 48"/>
                <a:gd name="T26" fmla="*/ 0 w 89"/>
                <a:gd name="T27" fmla="*/ 1 h 48"/>
                <a:gd name="T28" fmla="*/ 0 w 89"/>
                <a:gd name="T29" fmla="*/ 1 h 48"/>
                <a:gd name="T30" fmla="*/ 0 w 89"/>
                <a:gd name="T31" fmla="*/ 1 h 48"/>
                <a:gd name="T32" fmla="*/ 0 w 89"/>
                <a:gd name="T33" fmla="*/ 1 h 48"/>
                <a:gd name="T34" fmla="*/ 0 w 89"/>
                <a:gd name="T35" fmla="*/ 1 h 48"/>
                <a:gd name="T36" fmla="*/ 0 w 89"/>
                <a:gd name="T37" fmla="*/ 1 h 48"/>
                <a:gd name="T38" fmla="*/ 0 w 89"/>
                <a:gd name="T39" fmla="*/ 1 h 48"/>
                <a:gd name="T40" fmla="*/ 0 w 89"/>
                <a:gd name="T41" fmla="*/ 1 h 48"/>
                <a:gd name="T42" fmla="*/ 0 w 89"/>
                <a:gd name="T43" fmla="*/ 1 h 48"/>
                <a:gd name="T44" fmla="*/ 0 w 89"/>
                <a:gd name="T45" fmla="*/ 1 h 48"/>
                <a:gd name="T46" fmla="*/ 0 w 89"/>
                <a:gd name="T47" fmla="*/ 1 h 48"/>
                <a:gd name="T48" fmla="*/ 0 w 89"/>
                <a:gd name="T49" fmla="*/ 1 h 48"/>
                <a:gd name="T50" fmla="*/ 0 w 89"/>
                <a:gd name="T51" fmla="*/ 1 h 48"/>
                <a:gd name="T52" fmla="*/ 0 w 89"/>
                <a:gd name="T53" fmla="*/ 1 h 48"/>
                <a:gd name="T54" fmla="*/ 0 w 89"/>
                <a:gd name="T55" fmla="*/ 1 h 48"/>
                <a:gd name="T56" fmla="*/ 0 w 89"/>
                <a:gd name="T57" fmla="*/ 1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9" h="48">
                  <a:moveTo>
                    <a:pt x="4" y="31"/>
                  </a:moveTo>
                  <a:lnTo>
                    <a:pt x="2" y="24"/>
                  </a:lnTo>
                  <a:lnTo>
                    <a:pt x="0" y="16"/>
                  </a:lnTo>
                  <a:lnTo>
                    <a:pt x="0" y="7"/>
                  </a:lnTo>
                  <a:lnTo>
                    <a:pt x="0" y="2"/>
                  </a:lnTo>
                  <a:lnTo>
                    <a:pt x="6" y="2"/>
                  </a:lnTo>
                  <a:lnTo>
                    <a:pt x="11" y="0"/>
                  </a:lnTo>
                  <a:lnTo>
                    <a:pt x="21" y="0"/>
                  </a:lnTo>
                  <a:lnTo>
                    <a:pt x="28" y="0"/>
                  </a:lnTo>
                  <a:lnTo>
                    <a:pt x="35" y="0"/>
                  </a:lnTo>
                  <a:lnTo>
                    <a:pt x="45" y="0"/>
                  </a:lnTo>
                  <a:lnTo>
                    <a:pt x="50" y="0"/>
                  </a:lnTo>
                  <a:lnTo>
                    <a:pt x="56" y="0"/>
                  </a:lnTo>
                  <a:lnTo>
                    <a:pt x="48" y="7"/>
                  </a:lnTo>
                  <a:lnTo>
                    <a:pt x="45" y="11"/>
                  </a:lnTo>
                  <a:lnTo>
                    <a:pt x="45" y="16"/>
                  </a:lnTo>
                  <a:lnTo>
                    <a:pt x="45" y="18"/>
                  </a:lnTo>
                  <a:lnTo>
                    <a:pt x="48" y="24"/>
                  </a:lnTo>
                  <a:lnTo>
                    <a:pt x="57" y="33"/>
                  </a:lnTo>
                  <a:lnTo>
                    <a:pt x="70" y="42"/>
                  </a:lnTo>
                  <a:lnTo>
                    <a:pt x="89" y="44"/>
                  </a:lnTo>
                  <a:lnTo>
                    <a:pt x="83" y="46"/>
                  </a:lnTo>
                  <a:lnTo>
                    <a:pt x="76" y="46"/>
                  </a:lnTo>
                  <a:lnTo>
                    <a:pt x="67" y="48"/>
                  </a:lnTo>
                  <a:lnTo>
                    <a:pt x="57" y="48"/>
                  </a:lnTo>
                  <a:lnTo>
                    <a:pt x="46" y="46"/>
                  </a:lnTo>
                  <a:lnTo>
                    <a:pt x="33" y="42"/>
                  </a:lnTo>
                  <a:lnTo>
                    <a:pt x="19" y="38"/>
                  </a:lnTo>
                  <a:lnTo>
                    <a:pt x="4"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3" name="Freeform 55"/>
            <p:cNvSpPr>
              <a:spLocks/>
            </p:cNvSpPr>
            <p:nvPr/>
          </p:nvSpPr>
          <p:spPr bwMode="auto">
            <a:xfrm>
              <a:off x="4782" y="2478"/>
              <a:ext cx="41" cy="27"/>
            </a:xfrm>
            <a:custGeom>
              <a:avLst/>
              <a:gdLst>
                <a:gd name="T0" fmla="*/ 0 w 83"/>
                <a:gd name="T1" fmla="*/ 0 h 55"/>
                <a:gd name="T2" fmla="*/ 0 w 83"/>
                <a:gd name="T3" fmla="*/ 0 h 55"/>
                <a:gd name="T4" fmla="*/ 0 w 83"/>
                <a:gd name="T5" fmla="*/ 0 h 55"/>
                <a:gd name="T6" fmla="*/ 0 w 83"/>
                <a:gd name="T7" fmla="*/ 0 h 55"/>
                <a:gd name="T8" fmla="*/ 0 w 83"/>
                <a:gd name="T9" fmla="*/ 0 h 55"/>
                <a:gd name="T10" fmla="*/ 0 w 83"/>
                <a:gd name="T11" fmla="*/ 0 h 55"/>
                <a:gd name="T12" fmla="*/ 0 w 83"/>
                <a:gd name="T13" fmla="*/ 0 h 55"/>
                <a:gd name="T14" fmla="*/ 0 w 83"/>
                <a:gd name="T15" fmla="*/ 0 h 55"/>
                <a:gd name="T16" fmla="*/ 0 w 83"/>
                <a:gd name="T17" fmla="*/ 0 h 55"/>
                <a:gd name="T18" fmla="*/ 0 w 83"/>
                <a:gd name="T19" fmla="*/ 0 h 55"/>
                <a:gd name="T20" fmla="*/ 0 w 83"/>
                <a:gd name="T21" fmla="*/ 0 h 55"/>
                <a:gd name="T22" fmla="*/ 0 w 83"/>
                <a:gd name="T23" fmla="*/ 0 h 55"/>
                <a:gd name="T24" fmla="*/ 0 w 83"/>
                <a:gd name="T25" fmla="*/ 0 h 55"/>
                <a:gd name="T26" fmla="*/ 0 w 83"/>
                <a:gd name="T27" fmla="*/ 0 h 55"/>
                <a:gd name="T28" fmla="*/ 0 w 83"/>
                <a:gd name="T29" fmla="*/ 0 h 55"/>
                <a:gd name="T30" fmla="*/ 0 w 83"/>
                <a:gd name="T31" fmla="*/ 0 h 55"/>
                <a:gd name="T32" fmla="*/ 0 w 83"/>
                <a:gd name="T33" fmla="*/ 0 h 55"/>
                <a:gd name="T34" fmla="*/ 0 w 83"/>
                <a:gd name="T35" fmla="*/ 0 h 55"/>
                <a:gd name="T36" fmla="*/ 0 w 83"/>
                <a:gd name="T37" fmla="*/ 0 h 55"/>
                <a:gd name="T38" fmla="*/ 0 w 83"/>
                <a:gd name="T39" fmla="*/ 0 h 55"/>
                <a:gd name="T40" fmla="*/ 0 w 83"/>
                <a:gd name="T41" fmla="*/ 0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55">
                  <a:moveTo>
                    <a:pt x="6" y="42"/>
                  </a:moveTo>
                  <a:lnTo>
                    <a:pt x="2" y="35"/>
                  </a:lnTo>
                  <a:lnTo>
                    <a:pt x="0" y="22"/>
                  </a:lnTo>
                  <a:lnTo>
                    <a:pt x="2" y="9"/>
                  </a:lnTo>
                  <a:lnTo>
                    <a:pt x="6" y="0"/>
                  </a:lnTo>
                  <a:lnTo>
                    <a:pt x="15" y="5"/>
                  </a:lnTo>
                  <a:lnTo>
                    <a:pt x="26" y="11"/>
                  </a:lnTo>
                  <a:lnTo>
                    <a:pt x="39" y="16"/>
                  </a:lnTo>
                  <a:lnTo>
                    <a:pt x="52" y="16"/>
                  </a:lnTo>
                  <a:lnTo>
                    <a:pt x="55" y="25"/>
                  </a:lnTo>
                  <a:lnTo>
                    <a:pt x="61" y="36"/>
                  </a:lnTo>
                  <a:lnTo>
                    <a:pt x="70" y="46"/>
                  </a:lnTo>
                  <a:lnTo>
                    <a:pt x="83" y="55"/>
                  </a:lnTo>
                  <a:lnTo>
                    <a:pt x="76" y="53"/>
                  </a:lnTo>
                  <a:lnTo>
                    <a:pt x="65" y="51"/>
                  </a:lnTo>
                  <a:lnTo>
                    <a:pt x="54" y="49"/>
                  </a:lnTo>
                  <a:lnTo>
                    <a:pt x="43" y="47"/>
                  </a:lnTo>
                  <a:lnTo>
                    <a:pt x="31" y="46"/>
                  </a:lnTo>
                  <a:lnTo>
                    <a:pt x="20" y="44"/>
                  </a:lnTo>
                  <a:lnTo>
                    <a:pt x="11" y="44"/>
                  </a:lnTo>
                  <a:lnTo>
                    <a:pt x="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4" name="Freeform 56"/>
            <p:cNvSpPr>
              <a:spLocks/>
            </p:cNvSpPr>
            <p:nvPr/>
          </p:nvSpPr>
          <p:spPr bwMode="auto">
            <a:xfrm>
              <a:off x="4795" y="2504"/>
              <a:ext cx="23" cy="18"/>
            </a:xfrm>
            <a:custGeom>
              <a:avLst/>
              <a:gdLst>
                <a:gd name="T0" fmla="*/ 1 w 46"/>
                <a:gd name="T1" fmla="*/ 0 h 37"/>
                <a:gd name="T2" fmla="*/ 0 w 46"/>
                <a:gd name="T3" fmla="*/ 0 h 37"/>
                <a:gd name="T4" fmla="*/ 1 w 46"/>
                <a:gd name="T5" fmla="*/ 0 h 37"/>
                <a:gd name="T6" fmla="*/ 1 w 46"/>
                <a:gd name="T7" fmla="*/ 0 h 37"/>
                <a:gd name="T8" fmla="*/ 1 w 46"/>
                <a:gd name="T9" fmla="*/ 0 h 37"/>
                <a:gd name="T10" fmla="*/ 1 w 46"/>
                <a:gd name="T11" fmla="*/ 0 h 37"/>
                <a:gd name="T12" fmla="*/ 1 w 46"/>
                <a:gd name="T13" fmla="*/ 0 h 37"/>
                <a:gd name="T14" fmla="*/ 1 w 46"/>
                <a:gd name="T15" fmla="*/ 0 h 37"/>
                <a:gd name="T16" fmla="*/ 1 w 46"/>
                <a:gd name="T17" fmla="*/ 0 h 37"/>
                <a:gd name="T18" fmla="*/ 1 w 46"/>
                <a:gd name="T19" fmla="*/ 0 h 37"/>
                <a:gd name="T20" fmla="*/ 1 w 46"/>
                <a:gd name="T21" fmla="*/ 0 h 37"/>
                <a:gd name="T22" fmla="*/ 1 w 46"/>
                <a:gd name="T23" fmla="*/ 0 h 37"/>
                <a:gd name="T24" fmla="*/ 1 w 46"/>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37">
                  <a:moveTo>
                    <a:pt x="2" y="0"/>
                  </a:moveTo>
                  <a:lnTo>
                    <a:pt x="0" y="9"/>
                  </a:lnTo>
                  <a:lnTo>
                    <a:pt x="2" y="20"/>
                  </a:lnTo>
                  <a:lnTo>
                    <a:pt x="5" y="31"/>
                  </a:lnTo>
                  <a:lnTo>
                    <a:pt x="9" y="37"/>
                  </a:lnTo>
                  <a:lnTo>
                    <a:pt x="18" y="37"/>
                  </a:lnTo>
                  <a:lnTo>
                    <a:pt x="31" y="33"/>
                  </a:lnTo>
                  <a:lnTo>
                    <a:pt x="42" y="24"/>
                  </a:lnTo>
                  <a:lnTo>
                    <a:pt x="46" y="7"/>
                  </a:lnTo>
                  <a:lnTo>
                    <a:pt x="35" y="7"/>
                  </a:lnTo>
                  <a:lnTo>
                    <a:pt x="24" y="6"/>
                  </a:lnTo>
                  <a:lnTo>
                    <a:pt x="11"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5" name="Freeform 57"/>
            <p:cNvSpPr>
              <a:spLocks/>
            </p:cNvSpPr>
            <p:nvPr/>
          </p:nvSpPr>
          <p:spPr bwMode="auto">
            <a:xfrm>
              <a:off x="4814" y="2433"/>
              <a:ext cx="57" cy="97"/>
            </a:xfrm>
            <a:custGeom>
              <a:avLst/>
              <a:gdLst>
                <a:gd name="T0" fmla="*/ 1 w 113"/>
                <a:gd name="T1" fmla="*/ 0 h 194"/>
                <a:gd name="T2" fmla="*/ 1 w 113"/>
                <a:gd name="T3" fmla="*/ 1 h 194"/>
                <a:gd name="T4" fmla="*/ 1 w 113"/>
                <a:gd name="T5" fmla="*/ 1 h 194"/>
                <a:gd name="T6" fmla="*/ 1 w 113"/>
                <a:gd name="T7" fmla="*/ 1 h 194"/>
                <a:gd name="T8" fmla="*/ 1 w 113"/>
                <a:gd name="T9" fmla="*/ 1 h 194"/>
                <a:gd name="T10" fmla="*/ 1 w 113"/>
                <a:gd name="T11" fmla="*/ 1 h 194"/>
                <a:gd name="T12" fmla="*/ 1 w 113"/>
                <a:gd name="T13" fmla="*/ 1 h 194"/>
                <a:gd name="T14" fmla="*/ 1 w 113"/>
                <a:gd name="T15" fmla="*/ 1 h 194"/>
                <a:gd name="T16" fmla="*/ 1 w 113"/>
                <a:gd name="T17" fmla="*/ 1 h 194"/>
                <a:gd name="T18" fmla="*/ 1 w 113"/>
                <a:gd name="T19" fmla="*/ 1 h 194"/>
                <a:gd name="T20" fmla="*/ 1 w 113"/>
                <a:gd name="T21" fmla="*/ 1 h 194"/>
                <a:gd name="T22" fmla="*/ 1 w 113"/>
                <a:gd name="T23" fmla="*/ 1 h 194"/>
                <a:gd name="T24" fmla="*/ 1 w 113"/>
                <a:gd name="T25" fmla="*/ 1 h 194"/>
                <a:gd name="T26" fmla="*/ 1 w 113"/>
                <a:gd name="T27" fmla="*/ 1 h 194"/>
                <a:gd name="T28" fmla="*/ 1 w 113"/>
                <a:gd name="T29" fmla="*/ 1 h 194"/>
                <a:gd name="T30" fmla="*/ 1 w 113"/>
                <a:gd name="T31" fmla="*/ 1 h 194"/>
                <a:gd name="T32" fmla="*/ 1 w 113"/>
                <a:gd name="T33" fmla="*/ 1 h 194"/>
                <a:gd name="T34" fmla="*/ 1 w 113"/>
                <a:gd name="T35" fmla="*/ 1 h 194"/>
                <a:gd name="T36" fmla="*/ 1 w 113"/>
                <a:gd name="T37" fmla="*/ 1 h 194"/>
                <a:gd name="T38" fmla="*/ 1 w 113"/>
                <a:gd name="T39" fmla="*/ 1 h 194"/>
                <a:gd name="T40" fmla="*/ 1 w 113"/>
                <a:gd name="T41" fmla="*/ 1 h 194"/>
                <a:gd name="T42" fmla="*/ 1 w 113"/>
                <a:gd name="T43" fmla="*/ 1 h 194"/>
                <a:gd name="T44" fmla="*/ 1 w 113"/>
                <a:gd name="T45" fmla="*/ 1 h 194"/>
                <a:gd name="T46" fmla="*/ 1 w 113"/>
                <a:gd name="T47" fmla="*/ 1 h 194"/>
                <a:gd name="T48" fmla="*/ 0 w 113"/>
                <a:gd name="T49" fmla="*/ 1 h 194"/>
                <a:gd name="T50" fmla="*/ 1 w 113"/>
                <a:gd name="T51" fmla="*/ 1 h 194"/>
                <a:gd name="T52" fmla="*/ 1 w 113"/>
                <a:gd name="T53" fmla="*/ 1 h 194"/>
                <a:gd name="T54" fmla="*/ 1 w 113"/>
                <a:gd name="T55" fmla="*/ 1 h 194"/>
                <a:gd name="T56" fmla="*/ 1 w 113"/>
                <a:gd name="T57" fmla="*/ 1 h 194"/>
                <a:gd name="T58" fmla="*/ 1 w 113"/>
                <a:gd name="T59" fmla="*/ 1 h 194"/>
                <a:gd name="T60" fmla="*/ 1 w 113"/>
                <a:gd name="T61" fmla="*/ 1 h 194"/>
                <a:gd name="T62" fmla="*/ 1 w 113"/>
                <a:gd name="T63" fmla="*/ 1 h 194"/>
                <a:gd name="T64" fmla="*/ 1 w 113"/>
                <a:gd name="T65" fmla="*/ 1 h 194"/>
                <a:gd name="T66" fmla="*/ 1 w 113"/>
                <a:gd name="T67" fmla="*/ 1 h 194"/>
                <a:gd name="T68" fmla="*/ 1 w 113"/>
                <a:gd name="T69" fmla="*/ 1 h 194"/>
                <a:gd name="T70" fmla="*/ 1 w 113"/>
                <a:gd name="T71" fmla="*/ 1 h 194"/>
                <a:gd name="T72" fmla="*/ 1 w 113"/>
                <a:gd name="T73" fmla="*/ 1 h 194"/>
                <a:gd name="T74" fmla="*/ 1 w 113"/>
                <a:gd name="T75" fmla="*/ 1 h 194"/>
                <a:gd name="T76" fmla="*/ 1 w 113"/>
                <a:gd name="T77" fmla="*/ 1 h 194"/>
                <a:gd name="T78" fmla="*/ 1 w 113"/>
                <a:gd name="T79" fmla="*/ 1 h 194"/>
                <a:gd name="T80" fmla="*/ 1 w 113"/>
                <a:gd name="T81" fmla="*/ 1 h 194"/>
                <a:gd name="T82" fmla="*/ 1 w 113"/>
                <a:gd name="T83" fmla="*/ 1 h 194"/>
                <a:gd name="T84" fmla="*/ 1 w 113"/>
                <a:gd name="T85" fmla="*/ 1 h 194"/>
                <a:gd name="T86" fmla="*/ 1 w 113"/>
                <a:gd name="T87" fmla="*/ 1 h 194"/>
                <a:gd name="T88" fmla="*/ 1 w 113"/>
                <a:gd name="T89" fmla="*/ 1 h 194"/>
                <a:gd name="T90" fmla="*/ 1 w 113"/>
                <a:gd name="T91" fmla="*/ 1 h 194"/>
                <a:gd name="T92" fmla="*/ 1 w 113"/>
                <a:gd name="T93" fmla="*/ 1 h 194"/>
                <a:gd name="T94" fmla="*/ 1 w 113"/>
                <a:gd name="T95" fmla="*/ 1 h 194"/>
                <a:gd name="T96" fmla="*/ 1 w 113"/>
                <a:gd name="T97" fmla="*/ 0 h 1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3" h="194">
                  <a:moveTo>
                    <a:pt x="113" y="0"/>
                  </a:moveTo>
                  <a:lnTo>
                    <a:pt x="112" y="9"/>
                  </a:lnTo>
                  <a:lnTo>
                    <a:pt x="112" y="20"/>
                  </a:lnTo>
                  <a:lnTo>
                    <a:pt x="113" y="27"/>
                  </a:lnTo>
                  <a:lnTo>
                    <a:pt x="113" y="34"/>
                  </a:lnTo>
                  <a:lnTo>
                    <a:pt x="113" y="53"/>
                  </a:lnTo>
                  <a:lnTo>
                    <a:pt x="112" y="86"/>
                  </a:lnTo>
                  <a:lnTo>
                    <a:pt x="110" y="119"/>
                  </a:lnTo>
                  <a:lnTo>
                    <a:pt x="108" y="137"/>
                  </a:lnTo>
                  <a:lnTo>
                    <a:pt x="106" y="143"/>
                  </a:lnTo>
                  <a:lnTo>
                    <a:pt x="99" y="148"/>
                  </a:lnTo>
                  <a:lnTo>
                    <a:pt x="91" y="156"/>
                  </a:lnTo>
                  <a:lnTo>
                    <a:pt x="82" y="165"/>
                  </a:lnTo>
                  <a:lnTo>
                    <a:pt x="73" y="172"/>
                  </a:lnTo>
                  <a:lnTo>
                    <a:pt x="64" y="180"/>
                  </a:lnTo>
                  <a:lnTo>
                    <a:pt x="57" y="185"/>
                  </a:lnTo>
                  <a:lnTo>
                    <a:pt x="53" y="189"/>
                  </a:lnTo>
                  <a:lnTo>
                    <a:pt x="47" y="192"/>
                  </a:lnTo>
                  <a:lnTo>
                    <a:pt x="44" y="194"/>
                  </a:lnTo>
                  <a:lnTo>
                    <a:pt x="38" y="194"/>
                  </a:lnTo>
                  <a:lnTo>
                    <a:pt x="33" y="194"/>
                  </a:lnTo>
                  <a:lnTo>
                    <a:pt x="27" y="194"/>
                  </a:lnTo>
                  <a:lnTo>
                    <a:pt x="20" y="194"/>
                  </a:lnTo>
                  <a:lnTo>
                    <a:pt x="9" y="194"/>
                  </a:lnTo>
                  <a:lnTo>
                    <a:pt x="0" y="194"/>
                  </a:lnTo>
                  <a:lnTo>
                    <a:pt x="11" y="192"/>
                  </a:lnTo>
                  <a:lnTo>
                    <a:pt x="22" y="191"/>
                  </a:lnTo>
                  <a:lnTo>
                    <a:pt x="31" y="189"/>
                  </a:lnTo>
                  <a:lnTo>
                    <a:pt x="38" y="183"/>
                  </a:lnTo>
                  <a:lnTo>
                    <a:pt x="47" y="172"/>
                  </a:lnTo>
                  <a:lnTo>
                    <a:pt x="64" y="156"/>
                  </a:lnTo>
                  <a:lnTo>
                    <a:pt x="80" y="143"/>
                  </a:lnTo>
                  <a:lnTo>
                    <a:pt x="91" y="136"/>
                  </a:lnTo>
                  <a:lnTo>
                    <a:pt x="88" y="119"/>
                  </a:lnTo>
                  <a:lnTo>
                    <a:pt x="90" y="101"/>
                  </a:lnTo>
                  <a:lnTo>
                    <a:pt x="91" y="86"/>
                  </a:lnTo>
                  <a:lnTo>
                    <a:pt x="97" y="77"/>
                  </a:lnTo>
                  <a:lnTo>
                    <a:pt x="102" y="68"/>
                  </a:lnTo>
                  <a:lnTo>
                    <a:pt x="104" y="58"/>
                  </a:lnTo>
                  <a:lnTo>
                    <a:pt x="104" y="49"/>
                  </a:lnTo>
                  <a:lnTo>
                    <a:pt x="99" y="42"/>
                  </a:lnTo>
                  <a:lnTo>
                    <a:pt x="93" y="36"/>
                  </a:lnTo>
                  <a:lnTo>
                    <a:pt x="90" y="33"/>
                  </a:lnTo>
                  <a:lnTo>
                    <a:pt x="88" y="29"/>
                  </a:lnTo>
                  <a:lnTo>
                    <a:pt x="90" y="23"/>
                  </a:lnTo>
                  <a:lnTo>
                    <a:pt x="95" y="18"/>
                  </a:lnTo>
                  <a:lnTo>
                    <a:pt x="101" y="12"/>
                  </a:lnTo>
                  <a:lnTo>
                    <a:pt x="108" y="5"/>
                  </a:lnTo>
                  <a:lnTo>
                    <a:pt x="1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6" name="Freeform 58"/>
            <p:cNvSpPr>
              <a:spLocks/>
            </p:cNvSpPr>
            <p:nvPr/>
          </p:nvSpPr>
          <p:spPr bwMode="auto">
            <a:xfrm>
              <a:off x="4778" y="2440"/>
              <a:ext cx="45" cy="17"/>
            </a:xfrm>
            <a:custGeom>
              <a:avLst/>
              <a:gdLst>
                <a:gd name="T0" fmla="*/ 1 w 90"/>
                <a:gd name="T1" fmla="*/ 1 h 33"/>
                <a:gd name="T2" fmla="*/ 1 w 90"/>
                <a:gd name="T3" fmla="*/ 1 h 33"/>
                <a:gd name="T4" fmla="*/ 0 w 90"/>
                <a:gd name="T5" fmla="*/ 1 h 33"/>
                <a:gd name="T6" fmla="*/ 0 w 90"/>
                <a:gd name="T7" fmla="*/ 1 h 33"/>
                <a:gd name="T8" fmla="*/ 1 w 90"/>
                <a:gd name="T9" fmla="*/ 1 h 33"/>
                <a:gd name="T10" fmla="*/ 1 w 90"/>
                <a:gd name="T11" fmla="*/ 1 h 33"/>
                <a:gd name="T12" fmla="*/ 1 w 90"/>
                <a:gd name="T13" fmla="*/ 1 h 33"/>
                <a:gd name="T14" fmla="*/ 1 w 90"/>
                <a:gd name="T15" fmla="*/ 1 h 33"/>
                <a:gd name="T16" fmla="*/ 1 w 90"/>
                <a:gd name="T17" fmla="*/ 0 h 33"/>
                <a:gd name="T18" fmla="*/ 1 w 90"/>
                <a:gd name="T19" fmla="*/ 1 h 33"/>
                <a:gd name="T20" fmla="*/ 1 w 90"/>
                <a:gd name="T21" fmla="*/ 1 h 33"/>
                <a:gd name="T22" fmla="*/ 1 w 90"/>
                <a:gd name="T23" fmla="*/ 1 h 33"/>
                <a:gd name="T24" fmla="*/ 1 w 90"/>
                <a:gd name="T25" fmla="*/ 1 h 33"/>
                <a:gd name="T26" fmla="*/ 1 w 90"/>
                <a:gd name="T27" fmla="*/ 1 h 33"/>
                <a:gd name="T28" fmla="*/ 1 w 90"/>
                <a:gd name="T29" fmla="*/ 1 h 33"/>
                <a:gd name="T30" fmla="*/ 1 w 90"/>
                <a:gd name="T31" fmla="*/ 1 h 33"/>
                <a:gd name="T32" fmla="*/ 1 w 90"/>
                <a:gd name="T33" fmla="*/ 1 h 33"/>
                <a:gd name="T34" fmla="*/ 1 w 90"/>
                <a:gd name="T35" fmla="*/ 1 h 33"/>
                <a:gd name="T36" fmla="*/ 1 w 90"/>
                <a:gd name="T37" fmla="*/ 1 h 33"/>
                <a:gd name="T38" fmla="*/ 1 w 90"/>
                <a:gd name="T39" fmla="*/ 1 h 33"/>
                <a:gd name="T40" fmla="*/ 1 w 90"/>
                <a:gd name="T41" fmla="*/ 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0" h="33">
                  <a:moveTo>
                    <a:pt x="7" y="33"/>
                  </a:moveTo>
                  <a:lnTo>
                    <a:pt x="2" y="28"/>
                  </a:lnTo>
                  <a:lnTo>
                    <a:pt x="0" y="20"/>
                  </a:lnTo>
                  <a:lnTo>
                    <a:pt x="0" y="13"/>
                  </a:lnTo>
                  <a:lnTo>
                    <a:pt x="2" y="8"/>
                  </a:lnTo>
                  <a:lnTo>
                    <a:pt x="15" y="6"/>
                  </a:lnTo>
                  <a:lnTo>
                    <a:pt x="29" y="4"/>
                  </a:lnTo>
                  <a:lnTo>
                    <a:pt x="44" y="2"/>
                  </a:lnTo>
                  <a:lnTo>
                    <a:pt x="55" y="0"/>
                  </a:lnTo>
                  <a:lnTo>
                    <a:pt x="53" y="9"/>
                  </a:lnTo>
                  <a:lnTo>
                    <a:pt x="57" y="19"/>
                  </a:lnTo>
                  <a:lnTo>
                    <a:pt x="68" y="26"/>
                  </a:lnTo>
                  <a:lnTo>
                    <a:pt x="90" y="33"/>
                  </a:lnTo>
                  <a:lnTo>
                    <a:pt x="79" y="33"/>
                  </a:lnTo>
                  <a:lnTo>
                    <a:pt x="66" y="33"/>
                  </a:lnTo>
                  <a:lnTo>
                    <a:pt x="53" y="32"/>
                  </a:lnTo>
                  <a:lnTo>
                    <a:pt x="40" y="32"/>
                  </a:lnTo>
                  <a:lnTo>
                    <a:pt x="29" y="32"/>
                  </a:lnTo>
                  <a:lnTo>
                    <a:pt x="20" y="32"/>
                  </a:lnTo>
                  <a:lnTo>
                    <a:pt x="13" y="32"/>
                  </a:lnTo>
                  <a:lnTo>
                    <a:pt x="7"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7" name="Freeform 59"/>
            <p:cNvSpPr>
              <a:spLocks/>
            </p:cNvSpPr>
            <p:nvPr/>
          </p:nvSpPr>
          <p:spPr bwMode="auto">
            <a:xfrm>
              <a:off x="4763" y="2416"/>
              <a:ext cx="80" cy="28"/>
            </a:xfrm>
            <a:custGeom>
              <a:avLst/>
              <a:gdLst>
                <a:gd name="T0" fmla="*/ 1 w 160"/>
                <a:gd name="T1" fmla="*/ 1 h 55"/>
                <a:gd name="T2" fmla="*/ 1 w 160"/>
                <a:gd name="T3" fmla="*/ 1 h 55"/>
                <a:gd name="T4" fmla="*/ 1 w 160"/>
                <a:gd name="T5" fmla="*/ 1 h 55"/>
                <a:gd name="T6" fmla="*/ 1 w 160"/>
                <a:gd name="T7" fmla="*/ 1 h 55"/>
                <a:gd name="T8" fmla="*/ 1 w 160"/>
                <a:gd name="T9" fmla="*/ 1 h 55"/>
                <a:gd name="T10" fmla="*/ 1 w 160"/>
                <a:gd name="T11" fmla="*/ 1 h 55"/>
                <a:gd name="T12" fmla="*/ 1 w 160"/>
                <a:gd name="T13" fmla="*/ 1 h 55"/>
                <a:gd name="T14" fmla="*/ 1 w 160"/>
                <a:gd name="T15" fmla="*/ 1 h 55"/>
                <a:gd name="T16" fmla="*/ 1 w 160"/>
                <a:gd name="T17" fmla="*/ 1 h 55"/>
                <a:gd name="T18" fmla="*/ 1 w 160"/>
                <a:gd name="T19" fmla="*/ 1 h 55"/>
                <a:gd name="T20" fmla="*/ 1 w 160"/>
                <a:gd name="T21" fmla="*/ 1 h 55"/>
                <a:gd name="T22" fmla="*/ 1 w 160"/>
                <a:gd name="T23" fmla="*/ 1 h 55"/>
                <a:gd name="T24" fmla="*/ 1 w 160"/>
                <a:gd name="T25" fmla="*/ 0 h 55"/>
                <a:gd name="T26" fmla="*/ 1 w 160"/>
                <a:gd name="T27" fmla="*/ 1 h 55"/>
                <a:gd name="T28" fmla="*/ 1 w 160"/>
                <a:gd name="T29" fmla="*/ 1 h 55"/>
                <a:gd name="T30" fmla="*/ 1 w 160"/>
                <a:gd name="T31" fmla="*/ 1 h 55"/>
                <a:gd name="T32" fmla="*/ 1 w 160"/>
                <a:gd name="T33" fmla="*/ 1 h 55"/>
                <a:gd name="T34" fmla="*/ 1 w 160"/>
                <a:gd name="T35" fmla="*/ 1 h 55"/>
                <a:gd name="T36" fmla="*/ 1 w 160"/>
                <a:gd name="T37" fmla="*/ 1 h 55"/>
                <a:gd name="T38" fmla="*/ 1 w 160"/>
                <a:gd name="T39" fmla="*/ 1 h 55"/>
                <a:gd name="T40" fmla="*/ 1 w 160"/>
                <a:gd name="T41" fmla="*/ 1 h 55"/>
                <a:gd name="T42" fmla="*/ 1 w 160"/>
                <a:gd name="T43" fmla="*/ 1 h 55"/>
                <a:gd name="T44" fmla="*/ 0 w 160"/>
                <a:gd name="T45" fmla="*/ 1 h 55"/>
                <a:gd name="T46" fmla="*/ 0 w 160"/>
                <a:gd name="T47" fmla="*/ 1 h 55"/>
                <a:gd name="T48" fmla="*/ 1 w 160"/>
                <a:gd name="T49" fmla="*/ 1 h 55"/>
                <a:gd name="T50" fmla="*/ 1 w 160"/>
                <a:gd name="T51" fmla="*/ 1 h 55"/>
                <a:gd name="T52" fmla="*/ 1 w 160"/>
                <a:gd name="T53" fmla="*/ 1 h 55"/>
                <a:gd name="T54" fmla="*/ 1 w 160"/>
                <a:gd name="T55" fmla="*/ 1 h 55"/>
                <a:gd name="T56" fmla="*/ 1 w 160"/>
                <a:gd name="T57" fmla="*/ 1 h 55"/>
                <a:gd name="T58" fmla="*/ 1 w 160"/>
                <a:gd name="T59" fmla="*/ 1 h 55"/>
                <a:gd name="T60" fmla="*/ 1 w 160"/>
                <a:gd name="T61" fmla="*/ 1 h 55"/>
                <a:gd name="T62" fmla="*/ 1 w 160"/>
                <a:gd name="T63" fmla="*/ 1 h 55"/>
                <a:gd name="T64" fmla="*/ 1 w 160"/>
                <a:gd name="T65" fmla="*/ 1 h 55"/>
                <a:gd name="T66" fmla="*/ 1 w 160"/>
                <a:gd name="T67" fmla="*/ 1 h 55"/>
                <a:gd name="T68" fmla="*/ 1 w 160"/>
                <a:gd name="T69" fmla="*/ 1 h 55"/>
                <a:gd name="T70" fmla="*/ 1 w 160"/>
                <a:gd name="T71" fmla="*/ 1 h 55"/>
                <a:gd name="T72" fmla="*/ 1 w 160"/>
                <a:gd name="T73" fmla="*/ 1 h 55"/>
                <a:gd name="T74" fmla="*/ 1 w 160"/>
                <a:gd name="T75" fmla="*/ 1 h 55"/>
                <a:gd name="T76" fmla="*/ 1 w 160"/>
                <a:gd name="T77" fmla="*/ 1 h 55"/>
                <a:gd name="T78" fmla="*/ 1 w 160"/>
                <a:gd name="T79" fmla="*/ 1 h 55"/>
                <a:gd name="T80" fmla="*/ 1 w 160"/>
                <a:gd name="T81" fmla="*/ 1 h 55"/>
                <a:gd name="T82" fmla="*/ 1 w 160"/>
                <a:gd name="T83" fmla="*/ 1 h 55"/>
                <a:gd name="T84" fmla="*/ 1 w 160"/>
                <a:gd name="T85" fmla="*/ 1 h 55"/>
                <a:gd name="T86" fmla="*/ 1 w 160"/>
                <a:gd name="T87" fmla="*/ 1 h 55"/>
                <a:gd name="T88" fmla="*/ 1 w 160"/>
                <a:gd name="T89" fmla="*/ 1 h 55"/>
                <a:gd name="T90" fmla="*/ 1 w 160"/>
                <a:gd name="T91" fmla="*/ 1 h 55"/>
                <a:gd name="T92" fmla="*/ 1 w 160"/>
                <a:gd name="T93" fmla="*/ 1 h 55"/>
                <a:gd name="T94" fmla="*/ 1 w 160"/>
                <a:gd name="T95" fmla="*/ 1 h 55"/>
                <a:gd name="T96" fmla="*/ 1 w 160"/>
                <a:gd name="T97" fmla="*/ 1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0" h="55">
                  <a:moveTo>
                    <a:pt x="160" y="22"/>
                  </a:moveTo>
                  <a:lnTo>
                    <a:pt x="154" y="20"/>
                  </a:lnTo>
                  <a:lnTo>
                    <a:pt x="147" y="16"/>
                  </a:lnTo>
                  <a:lnTo>
                    <a:pt x="136" y="14"/>
                  </a:lnTo>
                  <a:lnTo>
                    <a:pt x="128" y="16"/>
                  </a:lnTo>
                  <a:lnTo>
                    <a:pt x="121" y="18"/>
                  </a:lnTo>
                  <a:lnTo>
                    <a:pt x="114" y="16"/>
                  </a:lnTo>
                  <a:lnTo>
                    <a:pt x="106" y="14"/>
                  </a:lnTo>
                  <a:lnTo>
                    <a:pt x="103" y="12"/>
                  </a:lnTo>
                  <a:lnTo>
                    <a:pt x="99" y="9"/>
                  </a:lnTo>
                  <a:lnTo>
                    <a:pt x="92" y="3"/>
                  </a:lnTo>
                  <a:lnTo>
                    <a:pt x="82" y="1"/>
                  </a:lnTo>
                  <a:lnTo>
                    <a:pt x="75" y="0"/>
                  </a:lnTo>
                  <a:lnTo>
                    <a:pt x="66" y="1"/>
                  </a:lnTo>
                  <a:lnTo>
                    <a:pt x="58" y="3"/>
                  </a:lnTo>
                  <a:lnTo>
                    <a:pt x="49" y="5"/>
                  </a:lnTo>
                  <a:lnTo>
                    <a:pt x="42" y="5"/>
                  </a:lnTo>
                  <a:lnTo>
                    <a:pt x="35" y="5"/>
                  </a:lnTo>
                  <a:lnTo>
                    <a:pt x="25" y="3"/>
                  </a:lnTo>
                  <a:lnTo>
                    <a:pt x="14" y="3"/>
                  </a:lnTo>
                  <a:lnTo>
                    <a:pt x="7" y="5"/>
                  </a:lnTo>
                  <a:lnTo>
                    <a:pt x="3" y="12"/>
                  </a:lnTo>
                  <a:lnTo>
                    <a:pt x="0" y="23"/>
                  </a:lnTo>
                  <a:lnTo>
                    <a:pt x="0" y="36"/>
                  </a:lnTo>
                  <a:lnTo>
                    <a:pt x="3" y="44"/>
                  </a:lnTo>
                  <a:lnTo>
                    <a:pt x="11" y="47"/>
                  </a:lnTo>
                  <a:lnTo>
                    <a:pt x="18" y="51"/>
                  </a:lnTo>
                  <a:lnTo>
                    <a:pt x="25" y="53"/>
                  </a:lnTo>
                  <a:lnTo>
                    <a:pt x="33" y="55"/>
                  </a:lnTo>
                  <a:lnTo>
                    <a:pt x="22" y="45"/>
                  </a:lnTo>
                  <a:lnTo>
                    <a:pt x="20" y="31"/>
                  </a:lnTo>
                  <a:lnTo>
                    <a:pt x="22" y="16"/>
                  </a:lnTo>
                  <a:lnTo>
                    <a:pt x="29" y="9"/>
                  </a:lnTo>
                  <a:lnTo>
                    <a:pt x="40" y="9"/>
                  </a:lnTo>
                  <a:lnTo>
                    <a:pt x="49" y="11"/>
                  </a:lnTo>
                  <a:lnTo>
                    <a:pt x="60" y="14"/>
                  </a:lnTo>
                  <a:lnTo>
                    <a:pt x="69" y="18"/>
                  </a:lnTo>
                  <a:lnTo>
                    <a:pt x="77" y="22"/>
                  </a:lnTo>
                  <a:lnTo>
                    <a:pt x="86" y="25"/>
                  </a:lnTo>
                  <a:lnTo>
                    <a:pt x="95" y="27"/>
                  </a:lnTo>
                  <a:lnTo>
                    <a:pt x="103" y="27"/>
                  </a:lnTo>
                  <a:lnTo>
                    <a:pt x="110" y="25"/>
                  </a:lnTo>
                  <a:lnTo>
                    <a:pt x="119" y="23"/>
                  </a:lnTo>
                  <a:lnTo>
                    <a:pt x="126" y="25"/>
                  </a:lnTo>
                  <a:lnTo>
                    <a:pt x="134" y="27"/>
                  </a:lnTo>
                  <a:lnTo>
                    <a:pt x="139" y="27"/>
                  </a:lnTo>
                  <a:lnTo>
                    <a:pt x="147" y="27"/>
                  </a:lnTo>
                  <a:lnTo>
                    <a:pt x="154" y="23"/>
                  </a:lnTo>
                  <a:lnTo>
                    <a:pt x="16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8" name="Freeform 60"/>
            <p:cNvSpPr>
              <a:spLocks/>
            </p:cNvSpPr>
            <p:nvPr/>
          </p:nvSpPr>
          <p:spPr bwMode="auto">
            <a:xfrm>
              <a:off x="4843" y="2404"/>
              <a:ext cx="29" cy="32"/>
            </a:xfrm>
            <a:custGeom>
              <a:avLst/>
              <a:gdLst>
                <a:gd name="T0" fmla="*/ 1 w 58"/>
                <a:gd name="T1" fmla="*/ 1 h 64"/>
                <a:gd name="T2" fmla="*/ 1 w 58"/>
                <a:gd name="T3" fmla="*/ 1 h 64"/>
                <a:gd name="T4" fmla="*/ 1 w 58"/>
                <a:gd name="T5" fmla="*/ 1 h 64"/>
                <a:gd name="T6" fmla="*/ 1 w 58"/>
                <a:gd name="T7" fmla="*/ 1 h 64"/>
                <a:gd name="T8" fmla="*/ 1 w 58"/>
                <a:gd name="T9" fmla="*/ 1 h 64"/>
                <a:gd name="T10" fmla="*/ 1 w 58"/>
                <a:gd name="T11" fmla="*/ 1 h 64"/>
                <a:gd name="T12" fmla="*/ 1 w 58"/>
                <a:gd name="T13" fmla="*/ 1 h 64"/>
                <a:gd name="T14" fmla="*/ 1 w 58"/>
                <a:gd name="T15" fmla="*/ 1 h 64"/>
                <a:gd name="T16" fmla="*/ 1 w 58"/>
                <a:gd name="T17" fmla="*/ 0 h 64"/>
                <a:gd name="T18" fmla="*/ 1 w 58"/>
                <a:gd name="T19" fmla="*/ 1 h 64"/>
                <a:gd name="T20" fmla="*/ 1 w 58"/>
                <a:gd name="T21" fmla="*/ 1 h 64"/>
                <a:gd name="T22" fmla="*/ 1 w 58"/>
                <a:gd name="T23" fmla="*/ 1 h 64"/>
                <a:gd name="T24" fmla="*/ 0 w 58"/>
                <a:gd name="T25" fmla="*/ 1 h 64"/>
                <a:gd name="T26" fmla="*/ 1 w 58"/>
                <a:gd name="T27" fmla="*/ 1 h 64"/>
                <a:gd name="T28" fmla="*/ 1 w 58"/>
                <a:gd name="T29" fmla="*/ 1 h 64"/>
                <a:gd name="T30" fmla="*/ 1 w 58"/>
                <a:gd name="T31" fmla="*/ 1 h 64"/>
                <a:gd name="T32" fmla="*/ 1 w 58"/>
                <a:gd name="T33" fmla="*/ 1 h 64"/>
                <a:gd name="T34" fmla="*/ 1 w 58"/>
                <a:gd name="T35" fmla="*/ 1 h 64"/>
                <a:gd name="T36" fmla="*/ 1 w 58"/>
                <a:gd name="T37" fmla="*/ 1 h 64"/>
                <a:gd name="T38" fmla="*/ 1 w 58"/>
                <a:gd name="T39" fmla="*/ 1 h 64"/>
                <a:gd name="T40" fmla="*/ 1 w 58"/>
                <a:gd name="T41" fmla="*/ 1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8" h="64">
                  <a:moveTo>
                    <a:pt x="56" y="57"/>
                  </a:moveTo>
                  <a:lnTo>
                    <a:pt x="58" y="46"/>
                  </a:lnTo>
                  <a:lnTo>
                    <a:pt x="58" y="33"/>
                  </a:lnTo>
                  <a:lnTo>
                    <a:pt x="58" y="24"/>
                  </a:lnTo>
                  <a:lnTo>
                    <a:pt x="55" y="14"/>
                  </a:lnTo>
                  <a:lnTo>
                    <a:pt x="49" y="9"/>
                  </a:lnTo>
                  <a:lnTo>
                    <a:pt x="44" y="3"/>
                  </a:lnTo>
                  <a:lnTo>
                    <a:pt x="36" y="1"/>
                  </a:lnTo>
                  <a:lnTo>
                    <a:pt x="29" y="0"/>
                  </a:lnTo>
                  <a:lnTo>
                    <a:pt x="20" y="1"/>
                  </a:lnTo>
                  <a:lnTo>
                    <a:pt x="12" y="9"/>
                  </a:lnTo>
                  <a:lnTo>
                    <a:pt x="5" y="24"/>
                  </a:lnTo>
                  <a:lnTo>
                    <a:pt x="0" y="46"/>
                  </a:lnTo>
                  <a:lnTo>
                    <a:pt x="7" y="51"/>
                  </a:lnTo>
                  <a:lnTo>
                    <a:pt x="18" y="58"/>
                  </a:lnTo>
                  <a:lnTo>
                    <a:pt x="27" y="62"/>
                  </a:lnTo>
                  <a:lnTo>
                    <a:pt x="34" y="64"/>
                  </a:lnTo>
                  <a:lnTo>
                    <a:pt x="40" y="62"/>
                  </a:lnTo>
                  <a:lnTo>
                    <a:pt x="45" y="60"/>
                  </a:lnTo>
                  <a:lnTo>
                    <a:pt x="51" y="57"/>
                  </a:lnTo>
                  <a:lnTo>
                    <a:pt x="5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69" name="Freeform 61"/>
            <p:cNvSpPr>
              <a:spLocks/>
            </p:cNvSpPr>
            <p:nvPr/>
          </p:nvSpPr>
          <p:spPr bwMode="auto">
            <a:xfrm>
              <a:off x="4073" y="2251"/>
              <a:ext cx="28" cy="15"/>
            </a:xfrm>
            <a:custGeom>
              <a:avLst/>
              <a:gdLst>
                <a:gd name="T0" fmla="*/ 0 w 57"/>
                <a:gd name="T1" fmla="*/ 1 h 29"/>
                <a:gd name="T2" fmla="*/ 0 w 57"/>
                <a:gd name="T3" fmla="*/ 1 h 29"/>
                <a:gd name="T4" fmla="*/ 0 w 57"/>
                <a:gd name="T5" fmla="*/ 1 h 29"/>
                <a:gd name="T6" fmla="*/ 0 w 57"/>
                <a:gd name="T7" fmla="*/ 1 h 29"/>
                <a:gd name="T8" fmla="*/ 0 w 57"/>
                <a:gd name="T9" fmla="*/ 1 h 29"/>
                <a:gd name="T10" fmla="*/ 0 w 57"/>
                <a:gd name="T11" fmla="*/ 1 h 29"/>
                <a:gd name="T12" fmla="*/ 0 w 57"/>
                <a:gd name="T13" fmla="*/ 1 h 29"/>
                <a:gd name="T14" fmla="*/ 0 w 57"/>
                <a:gd name="T15" fmla="*/ 0 h 29"/>
                <a:gd name="T16" fmla="*/ 0 w 57"/>
                <a:gd name="T17" fmla="*/ 0 h 29"/>
                <a:gd name="T18" fmla="*/ 0 w 57"/>
                <a:gd name="T19" fmla="*/ 1 h 29"/>
                <a:gd name="T20" fmla="*/ 0 w 57"/>
                <a:gd name="T21" fmla="*/ 1 h 29"/>
                <a:gd name="T22" fmla="*/ 0 w 57"/>
                <a:gd name="T23" fmla="*/ 1 h 29"/>
                <a:gd name="T24" fmla="*/ 0 w 57"/>
                <a:gd name="T25" fmla="*/ 1 h 29"/>
                <a:gd name="T26" fmla="*/ 0 w 57"/>
                <a:gd name="T27" fmla="*/ 1 h 29"/>
                <a:gd name="T28" fmla="*/ 0 w 57"/>
                <a:gd name="T29" fmla="*/ 1 h 29"/>
                <a:gd name="T30" fmla="*/ 0 w 57"/>
                <a:gd name="T31" fmla="*/ 1 h 29"/>
                <a:gd name="T32" fmla="*/ 0 w 57"/>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29">
                  <a:moveTo>
                    <a:pt x="9" y="29"/>
                  </a:moveTo>
                  <a:lnTo>
                    <a:pt x="5" y="24"/>
                  </a:lnTo>
                  <a:lnTo>
                    <a:pt x="2" y="18"/>
                  </a:lnTo>
                  <a:lnTo>
                    <a:pt x="0" y="15"/>
                  </a:lnTo>
                  <a:lnTo>
                    <a:pt x="0" y="11"/>
                  </a:lnTo>
                  <a:lnTo>
                    <a:pt x="7" y="5"/>
                  </a:lnTo>
                  <a:lnTo>
                    <a:pt x="18" y="2"/>
                  </a:lnTo>
                  <a:lnTo>
                    <a:pt x="27" y="0"/>
                  </a:lnTo>
                  <a:lnTo>
                    <a:pt x="37" y="0"/>
                  </a:lnTo>
                  <a:lnTo>
                    <a:pt x="44" y="4"/>
                  </a:lnTo>
                  <a:lnTo>
                    <a:pt x="51" y="9"/>
                  </a:lnTo>
                  <a:lnTo>
                    <a:pt x="57" y="15"/>
                  </a:lnTo>
                  <a:lnTo>
                    <a:pt x="57" y="20"/>
                  </a:lnTo>
                  <a:lnTo>
                    <a:pt x="49" y="24"/>
                  </a:lnTo>
                  <a:lnTo>
                    <a:pt x="37" y="27"/>
                  </a:lnTo>
                  <a:lnTo>
                    <a:pt x="22" y="29"/>
                  </a:lnTo>
                  <a:lnTo>
                    <a:pt x="9"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0" name="Freeform 62"/>
            <p:cNvSpPr>
              <a:spLocks/>
            </p:cNvSpPr>
            <p:nvPr/>
          </p:nvSpPr>
          <p:spPr bwMode="auto">
            <a:xfrm>
              <a:off x="4141" y="2293"/>
              <a:ext cx="22" cy="17"/>
            </a:xfrm>
            <a:custGeom>
              <a:avLst/>
              <a:gdLst>
                <a:gd name="T0" fmla="*/ 1 w 44"/>
                <a:gd name="T1" fmla="*/ 1 h 33"/>
                <a:gd name="T2" fmla="*/ 1 w 44"/>
                <a:gd name="T3" fmla="*/ 1 h 33"/>
                <a:gd name="T4" fmla="*/ 1 w 44"/>
                <a:gd name="T5" fmla="*/ 1 h 33"/>
                <a:gd name="T6" fmla="*/ 1 w 44"/>
                <a:gd name="T7" fmla="*/ 1 h 33"/>
                <a:gd name="T8" fmla="*/ 0 w 44"/>
                <a:gd name="T9" fmla="*/ 1 h 33"/>
                <a:gd name="T10" fmla="*/ 1 w 44"/>
                <a:gd name="T11" fmla="*/ 1 h 33"/>
                <a:gd name="T12" fmla="*/ 1 w 44"/>
                <a:gd name="T13" fmla="*/ 1 h 33"/>
                <a:gd name="T14" fmla="*/ 1 w 44"/>
                <a:gd name="T15" fmla="*/ 1 h 33"/>
                <a:gd name="T16" fmla="*/ 1 w 44"/>
                <a:gd name="T17" fmla="*/ 1 h 33"/>
                <a:gd name="T18" fmla="*/ 1 w 44"/>
                <a:gd name="T19" fmla="*/ 0 h 33"/>
                <a:gd name="T20" fmla="*/ 1 w 44"/>
                <a:gd name="T21" fmla="*/ 1 h 33"/>
                <a:gd name="T22" fmla="*/ 1 w 44"/>
                <a:gd name="T23" fmla="*/ 1 h 33"/>
                <a:gd name="T24" fmla="*/ 1 w 44"/>
                <a:gd name="T25" fmla="*/ 1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3">
                  <a:moveTo>
                    <a:pt x="44" y="26"/>
                  </a:moveTo>
                  <a:lnTo>
                    <a:pt x="31" y="32"/>
                  </a:lnTo>
                  <a:lnTo>
                    <a:pt x="20" y="33"/>
                  </a:lnTo>
                  <a:lnTo>
                    <a:pt x="11" y="32"/>
                  </a:lnTo>
                  <a:lnTo>
                    <a:pt x="0" y="26"/>
                  </a:lnTo>
                  <a:lnTo>
                    <a:pt x="7" y="21"/>
                  </a:lnTo>
                  <a:lnTo>
                    <a:pt x="16" y="15"/>
                  </a:lnTo>
                  <a:lnTo>
                    <a:pt x="24" y="10"/>
                  </a:lnTo>
                  <a:lnTo>
                    <a:pt x="29" y="4"/>
                  </a:lnTo>
                  <a:lnTo>
                    <a:pt x="35" y="0"/>
                  </a:lnTo>
                  <a:lnTo>
                    <a:pt x="40" y="2"/>
                  </a:lnTo>
                  <a:lnTo>
                    <a:pt x="44" y="10"/>
                  </a:lnTo>
                  <a:lnTo>
                    <a:pt x="4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1" name="Freeform 63"/>
            <p:cNvSpPr>
              <a:spLocks/>
            </p:cNvSpPr>
            <p:nvPr/>
          </p:nvSpPr>
          <p:spPr bwMode="auto">
            <a:xfrm>
              <a:off x="4116" y="2277"/>
              <a:ext cx="41" cy="25"/>
            </a:xfrm>
            <a:custGeom>
              <a:avLst/>
              <a:gdLst>
                <a:gd name="T0" fmla="*/ 0 w 83"/>
                <a:gd name="T1" fmla="*/ 0 h 52"/>
                <a:gd name="T2" fmla="*/ 0 w 83"/>
                <a:gd name="T3" fmla="*/ 0 h 52"/>
                <a:gd name="T4" fmla="*/ 0 w 83"/>
                <a:gd name="T5" fmla="*/ 0 h 52"/>
                <a:gd name="T6" fmla="*/ 0 w 83"/>
                <a:gd name="T7" fmla="*/ 0 h 52"/>
                <a:gd name="T8" fmla="*/ 0 w 83"/>
                <a:gd name="T9" fmla="*/ 0 h 52"/>
                <a:gd name="T10" fmla="*/ 0 w 83"/>
                <a:gd name="T11" fmla="*/ 0 h 52"/>
                <a:gd name="T12" fmla="*/ 0 w 83"/>
                <a:gd name="T13" fmla="*/ 0 h 52"/>
                <a:gd name="T14" fmla="*/ 0 w 83"/>
                <a:gd name="T15" fmla="*/ 0 h 52"/>
                <a:gd name="T16" fmla="*/ 0 w 83"/>
                <a:gd name="T17" fmla="*/ 0 h 52"/>
                <a:gd name="T18" fmla="*/ 0 w 83"/>
                <a:gd name="T19" fmla="*/ 0 h 52"/>
                <a:gd name="T20" fmla="*/ 0 w 83"/>
                <a:gd name="T21" fmla="*/ 0 h 52"/>
                <a:gd name="T22" fmla="*/ 0 w 83"/>
                <a:gd name="T23" fmla="*/ 0 h 52"/>
                <a:gd name="T24" fmla="*/ 0 w 83"/>
                <a:gd name="T25" fmla="*/ 0 h 52"/>
                <a:gd name="T26" fmla="*/ 0 w 83"/>
                <a:gd name="T27" fmla="*/ 0 h 52"/>
                <a:gd name="T28" fmla="*/ 0 w 83"/>
                <a:gd name="T29" fmla="*/ 0 h 52"/>
                <a:gd name="T30" fmla="*/ 0 w 83"/>
                <a:gd name="T31" fmla="*/ 0 h 52"/>
                <a:gd name="T32" fmla="*/ 0 w 83"/>
                <a:gd name="T33" fmla="*/ 0 h 52"/>
                <a:gd name="T34" fmla="*/ 0 w 83"/>
                <a:gd name="T35" fmla="*/ 0 h 52"/>
                <a:gd name="T36" fmla="*/ 0 w 83"/>
                <a:gd name="T37" fmla="*/ 0 h 52"/>
                <a:gd name="T38" fmla="*/ 0 w 83"/>
                <a:gd name="T39" fmla="*/ 0 h 52"/>
                <a:gd name="T40" fmla="*/ 0 w 83"/>
                <a:gd name="T41" fmla="*/ 0 h 52"/>
                <a:gd name="T42" fmla="*/ 0 w 83"/>
                <a:gd name="T43" fmla="*/ 0 h 52"/>
                <a:gd name="T44" fmla="*/ 0 w 83"/>
                <a:gd name="T45" fmla="*/ 0 h 52"/>
                <a:gd name="T46" fmla="*/ 0 w 83"/>
                <a:gd name="T47" fmla="*/ 0 h 52"/>
                <a:gd name="T48" fmla="*/ 0 w 83"/>
                <a:gd name="T49" fmla="*/ 0 h 52"/>
                <a:gd name="T50" fmla="*/ 0 w 83"/>
                <a:gd name="T51" fmla="*/ 0 h 52"/>
                <a:gd name="T52" fmla="*/ 0 w 83"/>
                <a:gd name="T53" fmla="*/ 0 h 52"/>
                <a:gd name="T54" fmla="*/ 0 w 83"/>
                <a:gd name="T55" fmla="*/ 0 h 52"/>
                <a:gd name="T56" fmla="*/ 0 w 83"/>
                <a:gd name="T57" fmla="*/ 0 h 52"/>
                <a:gd name="T58" fmla="*/ 0 w 83"/>
                <a:gd name="T59" fmla="*/ 0 h 52"/>
                <a:gd name="T60" fmla="*/ 0 w 83"/>
                <a:gd name="T61" fmla="*/ 0 h 52"/>
                <a:gd name="T62" fmla="*/ 0 w 83"/>
                <a:gd name="T63" fmla="*/ 0 h 52"/>
                <a:gd name="T64" fmla="*/ 0 w 83"/>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 h="52">
                  <a:moveTo>
                    <a:pt x="13" y="52"/>
                  </a:moveTo>
                  <a:lnTo>
                    <a:pt x="8" y="48"/>
                  </a:lnTo>
                  <a:lnTo>
                    <a:pt x="4" y="43"/>
                  </a:lnTo>
                  <a:lnTo>
                    <a:pt x="2" y="37"/>
                  </a:lnTo>
                  <a:lnTo>
                    <a:pt x="0" y="32"/>
                  </a:lnTo>
                  <a:lnTo>
                    <a:pt x="13" y="26"/>
                  </a:lnTo>
                  <a:lnTo>
                    <a:pt x="24" y="21"/>
                  </a:lnTo>
                  <a:lnTo>
                    <a:pt x="35" y="13"/>
                  </a:lnTo>
                  <a:lnTo>
                    <a:pt x="42" y="8"/>
                  </a:lnTo>
                  <a:lnTo>
                    <a:pt x="50" y="2"/>
                  </a:lnTo>
                  <a:lnTo>
                    <a:pt x="61" y="0"/>
                  </a:lnTo>
                  <a:lnTo>
                    <a:pt x="72" y="0"/>
                  </a:lnTo>
                  <a:lnTo>
                    <a:pt x="79" y="6"/>
                  </a:lnTo>
                  <a:lnTo>
                    <a:pt x="81" y="8"/>
                  </a:lnTo>
                  <a:lnTo>
                    <a:pt x="83" y="9"/>
                  </a:lnTo>
                  <a:lnTo>
                    <a:pt x="83" y="13"/>
                  </a:lnTo>
                  <a:lnTo>
                    <a:pt x="83" y="15"/>
                  </a:lnTo>
                  <a:lnTo>
                    <a:pt x="79" y="19"/>
                  </a:lnTo>
                  <a:lnTo>
                    <a:pt x="75" y="22"/>
                  </a:lnTo>
                  <a:lnTo>
                    <a:pt x="70" y="26"/>
                  </a:lnTo>
                  <a:lnTo>
                    <a:pt x="66" y="28"/>
                  </a:lnTo>
                  <a:lnTo>
                    <a:pt x="61" y="32"/>
                  </a:lnTo>
                  <a:lnTo>
                    <a:pt x="53" y="39"/>
                  </a:lnTo>
                  <a:lnTo>
                    <a:pt x="46" y="44"/>
                  </a:lnTo>
                  <a:lnTo>
                    <a:pt x="35" y="46"/>
                  </a:lnTo>
                  <a:lnTo>
                    <a:pt x="31" y="46"/>
                  </a:lnTo>
                  <a:lnTo>
                    <a:pt x="30" y="46"/>
                  </a:lnTo>
                  <a:lnTo>
                    <a:pt x="26" y="46"/>
                  </a:lnTo>
                  <a:lnTo>
                    <a:pt x="22" y="46"/>
                  </a:lnTo>
                  <a:lnTo>
                    <a:pt x="19" y="46"/>
                  </a:lnTo>
                  <a:lnTo>
                    <a:pt x="17" y="48"/>
                  </a:lnTo>
                  <a:lnTo>
                    <a:pt x="15" y="50"/>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2" name="Freeform 64"/>
            <p:cNvSpPr>
              <a:spLocks/>
            </p:cNvSpPr>
            <p:nvPr/>
          </p:nvSpPr>
          <p:spPr bwMode="auto">
            <a:xfrm>
              <a:off x="4097" y="2211"/>
              <a:ext cx="131" cy="54"/>
            </a:xfrm>
            <a:custGeom>
              <a:avLst/>
              <a:gdLst>
                <a:gd name="T0" fmla="*/ 1 w 262"/>
                <a:gd name="T1" fmla="*/ 1 h 108"/>
                <a:gd name="T2" fmla="*/ 1 w 262"/>
                <a:gd name="T3" fmla="*/ 1 h 108"/>
                <a:gd name="T4" fmla="*/ 1 w 262"/>
                <a:gd name="T5" fmla="*/ 1 h 108"/>
                <a:gd name="T6" fmla="*/ 1 w 262"/>
                <a:gd name="T7" fmla="*/ 1 h 108"/>
                <a:gd name="T8" fmla="*/ 1 w 262"/>
                <a:gd name="T9" fmla="*/ 1 h 108"/>
                <a:gd name="T10" fmla="*/ 1 w 262"/>
                <a:gd name="T11" fmla="*/ 1 h 108"/>
                <a:gd name="T12" fmla="*/ 1 w 262"/>
                <a:gd name="T13" fmla="*/ 1 h 108"/>
                <a:gd name="T14" fmla="*/ 1 w 262"/>
                <a:gd name="T15" fmla="*/ 1 h 108"/>
                <a:gd name="T16" fmla="*/ 1 w 262"/>
                <a:gd name="T17" fmla="*/ 1 h 108"/>
                <a:gd name="T18" fmla="*/ 1 w 262"/>
                <a:gd name="T19" fmla="*/ 1 h 108"/>
                <a:gd name="T20" fmla="*/ 1 w 262"/>
                <a:gd name="T21" fmla="*/ 1 h 108"/>
                <a:gd name="T22" fmla="*/ 1 w 262"/>
                <a:gd name="T23" fmla="*/ 1 h 108"/>
                <a:gd name="T24" fmla="*/ 1 w 262"/>
                <a:gd name="T25" fmla="*/ 1 h 108"/>
                <a:gd name="T26" fmla="*/ 1 w 262"/>
                <a:gd name="T27" fmla="*/ 1 h 108"/>
                <a:gd name="T28" fmla="*/ 1 w 262"/>
                <a:gd name="T29" fmla="*/ 1 h 108"/>
                <a:gd name="T30" fmla="*/ 1 w 262"/>
                <a:gd name="T31" fmla="*/ 1 h 108"/>
                <a:gd name="T32" fmla="*/ 1 w 262"/>
                <a:gd name="T33" fmla="*/ 1 h 108"/>
                <a:gd name="T34" fmla="*/ 1 w 262"/>
                <a:gd name="T35" fmla="*/ 1 h 108"/>
                <a:gd name="T36" fmla="*/ 1 w 262"/>
                <a:gd name="T37" fmla="*/ 1 h 108"/>
                <a:gd name="T38" fmla="*/ 1 w 262"/>
                <a:gd name="T39" fmla="*/ 1 h 108"/>
                <a:gd name="T40" fmla="*/ 1 w 262"/>
                <a:gd name="T41" fmla="*/ 1 h 108"/>
                <a:gd name="T42" fmla="*/ 1 w 262"/>
                <a:gd name="T43" fmla="*/ 1 h 108"/>
                <a:gd name="T44" fmla="*/ 1 w 262"/>
                <a:gd name="T45" fmla="*/ 1 h 108"/>
                <a:gd name="T46" fmla="*/ 1 w 262"/>
                <a:gd name="T47" fmla="*/ 1 h 108"/>
                <a:gd name="T48" fmla="*/ 1 w 262"/>
                <a:gd name="T49" fmla="*/ 1 h 108"/>
                <a:gd name="T50" fmla="*/ 1 w 262"/>
                <a:gd name="T51" fmla="*/ 1 h 108"/>
                <a:gd name="T52" fmla="*/ 1 w 262"/>
                <a:gd name="T53" fmla="*/ 1 h 108"/>
                <a:gd name="T54" fmla="*/ 1 w 262"/>
                <a:gd name="T55" fmla="*/ 1 h 108"/>
                <a:gd name="T56" fmla="*/ 1 w 262"/>
                <a:gd name="T57" fmla="*/ 1 h 108"/>
                <a:gd name="T58" fmla="*/ 0 w 262"/>
                <a:gd name="T59" fmla="*/ 1 h 108"/>
                <a:gd name="T60" fmla="*/ 1 w 262"/>
                <a:gd name="T61" fmla="*/ 1 h 108"/>
                <a:gd name="T62" fmla="*/ 1 w 262"/>
                <a:gd name="T63" fmla="*/ 1 h 108"/>
                <a:gd name="T64" fmla="*/ 1 w 262"/>
                <a:gd name="T65" fmla="*/ 1 h 108"/>
                <a:gd name="T66" fmla="*/ 1 w 262"/>
                <a:gd name="T67" fmla="*/ 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108">
                  <a:moveTo>
                    <a:pt x="77" y="6"/>
                  </a:moveTo>
                  <a:lnTo>
                    <a:pt x="82" y="4"/>
                  </a:lnTo>
                  <a:lnTo>
                    <a:pt x="90" y="4"/>
                  </a:lnTo>
                  <a:lnTo>
                    <a:pt x="97" y="6"/>
                  </a:lnTo>
                  <a:lnTo>
                    <a:pt x="102" y="7"/>
                  </a:lnTo>
                  <a:lnTo>
                    <a:pt x="108" y="13"/>
                  </a:lnTo>
                  <a:lnTo>
                    <a:pt x="115" y="18"/>
                  </a:lnTo>
                  <a:lnTo>
                    <a:pt x="123" y="26"/>
                  </a:lnTo>
                  <a:lnTo>
                    <a:pt x="130" y="29"/>
                  </a:lnTo>
                  <a:lnTo>
                    <a:pt x="137" y="35"/>
                  </a:lnTo>
                  <a:lnTo>
                    <a:pt x="145" y="39"/>
                  </a:lnTo>
                  <a:lnTo>
                    <a:pt x="152" y="42"/>
                  </a:lnTo>
                  <a:lnTo>
                    <a:pt x="159" y="42"/>
                  </a:lnTo>
                  <a:lnTo>
                    <a:pt x="172" y="42"/>
                  </a:lnTo>
                  <a:lnTo>
                    <a:pt x="183" y="42"/>
                  </a:lnTo>
                  <a:lnTo>
                    <a:pt x="193" y="46"/>
                  </a:lnTo>
                  <a:lnTo>
                    <a:pt x="200" y="50"/>
                  </a:lnTo>
                  <a:lnTo>
                    <a:pt x="205" y="51"/>
                  </a:lnTo>
                  <a:lnTo>
                    <a:pt x="211" y="53"/>
                  </a:lnTo>
                  <a:lnTo>
                    <a:pt x="220" y="55"/>
                  </a:lnTo>
                  <a:lnTo>
                    <a:pt x="229" y="57"/>
                  </a:lnTo>
                  <a:lnTo>
                    <a:pt x="238" y="59"/>
                  </a:lnTo>
                  <a:lnTo>
                    <a:pt x="248" y="59"/>
                  </a:lnTo>
                  <a:lnTo>
                    <a:pt x="255" y="61"/>
                  </a:lnTo>
                  <a:lnTo>
                    <a:pt x="262" y="61"/>
                  </a:lnTo>
                  <a:lnTo>
                    <a:pt x="253" y="70"/>
                  </a:lnTo>
                  <a:lnTo>
                    <a:pt x="244" y="81"/>
                  </a:lnTo>
                  <a:lnTo>
                    <a:pt x="237" y="94"/>
                  </a:lnTo>
                  <a:lnTo>
                    <a:pt x="231" y="108"/>
                  </a:lnTo>
                  <a:lnTo>
                    <a:pt x="226" y="103"/>
                  </a:lnTo>
                  <a:lnTo>
                    <a:pt x="218" y="96"/>
                  </a:lnTo>
                  <a:lnTo>
                    <a:pt x="211" y="88"/>
                  </a:lnTo>
                  <a:lnTo>
                    <a:pt x="204" y="85"/>
                  </a:lnTo>
                  <a:lnTo>
                    <a:pt x="198" y="83"/>
                  </a:lnTo>
                  <a:lnTo>
                    <a:pt x="191" y="83"/>
                  </a:lnTo>
                  <a:lnTo>
                    <a:pt x="180" y="85"/>
                  </a:lnTo>
                  <a:lnTo>
                    <a:pt x="169" y="86"/>
                  </a:lnTo>
                  <a:lnTo>
                    <a:pt x="158" y="88"/>
                  </a:lnTo>
                  <a:lnTo>
                    <a:pt x="147" y="90"/>
                  </a:lnTo>
                  <a:lnTo>
                    <a:pt x="137" y="92"/>
                  </a:lnTo>
                  <a:lnTo>
                    <a:pt x="130" y="92"/>
                  </a:lnTo>
                  <a:lnTo>
                    <a:pt x="115" y="86"/>
                  </a:lnTo>
                  <a:lnTo>
                    <a:pt x="104" y="72"/>
                  </a:lnTo>
                  <a:lnTo>
                    <a:pt x="95" y="57"/>
                  </a:lnTo>
                  <a:lnTo>
                    <a:pt x="91" y="48"/>
                  </a:lnTo>
                  <a:lnTo>
                    <a:pt x="88" y="44"/>
                  </a:lnTo>
                  <a:lnTo>
                    <a:pt x="84" y="44"/>
                  </a:lnTo>
                  <a:lnTo>
                    <a:pt x="77" y="46"/>
                  </a:lnTo>
                  <a:lnTo>
                    <a:pt x="69" y="48"/>
                  </a:lnTo>
                  <a:lnTo>
                    <a:pt x="64" y="50"/>
                  </a:lnTo>
                  <a:lnTo>
                    <a:pt x="57" y="48"/>
                  </a:lnTo>
                  <a:lnTo>
                    <a:pt x="47" y="46"/>
                  </a:lnTo>
                  <a:lnTo>
                    <a:pt x="38" y="42"/>
                  </a:lnTo>
                  <a:lnTo>
                    <a:pt x="29" y="39"/>
                  </a:lnTo>
                  <a:lnTo>
                    <a:pt x="20" y="35"/>
                  </a:lnTo>
                  <a:lnTo>
                    <a:pt x="12" y="29"/>
                  </a:lnTo>
                  <a:lnTo>
                    <a:pt x="7" y="26"/>
                  </a:lnTo>
                  <a:lnTo>
                    <a:pt x="1" y="20"/>
                  </a:lnTo>
                  <a:lnTo>
                    <a:pt x="0" y="13"/>
                  </a:lnTo>
                  <a:lnTo>
                    <a:pt x="0" y="7"/>
                  </a:lnTo>
                  <a:lnTo>
                    <a:pt x="3" y="0"/>
                  </a:lnTo>
                  <a:lnTo>
                    <a:pt x="9" y="4"/>
                  </a:lnTo>
                  <a:lnTo>
                    <a:pt x="16" y="9"/>
                  </a:lnTo>
                  <a:lnTo>
                    <a:pt x="27" y="15"/>
                  </a:lnTo>
                  <a:lnTo>
                    <a:pt x="44" y="20"/>
                  </a:lnTo>
                  <a:lnTo>
                    <a:pt x="53" y="20"/>
                  </a:lnTo>
                  <a:lnTo>
                    <a:pt x="62" y="18"/>
                  </a:lnTo>
                  <a:lnTo>
                    <a:pt x="69" y="13"/>
                  </a:lnTo>
                  <a:lnTo>
                    <a:pt x="7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3" name="Freeform 65"/>
            <p:cNvSpPr>
              <a:spLocks/>
            </p:cNvSpPr>
            <p:nvPr/>
          </p:nvSpPr>
          <p:spPr bwMode="auto">
            <a:xfrm>
              <a:off x="4090" y="2263"/>
              <a:ext cx="45" cy="25"/>
            </a:xfrm>
            <a:custGeom>
              <a:avLst/>
              <a:gdLst>
                <a:gd name="T0" fmla="*/ 0 w 90"/>
                <a:gd name="T1" fmla="*/ 1 h 49"/>
                <a:gd name="T2" fmla="*/ 1 w 90"/>
                <a:gd name="T3" fmla="*/ 1 h 49"/>
                <a:gd name="T4" fmla="*/ 1 w 90"/>
                <a:gd name="T5" fmla="*/ 1 h 49"/>
                <a:gd name="T6" fmla="*/ 1 w 90"/>
                <a:gd name="T7" fmla="*/ 1 h 49"/>
                <a:gd name="T8" fmla="*/ 1 w 90"/>
                <a:gd name="T9" fmla="*/ 1 h 49"/>
                <a:gd name="T10" fmla="*/ 1 w 90"/>
                <a:gd name="T11" fmla="*/ 1 h 49"/>
                <a:gd name="T12" fmla="*/ 1 w 90"/>
                <a:gd name="T13" fmla="*/ 1 h 49"/>
                <a:gd name="T14" fmla="*/ 1 w 90"/>
                <a:gd name="T15" fmla="*/ 1 h 49"/>
                <a:gd name="T16" fmla="*/ 1 w 90"/>
                <a:gd name="T17" fmla="*/ 0 h 49"/>
                <a:gd name="T18" fmla="*/ 1 w 90"/>
                <a:gd name="T19" fmla="*/ 1 h 49"/>
                <a:gd name="T20" fmla="*/ 1 w 90"/>
                <a:gd name="T21" fmla="*/ 1 h 49"/>
                <a:gd name="T22" fmla="*/ 1 w 90"/>
                <a:gd name="T23" fmla="*/ 1 h 49"/>
                <a:gd name="T24" fmla="*/ 1 w 90"/>
                <a:gd name="T25" fmla="*/ 1 h 49"/>
                <a:gd name="T26" fmla="*/ 1 w 90"/>
                <a:gd name="T27" fmla="*/ 1 h 49"/>
                <a:gd name="T28" fmla="*/ 1 w 90"/>
                <a:gd name="T29" fmla="*/ 1 h 49"/>
                <a:gd name="T30" fmla="*/ 1 w 90"/>
                <a:gd name="T31" fmla="*/ 1 h 49"/>
                <a:gd name="T32" fmla="*/ 1 w 90"/>
                <a:gd name="T33" fmla="*/ 1 h 49"/>
                <a:gd name="T34" fmla="*/ 1 w 90"/>
                <a:gd name="T35" fmla="*/ 1 h 49"/>
                <a:gd name="T36" fmla="*/ 1 w 90"/>
                <a:gd name="T37" fmla="*/ 1 h 49"/>
                <a:gd name="T38" fmla="*/ 1 w 90"/>
                <a:gd name="T39" fmla="*/ 1 h 49"/>
                <a:gd name="T40" fmla="*/ 1 w 90"/>
                <a:gd name="T41" fmla="*/ 1 h 49"/>
                <a:gd name="T42" fmla="*/ 0 w 90"/>
                <a:gd name="T43" fmla="*/ 1 h 49"/>
                <a:gd name="T44" fmla="*/ 0 w 90"/>
                <a:gd name="T45" fmla="*/ 1 h 49"/>
                <a:gd name="T46" fmla="*/ 0 w 90"/>
                <a:gd name="T47" fmla="*/ 1 h 49"/>
                <a:gd name="T48" fmla="*/ 0 w 90"/>
                <a:gd name="T49" fmla="*/ 1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0" h="49">
                  <a:moveTo>
                    <a:pt x="0" y="16"/>
                  </a:moveTo>
                  <a:lnTo>
                    <a:pt x="5" y="14"/>
                  </a:lnTo>
                  <a:lnTo>
                    <a:pt x="13" y="13"/>
                  </a:lnTo>
                  <a:lnTo>
                    <a:pt x="22" y="11"/>
                  </a:lnTo>
                  <a:lnTo>
                    <a:pt x="31" y="7"/>
                  </a:lnTo>
                  <a:lnTo>
                    <a:pt x="40" y="5"/>
                  </a:lnTo>
                  <a:lnTo>
                    <a:pt x="49" y="3"/>
                  </a:lnTo>
                  <a:lnTo>
                    <a:pt x="55" y="2"/>
                  </a:lnTo>
                  <a:lnTo>
                    <a:pt x="60" y="0"/>
                  </a:lnTo>
                  <a:lnTo>
                    <a:pt x="71" y="2"/>
                  </a:lnTo>
                  <a:lnTo>
                    <a:pt x="84" y="11"/>
                  </a:lnTo>
                  <a:lnTo>
                    <a:pt x="90" y="20"/>
                  </a:lnTo>
                  <a:lnTo>
                    <a:pt x="86" y="25"/>
                  </a:lnTo>
                  <a:lnTo>
                    <a:pt x="70" y="31"/>
                  </a:lnTo>
                  <a:lnTo>
                    <a:pt x="59" y="40"/>
                  </a:lnTo>
                  <a:lnTo>
                    <a:pt x="49" y="48"/>
                  </a:lnTo>
                  <a:lnTo>
                    <a:pt x="42" y="49"/>
                  </a:lnTo>
                  <a:lnTo>
                    <a:pt x="31" y="46"/>
                  </a:lnTo>
                  <a:lnTo>
                    <a:pt x="20" y="40"/>
                  </a:lnTo>
                  <a:lnTo>
                    <a:pt x="9" y="35"/>
                  </a:lnTo>
                  <a:lnTo>
                    <a:pt x="2" y="27"/>
                  </a:lnTo>
                  <a:lnTo>
                    <a:pt x="0" y="24"/>
                  </a:lnTo>
                  <a:lnTo>
                    <a:pt x="0" y="22"/>
                  </a:lnTo>
                  <a:lnTo>
                    <a:pt x="0" y="18"/>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4" name="Freeform 66"/>
            <p:cNvSpPr>
              <a:spLocks/>
            </p:cNvSpPr>
            <p:nvPr/>
          </p:nvSpPr>
          <p:spPr bwMode="auto">
            <a:xfrm>
              <a:off x="4748" y="2182"/>
              <a:ext cx="23" cy="15"/>
            </a:xfrm>
            <a:custGeom>
              <a:avLst/>
              <a:gdLst>
                <a:gd name="T0" fmla="*/ 0 w 46"/>
                <a:gd name="T1" fmla="*/ 1 h 29"/>
                <a:gd name="T2" fmla="*/ 1 w 46"/>
                <a:gd name="T3" fmla="*/ 1 h 29"/>
                <a:gd name="T4" fmla="*/ 1 w 46"/>
                <a:gd name="T5" fmla="*/ 1 h 29"/>
                <a:gd name="T6" fmla="*/ 1 w 46"/>
                <a:gd name="T7" fmla="*/ 1 h 29"/>
                <a:gd name="T8" fmla="*/ 1 w 46"/>
                <a:gd name="T9" fmla="*/ 1 h 29"/>
                <a:gd name="T10" fmla="*/ 1 w 46"/>
                <a:gd name="T11" fmla="*/ 1 h 29"/>
                <a:gd name="T12" fmla="*/ 1 w 46"/>
                <a:gd name="T13" fmla="*/ 1 h 29"/>
                <a:gd name="T14" fmla="*/ 1 w 46"/>
                <a:gd name="T15" fmla="*/ 1 h 29"/>
                <a:gd name="T16" fmla="*/ 1 w 46"/>
                <a:gd name="T17" fmla="*/ 1 h 29"/>
                <a:gd name="T18" fmla="*/ 1 w 46"/>
                <a:gd name="T19" fmla="*/ 1 h 29"/>
                <a:gd name="T20" fmla="*/ 1 w 46"/>
                <a:gd name="T21" fmla="*/ 1 h 29"/>
                <a:gd name="T22" fmla="*/ 1 w 46"/>
                <a:gd name="T23" fmla="*/ 0 h 29"/>
                <a:gd name="T24" fmla="*/ 0 w 46"/>
                <a:gd name="T25" fmla="*/ 1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29">
                  <a:moveTo>
                    <a:pt x="0" y="2"/>
                  </a:moveTo>
                  <a:lnTo>
                    <a:pt x="6" y="7"/>
                  </a:lnTo>
                  <a:lnTo>
                    <a:pt x="11" y="15"/>
                  </a:lnTo>
                  <a:lnTo>
                    <a:pt x="15" y="24"/>
                  </a:lnTo>
                  <a:lnTo>
                    <a:pt x="17" y="29"/>
                  </a:lnTo>
                  <a:lnTo>
                    <a:pt x="26" y="28"/>
                  </a:lnTo>
                  <a:lnTo>
                    <a:pt x="35" y="24"/>
                  </a:lnTo>
                  <a:lnTo>
                    <a:pt x="43" y="20"/>
                  </a:lnTo>
                  <a:lnTo>
                    <a:pt x="46" y="17"/>
                  </a:lnTo>
                  <a:lnTo>
                    <a:pt x="43" y="11"/>
                  </a:lnTo>
                  <a:lnTo>
                    <a:pt x="32" y="6"/>
                  </a:lnTo>
                  <a:lnTo>
                    <a:pt x="17"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5" name="Freeform 67"/>
            <p:cNvSpPr>
              <a:spLocks/>
            </p:cNvSpPr>
            <p:nvPr/>
          </p:nvSpPr>
          <p:spPr bwMode="auto">
            <a:xfrm>
              <a:off x="4688" y="2119"/>
              <a:ext cx="18" cy="11"/>
            </a:xfrm>
            <a:custGeom>
              <a:avLst/>
              <a:gdLst>
                <a:gd name="T0" fmla="*/ 1 w 35"/>
                <a:gd name="T1" fmla="*/ 1 h 22"/>
                <a:gd name="T2" fmla="*/ 1 w 35"/>
                <a:gd name="T3" fmla="*/ 1 h 22"/>
                <a:gd name="T4" fmla="*/ 1 w 35"/>
                <a:gd name="T5" fmla="*/ 1 h 22"/>
                <a:gd name="T6" fmla="*/ 1 w 35"/>
                <a:gd name="T7" fmla="*/ 1 h 22"/>
                <a:gd name="T8" fmla="*/ 0 w 35"/>
                <a:gd name="T9" fmla="*/ 1 h 22"/>
                <a:gd name="T10" fmla="*/ 1 w 35"/>
                <a:gd name="T11" fmla="*/ 1 h 22"/>
                <a:gd name="T12" fmla="*/ 1 w 35"/>
                <a:gd name="T13" fmla="*/ 1 h 22"/>
                <a:gd name="T14" fmla="*/ 1 w 35"/>
                <a:gd name="T15" fmla="*/ 1 h 22"/>
                <a:gd name="T16" fmla="*/ 1 w 35"/>
                <a:gd name="T17" fmla="*/ 0 h 22"/>
                <a:gd name="T18" fmla="*/ 1 w 35"/>
                <a:gd name="T19" fmla="*/ 0 h 22"/>
                <a:gd name="T20" fmla="*/ 1 w 35"/>
                <a:gd name="T21" fmla="*/ 1 h 22"/>
                <a:gd name="T22" fmla="*/ 1 w 35"/>
                <a:gd name="T23" fmla="*/ 1 h 22"/>
                <a:gd name="T24" fmla="*/ 1 w 35"/>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2">
                  <a:moveTo>
                    <a:pt x="35" y="22"/>
                  </a:moveTo>
                  <a:lnTo>
                    <a:pt x="26" y="21"/>
                  </a:lnTo>
                  <a:lnTo>
                    <a:pt x="16" y="17"/>
                  </a:lnTo>
                  <a:lnTo>
                    <a:pt x="9" y="13"/>
                  </a:lnTo>
                  <a:lnTo>
                    <a:pt x="0" y="11"/>
                  </a:lnTo>
                  <a:lnTo>
                    <a:pt x="4" y="8"/>
                  </a:lnTo>
                  <a:lnTo>
                    <a:pt x="5" y="4"/>
                  </a:lnTo>
                  <a:lnTo>
                    <a:pt x="9" y="2"/>
                  </a:lnTo>
                  <a:lnTo>
                    <a:pt x="11" y="0"/>
                  </a:lnTo>
                  <a:lnTo>
                    <a:pt x="18" y="0"/>
                  </a:lnTo>
                  <a:lnTo>
                    <a:pt x="26" y="6"/>
                  </a:lnTo>
                  <a:lnTo>
                    <a:pt x="33" y="13"/>
                  </a:lnTo>
                  <a:lnTo>
                    <a:pt x="3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6" name="Freeform 68"/>
            <p:cNvSpPr>
              <a:spLocks/>
            </p:cNvSpPr>
            <p:nvPr/>
          </p:nvSpPr>
          <p:spPr bwMode="auto">
            <a:xfrm>
              <a:off x="4715" y="2160"/>
              <a:ext cx="15" cy="12"/>
            </a:xfrm>
            <a:custGeom>
              <a:avLst/>
              <a:gdLst>
                <a:gd name="T0" fmla="*/ 0 w 30"/>
                <a:gd name="T1" fmla="*/ 1 h 24"/>
                <a:gd name="T2" fmla="*/ 1 w 30"/>
                <a:gd name="T3" fmla="*/ 1 h 24"/>
                <a:gd name="T4" fmla="*/ 1 w 30"/>
                <a:gd name="T5" fmla="*/ 1 h 24"/>
                <a:gd name="T6" fmla="*/ 1 w 30"/>
                <a:gd name="T7" fmla="*/ 1 h 24"/>
                <a:gd name="T8" fmla="*/ 1 w 30"/>
                <a:gd name="T9" fmla="*/ 1 h 24"/>
                <a:gd name="T10" fmla="*/ 1 w 30"/>
                <a:gd name="T11" fmla="*/ 1 h 24"/>
                <a:gd name="T12" fmla="*/ 1 w 30"/>
                <a:gd name="T13" fmla="*/ 1 h 24"/>
                <a:gd name="T14" fmla="*/ 1 w 30"/>
                <a:gd name="T15" fmla="*/ 1 h 24"/>
                <a:gd name="T16" fmla="*/ 1 w 30"/>
                <a:gd name="T17" fmla="*/ 1 h 24"/>
                <a:gd name="T18" fmla="*/ 1 w 30"/>
                <a:gd name="T19" fmla="*/ 0 h 24"/>
                <a:gd name="T20" fmla="*/ 1 w 30"/>
                <a:gd name="T21" fmla="*/ 0 h 24"/>
                <a:gd name="T22" fmla="*/ 0 w 30"/>
                <a:gd name="T23" fmla="*/ 1 h 24"/>
                <a:gd name="T24" fmla="*/ 0 w 30"/>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4">
                  <a:moveTo>
                    <a:pt x="0" y="7"/>
                  </a:moveTo>
                  <a:lnTo>
                    <a:pt x="7" y="11"/>
                  </a:lnTo>
                  <a:lnTo>
                    <a:pt x="15" y="15"/>
                  </a:lnTo>
                  <a:lnTo>
                    <a:pt x="22" y="20"/>
                  </a:lnTo>
                  <a:lnTo>
                    <a:pt x="28" y="24"/>
                  </a:lnTo>
                  <a:lnTo>
                    <a:pt x="30" y="20"/>
                  </a:lnTo>
                  <a:lnTo>
                    <a:pt x="30" y="13"/>
                  </a:lnTo>
                  <a:lnTo>
                    <a:pt x="28" y="7"/>
                  </a:lnTo>
                  <a:lnTo>
                    <a:pt x="22" y="4"/>
                  </a:lnTo>
                  <a:lnTo>
                    <a:pt x="15" y="0"/>
                  </a:lnTo>
                  <a:lnTo>
                    <a:pt x="6" y="0"/>
                  </a:lnTo>
                  <a:lnTo>
                    <a:pt x="0" y="4"/>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7" name="Freeform 69"/>
            <p:cNvSpPr>
              <a:spLocks/>
            </p:cNvSpPr>
            <p:nvPr/>
          </p:nvSpPr>
          <p:spPr bwMode="auto">
            <a:xfrm>
              <a:off x="4741" y="2132"/>
              <a:ext cx="26" cy="39"/>
            </a:xfrm>
            <a:custGeom>
              <a:avLst/>
              <a:gdLst>
                <a:gd name="T0" fmla="*/ 0 w 51"/>
                <a:gd name="T1" fmla="*/ 0 h 77"/>
                <a:gd name="T2" fmla="*/ 1 w 51"/>
                <a:gd name="T3" fmla="*/ 1 h 77"/>
                <a:gd name="T4" fmla="*/ 1 w 51"/>
                <a:gd name="T5" fmla="*/ 1 h 77"/>
                <a:gd name="T6" fmla="*/ 1 w 51"/>
                <a:gd name="T7" fmla="*/ 1 h 77"/>
                <a:gd name="T8" fmla="*/ 0 w 51"/>
                <a:gd name="T9" fmla="*/ 1 h 77"/>
                <a:gd name="T10" fmla="*/ 1 w 51"/>
                <a:gd name="T11" fmla="*/ 1 h 77"/>
                <a:gd name="T12" fmla="*/ 1 w 51"/>
                <a:gd name="T13" fmla="*/ 1 h 77"/>
                <a:gd name="T14" fmla="*/ 1 w 51"/>
                <a:gd name="T15" fmla="*/ 1 h 77"/>
                <a:gd name="T16" fmla="*/ 1 w 51"/>
                <a:gd name="T17" fmla="*/ 1 h 77"/>
                <a:gd name="T18" fmla="*/ 1 w 51"/>
                <a:gd name="T19" fmla="*/ 1 h 77"/>
                <a:gd name="T20" fmla="*/ 1 w 51"/>
                <a:gd name="T21" fmla="*/ 1 h 77"/>
                <a:gd name="T22" fmla="*/ 1 w 51"/>
                <a:gd name="T23" fmla="*/ 1 h 77"/>
                <a:gd name="T24" fmla="*/ 1 w 51"/>
                <a:gd name="T25" fmla="*/ 1 h 77"/>
                <a:gd name="T26" fmla="*/ 1 w 51"/>
                <a:gd name="T27" fmla="*/ 1 h 77"/>
                <a:gd name="T28" fmla="*/ 1 w 51"/>
                <a:gd name="T29" fmla="*/ 1 h 77"/>
                <a:gd name="T30" fmla="*/ 1 w 51"/>
                <a:gd name="T31" fmla="*/ 1 h 77"/>
                <a:gd name="T32" fmla="*/ 1 w 51"/>
                <a:gd name="T33" fmla="*/ 1 h 77"/>
                <a:gd name="T34" fmla="*/ 1 w 51"/>
                <a:gd name="T35" fmla="*/ 1 h 77"/>
                <a:gd name="T36" fmla="*/ 1 w 51"/>
                <a:gd name="T37" fmla="*/ 1 h 77"/>
                <a:gd name="T38" fmla="*/ 1 w 51"/>
                <a:gd name="T39" fmla="*/ 1 h 77"/>
                <a:gd name="T40" fmla="*/ 1 w 51"/>
                <a:gd name="T41" fmla="*/ 1 h 77"/>
                <a:gd name="T42" fmla="*/ 1 w 51"/>
                <a:gd name="T43" fmla="*/ 1 h 77"/>
                <a:gd name="T44" fmla="*/ 1 w 51"/>
                <a:gd name="T45" fmla="*/ 1 h 77"/>
                <a:gd name="T46" fmla="*/ 1 w 51"/>
                <a:gd name="T47" fmla="*/ 1 h 77"/>
                <a:gd name="T48" fmla="*/ 0 w 51"/>
                <a:gd name="T49" fmla="*/ 0 h 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1" h="77">
                  <a:moveTo>
                    <a:pt x="0" y="0"/>
                  </a:moveTo>
                  <a:lnTo>
                    <a:pt x="1" y="18"/>
                  </a:lnTo>
                  <a:lnTo>
                    <a:pt x="3" y="40"/>
                  </a:lnTo>
                  <a:lnTo>
                    <a:pt x="1" y="62"/>
                  </a:lnTo>
                  <a:lnTo>
                    <a:pt x="0" y="77"/>
                  </a:lnTo>
                  <a:lnTo>
                    <a:pt x="7" y="75"/>
                  </a:lnTo>
                  <a:lnTo>
                    <a:pt x="12" y="73"/>
                  </a:lnTo>
                  <a:lnTo>
                    <a:pt x="18" y="72"/>
                  </a:lnTo>
                  <a:lnTo>
                    <a:pt x="22" y="70"/>
                  </a:lnTo>
                  <a:lnTo>
                    <a:pt x="29" y="68"/>
                  </a:lnTo>
                  <a:lnTo>
                    <a:pt x="36" y="64"/>
                  </a:lnTo>
                  <a:lnTo>
                    <a:pt x="44" y="64"/>
                  </a:lnTo>
                  <a:lnTo>
                    <a:pt x="49" y="64"/>
                  </a:lnTo>
                  <a:lnTo>
                    <a:pt x="51" y="61"/>
                  </a:lnTo>
                  <a:lnTo>
                    <a:pt x="47" y="53"/>
                  </a:lnTo>
                  <a:lnTo>
                    <a:pt x="38" y="49"/>
                  </a:lnTo>
                  <a:lnTo>
                    <a:pt x="20" y="53"/>
                  </a:lnTo>
                  <a:lnTo>
                    <a:pt x="23" y="44"/>
                  </a:lnTo>
                  <a:lnTo>
                    <a:pt x="25" y="35"/>
                  </a:lnTo>
                  <a:lnTo>
                    <a:pt x="25" y="27"/>
                  </a:lnTo>
                  <a:lnTo>
                    <a:pt x="22" y="22"/>
                  </a:lnTo>
                  <a:lnTo>
                    <a:pt x="18" y="16"/>
                  </a:lnTo>
                  <a:lnTo>
                    <a:pt x="11" y="11"/>
                  </a:lnTo>
                  <a:lnTo>
                    <a:pt x="5"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8" name="Freeform 70"/>
            <p:cNvSpPr>
              <a:spLocks/>
            </p:cNvSpPr>
            <p:nvPr/>
          </p:nvSpPr>
          <p:spPr bwMode="auto">
            <a:xfrm>
              <a:off x="4682" y="2137"/>
              <a:ext cx="11" cy="21"/>
            </a:xfrm>
            <a:custGeom>
              <a:avLst/>
              <a:gdLst>
                <a:gd name="T0" fmla="*/ 1 w 22"/>
                <a:gd name="T1" fmla="*/ 1 h 42"/>
                <a:gd name="T2" fmla="*/ 1 w 22"/>
                <a:gd name="T3" fmla="*/ 1 h 42"/>
                <a:gd name="T4" fmla="*/ 0 w 22"/>
                <a:gd name="T5" fmla="*/ 1 h 42"/>
                <a:gd name="T6" fmla="*/ 0 w 22"/>
                <a:gd name="T7" fmla="*/ 1 h 42"/>
                <a:gd name="T8" fmla="*/ 1 w 22"/>
                <a:gd name="T9" fmla="*/ 0 h 42"/>
                <a:gd name="T10" fmla="*/ 1 w 22"/>
                <a:gd name="T11" fmla="*/ 1 h 42"/>
                <a:gd name="T12" fmla="*/ 1 w 22"/>
                <a:gd name="T13" fmla="*/ 1 h 42"/>
                <a:gd name="T14" fmla="*/ 1 w 22"/>
                <a:gd name="T15" fmla="*/ 1 h 42"/>
                <a:gd name="T16" fmla="*/ 1 w 22"/>
                <a:gd name="T17" fmla="*/ 1 h 42"/>
                <a:gd name="T18" fmla="*/ 1 w 22"/>
                <a:gd name="T19" fmla="*/ 1 h 42"/>
                <a:gd name="T20" fmla="*/ 1 w 22"/>
                <a:gd name="T21" fmla="*/ 1 h 42"/>
                <a:gd name="T22" fmla="*/ 1 w 22"/>
                <a:gd name="T23" fmla="*/ 1 h 42"/>
                <a:gd name="T24" fmla="*/ 1 w 22"/>
                <a:gd name="T25" fmla="*/ 1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42">
                  <a:moveTo>
                    <a:pt x="4" y="29"/>
                  </a:moveTo>
                  <a:lnTo>
                    <a:pt x="2" y="18"/>
                  </a:lnTo>
                  <a:lnTo>
                    <a:pt x="0" y="9"/>
                  </a:lnTo>
                  <a:lnTo>
                    <a:pt x="0" y="4"/>
                  </a:lnTo>
                  <a:lnTo>
                    <a:pt x="2" y="0"/>
                  </a:lnTo>
                  <a:lnTo>
                    <a:pt x="7" y="2"/>
                  </a:lnTo>
                  <a:lnTo>
                    <a:pt x="17" y="11"/>
                  </a:lnTo>
                  <a:lnTo>
                    <a:pt x="22" y="26"/>
                  </a:lnTo>
                  <a:lnTo>
                    <a:pt x="20" y="42"/>
                  </a:lnTo>
                  <a:lnTo>
                    <a:pt x="15" y="40"/>
                  </a:lnTo>
                  <a:lnTo>
                    <a:pt x="9" y="37"/>
                  </a:lnTo>
                  <a:lnTo>
                    <a:pt x="5" y="33"/>
                  </a:lnTo>
                  <a:lnTo>
                    <a:pt x="4"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79" name="Freeform 71"/>
            <p:cNvSpPr>
              <a:spLocks/>
            </p:cNvSpPr>
            <p:nvPr/>
          </p:nvSpPr>
          <p:spPr bwMode="auto">
            <a:xfrm>
              <a:off x="4789" y="2126"/>
              <a:ext cx="17" cy="24"/>
            </a:xfrm>
            <a:custGeom>
              <a:avLst/>
              <a:gdLst>
                <a:gd name="T0" fmla="*/ 0 w 33"/>
                <a:gd name="T1" fmla="*/ 0 h 48"/>
                <a:gd name="T2" fmla="*/ 1 w 33"/>
                <a:gd name="T3" fmla="*/ 0 h 48"/>
                <a:gd name="T4" fmla="*/ 1 w 33"/>
                <a:gd name="T5" fmla="*/ 0 h 48"/>
                <a:gd name="T6" fmla="*/ 1 w 33"/>
                <a:gd name="T7" fmla="*/ 1 h 48"/>
                <a:gd name="T8" fmla="*/ 1 w 33"/>
                <a:gd name="T9" fmla="*/ 1 h 48"/>
                <a:gd name="T10" fmla="*/ 1 w 33"/>
                <a:gd name="T11" fmla="*/ 1 h 48"/>
                <a:gd name="T12" fmla="*/ 1 w 33"/>
                <a:gd name="T13" fmla="*/ 1 h 48"/>
                <a:gd name="T14" fmla="*/ 1 w 33"/>
                <a:gd name="T15" fmla="*/ 1 h 48"/>
                <a:gd name="T16" fmla="*/ 1 w 33"/>
                <a:gd name="T17" fmla="*/ 1 h 48"/>
                <a:gd name="T18" fmla="*/ 1 w 33"/>
                <a:gd name="T19" fmla="*/ 1 h 48"/>
                <a:gd name="T20" fmla="*/ 0 w 33"/>
                <a:gd name="T21" fmla="*/ 1 h 48"/>
                <a:gd name="T22" fmla="*/ 0 w 33"/>
                <a:gd name="T23" fmla="*/ 1 h 48"/>
                <a:gd name="T24" fmla="*/ 0 w 33"/>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48">
                  <a:moveTo>
                    <a:pt x="0" y="0"/>
                  </a:moveTo>
                  <a:lnTo>
                    <a:pt x="7" y="0"/>
                  </a:lnTo>
                  <a:lnTo>
                    <a:pt x="16" y="0"/>
                  </a:lnTo>
                  <a:lnTo>
                    <a:pt x="26" y="4"/>
                  </a:lnTo>
                  <a:lnTo>
                    <a:pt x="33" y="7"/>
                  </a:lnTo>
                  <a:lnTo>
                    <a:pt x="31" y="17"/>
                  </a:lnTo>
                  <a:lnTo>
                    <a:pt x="26" y="29"/>
                  </a:lnTo>
                  <a:lnTo>
                    <a:pt x="18" y="40"/>
                  </a:lnTo>
                  <a:lnTo>
                    <a:pt x="5" y="48"/>
                  </a:lnTo>
                  <a:lnTo>
                    <a:pt x="4" y="37"/>
                  </a:lnTo>
                  <a:lnTo>
                    <a:pt x="0" y="24"/>
                  </a:lnTo>
                  <a:lnTo>
                    <a:pt x="0"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0" name="Freeform 72"/>
            <p:cNvSpPr>
              <a:spLocks/>
            </p:cNvSpPr>
            <p:nvPr/>
          </p:nvSpPr>
          <p:spPr bwMode="auto">
            <a:xfrm>
              <a:off x="4761" y="1982"/>
              <a:ext cx="79" cy="142"/>
            </a:xfrm>
            <a:custGeom>
              <a:avLst/>
              <a:gdLst>
                <a:gd name="T0" fmla="*/ 1 w 158"/>
                <a:gd name="T1" fmla="*/ 1 h 284"/>
                <a:gd name="T2" fmla="*/ 1 w 158"/>
                <a:gd name="T3" fmla="*/ 1 h 284"/>
                <a:gd name="T4" fmla="*/ 1 w 158"/>
                <a:gd name="T5" fmla="*/ 1 h 284"/>
                <a:gd name="T6" fmla="*/ 1 w 158"/>
                <a:gd name="T7" fmla="*/ 1 h 284"/>
                <a:gd name="T8" fmla="*/ 1 w 158"/>
                <a:gd name="T9" fmla="*/ 1 h 284"/>
                <a:gd name="T10" fmla="*/ 1 w 158"/>
                <a:gd name="T11" fmla="*/ 1 h 284"/>
                <a:gd name="T12" fmla="*/ 1 w 158"/>
                <a:gd name="T13" fmla="*/ 1 h 284"/>
                <a:gd name="T14" fmla="*/ 1 w 158"/>
                <a:gd name="T15" fmla="*/ 1 h 284"/>
                <a:gd name="T16" fmla="*/ 1 w 158"/>
                <a:gd name="T17" fmla="*/ 1 h 284"/>
                <a:gd name="T18" fmla="*/ 1 w 158"/>
                <a:gd name="T19" fmla="*/ 1 h 284"/>
                <a:gd name="T20" fmla="*/ 1 w 158"/>
                <a:gd name="T21" fmla="*/ 1 h 284"/>
                <a:gd name="T22" fmla="*/ 1 w 158"/>
                <a:gd name="T23" fmla="*/ 1 h 284"/>
                <a:gd name="T24" fmla="*/ 1 w 158"/>
                <a:gd name="T25" fmla="*/ 1 h 284"/>
                <a:gd name="T26" fmla="*/ 1 w 158"/>
                <a:gd name="T27" fmla="*/ 1 h 284"/>
                <a:gd name="T28" fmla="*/ 1 w 158"/>
                <a:gd name="T29" fmla="*/ 1 h 284"/>
                <a:gd name="T30" fmla="*/ 1 w 158"/>
                <a:gd name="T31" fmla="*/ 1 h 284"/>
                <a:gd name="T32" fmla="*/ 1 w 158"/>
                <a:gd name="T33" fmla="*/ 1 h 284"/>
                <a:gd name="T34" fmla="*/ 1 w 158"/>
                <a:gd name="T35" fmla="*/ 1 h 284"/>
                <a:gd name="T36" fmla="*/ 1 w 158"/>
                <a:gd name="T37" fmla="*/ 1 h 284"/>
                <a:gd name="T38" fmla="*/ 1 w 158"/>
                <a:gd name="T39" fmla="*/ 1 h 284"/>
                <a:gd name="T40" fmla="*/ 1 w 158"/>
                <a:gd name="T41" fmla="*/ 1 h 284"/>
                <a:gd name="T42" fmla="*/ 1 w 158"/>
                <a:gd name="T43" fmla="*/ 1 h 284"/>
                <a:gd name="T44" fmla="*/ 1 w 158"/>
                <a:gd name="T45" fmla="*/ 1 h 284"/>
                <a:gd name="T46" fmla="*/ 1 w 158"/>
                <a:gd name="T47" fmla="*/ 1 h 284"/>
                <a:gd name="T48" fmla="*/ 1 w 158"/>
                <a:gd name="T49" fmla="*/ 1 h 284"/>
                <a:gd name="T50" fmla="*/ 1 w 158"/>
                <a:gd name="T51" fmla="*/ 1 h 284"/>
                <a:gd name="T52" fmla="*/ 1 w 158"/>
                <a:gd name="T53" fmla="*/ 1 h 284"/>
                <a:gd name="T54" fmla="*/ 1 w 158"/>
                <a:gd name="T55" fmla="*/ 1 h 284"/>
                <a:gd name="T56" fmla="*/ 1 w 158"/>
                <a:gd name="T57" fmla="*/ 1 h 284"/>
                <a:gd name="T58" fmla="*/ 1 w 158"/>
                <a:gd name="T59" fmla="*/ 1 h 284"/>
                <a:gd name="T60" fmla="*/ 1 w 158"/>
                <a:gd name="T61" fmla="*/ 1 h 284"/>
                <a:gd name="T62" fmla="*/ 1 w 158"/>
                <a:gd name="T63" fmla="*/ 1 h 284"/>
                <a:gd name="T64" fmla="*/ 1 w 158"/>
                <a:gd name="T65" fmla="*/ 1 h 284"/>
                <a:gd name="T66" fmla="*/ 1 w 158"/>
                <a:gd name="T67" fmla="*/ 1 h 284"/>
                <a:gd name="T68" fmla="*/ 1 w 158"/>
                <a:gd name="T69" fmla="*/ 1 h 284"/>
                <a:gd name="T70" fmla="*/ 1 w 158"/>
                <a:gd name="T71" fmla="*/ 1 h 284"/>
                <a:gd name="T72" fmla="*/ 1 w 158"/>
                <a:gd name="T73" fmla="*/ 1 h 284"/>
                <a:gd name="T74" fmla="*/ 1 w 158"/>
                <a:gd name="T75" fmla="*/ 1 h 284"/>
                <a:gd name="T76" fmla="*/ 1 w 158"/>
                <a:gd name="T77" fmla="*/ 1 h 284"/>
                <a:gd name="T78" fmla="*/ 1 w 158"/>
                <a:gd name="T79" fmla="*/ 1 h 284"/>
                <a:gd name="T80" fmla="*/ 1 w 158"/>
                <a:gd name="T81" fmla="*/ 1 h 284"/>
                <a:gd name="T82" fmla="*/ 1 w 158"/>
                <a:gd name="T83" fmla="*/ 1 h 284"/>
                <a:gd name="T84" fmla="*/ 1 w 158"/>
                <a:gd name="T85" fmla="*/ 1 h 284"/>
                <a:gd name="T86" fmla="*/ 1 w 158"/>
                <a:gd name="T87" fmla="*/ 1 h 284"/>
                <a:gd name="T88" fmla="*/ 1 w 158"/>
                <a:gd name="T89" fmla="*/ 1 h 284"/>
                <a:gd name="T90" fmla="*/ 1 w 158"/>
                <a:gd name="T91" fmla="*/ 1 h 284"/>
                <a:gd name="T92" fmla="*/ 1 w 158"/>
                <a:gd name="T93" fmla="*/ 1 h 284"/>
                <a:gd name="T94" fmla="*/ 1 w 158"/>
                <a:gd name="T95" fmla="*/ 1 h 284"/>
                <a:gd name="T96" fmla="*/ 1 w 158"/>
                <a:gd name="T97" fmla="*/ 1 h 284"/>
                <a:gd name="T98" fmla="*/ 1 w 158"/>
                <a:gd name="T99" fmla="*/ 1 h 284"/>
                <a:gd name="T100" fmla="*/ 1 w 158"/>
                <a:gd name="T101" fmla="*/ 1 h 284"/>
                <a:gd name="T102" fmla="*/ 1 w 158"/>
                <a:gd name="T103" fmla="*/ 1 h 284"/>
                <a:gd name="T104" fmla="*/ 1 w 158"/>
                <a:gd name="T105" fmla="*/ 1 h 284"/>
                <a:gd name="T106" fmla="*/ 1 w 158"/>
                <a:gd name="T107" fmla="*/ 1 h 284"/>
                <a:gd name="T108" fmla="*/ 1 w 158"/>
                <a:gd name="T109" fmla="*/ 1 h 284"/>
                <a:gd name="T110" fmla="*/ 1 w 158"/>
                <a:gd name="T111" fmla="*/ 1 h 284"/>
                <a:gd name="T112" fmla="*/ 1 w 158"/>
                <a:gd name="T113" fmla="*/ 1 h 284"/>
                <a:gd name="T114" fmla="*/ 1 w 158"/>
                <a:gd name="T115" fmla="*/ 1 h 2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8" h="284">
                  <a:moveTo>
                    <a:pt x="127" y="248"/>
                  </a:moveTo>
                  <a:lnTo>
                    <a:pt x="121" y="255"/>
                  </a:lnTo>
                  <a:lnTo>
                    <a:pt x="114" y="264"/>
                  </a:lnTo>
                  <a:lnTo>
                    <a:pt x="107" y="275"/>
                  </a:lnTo>
                  <a:lnTo>
                    <a:pt x="99" y="284"/>
                  </a:lnTo>
                  <a:lnTo>
                    <a:pt x="92" y="281"/>
                  </a:lnTo>
                  <a:lnTo>
                    <a:pt x="81" y="275"/>
                  </a:lnTo>
                  <a:lnTo>
                    <a:pt x="68" y="273"/>
                  </a:lnTo>
                  <a:lnTo>
                    <a:pt x="51" y="273"/>
                  </a:lnTo>
                  <a:lnTo>
                    <a:pt x="55" y="272"/>
                  </a:lnTo>
                  <a:lnTo>
                    <a:pt x="57" y="270"/>
                  </a:lnTo>
                  <a:lnTo>
                    <a:pt x="61" y="268"/>
                  </a:lnTo>
                  <a:lnTo>
                    <a:pt x="62" y="266"/>
                  </a:lnTo>
                  <a:lnTo>
                    <a:pt x="57" y="260"/>
                  </a:lnTo>
                  <a:lnTo>
                    <a:pt x="48" y="259"/>
                  </a:lnTo>
                  <a:lnTo>
                    <a:pt x="39" y="257"/>
                  </a:lnTo>
                  <a:lnTo>
                    <a:pt x="31" y="257"/>
                  </a:lnTo>
                  <a:lnTo>
                    <a:pt x="42" y="248"/>
                  </a:lnTo>
                  <a:lnTo>
                    <a:pt x="51" y="246"/>
                  </a:lnTo>
                  <a:lnTo>
                    <a:pt x="61" y="249"/>
                  </a:lnTo>
                  <a:lnTo>
                    <a:pt x="70" y="259"/>
                  </a:lnTo>
                  <a:lnTo>
                    <a:pt x="68" y="248"/>
                  </a:lnTo>
                  <a:lnTo>
                    <a:pt x="68" y="233"/>
                  </a:lnTo>
                  <a:lnTo>
                    <a:pt x="70" y="216"/>
                  </a:lnTo>
                  <a:lnTo>
                    <a:pt x="70" y="205"/>
                  </a:lnTo>
                  <a:lnTo>
                    <a:pt x="68" y="198"/>
                  </a:lnTo>
                  <a:lnTo>
                    <a:pt x="62" y="189"/>
                  </a:lnTo>
                  <a:lnTo>
                    <a:pt x="57" y="183"/>
                  </a:lnTo>
                  <a:lnTo>
                    <a:pt x="51" y="180"/>
                  </a:lnTo>
                  <a:lnTo>
                    <a:pt x="50" y="176"/>
                  </a:lnTo>
                  <a:lnTo>
                    <a:pt x="50" y="169"/>
                  </a:lnTo>
                  <a:lnTo>
                    <a:pt x="51" y="161"/>
                  </a:lnTo>
                  <a:lnTo>
                    <a:pt x="53" y="154"/>
                  </a:lnTo>
                  <a:lnTo>
                    <a:pt x="55" y="141"/>
                  </a:lnTo>
                  <a:lnTo>
                    <a:pt x="55" y="123"/>
                  </a:lnTo>
                  <a:lnTo>
                    <a:pt x="53" y="106"/>
                  </a:lnTo>
                  <a:lnTo>
                    <a:pt x="53" y="97"/>
                  </a:lnTo>
                  <a:lnTo>
                    <a:pt x="55" y="93"/>
                  </a:lnTo>
                  <a:lnTo>
                    <a:pt x="61" y="90"/>
                  </a:lnTo>
                  <a:lnTo>
                    <a:pt x="64" y="88"/>
                  </a:lnTo>
                  <a:lnTo>
                    <a:pt x="70" y="86"/>
                  </a:lnTo>
                  <a:lnTo>
                    <a:pt x="73" y="82"/>
                  </a:lnTo>
                  <a:lnTo>
                    <a:pt x="73" y="77"/>
                  </a:lnTo>
                  <a:lnTo>
                    <a:pt x="70" y="71"/>
                  </a:lnTo>
                  <a:lnTo>
                    <a:pt x="66" y="68"/>
                  </a:lnTo>
                  <a:lnTo>
                    <a:pt x="61" y="64"/>
                  </a:lnTo>
                  <a:lnTo>
                    <a:pt x="53" y="58"/>
                  </a:lnTo>
                  <a:lnTo>
                    <a:pt x="44" y="53"/>
                  </a:lnTo>
                  <a:lnTo>
                    <a:pt x="35" y="47"/>
                  </a:lnTo>
                  <a:lnTo>
                    <a:pt x="26" y="42"/>
                  </a:lnTo>
                  <a:lnTo>
                    <a:pt x="17" y="36"/>
                  </a:lnTo>
                  <a:lnTo>
                    <a:pt x="7" y="31"/>
                  </a:lnTo>
                  <a:lnTo>
                    <a:pt x="0" y="27"/>
                  </a:lnTo>
                  <a:lnTo>
                    <a:pt x="7" y="27"/>
                  </a:lnTo>
                  <a:lnTo>
                    <a:pt x="13" y="25"/>
                  </a:lnTo>
                  <a:lnTo>
                    <a:pt x="18" y="25"/>
                  </a:lnTo>
                  <a:lnTo>
                    <a:pt x="22" y="24"/>
                  </a:lnTo>
                  <a:lnTo>
                    <a:pt x="28" y="24"/>
                  </a:lnTo>
                  <a:lnTo>
                    <a:pt x="33" y="24"/>
                  </a:lnTo>
                  <a:lnTo>
                    <a:pt x="40" y="24"/>
                  </a:lnTo>
                  <a:lnTo>
                    <a:pt x="46" y="27"/>
                  </a:lnTo>
                  <a:lnTo>
                    <a:pt x="55" y="36"/>
                  </a:lnTo>
                  <a:lnTo>
                    <a:pt x="68" y="51"/>
                  </a:lnTo>
                  <a:lnTo>
                    <a:pt x="81" y="66"/>
                  </a:lnTo>
                  <a:lnTo>
                    <a:pt x="88" y="77"/>
                  </a:lnTo>
                  <a:lnTo>
                    <a:pt x="86" y="69"/>
                  </a:lnTo>
                  <a:lnTo>
                    <a:pt x="86" y="62"/>
                  </a:lnTo>
                  <a:lnTo>
                    <a:pt x="88" y="57"/>
                  </a:lnTo>
                  <a:lnTo>
                    <a:pt x="94" y="53"/>
                  </a:lnTo>
                  <a:lnTo>
                    <a:pt x="96" y="38"/>
                  </a:lnTo>
                  <a:lnTo>
                    <a:pt x="97" y="24"/>
                  </a:lnTo>
                  <a:lnTo>
                    <a:pt x="97" y="9"/>
                  </a:lnTo>
                  <a:lnTo>
                    <a:pt x="94" y="0"/>
                  </a:lnTo>
                  <a:lnTo>
                    <a:pt x="97" y="1"/>
                  </a:lnTo>
                  <a:lnTo>
                    <a:pt x="101" y="5"/>
                  </a:lnTo>
                  <a:lnTo>
                    <a:pt x="105" y="11"/>
                  </a:lnTo>
                  <a:lnTo>
                    <a:pt x="110" y="16"/>
                  </a:lnTo>
                  <a:lnTo>
                    <a:pt x="114" y="25"/>
                  </a:lnTo>
                  <a:lnTo>
                    <a:pt x="118" y="36"/>
                  </a:lnTo>
                  <a:lnTo>
                    <a:pt x="118" y="46"/>
                  </a:lnTo>
                  <a:lnTo>
                    <a:pt x="118" y="51"/>
                  </a:lnTo>
                  <a:lnTo>
                    <a:pt x="116" y="57"/>
                  </a:lnTo>
                  <a:lnTo>
                    <a:pt x="110" y="62"/>
                  </a:lnTo>
                  <a:lnTo>
                    <a:pt x="108" y="69"/>
                  </a:lnTo>
                  <a:lnTo>
                    <a:pt x="108" y="75"/>
                  </a:lnTo>
                  <a:lnTo>
                    <a:pt x="112" y="80"/>
                  </a:lnTo>
                  <a:lnTo>
                    <a:pt x="114" y="88"/>
                  </a:lnTo>
                  <a:lnTo>
                    <a:pt x="116" y="97"/>
                  </a:lnTo>
                  <a:lnTo>
                    <a:pt x="114" y="108"/>
                  </a:lnTo>
                  <a:lnTo>
                    <a:pt x="112" y="112"/>
                  </a:lnTo>
                  <a:lnTo>
                    <a:pt x="107" y="114"/>
                  </a:lnTo>
                  <a:lnTo>
                    <a:pt x="101" y="110"/>
                  </a:lnTo>
                  <a:lnTo>
                    <a:pt x="96" y="104"/>
                  </a:lnTo>
                  <a:lnTo>
                    <a:pt x="96" y="115"/>
                  </a:lnTo>
                  <a:lnTo>
                    <a:pt x="96" y="132"/>
                  </a:lnTo>
                  <a:lnTo>
                    <a:pt x="96" y="150"/>
                  </a:lnTo>
                  <a:lnTo>
                    <a:pt x="97" y="165"/>
                  </a:lnTo>
                  <a:lnTo>
                    <a:pt x="99" y="178"/>
                  </a:lnTo>
                  <a:lnTo>
                    <a:pt x="99" y="196"/>
                  </a:lnTo>
                  <a:lnTo>
                    <a:pt x="101" y="215"/>
                  </a:lnTo>
                  <a:lnTo>
                    <a:pt x="101" y="231"/>
                  </a:lnTo>
                  <a:lnTo>
                    <a:pt x="107" y="233"/>
                  </a:lnTo>
                  <a:lnTo>
                    <a:pt x="114" y="235"/>
                  </a:lnTo>
                  <a:lnTo>
                    <a:pt x="118" y="238"/>
                  </a:lnTo>
                  <a:lnTo>
                    <a:pt x="119" y="242"/>
                  </a:lnTo>
                  <a:lnTo>
                    <a:pt x="125" y="231"/>
                  </a:lnTo>
                  <a:lnTo>
                    <a:pt x="136" y="220"/>
                  </a:lnTo>
                  <a:lnTo>
                    <a:pt x="147" y="211"/>
                  </a:lnTo>
                  <a:lnTo>
                    <a:pt x="158" y="207"/>
                  </a:lnTo>
                  <a:lnTo>
                    <a:pt x="158" y="211"/>
                  </a:lnTo>
                  <a:lnTo>
                    <a:pt x="158" y="213"/>
                  </a:lnTo>
                  <a:lnTo>
                    <a:pt x="158" y="216"/>
                  </a:lnTo>
                  <a:lnTo>
                    <a:pt x="158" y="220"/>
                  </a:lnTo>
                  <a:lnTo>
                    <a:pt x="145" y="222"/>
                  </a:lnTo>
                  <a:lnTo>
                    <a:pt x="138" y="231"/>
                  </a:lnTo>
                  <a:lnTo>
                    <a:pt x="130" y="240"/>
                  </a:lnTo>
                  <a:lnTo>
                    <a:pt x="127" y="2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1" name="Freeform 73"/>
            <p:cNvSpPr>
              <a:spLocks/>
            </p:cNvSpPr>
            <p:nvPr/>
          </p:nvSpPr>
          <p:spPr bwMode="auto">
            <a:xfrm>
              <a:off x="4667" y="2121"/>
              <a:ext cx="39" cy="113"/>
            </a:xfrm>
            <a:custGeom>
              <a:avLst/>
              <a:gdLst>
                <a:gd name="T0" fmla="*/ 1 w 77"/>
                <a:gd name="T1" fmla="*/ 1 h 226"/>
                <a:gd name="T2" fmla="*/ 1 w 77"/>
                <a:gd name="T3" fmla="*/ 1 h 226"/>
                <a:gd name="T4" fmla="*/ 1 w 77"/>
                <a:gd name="T5" fmla="*/ 1 h 226"/>
                <a:gd name="T6" fmla="*/ 1 w 77"/>
                <a:gd name="T7" fmla="*/ 1 h 226"/>
                <a:gd name="T8" fmla="*/ 1 w 77"/>
                <a:gd name="T9" fmla="*/ 1 h 226"/>
                <a:gd name="T10" fmla="*/ 1 w 77"/>
                <a:gd name="T11" fmla="*/ 1 h 226"/>
                <a:gd name="T12" fmla="*/ 1 w 77"/>
                <a:gd name="T13" fmla="*/ 1 h 226"/>
                <a:gd name="T14" fmla="*/ 1 w 77"/>
                <a:gd name="T15" fmla="*/ 1 h 226"/>
                <a:gd name="T16" fmla="*/ 1 w 77"/>
                <a:gd name="T17" fmla="*/ 1 h 226"/>
                <a:gd name="T18" fmla="*/ 1 w 77"/>
                <a:gd name="T19" fmla="*/ 1 h 226"/>
                <a:gd name="T20" fmla="*/ 1 w 77"/>
                <a:gd name="T21" fmla="*/ 1 h 226"/>
                <a:gd name="T22" fmla="*/ 1 w 77"/>
                <a:gd name="T23" fmla="*/ 1 h 226"/>
                <a:gd name="T24" fmla="*/ 1 w 77"/>
                <a:gd name="T25" fmla="*/ 1 h 226"/>
                <a:gd name="T26" fmla="*/ 1 w 77"/>
                <a:gd name="T27" fmla="*/ 1 h 226"/>
                <a:gd name="T28" fmla="*/ 1 w 77"/>
                <a:gd name="T29" fmla="*/ 1 h 226"/>
                <a:gd name="T30" fmla="*/ 1 w 77"/>
                <a:gd name="T31" fmla="*/ 1 h 226"/>
                <a:gd name="T32" fmla="*/ 1 w 77"/>
                <a:gd name="T33" fmla="*/ 1 h 226"/>
                <a:gd name="T34" fmla="*/ 1 w 77"/>
                <a:gd name="T35" fmla="*/ 1 h 226"/>
                <a:gd name="T36" fmla="*/ 1 w 77"/>
                <a:gd name="T37" fmla="*/ 1 h 226"/>
                <a:gd name="T38" fmla="*/ 1 w 77"/>
                <a:gd name="T39" fmla="*/ 1 h 226"/>
                <a:gd name="T40" fmla="*/ 1 w 77"/>
                <a:gd name="T41" fmla="*/ 1 h 226"/>
                <a:gd name="T42" fmla="*/ 1 w 77"/>
                <a:gd name="T43" fmla="*/ 1 h 226"/>
                <a:gd name="T44" fmla="*/ 1 w 77"/>
                <a:gd name="T45" fmla="*/ 1 h 226"/>
                <a:gd name="T46" fmla="*/ 1 w 77"/>
                <a:gd name="T47" fmla="*/ 1 h 226"/>
                <a:gd name="T48" fmla="*/ 1 w 77"/>
                <a:gd name="T49" fmla="*/ 1 h 226"/>
                <a:gd name="T50" fmla="*/ 1 w 77"/>
                <a:gd name="T51" fmla="*/ 1 h 226"/>
                <a:gd name="T52" fmla="*/ 1 w 77"/>
                <a:gd name="T53" fmla="*/ 1 h 226"/>
                <a:gd name="T54" fmla="*/ 1 w 77"/>
                <a:gd name="T55" fmla="*/ 1 h 226"/>
                <a:gd name="T56" fmla="*/ 1 w 77"/>
                <a:gd name="T57" fmla="*/ 1 h 226"/>
                <a:gd name="T58" fmla="*/ 1 w 77"/>
                <a:gd name="T59" fmla="*/ 1 h 226"/>
                <a:gd name="T60" fmla="*/ 1 w 77"/>
                <a:gd name="T61" fmla="*/ 1 h 226"/>
                <a:gd name="T62" fmla="*/ 1 w 77"/>
                <a:gd name="T63" fmla="*/ 1 h 226"/>
                <a:gd name="T64" fmla="*/ 1 w 77"/>
                <a:gd name="T65" fmla="*/ 1 h 226"/>
                <a:gd name="T66" fmla="*/ 1 w 77"/>
                <a:gd name="T67" fmla="*/ 1 h 226"/>
                <a:gd name="T68" fmla="*/ 1 w 77"/>
                <a:gd name="T69" fmla="*/ 1 h 226"/>
                <a:gd name="T70" fmla="*/ 1 w 77"/>
                <a:gd name="T71" fmla="*/ 1 h 226"/>
                <a:gd name="T72" fmla="*/ 1 w 77"/>
                <a:gd name="T73" fmla="*/ 0 h 226"/>
                <a:gd name="T74" fmla="*/ 0 w 77"/>
                <a:gd name="T75" fmla="*/ 1 h 226"/>
                <a:gd name="T76" fmla="*/ 0 w 77"/>
                <a:gd name="T77" fmla="*/ 1 h 226"/>
                <a:gd name="T78" fmla="*/ 1 w 77"/>
                <a:gd name="T79" fmla="*/ 1 h 226"/>
                <a:gd name="T80" fmla="*/ 1 w 77"/>
                <a:gd name="T81" fmla="*/ 1 h 226"/>
                <a:gd name="T82" fmla="*/ 1 w 77"/>
                <a:gd name="T83" fmla="*/ 1 h 226"/>
                <a:gd name="T84" fmla="*/ 1 w 77"/>
                <a:gd name="T85" fmla="*/ 1 h 226"/>
                <a:gd name="T86" fmla="*/ 1 w 77"/>
                <a:gd name="T87" fmla="*/ 1 h 226"/>
                <a:gd name="T88" fmla="*/ 1 w 77"/>
                <a:gd name="T89" fmla="*/ 1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7" h="226">
                  <a:moveTo>
                    <a:pt x="31" y="165"/>
                  </a:moveTo>
                  <a:lnTo>
                    <a:pt x="34" y="178"/>
                  </a:lnTo>
                  <a:lnTo>
                    <a:pt x="38" y="191"/>
                  </a:lnTo>
                  <a:lnTo>
                    <a:pt x="44" y="204"/>
                  </a:lnTo>
                  <a:lnTo>
                    <a:pt x="49" y="217"/>
                  </a:lnTo>
                  <a:lnTo>
                    <a:pt x="55" y="218"/>
                  </a:lnTo>
                  <a:lnTo>
                    <a:pt x="60" y="222"/>
                  </a:lnTo>
                  <a:lnTo>
                    <a:pt x="69" y="224"/>
                  </a:lnTo>
                  <a:lnTo>
                    <a:pt x="77" y="226"/>
                  </a:lnTo>
                  <a:lnTo>
                    <a:pt x="69" y="220"/>
                  </a:lnTo>
                  <a:lnTo>
                    <a:pt x="64" y="211"/>
                  </a:lnTo>
                  <a:lnTo>
                    <a:pt x="60" y="204"/>
                  </a:lnTo>
                  <a:lnTo>
                    <a:pt x="57" y="198"/>
                  </a:lnTo>
                  <a:lnTo>
                    <a:pt x="55" y="191"/>
                  </a:lnTo>
                  <a:lnTo>
                    <a:pt x="57" y="182"/>
                  </a:lnTo>
                  <a:lnTo>
                    <a:pt x="58" y="173"/>
                  </a:lnTo>
                  <a:lnTo>
                    <a:pt x="60" y="165"/>
                  </a:lnTo>
                  <a:lnTo>
                    <a:pt x="60" y="154"/>
                  </a:lnTo>
                  <a:lnTo>
                    <a:pt x="57" y="143"/>
                  </a:lnTo>
                  <a:lnTo>
                    <a:pt x="49" y="132"/>
                  </a:lnTo>
                  <a:lnTo>
                    <a:pt x="46" y="125"/>
                  </a:lnTo>
                  <a:lnTo>
                    <a:pt x="44" y="117"/>
                  </a:lnTo>
                  <a:lnTo>
                    <a:pt x="44" y="106"/>
                  </a:lnTo>
                  <a:lnTo>
                    <a:pt x="44" y="95"/>
                  </a:lnTo>
                  <a:lnTo>
                    <a:pt x="46" y="86"/>
                  </a:lnTo>
                  <a:lnTo>
                    <a:pt x="36" y="83"/>
                  </a:lnTo>
                  <a:lnTo>
                    <a:pt x="29" y="77"/>
                  </a:lnTo>
                  <a:lnTo>
                    <a:pt x="23" y="70"/>
                  </a:lnTo>
                  <a:lnTo>
                    <a:pt x="20" y="64"/>
                  </a:lnTo>
                  <a:lnTo>
                    <a:pt x="18" y="55"/>
                  </a:lnTo>
                  <a:lnTo>
                    <a:pt x="16" y="40"/>
                  </a:lnTo>
                  <a:lnTo>
                    <a:pt x="16" y="24"/>
                  </a:lnTo>
                  <a:lnTo>
                    <a:pt x="16" y="11"/>
                  </a:lnTo>
                  <a:lnTo>
                    <a:pt x="14" y="7"/>
                  </a:lnTo>
                  <a:lnTo>
                    <a:pt x="9" y="5"/>
                  </a:lnTo>
                  <a:lnTo>
                    <a:pt x="5" y="2"/>
                  </a:lnTo>
                  <a:lnTo>
                    <a:pt x="1" y="0"/>
                  </a:lnTo>
                  <a:lnTo>
                    <a:pt x="0" y="13"/>
                  </a:lnTo>
                  <a:lnTo>
                    <a:pt x="0" y="27"/>
                  </a:lnTo>
                  <a:lnTo>
                    <a:pt x="1" y="44"/>
                  </a:lnTo>
                  <a:lnTo>
                    <a:pt x="3" y="59"/>
                  </a:lnTo>
                  <a:lnTo>
                    <a:pt x="7" y="84"/>
                  </a:lnTo>
                  <a:lnTo>
                    <a:pt x="16" y="114"/>
                  </a:lnTo>
                  <a:lnTo>
                    <a:pt x="25" y="145"/>
                  </a:lnTo>
                  <a:lnTo>
                    <a:pt x="31" y="1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2" name="Freeform 74"/>
            <p:cNvSpPr>
              <a:spLocks/>
            </p:cNvSpPr>
            <p:nvPr/>
          </p:nvSpPr>
          <p:spPr bwMode="auto">
            <a:xfrm>
              <a:off x="4776" y="2126"/>
              <a:ext cx="43" cy="106"/>
            </a:xfrm>
            <a:custGeom>
              <a:avLst/>
              <a:gdLst>
                <a:gd name="T0" fmla="*/ 0 w 87"/>
                <a:gd name="T1" fmla="*/ 1 h 211"/>
                <a:gd name="T2" fmla="*/ 0 w 87"/>
                <a:gd name="T3" fmla="*/ 1 h 211"/>
                <a:gd name="T4" fmla="*/ 0 w 87"/>
                <a:gd name="T5" fmla="*/ 1 h 211"/>
                <a:gd name="T6" fmla="*/ 0 w 87"/>
                <a:gd name="T7" fmla="*/ 1 h 211"/>
                <a:gd name="T8" fmla="*/ 0 w 87"/>
                <a:gd name="T9" fmla="*/ 1 h 211"/>
                <a:gd name="T10" fmla="*/ 0 w 87"/>
                <a:gd name="T11" fmla="*/ 1 h 211"/>
                <a:gd name="T12" fmla="*/ 0 w 87"/>
                <a:gd name="T13" fmla="*/ 1 h 211"/>
                <a:gd name="T14" fmla="*/ 0 w 87"/>
                <a:gd name="T15" fmla="*/ 1 h 211"/>
                <a:gd name="T16" fmla="*/ 0 w 87"/>
                <a:gd name="T17" fmla="*/ 1 h 211"/>
                <a:gd name="T18" fmla="*/ 0 w 87"/>
                <a:gd name="T19" fmla="*/ 1 h 211"/>
                <a:gd name="T20" fmla="*/ 0 w 87"/>
                <a:gd name="T21" fmla="*/ 1 h 211"/>
                <a:gd name="T22" fmla="*/ 0 w 87"/>
                <a:gd name="T23" fmla="*/ 1 h 211"/>
                <a:gd name="T24" fmla="*/ 0 w 87"/>
                <a:gd name="T25" fmla="*/ 1 h 211"/>
                <a:gd name="T26" fmla="*/ 0 w 87"/>
                <a:gd name="T27" fmla="*/ 1 h 211"/>
                <a:gd name="T28" fmla="*/ 0 w 87"/>
                <a:gd name="T29" fmla="*/ 1 h 211"/>
                <a:gd name="T30" fmla="*/ 0 w 87"/>
                <a:gd name="T31" fmla="*/ 1 h 211"/>
                <a:gd name="T32" fmla="*/ 0 w 87"/>
                <a:gd name="T33" fmla="*/ 1 h 211"/>
                <a:gd name="T34" fmla="*/ 0 w 87"/>
                <a:gd name="T35" fmla="*/ 1 h 211"/>
                <a:gd name="T36" fmla="*/ 0 w 87"/>
                <a:gd name="T37" fmla="*/ 1 h 211"/>
                <a:gd name="T38" fmla="*/ 0 w 87"/>
                <a:gd name="T39" fmla="*/ 1 h 211"/>
                <a:gd name="T40" fmla="*/ 0 w 87"/>
                <a:gd name="T41" fmla="*/ 1 h 211"/>
                <a:gd name="T42" fmla="*/ 0 w 87"/>
                <a:gd name="T43" fmla="*/ 1 h 211"/>
                <a:gd name="T44" fmla="*/ 0 w 87"/>
                <a:gd name="T45" fmla="*/ 1 h 211"/>
                <a:gd name="T46" fmla="*/ 0 w 87"/>
                <a:gd name="T47" fmla="*/ 1 h 211"/>
                <a:gd name="T48" fmla="*/ 0 w 87"/>
                <a:gd name="T49" fmla="*/ 1 h 211"/>
                <a:gd name="T50" fmla="*/ 0 w 87"/>
                <a:gd name="T51" fmla="*/ 1 h 211"/>
                <a:gd name="T52" fmla="*/ 0 w 87"/>
                <a:gd name="T53" fmla="*/ 1 h 211"/>
                <a:gd name="T54" fmla="*/ 0 w 87"/>
                <a:gd name="T55" fmla="*/ 1 h 211"/>
                <a:gd name="T56" fmla="*/ 0 w 87"/>
                <a:gd name="T57" fmla="*/ 1 h 211"/>
                <a:gd name="T58" fmla="*/ 0 w 87"/>
                <a:gd name="T59" fmla="*/ 1 h 211"/>
                <a:gd name="T60" fmla="*/ 0 w 87"/>
                <a:gd name="T61" fmla="*/ 1 h 211"/>
                <a:gd name="T62" fmla="*/ 0 w 87"/>
                <a:gd name="T63" fmla="*/ 1 h 211"/>
                <a:gd name="T64" fmla="*/ 0 w 87"/>
                <a:gd name="T65" fmla="*/ 1 h 211"/>
                <a:gd name="T66" fmla="*/ 0 w 87"/>
                <a:gd name="T67" fmla="*/ 1 h 211"/>
                <a:gd name="T68" fmla="*/ 0 w 87"/>
                <a:gd name="T69" fmla="*/ 1 h 211"/>
                <a:gd name="T70" fmla="*/ 0 w 87"/>
                <a:gd name="T71" fmla="*/ 1 h 211"/>
                <a:gd name="T72" fmla="*/ 0 w 87"/>
                <a:gd name="T73" fmla="*/ 0 h 211"/>
                <a:gd name="T74" fmla="*/ 0 w 87"/>
                <a:gd name="T75" fmla="*/ 1 h 211"/>
                <a:gd name="T76" fmla="*/ 0 w 87"/>
                <a:gd name="T77" fmla="*/ 1 h 211"/>
                <a:gd name="T78" fmla="*/ 0 w 87"/>
                <a:gd name="T79" fmla="*/ 1 h 211"/>
                <a:gd name="T80" fmla="*/ 0 w 87"/>
                <a:gd name="T81" fmla="*/ 1 h 2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 h="211">
                  <a:moveTo>
                    <a:pt x="79" y="51"/>
                  </a:moveTo>
                  <a:lnTo>
                    <a:pt x="78" y="64"/>
                  </a:lnTo>
                  <a:lnTo>
                    <a:pt x="76" y="79"/>
                  </a:lnTo>
                  <a:lnTo>
                    <a:pt x="72" y="92"/>
                  </a:lnTo>
                  <a:lnTo>
                    <a:pt x="70" y="101"/>
                  </a:lnTo>
                  <a:lnTo>
                    <a:pt x="70" y="136"/>
                  </a:lnTo>
                  <a:lnTo>
                    <a:pt x="63" y="167"/>
                  </a:lnTo>
                  <a:lnTo>
                    <a:pt x="50" y="193"/>
                  </a:lnTo>
                  <a:lnTo>
                    <a:pt x="33" y="211"/>
                  </a:lnTo>
                  <a:lnTo>
                    <a:pt x="24" y="209"/>
                  </a:lnTo>
                  <a:lnTo>
                    <a:pt x="15" y="206"/>
                  </a:lnTo>
                  <a:lnTo>
                    <a:pt x="8" y="200"/>
                  </a:lnTo>
                  <a:lnTo>
                    <a:pt x="0" y="193"/>
                  </a:lnTo>
                  <a:lnTo>
                    <a:pt x="6" y="187"/>
                  </a:lnTo>
                  <a:lnTo>
                    <a:pt x="13" y="182"/>
                  </a:lnTo>
                  <a:lnTo>
                    <a:pt x="22" y="173"/>
                  </a:lnTo>
                  <a:lnTo>
                    <a:pt x="32" y="164"/>
                  </a:lnTo>
                  <a:lnTo>
                    <a:pt x="41" y="153"/>
                  </a:lnTo>
                  <a:lnTo>
                    <a:pt x="48" y="143"/>
                  </a:lnTo>
                  <a:lnTo>
                    <a:pt x="54" y="134"/>
                  </a:lnTo>
                  <a:lnTo>
                    <a:pt x="56" y="127"/>
                  </a:lnTo>
                  <a:lnTo>
                    <a:pt x="50" y="132"/>
                  </a:lnTo>
                  <a:lnTo>
                    <a:pt x="46" y="138"/>
                  </a:lnTo>
                  <a:lnTo>
                    <a:pt x="41" y="143"/>
                  </a:lnTo>
                  <a:lnTo>
                    <a:pt x="35" y="147"/>
                  </a:lnTo>
                  <a:lnTo>
                    <a:pt x="39" y="125"/>
                  </a:lnTo>
                  <a:lnTo>
                    <a:pt x="41" y="97"/>
                  </a:lnTo>
                  <a:lnTo>
                    <a:pt x="41" y="75"/>
                  </a:lnTo>
                  <a:lnTo>
                    <a:pt x="39" y="61"/>
                  </a:lnTo>
                  <a:lnTo>
                    <a:pt x="54" y="53"/>
                  </a:lnTo>
                  <a:lnTo>
                    <a:pt x="65" y="40"/>
                  </a:lnTo>
                  <a:lnTo>
                    <a:pt x="70" y="26"/>
                  </a:lnTo>
                  <a:lnTo>
                    <a:pt x="74" y="13"/>
                  </a:lnTo>
                  <a:lnTo>
                    <a:pt x="78" y="11"/>
                  </a:lnTo>
                  <a:lnTo>
                    <a:pt x="81" y="7"/>
                  </a:lnTo>
                  <a:lnTo>
                    <a:pt x="83" y="4"/>
                  </a:lnTo>
                  <a:lnTo>
                    <a:pt x="87" y="0"/>
                  </a:lnTo>
                  <a:lnTo>
                    <a:pt x="87" y="13"/>
                  </a:lnTo>
                  <a:lnTo>
                    <a:pt x="85" y="28"/>
                  </a:lnTo>
                  <a:lnTo>
                    <a:pt x="81" y="42"/>
                  </a:lnTo>
                  <a:lnTo>
                    <a:pt x="79"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3" name="Freeform 75"/>
            <p:cNvSpPr>
              <a:spLocks/>
            </p:cNvSpPr>
            <p:nvPr/>
          </p:nvSpPr>
          <p:spPr bwMode="auto">
            <a:xfrm>
              <a:off x="3673" y="2579"/>
              <a:ext cx="382" cy="400"/>
            </a:xfrm>
            <a:custGeom>
              <a:avLst/>
              <a:gdLst>
                <a:gd name="T0" fmla="*/ 1 w 762"/>
                <a:gd name="T1" fmla="*/ 0 h 801"/>
                <a:gd name="T2" fmla="*/ 1 w 762"/>
                <a:gd name="T3" fmla="*/ 0 h 801"/>
                <a:gd name="T4" fmla="*/ 1 w 762"/>
                <a:gd name="T5" fmla="*/ 0 h 801"/>
                <a:gd name="T6" fmla="*/ 1 w 762"/>
                <a:gd name="T7" fmla="*/ 0 h 801"/>
                <a:gd name="T8" fmla="*/ 1 w 762"/>
                <a:gd name="T9" fmla="*/ 0 h 801"/>
                <a:gd name="T10" fmla="*/ 1 w 762"/>
                <a:gd name="T11" fmla="*/ 0 h 801"/>
                <a:gd name="T12" fmla="*/ 1 w 762"/>
                <a:gd name="T13" fmla="*/ 0 h 801"/>
                <a:gd name="T14" fmla="*/ 1 w 762"/>
                <a:gd name="T15" fmla="*/ 0 h 801"/>
                <a:gd name="T16" fmla="*/ 1 w 762"/>
                <a:gd name="T17" fmla="*/ 0 h 801"/>
                <a:gd name="T18" fmla="*/ 1 w 762"/>
                <a:gd name="T19" fmla="*/ 0 h 801"/>
                <a:gd name="T20" fmla="*/ 1 w 762"/>
                <a:gd name="T21" fmla="*/ 0 h 801"/>
                <a:gd name="T22" fmla="*/ 1 w 762"/>
                <a:gd name="T23" fmla="*/ 0 h 801"/>
                <a:gd name="T24" fmla="*/ 1 w 762"/>
                <a:gd name="T25" fmla="*/ 0 h 801"/>
                <a:gd name="T26" fmla="*/ 1 w 762"/>
                <a:gd name="T27" fmla="*/ 0 h 801"/>
                <a:gd name="T28" fmla="*/ 1 w 762"/>
                <a:gd name="T29" fmla="*/ 0 h 801"/>
                <a:gd name="T30" fmla="*/ 1 w 762"/>
                <a:gd name="T31" fmla="*/ 0 h 801"/>
                <a:gd name="T32" fmla="*/ 1 w 762"/>
                <a:gd name="T33" fmla="*/ 0 h 801"/>
                <a:gd name="T34" fmla="*/ 1 w 762"/>
                <a:gd name="T35" fmla="*/ 0 h 801"/>
                <a:gd name="T36" fmla="*/ 1 w 762"/>
                <a:gd name="T37" fmla="*/ 0 h 801"/>
                <a:gd name="T38" fmla="*/ 1 w 762"/>
                <a:gd name="T39" fmla="*/ 0 h 801"/>
                <a:gd name="T40" fmla="*/ 1 w 762"/>
                <a:gd name="T41" fmla="*/ 0 h 801"/>
                <a:gd name="T42" fmla="*/ 1 w 762"/>
                <a:gd name="T43" fmla="*/ 0 h 801"/>
                <a:gd name="T44" fmla="*/ 1 w 762"/>
                <a:gd name="T45" fmla="*/ 0 h 801"/>
                <a:gd name="T46" fmla="*/ 1 w 762"/>
                <a:gd name="T47" fmla="*/ 0 h 801"/>
                <a:gd name="T48" fmla="*/ 1 w 762"/>
                <a:gd name="T49" fmla="*/ 0 h 801"/>
                <a:gd name="T50" fmla="*/ 1 w 762"/>
                <a:gd name="T51" fmla="*/ 0 h 801"/>
                <a:gd name="T52" fmla="*/ 1 w 762"/>
                <a:gd name="T53" fmla="*/ 0 h 801"/>
                <a:gd name="T54" fmla="*/ 0 w 762"/>
                <a:gd name="T55" fmla="*/ 0 h 801"/>
                <a:gd name="T56" fmla="*/ 1 w 762"/>
                <a:gd name="T57" fmla="*/ 0 h 801"/>
                <a:gd name="T58" fmla="*/ 1 w 762"/>
                <a:gd name="T59" fmla="*/ 0 h 801"/>
                <a:gd name="T60" fmla="*/ 1 w 762"/>
                <a:gd name="T61" fmla="*/ 0 h 801"/>
                <a:gd name="T62" fmla="*/ 1 w 762"/>
                <a:gd name="T63" fmla="*/ 0 h 801"/>
                <a:gd name="T64" fmla="*/ 1 w 762"/>
                <a:gd name="T65" fmla="*/ 0 h 801"/>
                <a:gd name="T66" fmla="*/ 1 w 762"/>
                <a:gd name="T67" fmla="*/ 0 h 801"/>
                <a:gd name="T68" fmla="*/ 1 w 762"/>
                <a:gd name="T69" fmla="*/ 0 h 801"/>
                <a:gd name="T70" fmla="*/ 1 w 762"/>
                <a:gd name="T71" fmla="*/ 0 h 801"/>
                <a:gd name="T72" fmla="*/ 1 w 762"/>
                <a:gd name="T73" fmla="*/ 0 h 801"/>
                <a:gd name="T74" fmla="*/ 1 w 762"/>
                <a:gd name="T75" fmla="*/ 0 h 801"/>
                <a:gd name="T76" fmla="*/ 1 w 762"/>
                <a:gd name="T77" fmla="*/ 0 h 801"/>
                <a:gd name="T78" fmla="*/ 1 w 762"/>
                <a:gd name="T79" fmla="*/ 0 h 801"/>
                <a:gd name="T80" fmla="*/ 1 w 762"/>
                <a:gd name="T81" fmla="*/ 0 h 801"/>
                <a:gd name="T82" fmla="*/ 1 w 762"/>
                <a:gd name="T83" fmla="*/ 0 h 801"/>
                <a:gd name="T84" fmla="*/ 1 w 762"/>
                <a:gd name="T85" fmla="*/ 0 h 801"/>
                <a:gd name="T86" fmla="*/ 1 w 762"/>
                <a:gd name="T87" fmla="*/ 0 h 801"/>
                <a:gd name="T88" fmla="*/ 1 w 762"/>
                <a:gd name="T89" fmla="*/ 0 h 801"/>
                <a:gd name="T90" fmla="*/ 1 w 762"/>
                <a:gd name="T91" fmla="*/ 0 h 801"/>
                <a:gd name="T92" fmla="*/ 1 w 762"/>
                <a:gd name="T93" fmla="*/ 0 h 801"/>
                <a:gd name="T94" fmla="*/ 1 w 762"/>
                <a:gd name="T95" fmla="*/ 0 h 801"/>
                <a:gd name="T96" fmla="*/ 1 w 762"/>
                <a:gd name="T97" fmla="*/ 0 h 801"/>
                <a:gd name="T98" fmla="*/ 1 w 762"/>
                <a:gd name="T99" fmla="*/ 0 h 801"/>
                <a:gd name="T100" fmla="*/ 1 w 762"/>
                <a:gd name="T101" fmla="*/ 0 h 801"/>
                <a:gd name="T102" fmla="*/ 1 w 762"/>
                <a:gd name="T103" fmla="*/ 0 h 8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62" h="801">
                  <a:moveTo>
                    <a:pt x="762" y="229"/>
                  </a:moveTo>
                  <a:lnTo>
                    <a:pt x="760" y="220"/>
                  </a:lnTo>
                  <a:lnTo>
                    <a:pt x="758" y="209"/>
                  </a:lnTo>
                  <a:lnTo>
                    <a:pt x="757" y="196"/>
                  </a:lnTo>
                  <a:lnTo>
                    <a:pt x="753" y="182"/>
                  </a:lnTo>
                  <a:lnTo>
                    <a:pt x="744" y="161"/>
                  </a:lnTo>
                  <a:lnTo>
                    <a:pt x="733" y="145"/>
                  </a:lnTo>
                  <a:lnTo>
                    <a:pt x="718" y="134"/>
                  </a:lnTo>
                  <a:lnTo>
                    <a:pt x="705" y="126"/>
                  </a:lnTo>
                  <a:lnTo>
                    <a:pt x="696" y="121"/>
                  </a:lnTo>
                  <a:lnTo>
                    <a:pt x="687" y="114"/>
                  </a:lnTo>
                  <a:lnTo>
                    <a:pt x="678" y="103"/>
                  </a:lnTo>
                  <a:lnTo>
                    <a:pt x="672" y="95"/>
                  </a:lnTo>
                  <a:lnTo>
                    <a:pt x="667" y="88"/>
                  </a:lnTo>
                  <a:lnTo>
                    <a:pt x="659" y="80"/>
                  </a:lnTo>
                  <a:lnTo>
                    <a:pt x="650" y="77"/>
                  </a:lnTo>
                  <a:lnTo>
                    <a:pt x="641" y="73"/>
                  </a:lnTo>
                  <a:lnTo>
                    <a:pt x="630" y="69"/>
                  </a:lnTo>
                  <a:lnTo>
                    <a:pt x="617" y="62"/>
                  </a:lnTo>
                  <a:lnTo>
                    <a:pt x="602" y="53"/>
                  </a:lnTo>
                  <a:lnTo>
                    <a:pt x="589" y="44"/>
                  </a:lnTo>
                  <a:lnTo>
                    <a:pt x="582" y="40"/>
                  </a:lnTo>
                  <a:lnTo>
                    <a:pt x="569" y="36"/>
                  </a:lnTo>
                  <a:lnTo>
                    <a:pt x="556" y="35"/>
                  </a:lnTo>
                  <a:lnTo>
                    <a:pt x="542" y="35"/>
                  </a:lnTo>
                  <a:lnTo>
                    <a:pt x="525" y="35"/>
                  </a:lnTo>
                  <a:lnTo>
                    <a:pt x="510" y="35"/>
                  </a:lnTo>
                  <a:lnTo>
                    <a:pt x="497" y="35"/>
                  </a:lnTo>
                  <a:lnTo>
                    <a:pt x="488" y="35"/>
                  </a:lnTo>
                  <a:lnTo>
                    <a:pt x="483" y="22"/>
                  </a:lnTo>
                  <a:lnTo>
                    <a:pt x="474" y="13"/>
                  </a:lnTo>
                  <a:lnTo>
                    <a:pt x="461" y="5"/>
                  </a:lnTo>
                  <a:lnTo>
                    <a:pt x="450" y="2"/>
                  </a:lnTo>
                  <a:lnTo>
                    <a:pt x="450" y="5"/>
                  </a:lnTo>
                  <a:lnTo>
                    <a:pt x="448" y="13"/>
                  </a:lnTo>
                  <a:lnTo>
                    <a:pt x="446" y="18"/>
                  </a:lnTo>
                  <a:lnTo>
                    <a:pt x="442" y="24"/>
                  </a:lnTo>
                  <a:lnTo>
                    <a:pt x="439" y="20"/>
                  </a:lnTo>
                  <a:lnTo>
                    <a:pt x="431" y="16"/>
                  </a:lnTo>
                  <a:lnTo>
                    <a:pt x="424" y="13"/>
                  </a:lnTo>
                  <a:lnTo>
                    <a:pt x="415" y="9"/>
                  </a:lnTo>
                  <a:lnTo>
                    <a:pt x="404" y="5"/>
                  </a:lnTo>
                  <a:lnTo>
                    <a:pt x="393" y="2"/>
                  </a:lnTo>
                  <a:lnTo>
                    <a:pt x="380" y="0"/>
                  </a:lnTo>
                  <a:lnTo>
                    <a:pt x="369" y="0"/>
                  </a:lnTo>
                  <a:lnTo>
                    <a:pt x="363" y="2"/>
                  </a:lnTo>
                  <a:lnTo>
                    <a:pt x="352" y="5"/>
                  </a:lnTo>
                  <a:lnTo>
                    <a:pt x="339" y="9"/>
                  </a:lnTo>
                  <a:lnTo>
                    <a:pt x="327" y="14"/>
                  </a:lnTo>
                  <a:lnTo>
                    <a:pt x="314" y="22"/>
                  </a:lnTo>
                  <a:lnTo>
                    <a:pt x="303" y="27"/>
                  </a:lnTo>
                  <a:lnTo>
                    <a:pt x="294" y="33"/>
                  </a:lnTo>
                  <a:lnTo>
                    <a:pt x="288" y="36"/>
                  </a:lnTo>
                  <a:lnTo>
                    <a:pt x="279" y="44"/>
                  </a:lnTo>
                  <a:lnTo>
                    <a:pt x="264" y="53"/>
                  </a:lnTo>
                  <a:lnTo>
                    <a:pt x="249" y="62"/>
                  </a:lnTo>
                  <a:lnTo>
                    <a:pt x="235" y="69"/>
                  </a:lnTo>
                  <a:lnTo>
                    <a:pt x="222" y="82"/>
                  </a:lnTo>
                  <a:lnTo>
                    <a:pt x="213" y="104"/>
                  </a:lnTo>
                  <a:lnTo>
                    <a:pt x="203" y="130"/>
                  </a:lnTo>
                  <a:lnTo>
                    <a:pt x="196" y="147"/>
                  </a:lnTo>
                  <a:lnTo>
                    <a:pt x="202" y="143"/>
                  </a:lnTo>
                  <a:lnTo>
                    <a:pt x="209" y="136"/>
                  </a:lnTo>
                  <a:lnTo>
                    <a:pt x="218" y="128"/>
                  </a:lnTo>
                  <a:lnTo>
                    <a:pt x="227" y="119"/>
                  </a:lnTo>
                  <a:lnTo>
                    <a:pt x="237" y="112"/>
                  </a:lnTo>
                  <a:lnTo>
                    <a:pt x="246" y="106"/>
                  </a:lnTo>
                  <a:lnTo>
                    <a:pt x="251" y="104"/>
                  </a:lnTo>
                  <a:lnTo>
                    <a:pt x="257" y="106"/>
                  </a:lnTo>
                  <a:lnTo>
                    <a:pt x="257" y="112"/>
                  </a:lnTo>
                  <a:lnTo>
                    <a:pt x="251" y="117"/>
                  </a:lnTo>
                  <a:lnTo>
                    <a:pt x="242" y="123"/>
                  </a:lnTo>
                  <a:lnTo>
                    <a:pt x="233" y="130"/>
                  </a:lnTo>
                  <a:lnTo>
                    <a:pt x="220" y="136"/>
                  </a:lnTo>
                  <a:lnTo>
                    <a:pt x="209" y="141"/>
                  </a:lnTo>
                  <a:lnTo>
                    <a:pt x="202" y="145"/>
                  </a:lnTo>
                  <a:lnTo>
                    <a:pt x="196" y="147"/>
                  </a:lnTo>
                  <a:lnTo>
                    <a:pt x="189" y="150"/>
                  </a:lnTo>
                  <a:lnTo>
                    <a:pt x="176" y="159"/>
                  </a:lnTo>
                  <a:lnTo>
                    <a:pt x="165" y="171"/>
                  </a:lnTo>
                  <a:lnTo>
                    <a:pt x="156" y="180"/>
                  </a:lnTo>
                  <a:lnTo>
                    <a:pt x="150" y="187"/>
                  </a:lnTo>
                  <a:lnTo>
                    <a:pt x="143" y="196"/>
                  </a:lnTo>
                  <a:lnTo>
                    <a:pt x="134" y="209"/>
                  </a:lnTo>
                  <a:lnTo>
                    <a:pt x="124" y="224"/>
                  </a:lnTo>
                  <a:lnTo>
                    <a:pt x="113" y="238"/>
                  </a:lnTo>
                  <a:lnTo>
                    <a:pt x="106" y="249"/>
                  </a:lnTo>
                  <a:lnTo>
                    <a:pt x="99" y="259"/>
                  </a:lnTo>
                  <a:lnTo>
                    <a:pt x="95" y="264"/>
                  </a:lnTo>
                  <a:lnTo>
                    <a:pt x="90" y="273"/>
                  </a:lnTo>
                  <a:lnTo>
                    <a:pt x="86" y="286"/>
                  </a:lnTo>
                  <a:lnTo>
                    <a:pt x="84" y="303"/>
                  </a:lnTo>
                  <a:lnTo>
                    <a:pt x="82" y="317"/>
                  </a:lnTo>
                  <a:lnTo>
                    <a:pt x="101" y="317"/>
                  </a:lnTo>
                  <a:lnTo>
                    <a:pt x="102" y="328"/>
                  </a:lnTo>
                  <a:lnTo>
                    <a:pt x="93" y="341"/>
                  </a:lnTo>
                  <a:lnTo>
                    <a:pt x="73" y="349"/>
                  </a:lnTo>
                  <a:lnTo>
                    <a:pt x="64" y="362"/>
                  </a:lnTo>
                  <a:lnTo>
                    <a:pt x="53" y="376"/>
                  </a:lnTo>
                  <a:lnTo>
                    <a:pt x="42" y="393"/>
                  </a:lnTo>
                  <a:lnTo>
                    <a:pt x="34" y="411"/>
                  </a:lnTo>
                  <a:lnTo>
                    <a:pt x="29" y="431"/>
                  </a:lnTo>
                  <a:lnTo>
                    <a:pt x="22" y="453"/>
                  </a:lnTo>
                  <a:lnTo>
                    <a:pt x="14" y="472"/>
                  </a:lnTo>
                  <a:lnTo>
                    <a:pt x="9" y="485"/>
                  </a:lnTo>
                  <a:lnTo>
                    <a:pt x="9" y="494"/>
                  </a:lnTo>
                  <a:lnTo>
                    <a:pt x="11" y="509"/>
                  </a:lnTo>
                  <a:lnTo>
                    <a:pt x="14" y="523"/>
                  </a:lnTo>
                  <a:lnTo>
                    <a:pt x="16" y="538"/>
                  </a:lnTo>
                  <a:lnTo>
                    <a:pt x="3" y="564"/>
                  </a:lnTo>
                  <a:lnTo>
                    <a:pt x="0" y="589"/>
                  </a:lnTo>
                  <a:lnTo>
                    <a:pt x="0" y="613"/>
                  </a:lnTo>
                  <a:lnTo>
                    <a:pt x="3" y="628"/>
                  </a:lnTo>
                  <a:lnTo>
                    <a:pt x="7" y="639"/>
                  </a:lnTo>
                  <a:lnTo>
                    <a:pt x="9" y="650"/>
                  </a:lnTo>
                  <a:lnTo>
                    <a:pt x="11" y="659"/>
                  </a:lnTo>
                  <a:lnTo>
                    <a:pt x="9" y="668"/>
                  </a:lnTo>
                  <a:lnTo>
                    <a:pt x="12" y="679"/>
                  </a:lnTo>
                  <a:lnTo>
                    <a:pt x="23" y="700"/>
                  </a:lnTo>
                  <a:lnTo>
                    <a:pt x="36" y="718"/>
                  </a:lnTo>
                  <a:lnTo>
                    <a:pt x="47" y="731"/>
                  </a:lnTo>
                  <a:lnTo>
                    <a:pt x="60" y="747"/>
                  </a:lnTo>
                  <a:lnTo>
                    <a:pt x="77" y="762"/>
                  </a:lnTo>
                  <a:lnTo>
                    <a:pt x="95" y="773"/>
                  </a:lnTo>
                  <a:lnTo>
                    <a:pt x="115" y="782"/>
                  </a:lnTo>
                  <a:lnTo>
                    <a:pt x="139" y="788"/>
                  </a:lnTo>
                  <a:lnTo>
                    <a:pt x="165" y="791"/>
                  </a:lnTo>
                  <a:lnTo>
                    <a:pt x="192" y="790"/>
                  </a:lnTo>
                  <a:lnTo>
                    <a:pt x="222" y="786"/>
                  </a:lnTo>
                  <a:lnTo>
                    <a:pt x="240" y="795"/>
                  </a:lnTo>
                  <a:lnTo>
                    <a:pt x="262" y="799"/>
                  </a:lnTo>
                  <a:lnTo>
                    <a:pt x="283" y="801"/>
                  </a:lnTo>
                  <a:lnTo>
                    <a:pt x="306" y="801"/>
                  </a:lnTo>
                  <a:lnTo>
                    <a:pt x="328" y="799"/>
                  </a:lnTo>
                  <a:lnTo>
                    <a:pt x="352" y="793"/>
                  </a:lnTo>
                  <a:lnTo>
                    <a:pt x="376" y="788"/>
                  </a:lnTo>
                  <a:lnTo>
                    <a:pt x="400" y="782"/>
                  </a:lnTo>
                  <a:lnTo>
                    <a:pt x="413" y="777"/>
                  </a:lnTo>
                  <a:lnTo>
                    <a:pt x="428" y="768"/>
                  </a:lnTo>
                  <a:lnTo>
                    <a:pt x="441" y="755"/>
                  </a:lnTo>
                  <a:lnTo>
                    <a:pt x="453" y="738"/>
                  </a:lnTo>
                  <a:lnTo>
                    <a:pt x="461" y="723"/>
                  </a:lnTo>
                  <a:lnTo>
                    <a:pt x="468" y="709"/>
                  </a:lnTo>
                  <a:lnTo>
                    <a:pt x="474" y="696"/>
                  </a:lnTo>
                  <a:lnTo>
                    <a:pt x="475" y="681"/>
                  </a:lnTo>
                  <a:lnTo>
                    <a:pt x="488" y="681"/>
                  </a:lnTo>
                  <a:lnTo>
                    <a:pt x="501" y="676"/>
                  </a:lnTo>
                  <a:lnTo>
                    <a:pt x="510" y="668"/>
                  </a:lnTo>
                  <a:lnTo>
                    <a:pt x="516" y="659"/>
                  </a:lnTo>
                  <a:lnTo>
                    <a:pt x="532" y="654"/>
                  </a:lnTo>
                  <a:lnTo>
                    <a:pt x="540" y="641"/>
                  </a:lnTo>
                  <a:lnTo>
                    <a:pt x="542" y="628"/>
                  </a:lnTo>
                  <a:lnTo>
                    <a:pt x="542" y="617"/>
                  </a:lnTo>
                  <a:lnTo>
                    <a:pt x="543" y="613"/>
                  </a:lnTo>
                  <a:lnTo>
                    <a:pt x="547" y="610"/>
                  </a:lnTo>
                  <a:lnTo>
                    <a:pt x="551" y="606"/>
                  </a:lnTo>
                  <a:lnTo>
                    <a:pt x="556" y="604"/>
                  </a:lnTo>
                  <a:lnTo>
                    <a:pt x="564" y="602"/>
                  </a:lnTo>
                  <a:lnTo>
                    <a:pt x="571" y="600"/>
                  </a:lnTo>
                  <a:lnTo>
                    <a:pt x="576" y="600"/>
                  </a:lnTo>
                  <a:lnTo>
                    <a:pt x="584" y="602"/>
                  </a:lnTo>
                  <a:lnTo>
                    <a:pt x="578" y="600"/>
                  </a:lnTo>
                  <a:lnTo>
                    <a:pt x="571" y="597"/>
                  </a:lnTo>
                  <a:lnTo>
                    <a:pt x="562" y="597"/>
                  </a:lnTo>
                  <a:lnTo>
                    <a:pt x="556" y="597"/>
                  </a:lnTo>
                  <a:lnTo>
                    <a:pt x="564" y="587"/>
                  </a:lnTo>
                  <a:lnTo>
                    <a:pt x="575" y="580"/>
                  </a:lnTo>
                  <a:lnTo>
                    <a:pt x="588" y="571"/>
                  </a:lnTo>
                  <a:lnTo>
                    <a:pt x="599" y="564"/>
                  </a:lnTo>
                  <a:lnTo>
                    <a:pt x="597" y="558"/>
                  </a:lnTo>
                  <a:lnTo>
                    <a:pt x="604" y="518"/>
                  </a:lnTo>
                  <a:lnTo>
                    <a:pt x="599" y="479"/>
                  </a:lnTo>
                  <a:lnTo>
                    <a:pt x="588" y="450"/>
                  </a:lnTo>
                  <a:lnTo>
                    <a:pt x="580" y="433"/>
                  </a:lnTo>
                  <a:lnTo>
                    <a:pt x="582" y="426"/>
                  </a:lnTo>
                  <a:lnTo>
                    <a:pt x="586" y="417"/>
                  </a:lnTo>
                  <a:lnTo>
                    <a:pt x="593" y="404"/>
                  </a:lnTo>
                  <a:lnTo>
                    <a:pt x="604" y="387"/>
                  </a:lnTo>
                  <a:lnTo>
                    <a:pt x="615" y="373"/>
                  </a:lnTo>
                  <a:lnTo>
                    <a:pt x="624" y="358"/>
                  </a:lnTo>
                  <a:lnTo>
                    <a:pt x="633" y="347"/>
                  </a:lnTo>
                  <a:lnTo>
                    <a:pt x="641" y="338"/>
                  </a:lnTo>
                  <a:lnTo>
                    <a:pt x="639" y="332"/>
                  </a:lnTo>
                  <a:lnTo>
                    <a:pt x="637" y="327"/>
                  </a:lnTo>
                  <a:lnTo>
                    <a:pt x="637" y="321"/>
                  </a:lnTo>
                  <a:lnTo>
                    <a:pt x="637" y="316"/>
                  </a:lnTo>
                  <a:lnTo>
                    <a:pt x="639" y="310"/>
                  </a:lnTo>
                  <a:lnTo>
                    <a:pt x="639" y="305"/>
                  </a:lnTo>
                  <a:lnTo>
                    <a:pt x="641" y="303"/>
                  </a:lnTo>
                  <a:lnTo>
                    <a:pt x="641" y="299"/>
                  </a:lnTo>
                  <a:lnTo>
                    <a:pt x="637" y="295"/>
                  </a:lnTo>
                  <a:lnTo>
                    <a:pt x="637" y="294"/>
                  </a:lnTo>
                  <a:lnTo>
                    <a:pt x="637" y="292"/>
                  </a:lnTo>
                  <a:lnTo>
                    <a:pt x="639" y="286"/>
                  </a:lnTo>
                  <a:lnTo>
                    <a:pt x="641" y="275"/>
                  </a:lnTo>
                  <a:lnTo>
                    <a:pt x="646" y="262"/>
                  </a:lnTo>
                  <a:lnTo>
                    <a:pt x="654" y="248"/>
                  </a:lnTo>
                  <a:lnTo>
                    <a:pt x="659" y="238"/>
                  </a:lnTo>
                  <a:lnTo>
                    <a:pt x="663" y="233"/>
                  </a:lnTo>
                  <a:lnTo>
                    <a:pt x="668" y="229"/>
                  </a:lnTo>
                  <a:lnTo>
                    <a:pt x="672" y="229"/>
                  </a:lnTo>
                  <a:lnTo>
                    <a:pt x="674" y="233"/>
                  </a:lnTo>
                  <a:lnTo>
                    <a:pt x="678" y="237"/>
                  </a:lnTo>
                  <a:lnTo>
                    <a:pt x="683" y="238"/>
                  </a:lnTo>
                  <a:lnTo>
                    <a:pt x="694" y="242"/>
                  </a:lnTo>
                  <a:lnTo>
                    <a:pt x="705" y="242"/>
                  </a:lnTo>
                  <a:lnTo>
                    <a:pt x="718" y="242"/>
                  </a:lnTo>
                  <a:lnTo>
                    <a:pt x="733" y="240"/>
                  </a:lnTo>
                  <a:lnTo>
                    <a:pt x="747" y="237"/>
                  </a:lnTo>
                  <a:lnTo>
                    <a:pt x="762" y="2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4" name="Freeform 76"/>
            <p:cNvSpPr>
              <a:spLocks/>
            </p:cNvSpPr>
            <p:nvPr/>
          </p:nvSpPr>
          <p:spPr bwMode="auto">
            <a:xfrm>
              <a:off x="3621" y="2944"/>
              <a:ext cx="440" cy="598"/>
            </a:xfrm>
            <a:custGeom>
              <a:avLst/>
              <a:gdLst>
                <a:gd name="T0" fmla="*/ 1 w 880"/>
                <a:gd name="T1" fmla="*/ 1 h 1196"/>
                <a:gd name="T2" fmla="*/ 1 w 880"/>
                <a:gd name="T3" fmla="*/ 1 h 1196"/>
                <a:gd name="T4" fmla="*/ 1 w 880"/>
                <a:gd name="T5" fmla="*/ 1 h 1196"/>
                <a:gd name="T6" fmla="*/ 1 w 880"/>
                <a:gd name="T7" fmla="*/ 1 h 1196"/>
                <a:gd name="T8" fmla="*/ 1 w 880"/>
                <a:gd name="T9" fmla="*/ 1 h 1196"/>
                <a:gd name="T10" fmla="*/ 1 w 880"/>
                <a:gd name="T11" fmla="*/ 1 h 1196"/>
                <a:gd name="T12" fmla="*/ 1 w 880"/>
                <a:gd name="T13" fmla="*/ 1 h 1196"/>
                <a:gd name="T14" fmla="*/ 1 w 880"/>
                <a:gd name="T15" fmla="*/ 1 h 1196"/>
                <a:gd name="T16" fmla="*/ 1 w 880"/>
                <a:gd name="T17" fmla="*/ 1 h 1196"/>
                <a:gd name="T18" fmla="*/ 1 w 880"/>
                <a:gd name="T19" fmla="*/ 1 h 1196"/>
                <a:gd name="T20" fmla="*/ 1 w 880"/>
                <a:gd name="T21" fmla="*/ 1 h 1196"/>
                <a:gd name="T22" fmla="*/ 1 w 880"/>
                <a:gd name="T23" fmla="*/ 1 h 1196"/>
                <a:gd name="T24" fmla="*/ 1 w 880"/>
                <a:gd name="T25" fmla="*/ 1 h 1196"/>
                <a:gd name="T26" fmla="*/ 1 w 880"/>
                <a:gd name="T27" fmla="*/ 1 h 1196"/>
                <a:gd name="T28" fmla="*/ 1 w 880"/>
                <a:gd name="T29" fmla="*/ 1 h 1196"/>
                <a:gd name="T30" fmla="*/ 1 w 880"/>
                <a:gd name="T31" fmla="*/ 1 h 1196"/>
                <a:gd name="T32" fmla="*/ 1 w 880"/>
                <a:gd name="T33" fmla="*/ 1 h 1196"/>
                <a:gd name="T34" fmla="*/ 1 w 880"/>
                <a:gd name="T35" fmla="*/ 1 h 1196"/>
                <a:gd name="T36" fmla="*/ 1 w 880"/>
                <a:gd name="T37" fmla="*/ 1 h 1196"/>
                <a:gd name="T38" fmla="*/ 1 w 880"/>
                <a:gd name="T39" fmla="*/ 1 h 1196"/>
                <a:gd name="T40" fmla="*/ 1 w 880"/>
                <a:gd name="T41" fmla="*/ 1 h 1196"/>
                <a:gd name="T42" fmla="*/ 1 w 880"/>
                <a:gd name="T43" fmla="*/ 1 h 1196"/>
                <a:gd name="T44" fmla="*/ 1 w 880"/>
                <a:gd name="T45" fmla="*/ 1 h 1196"/>
                <a:gd name="T46" fmla="*/ 1 w 880"/>
                <a:gd name="T47" fmla="*/ 1 h 1196"/>
                <a:gd name="T48" fmla="*/ 1 w 880"/>
                <a:gd name="T49" fmla="*/ 1 h 1196"/>
                <a:gd name="T50" fmla="*/ 1 w 880"/>
                <a:gd name="T51" fmla="*/ 1 h 1196"/>
                <a:gd name="T52" fmla="*/ 1 w 880"/>
                <a:gd name="T53" fmla="*/ 1 h 1196"/>
                <a:gd name="T54" fmla="*/ 1 w 880"/>
                <a:gd name="T55" fmla="*/ 1 h 1196"/>
                <a:gd name="T56" fmla="*/ 1 w 880"/>
                <a:gd name="T57" fmla="*/ 1 h 1196"/>
                <a:gd name="T58" fmla="*/ 0 w 880"/>
                <a:gd name="T59" fmla="*/ 1 h 1196"/>
                <a:gd name="T60" fmla="*/ 1 w 880"/>
                <a:gd name="T61" fmla="*/ 1 h 1196"/>
                <a:gd name="T62" fmla="*/ 1 w 880"/>
                <a:gd name="T63" fmla="*/ 1 h 1196"/>
                <a:gd name="T64" fmla="*/ 1 w 880"/>
                <a:gd name="T65" fmla="*/ 2 h 1196"/>
                <a:gd name="T66" fmla="*/ 1 w 880"/>
                <a:gd name="T67" fmla="*/ 2 h 1196"/>
                <a:gd name="T68" fmla="*/ 1 w 880"/>
                <a:gd name="T69" fmla="*/ 2 h 1196"/>
                <a:gd name="T70" fmla="*/ 1 w 880"/>
                <a:gd name="T71" fmla="*/ 2 h 1196"/>
                <a:gd name="T72" fmla="*/ 1 w 880"/>
                <a:gd name="T73" fmla="*/ 2 h 1196"/>
                <a:gd name="T74" fmla="*/ 1 w 880"/>
                <a:gd name="T75" fmla="*/ 2 h 1196"/>
                <a:gd name="T76" fmla="*/ 1 w 880"/>
                <a:gd name="T77" fmla="*/ 2 h 1196"/>
                <a:gd name="T78" fmla="*/ 1 w 880"/>
                <a:gd name="T79" fmla="*/ 2 h 1196"/>
                <a:gd name="T80" fmla="*/ 1 w 880"/>
                <a:gd name="T81" fmla="*/ 2 h 1196"/>
                <a:gd name="T82" fmla="*/ 1 w 880"/>
                <a:gd name="T83" fmla="*/ 2 h 1196"/>
                <a:gd name="T84" fmla="*/ 1 w 880"/>
                <a:gd name="T85" fmla="*/ 2 h 1196"/>
                <a:gd name="T86" fmla="*/ 1 w 880"/>
                <a:gd name="T87" fmla="*/ 2 h 1196"/>
                <a:gd name="T88" fmla="*/ 1 w 880"/>
                <a:gd name="T89" fmla="*/ 2 h 1196"/>
                <a:gd name="T90" fmla="*/ 1 w 880"/>
                <a:gd name="T91" fmla="*/ 2 h 1196"/>
                <a:gd name="T92" fmla="*/ 1 w 880"/>
                <a:gd name="T93" fmla="*/ 1 h 1196"/>
                <a:gd name="T94" fmla="*/ 1 w 880"/>
                <a:gd name="T95" fmla="*/ 1 h 1196"/>
                <a:gd name="T96" fmla="*/ 1 w 880"/>
                <a:gd name="T97" fmla="*/ 1 h 1196"/>
                <a:gd name="T98" fmla="*/ 1 w 880"/>
                <a:gd name="T99" fmla="*/ 1 h 1196"/>
                <a:gd name="T100" fmla="*/ 1 w 880"/>
                <a:gd name="T101" fmla="*/ 1 h 11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80" h="1196">
                  <a:moveTo>
                    <a:pt x="738" y="814"/>
                  </a:moveTo>
                  <a:lnTo>
                    <a:pt x="735" y="810"/>
                  </a:lnTo>
                  <a:lnTo>
                    <a:pt x="733" y="808"/>
                  </a:lnTo>
                  <a:lnTo>
                    <a:pt x="729" y="804"/>
                  </a:lnTo>
                  <a:lnTo>
                    <a:pt x="726" y="803"/>
                  </a:lnTo>
                  <a:lnTo>
                    <a:pt x="720" y="806"/>
                  </a:lnTo>
                  <a:lnTo>
                    <a:pt x="713" y="814"/>
                  </a:lnTo>
                  <a:lnTo>
                    <a:pt x="705" y="821"/>
                  </a:lnTo>
                  <a:lnTo>
                    <a:pt x="698" y="826"/>
                  </a:lnTo>
                  <a:lnTo>
                    <a:pt x="693" y="819"/>
                  </a:lnTo>
                  <a:lnTo>
                    <a:pt x="685" y="808"/>
                  </a:lnTo>
                  <a:lnTo>
                    <a:pt x="678" y="797"/>
                  </a:lnTo>
                  <a:lnTo>
                    <a:pt x="672" y="786"/>
                  </a:lnTo>
                  <a:lnTo>
                    <a:pt x="667" y="779"/>
                  </a:lnTo>
                  <a:lnTo>
                    <a:pt x="656" y="771"/>
                  </a:lnTo>
                  <a:lnTo>
                    <a:pt x="643" y="760"/>
                  </a:lnTo>
                  <a:lnTo>
                    <a:pt x="628" y="751"/>
                  </a:lnTo>
                  <a:lnTo>
                    <a:pt x="612" y="740"/>
                  </a:lnTo>
                  <a:lnTo>
                    <a:pt x="595" y="731"/>
                  </a:lnTo>
                  <a:lnTo>
                    <a:pt x="582" y="724"/>
                  </a:lnTo>
                  <a:lnTo>
                    <a:pt x="571" y="718"/>
                  </a:lnTo>
                  <a:lnTo>
                    <a:pt x="564" y="698"/>
                  </a:lnTo>
                  <a:lnTo>
                    <a:pt x="555" y="667"/>
                  </a:lnTo>
                  <a:lnTo>
                    <a:pt x="547" y="632"/>
                  </a:lnTo>
                  <a:lnTo>
                    <a:pt x="538" y="591"/>
                  </a:lnTo>
                  <a:lnTo>
                    <a:pt x="531" y="551"/>
                  </a:lnTo>
                  <a:lnTo>
                    <a:pt x="525" y="510"/>
                  </a:lnTo>
                  <a:lnTo>
                    <a:pt x="520" y="476"/>
                  </a:lnTo>
                  <a:lnTo>
                    <a:pt x="516" y="448"/>
                  </a:lnTo>
                  <a:lnTo>
                    <a:pt x="514" y="398"/>
                  </a:lnTo>
                  <a:lnTo>
                    <a:pt x="518" y="352"/>
                  </a:lnTo>
                  <a:lnTo>
                    <a:pt x="520" y="316"/>
                  </a:lnTo>
                  <a:lnTo>
                    <a:pt x="520" y="290"/>
                  </a:lnTo>
                  <a:lnTo>
                    <a:pt x="511" y="285"/>
                  </a:lnTo>
                  <a:lnTo>
                    <a:pt x="505" y="277"/>
                  </a:lnTo>
                  <a:lnTo>
                    <a:pt x="501" y="264"/>
                  </a:lnTo>
                  <a:lnTo>
                    <a:pt x="503" y="248"/>
                  </a:lnTo>
                  <a:lnTo>
                    <a:pt x="500" y="233"/>
                  </a:lnTo>
                  <a:lnTo>
                    <a:pt x="492" y="217"/>
                  </a:lnTo>
                  <a:lnTo>
                    <a:pt x="483" y="196"/>
                  </a:lnTo>
                  <a:lnTo>
                    <a:pt x="479" y="174"/>
                  </a:lnTo>
                  <a:lnTo>
                    <a:pt x="483" y="139"/>
                  </a:lnTo>
                  <a:lnTo>
                    <a:pt x="490" y="104"/>
                  </a:lnTo>
                  <a:lnTo>
                    <a:pt x="500" y="73"/>
                  </a:lnTo>
                  <a:lnTo>
                    <a:pt x="505" y="51"/>
                  </a:lnTo>
                  <a:lnTo>
                    <a:pt x="481" y="57"/>
                  </a:lnTo>
                  <a:lnTo>
                    <a:pt x="457" y="62"/>
                  </a:lnTo>
                  <a:lnTo>
                    <a:pt x="433" y="68"/>
                  </a:lnTo>
                  <a:lnTo>
                    <a:pt x="411" y="70"/>
                  </a:lnTo>
                  <a:lnTo>
                    <a:pt x="388" y="70"/>
                  </a:lnTo>
                  <a:lnTo>
                    <a:pt x="367" y="68"/>
                  </a:lnTo>
                  <a:lnTo>
                    <a:pt x="345" y="64"/>
                  </a:lnTo>
                  <a:lnTo>
                    <a:pt x="327" y="55"/>
                  </a:lnTo>
                  <a:lnTo>
                    <a:pt x="297" y="59"/>
                  </a:lnTo>
                  <a:lnTo>
                    <a:pt x="270" y="60"/>
                  </a:lnTo>
                  <a:lnTo>
                    <a:pt x="244" y="57"/>
                  </a:lnTo>
                  <a:lnTo>
                    <a:pt x="220" y="51"/>
                  </a:lnTo>
                  <a:lnTo>
                    <a:pt x="200" y="42"/>
                  </a:lnTo>
                  <a:lnTo>
                    <a:pt x="182" y="31"/>
                  </a:lnTo>
                  <a:lnTo>
                    <a:pt x="165" y="16"/>
                  </a:lnTo>
                  <a:lnTo>
                    <a:pt x="152" y="0"/>
                  </a:lnTo>
                  <a:lnTo>
                    <a:pt x="141" y="18"/>
                  </a:lnTo>
                  <a:lnTo>
                    <a:pt x="134" y="35"/>
                  </a:lnTo>
                  <a:lnTo>
                    <a:pt x="125" y="49"/>
                  </a:lnTo>
                  <a:lnTo>
                    <a:pt x="119" y="62"/>
                  </a:lnTo>
                  <a:lnTo>
                    <a:pt x="112" y="77"/>
                  </a:lnTo>
                  <a:lnTo>
                    <a:pt x="106" y="88"/>
                  </a:lnTo>
                  <a:lnTo>
                    <a:pt x="101" y="97"/>
                  </a:lnTo>
                  <a:lnTo>
                    <a:pt x="95" y="104"/>
                  </a:lnTo>
                  <a:lnTo>
                    <a:pt x="84" y="121"/>
                  </a:lnTo>
                  <a:lnTo>
                    <a:pt x="75" y="141"/>
                  </a:lnTo>
                  <a:lnTo>
                    <a:pt x="68" y="161"/>
                  </a:lnTo>
                  <a:lnTo>
                    <a:pt x="62" y="180"/>
                  </a:lnTo>
                  <a:lnTo>
                    <a:pt x="59" y="196"/>
                  </a:lnTo>
                  <a:lnTo>
                    <a:pt x="53" y="215"/>
                  </a:lnTo>
                  <a:lnTo>
                    <a:pt x="46" y="233"/>
                  </a:lnTo>
                  <a:lnTo>
                    <a:pt x="37" y="251"/>
                  </a:lnTo>
                  <a:lnTo>
                    <a:pt x="29" y="268"/>
                  </a:lnTo>
                  <a:lnTo>
                    <a:pt x="26" y="286"/>
                  </a:lnTo>
                  <a:lnTo>
                    <a:pt x="22" y="305"/>
                  </a:lnTo>
                  <a:lnTo>
                    <a:pt x="20" y="319"/>
                  </a:lnTo>
                  <a:lnTo>
                    <a:pt x="16" y="338"/>
                  </a:lnTo>
                  <a:lnTo>
                    <a:pt x="11" y="364"/>
                  </a:lnTo>
                  <a:lnTo>
                    <a:pt x="7" y="391"/>
                  </a:lnTo>
                  <a:lnTo>
                    <a:pt x="7" y="415"/>
                  </a:lnTo>
                  <a:lnTo>
                    <a:pt x="7" y="442"/>
                  </a:lnTo>
                  <a:lnTo>
                    <a:pt x="7" y="479"/>
                  </a:lnTo>
                  <a:lnTo>
                    <a:pt x="7" y="520"/>
                  </a:lnTo>
                  <a:lnTo>
                    <a:pt x="3" y="551"/>
                  </a:lnTo>
                  <a:lnTo>
                    <a:pt x="0" y="591"/>
                  </a:lnTo>
                  <a:lnTo>
                    <a:pt x="0" y="652"/>
                  </a:lnTo>
                  <a:lnTo>
                    <a:pt x="3" y="720"/>
                  </a:lnTo>
                  <a:lnTo>
                    <a:pt x="7" y="782"/>
                  </a:lnTo>
                  <a:lnTo>
                    <a:pt x="16" y="845"/>
                  </a:lnTo>
                  <a:lnTo>
                    <a:pt x="27" y="913"/>
                  </a:lnTo>
                  <a:lnTo>
                    <a:pt x="37" y="975"/>
                  </a:lnTo>
                  <a:lnTo>
                    <a:pt x="42" y="1016"/>
                  </a:lnTo>
                  <a:lnTo>
                    <a:pt x="44" y="1040"/>
                  </a:lnTo>
                  <a:lnTo>
                    <a:pt x="46" y="1062"/>
                  </a:lnTo>
                  <a:lnTo>
                    <a:pt x="49" y="1078"/>
                  </a:lnTo>
                  <a:lnTo>
                    <a:pt x="53" y="1091"/>
                  </a:lnTo>
                  <a:lnTo>
                    <a:pt x="59" y="1102"/>
                  </a:lnTo>
                  <a:lnTo>
                    <a:pt x="68" y="1115"/>
                  </a:lnTo>
                  <a:lnTo>
                    <a:pt x="75" y="1128"/>
                  </a:lnTo>
                  <a:lnTo>
                    <a:pt x="79" y="1137"/>
                  </a:lnTo>
                  <a:lnTo>
                    <a:pt x="79" y="1146"/>
                  </a:lnTo>
                  <a:lnTo>
                    <a:pt x="81" y="1159"/>
                  </a:lnTo>
                  <a:lnTo>
                    <a:pt x="83" y="1174"/>
                  </a:lnTo>
                  <a:lnTo>
                    <a:pt x="86" y="1194"/>
                  </a:lnTo>
                  <a:lnTo>
                    <a:pt x="116" y="1194"/>
                  </a:lnTo>
                  <a:lnTo>
                    <a:pt x="154" y="1194"/>
                  </a:lnTo>
                  <a:lnTo>
                    <a:pt x="200" y="1194"/>
                  </a:lnTo>
                  <a:lnTo>
                    <a:pt x="252" y="1196"/>
                  </a:lnTo>
                  <a:lnTo>
                    <a:pt x="308" y="1196"/>
                  </a:lnTo>
                  <a:lnTo>
                    <a:pt x="369" y="1196"/>
                  </a:lnTo>
                  <a:lnTo>
                    <a:pt x="432" y="1196"/>
                  </a:lnTo>
                  <a:lnTo>
                    <a:pt x="494" y="1196"/>
                  </a:lnTo>
                  <a:lnTo>
                    <a:pt x="558" y="1196"/>
                  </a:lnTo>
                  <a:lnTo>
                    <a:pt x="619" y="1196"/>
                  </a:lnTo>
                  <a:lnTo>
                    <a:pt x="678" y="1196"/>
                  </a:lnTo>
                  <a:lnTo>
                    <a:pt x="733" y="1196"/>
                  </a:lnTo>
                  <a:lnTo>
                    <a:pt x="781" y="1194"/>
                  </a:lnTo>
                  <a:lnTo>
                    <a:pt x="823" y="1194"/>
                  </a:lnTo>
                  <a:lnTo>
                    <a:pt x="856" y="1194"/>
                  </a:lnTo>
                  <a:lnTo>
                    <a:pt x="880" y="1194"/>
                  </a:lnTo>
                  <a:lnTo>
                    <a:pt x="880" y="1186"/>
                  </a:lnTo>
                  <a:lnTo>
                    <a:pt x="876" y="1175"/>
                  </a:lnTo>
                  <a:lnTo>
                    <a:pt x="871" y="1166"/>
                  </a:lnTo>
                  <a:lnTo>
                    <a:pt x="862" y="1161"/>
                  </a:lnTo>
                  <a:lnTo>
                    <a:pt x="862" y="1152"/>
                  </a:lnTo>
                  <a:lnTo>
                    <a:pt x="860" y="1142"/>
                  </a:lnTo>
                  <a:lnTo>
                    <a:pt x="858" y="1131"/>
                  </a:lnTo>
                  <a:lnTo>
                    <a:pt x="852" y="1120"/>
                  </a:lnTo>
                  <a:lnTo>
                    <a:pt x="847" y="1111"/>
                  </a:lnTo>
                  <a:lnTo>
                    <a:pt x="839" y="1096"/>
                  </a:lnTo>
                  <a:lnTo>
                    <a:pt x="832" y="1080"/>
                  </a:lnTo>
                  <a:lnTo>
                    <a:pt x="821" y="1060"/>
                  </a:lnTo>
                  <a:lnTo>
                    <a:pt x="812" y="1041"/>
                  </a:lnTo>
                  <a:lnTo>
                    <a:pt x="803" y="1023"/>
                  </a:lnTo>
                  <a:lnTo>
                    <a:pt x="794" y="1008"/>
                  </a:lnTo>
                  <a:lnTo>
                    <a:pt x="788" y="1001"/>
                  </a:lnTo>
                  <a:lnTo>
                    <a:pt x="783" y="995"/>
                  </a:lnTo>
                  <a:lnTo>
                    <a:pt x="773" y="986"/>
                  </a:lnTo>
                  <a:lnTo>
                    <a:pt x="762" y="975"/>
                  </a:lnTo>
                  <a:lnTo>
                    <a:pt x="751" y="962"/>
                  </a:lnTo>
                  <a:lnTo>
                    <a:pt x="738" y="948"/>
                  </a:lnTo>
                  <a:lnTo>
                    <a:pt x="729" y="933"/>
                  </a:lnTo>
                  <a:lnTo>
                    <a:pt x="720" y="918"/>
                  </a:lnTo>
                  <a:lnTo>
                    <a:pt x="715" y="902"/>
                  </a:lnTo>
                  <a:lnTo>
                    <a:pt x="713" y="872"/>
                  </a:lnTo>
                  <a:lnTo>
                    <a:pt x="718" y="847"/>
                  </a:lnTo>
                  <a:lnTo>
                    <a:pt x="729" y="828"/>
                  </a:lnTo>
                  <a:lnTo>
                    <a:pt x="738" y="8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5" name="Freeform 77"/>
            <p:cNvSpPr>
              <a:spLocks/>
            </p:cNvSpPr>
            <p:nvPr/>
          </p:nvSpPr>
          <p:spPr bwMode="auto">
            <a:xfrm>
              <a:off x="3877" y="3304"/>
              <a:ext cx="113" cy="107"/>
            </a:xfrm>
            <a:custGeom>
              <a:avLst/>
              <a:gdLst>
                <a:gd name="T0" fmla="*/ 1 w 226"/>
                <a:gd name="T1" fmla="*/ 0 h 215"/>
                <a:gd name="T2" fmla="*/ 1 w 226"/>
                <a:gd name="T3" fmla="*/ 0 h 215"/>
                <a:gd name="T4" fmla="*/ 1 w 226"/>
                <a:gd name="T5" fmla="*/ 0 h 215"/>
                <a:gd name="T6" fmla="*/ 1 w 226"/>
                <a:gd name="T7" fmla="*/ 0 h 215"/>
                <a:gd name="T8" fmla="*/ 1 w 226"/>
                <a:gd name="T9" fmla="*/ 0 h 215"/>
                <a:gd name="T10" fmla="*/ 1 w 226"/>
                <a:gd name="T11" fmla="*/ 0 h 215"/>
                <a:gd name="T12" fmla="*/ 1 w 226"/>
                <a:gd name="T13" fmla="*/ 0 h 215"/>
                <a:gd name="T14" fmla="*/ 1 w 226"/>
                <a:gd name="T15" fmla="*/ 0 h 215"/>
                <a:gd name="T16" fmla="*/ 1 w 226"/>
                <a:gd name="T17" fmla="*/ 0 h 215"/>
                <a:gd name="T18" fmla="*/ 1 w 226"/>
                <a:gd name="T19" fmla="*/ 0 h 215"/>
                <a:gd name="T20" fmla="*/ 1 w 226"/>
                <a:gd name="T21" fmla="*/ 0 h 215"/>
                <a:gd name="T22" fmla="*/ 1 w 226"/>
                <a:gd name="T23" fmla="*/ 0 h 215"/>
                <a:gd name="T24" fmla="*/ 1 w 226"/>
                <a:gd name="T25" fmla="*/ 0 h 215"/>
                <a:gd name="T26" fmla="*/ 1 w 226"/>
                <a:gd name="T27" fmla="*/ 0 h 215"/>
                <a:gd name="T28" fmla="*/ 1 w 226"/>
                <a:gd name="T29" fmla="*/ 0 h 215"/>
                <a:gd name="T30" fmla="*/ 1 w 226"/>
                <a:gd name="T31" fmla="*/ 0 h 215"/>
                <a:gd name="T32" fmla="*/ 1 w 226"/>
                <a:gd name="T33" fmla="*/ 0 h 215"/>
                <a:gd name="T34" fmla="*/ 1 w 226"/>
                <a:gd name="T35" fmla="*/ 0 h 215"/>
                <a:gd name="T36" fmla="*/ 1 w 226"/>
                <a:gd name="T37" fmla="*/ 0 h 215"/>
                <a:gd name="T38" fmla="*/ 0 w 226"/>
                <a:gd name="T39" fmla="*/ 0 h 215"/>
                <a:gd name="T40" fmla="*/ 1 w 226"/>
                <a:gd name="T41" fmla="*/ 0 h 215"/>
                <a:gd name="T42" fmla="*/ 1 w 226"/>
                <a:gd name="T43" fmla="*/ 0 h 215"/>
                <a:gd name="T44" fmla="*/ 1 w 226"/>
                <a:gd name="T45" fmla="*/ 0 h 215"/>
                <a:gd name="T46" fmla="*/ 1 w 226"/>
                <a:gd name="T47" fmla="*/ 0 h 215"/>
                <a:gd name="T48" fmla="*/ 1 w 226"/>
                <a:gd name="T49" fmla="*/ 0 h 215"/>
                <a:gd name="T50" fmla="*/ 1 w 226"/>
                <a:gd name="T51" fmla="*/ 0 h 215"/>
                <a:gd name="T52" fmla="*/ 1 w 226"/>
                <a:gd name="T53" fmla="*/ 0 h 215"/>
                <a:gd name="T54" fmla="*/ 1 w 226"/>
                <a:gd name="T55" fmla="*/ 0 h 215"/>
                <a:gd name="T56" fmla="*/ 1 w 226"/>
                <a:gd name="T57" fmla="*/ 0 h 215"/>
                <a:gd name="T58" fmla="*/ 1 w 226"/>
                <a:gd name="T59" fmla="*/ 0 h 215"/>
                <a:gd name="T60" fmla="*/ 1 w 226"/>
                <a:gd name="T61" fmla="*/ 0 h 215"/>
                <a:gd name="T62" fmla="*/ 1 w 226"/>
                <a:gd name="T63" fmla="*/ 0 h 215"/>
                <a:gd name="T64" fmla="*/ 1 w 226"/>
                <a:gd name="T65" fmla="*/ 0 h 215"/>
                <a:gd name="T66" fmla="*/ 1 w 226"/>
                <a:gd name="T67" fmla="*/ 0 h 215"/>
                <a:gd name="T68" fmla="*/ 1 w 226"/>
                <a:gd name="T69" fmla="*/ 0 h 215"/>
                <a:gd name="T70" fmla="*/ 1 w 226"/>
                <a:gd name="T71" fmla="*/ 0 h 2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15">
                  <a:moveTo>
                    <a:pt x="226" y="96"/>
                  </a:moveTo>
                  <a:lnTo>
                    <a:pt x="217" y="110"/>
                  </a:lnTo>
                  <a:lnTo>
                    <a:pt x="206" y="129"/>
                  </a:lnTo>
                  <a:lnTo>
                    <a:pt x="201" y="154"/>
                  </a:lnTo>
                  <a:lnTo>
                    <a:pt x="203" y="184"/>
                  </a:lnTo>
                  <a:lnTo>
                    <a:pt x="201" y="193"/>
                  </a:lnTo>
                  <a:lnTo>
                    <a:pt x="199" y="204"/>
                  </a:lnTo>
                  <a:lnTo>
                    <a:pt x="195" y="211"/>
                  </a:lnTo>
                  <a:lnTo>
                    <a:pt x="190" y="215"/>
                  </a:lnTo>
                  <a:lnTo>
                    <a:pt x="181" y="208"/>
                  </a:lnTo>
                  <a:lnTo>
                    <a:pt x="177" y="189"/>
                  </a:lnTo>
                  <a:lnTo>
                    <a:pt x="173" y="171"/>
                  </a:lnTo>
                  <a:lnTo>
                    <a:pt x="166" y="162"/>
                  </a:lnTo>
                  <a:lnTo>
                    <a:pt x="160" y="162"/>
                  </a:lnTo>
                  <a:lnTo>
                    <a:pt x="153" y="164"/>
                  </a:lnTo>
                  <a:lnTo>
                    <a:pt x="146" y="164"/>
                  </a:lnTo>
                  <a:lnTo>
                    <a:pt x="136" y="165"/>
                  </a:lnTo>
                  <a:lnTo>
                    <a:pt x="129" y="165"/>
                  </a:lnTo>
                  <a:lnTo>
                    <a:pt x="122" y="167"/>
                  </a:lnTo>
                  <a:lnTo>
                    <a:pt x="114" y="167"/>
                  </a:lnTo>
                  <a:lnTo>
                    <a:pt x="109" y="167"/>
                  </a:lnTo>
                  <a:lnTo>
                    <a:pt x="103" y="154"/>
                  </a:lnTo>
                  <a:lnTo>
                    <a:pt x="105" y="136"/>
                  </a:lnTo>
                  <a:lnTo>
                    <a:pt x="114" y="121"/>
                  </a:lnTo>
                  <a:lnTo>
                    <a:pt x="127" y="110"/>
                  </a:lnTo>
                  <a:lnTo>
                    <a:pt x="133" y="103"/>
                  </a:lnTo>
                  <a:lnTo>
                    <a:pt x="131" y="90"/>
                  </a:lnTo>
                  <a:lnTo>
                    <a:pt x="124" y="79"/>
                  </a:lnTo>
                  <a:lnTo>
                    <a:pt x="113" y="74"/>
                  </a:lnTo>
                  <a:lnTo>
                    <a:pt x="105" y="74"/>
                  </a:lnTo>
                  <a:lnTo>
                    <a:pt x="94" y="75"/>
                  </a:lnTo>
                  <a:lnTo>
                    <a:pt x="81" y="77"/>
                  </a:lnTo>
                  <a:lnTo>
                    <a:pt x="67" y="79"/>
                  </a:lnTo>
                  <a:lnTo>
                    <a:pt x="52" y="83"/>
                  </a:lnTo>
                  <a:lnTo>
                    <a:pt x="37" y="88"/>
                  </a:lnTo>
                  <a:lnTo>
                    <a:pt x="22" y="94"/>
                  </a:lnTo>
                  <a:lnTo>
                    <a:pt x="11" y="101"/>
                  </a:lnTo>
                  <a:lnTo>
                    <a:pt x="6" y="99"/>
                  </a:lnTo>
                  <a:lnTo>
                    <a:pt x="2" y="94"/>
                  </a:lnTo>
                  <a:lnTo>
                    <a:pt x="0" y="88"/>
                  </a:lnTo>
                  <a:lnTo>
                    <a:pt x="0" y="83"/>
                  </a:lnTo>
                  <a:lnTo>
                    <a:pt x="10" y="75"/>
                  </a:lnTo>
                  <a:lnTo>
                    <a:pt x="21" y="68"/>
                  </a:lnTo>
                  <a:lnTo>
                    <a:pt x="30" y="61"/>
                  </a:lnTo>
                  <a:lnTo>
                    <a:pt x="41" y="51"/>
                  </a:lnTo>
                  <a:lnTo>
                    <a:pt x="50" y="44"/>
                  </a:lnTo>
                  <a:lnTo>
                    <a:pt x="59" y="37"/>
                  </a:lnTo>
                  <a:lnTo>
                    <a:pt x="65" y="31"/>
                  </a:lnTo>
                  <a:lnTo>
                    <a:pt x="67" y="28"/>
                  </a:lnTo>
                  <a:lnTo>
                    <a:pt x="67" y="22"/>
                  </a:lnTo>
                  <a:lnTo>
                    <a:pt x="67" y="15"/>
                  </a:lnTo>
                  <a:lnTo>
                    <a:pt x="63" y="7"/>
                  </a:lnTo>
                  <a:lnTo>
                    <a:pt x="59" y="0"/>
                  </a:lnTo>
                  <a:lnTo>
                    <a:pt x="70" y="6"/>
                  </a:lnTo>
                  <a:lnTo>
                    <a:pt x="83" y="13"/>
                  </a:lnTo>
                  <a:lnTo>
                    <a:pt x="100" y="22"/>
                  </a:lnTo>
                  <a:lnTo>
                    <a:pt x="116" y="33"/>
                  </a:lnTo>
                  <a:lnTo>
                    <a:pt x="131" y="42"/>
                  </a:lnTo>
                  <a:lnTo>
                    <a:pt x="144" y="53"/>
                  </a:lnTo>
                  <a:lnTo>
                    <a:pt x="155" y="61"/>
                  </a:lnTo>
                  <a:lnTo>
                    <a:pt x="160" y="68"/>
                  </a:lnTo>
                  <a:lnTo>
                    <a:pt x="166" y="79"/>
                  </a:lnTo>
                  <a:lnTo>
                    <a:pt x="173" y="90"/>
                  </a:lnTo>
                  <a:lnTo>
                    <a:pt x="181" y="101"/>
                  </a:lnTo>
                  <a:lnTo>
                    <a:pt x="186" y="108"/>
                  </a:lnTo>
                  <a:lnTo>
                    <a:pt x="193" y="103"/>
                  </a:lnTo>
                  <a:lnTo>
                    <a:pt x="201" y="96"/>
                  </a:lnTo>
                  <a:lnTo>
                    <a:pt x="208" y="88"/>
                  </a:lnTo>
                  <a:lnTo>
                    <a:pt x="214" y="85"/>
                  </a:lnTo>
                  <a:lnTo>
                    <a:pt x="217" y="86"/>
                  </a:lnTo>
                  <a:lnTo>
                    <a:pt x="221" y="90"/>
                  </a:lnTo>
                  <a:lnTo>
                    <a:pt x="223" y="92"/>
                  </a:lnTo>
                  <a:lnTo>
                    <a:pt x="226"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6" name="Freeform 78"/>
            <p:cNvSpPr>
              <a:spLocks/>
            </p:cNvSpPr>
            <p:nvPr/>
          </p:nvSpPr>
          <p:spPr bwMode="auto">
            <a:xfrm>
              <a:off x="3625" y="2976"/>
              <a:ext cx="58" cy="181"/>
            </a:xfrm>
            <a:custGeom>
              <a:avLst/>
              <a:gdLst>
                <a:gd name="T0" fmla="*/ 0 w 118"/>
                <a:gd name="T1" fmla="*/ 1 h 362"/>
                <a:gd name="T2" fmla="*/ 0 w 118"/>
                <a:gd name="T3" fmla="*/ 1 h 362"/>
                <a:gd name="T4" fmla="*/ 0 w 118"/>
                <a:gd name="T5" fmla="*/ 1 h 362"/>
                <a:gd name="T6" fmla="*/ 0 w 118"/>
                <a:gd name="T7" fmla="*/ 1 h 362"/>
                <a:gd name="T8" fmla="*/ 0 w 118"/>
                <a:gd name="T9" fmla="*/ 0 h 362"/>
                <a:gd name="T10" fmla="*/ 0 w 118"/>
                <a:gd name="T11" fmla="*/ 1 h 362"/>
                <a:gd name="T12" fmla="*/ 0 w 118"/>
                <a:gd name="T13" fmla="*/ 1 h 362"/>
                <a:gd name="T14" fmla="*/ 0 w 118"/>
                <a:gd name="T15" fmla="*/ 1 h 362"/>
                <a:gd name="T16" fmla="*/ 0 w 118"/>
                <a:gd name="T17" fmla="*/ 1 h 362"/>
                <a:gd name="T18" fmla="*/ 0 w 118"/>
                <a:gd name="T19" fmla="*/ 1 h 362"/>
                <a:gd name="T20" fmla="*/ 0 w 118"/>
                <a:gd name="T21" fmla="*/ 1 h 362"/>
                <a:gd name="T22" fmla="*/ 0 w 118"/>
                <a:gd name="T23" fmla="*/ 1 h 362"/>
                <a:gd name="T24" fmla="*/ 0 w 118"/>
                <a:gd name="T25" fmla="*/ 1 h 362"/>
                <a:gd name="T26" fmla="*/ 0 w 118"/>
                <a:gd name="T27" fmla="*/ 1 h 362"/>
                <a:gd name="T28" fmla="*/ 0 w 118"/>
                <a:gd name="T29" fmla="*/ 1 h 362"/>
                <a:gd name="T30" fmla="*/ 0 w 118"/>
                <a:gd name="T31" fmla="*/ 1 h 362"/>
                <a:gd name="T32" fmla="*/ 0 w 118"/>
                <a:gd name="T33" fmla="*/ 1 h 362"/>
                <a:gd name="T34" fmla="*/ 0 w 118"/>
                <a:gd name="T35" fmla="*/ 1 h 362"/>
                <a:gd name="T36" fmla="*/ 0 w 118"/>
                <a:gd name="T37" fmla="*/ 1 h 362"/>
                <a:gd name="T38" fmla="*/ 0 w 118"/>
                <a:gd name="T39" fmla="*/ 1 h 362"/>
                <a:gd name="T40" fmla="*/ 0 w 118"/>
                <a:gd name="T41" fmla="*/ 1 h 362"/>
                <a:gd name="T42" fmla="*/ 0 w 118"/>
                <a:gd name="T43" fmla="*/ 1 h 362"/>
                <a:gd name="T44" fmla="*/ 0 w 118"/>
                <a:gd name="T45" fmla="*/ 1 h 362"/>
                <a:gd name="T46" fmla="*/ 0 w 118"/>
                <a:gd name="T47" fmla="*/ 1 h 362"/>
                <a:gd name="T48" fmla="*/ 0 w 118"/>
                <a:gd name="T49" fmla="*/ 1 h 362"/>
                <a:gd name="T50" fmla="*/ 0 w 118"/>
                <a:gd name="T51" fmla="*/ 1 h 362"/>
                <a:gd name="T52" fmla="*/ 0 w 118"/>
                <a:gd name="T53" fmla="*/ 1 h 362"/>
                <a:gd name="T54" fmla="*/ 0 w 118"/>
                <a:gd name="T55" fmla="*/ 1 h 362"/>
                <a:gd name="T56" fmla="*/ 0 w 118"/>
                <a:gd name="T57" fmla="*/ 1 h 362"/>
                <a:gd name="T58" fmla="*/ 0 w 118"/>
                <a:gd name="T59" fmla="*/ 1 h 362"/>
                <a:gd name="T60" fmla="*/ 0 w 118"/>
                <a:gd name="T61" fmla="*/ 1 h 362"/>
                <a:gd name="T62" fmla="*/ 0 w 118"/>
                <a:gd name="T63" fmla="*/ 1 h 362"/>
                <a:gd name="T64" fmla="*/ 0 w 118"/>
                <a:gd name="T65" fmla="*/ 1 h 362"/>
                <a:gd name="T66" fmla="*/ 0 w 118"/>
                <a:gd name="T67" fmla="*/ 1 h 362"/>
                <a:gd name="T68" fmla="*/ 0 w 118"/>
                <a:gd name="T69" fmla="*/ 1 h 362"/>
                <a:gd name="T70" fmla="*/ 0 w 118"/>
                <a:gd name="T71" fmla="*/ 1 h 362"/>
                <a:gd name="T72" fmla="*/ 0 w 118"/>
                <a:gd name="T73" fmla="*/ 1 h 362"/>
                <a:gd name="T74" fmla="*/ 0 w 118"/>
                <a:gd name="T75" fmla="*/ 1 h 362"/>
                <a:gd name="T76" fmla="*/ 0 w 118"/>
                <a:gd name="T77" fmla="*/ 1 h 362"/>
                <a:gd name="T78" fmla="*/ 0 w 118"/>
                <a:gd name="T79" fmla="*/ 1 h 362"/>
                <a:gd name="T80" fmla="*/ 0 w 118"/>
                <a:gd name="T81" fmla="*/ 1 h 362"/>
                <a:gd name="T82" fmla="*/ 0 w 118"/>
                <a:gd name="T83" fmla="*/ 1 h 362"/>
                <a:gd name="T84" fmla="*/ 0 w 118"/>
                <a:gd name="T85" fmla="*/ 1 h 362"/>
                <a:gd name="T86" fmla="*/ 0 w 118"/>
                <a:gd name="T87" fmla="*/ 1 h 362"/>
                <a:gd name="T88" fmla="*/ 0 w 118"/>
                <a:gd name="T89" fmla="*/ 1 h 362"/>
                <a:gd name="T90" fmla="*/ 0 w 118"/>
                <a:gd name="T91" fmla="*/ 1 h 362"/>
                <a:gd name="T92" fmla="*/ 0 w 118"/>
                <a:gd name="T93" fmla="*/ 1 h 362"/>
                <a:gd name="T94" fmla="*/ 0 w 118"/>
                <a:gd name="T95" fmla="*/ 1 h 362"/>
                <a:gd name="T96" fmla="*/ 0 w 118"/>
                <a:gd name="T97" fmla="*/ 1 h 362"/>
                <a:gd name="T98" fmla="*/ 0 w 118"/>
                <a:gd name="T99" fmla="*/ 1 h 362"/>
                <a:gd name="T100" fmla="*/ 0 w 118"/>
                <a:gd name="T101" fmla="*/ 1 h 362"/>
                <a:gd name="T102" fmla="*/ 0 w 118"/>
                <a:gd name="T103" fmla="*/ 1 h 362"/>
                <a:gd name="T104" fmla="*/ 0 w 118"/>
                <a:gd name="T105" fmla="*/ 1 h 362"/>
                <a:gd name="T106" fmla="*/ 0 w 118"/>
                <a:gd name="T107" fmla="*/ 1 h 362"/>
                <a:gd name="T108" fmla="*/ 0 w 118"/>
                <a:gd name="T109" fmla="*/ 1 h 362"/>
                <a:gd name="T110" fmla="*/ 0 w 118"/>
                <a:gd name="T111" fmla="*/ 1 h 362"/>
                <a:gd name="T112" fmla="*/ 0 w 118"/>
                <a:gd name="T113" fmla="*/ 1 h 3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8" h="362">
                  <a:moveTo>
                    <a:pt x="88" y="42"/>
                  </a:moveTo>
                  <a:lnTo>
                    <a:pt x="94" y="35"/>
                  </a:lnTo>
                  <a:lnTo>
                    <a:pt x="99" y="26"/>
                  </a:lnTo>
                  <a:lnTo>
                    <a:pt x="105" y="15"/>
                  </a:lnTo>
                  <a:lnTo>
                    <a:pt x="112" y="0"/>
                  </a:lnTo>
                  <a:lnTo>
                    <a:pt x="114" y="19"/>
                  </a:lnTo>
                  <a:lnTo>
                    <a:pt x="116" y="42"/>
                  </a:lnTo>
                  <a:lnTo>
                    <a:pt x="118" y="65"/>
                  </a:lnTo>
                  <a:lnTo>
                    <a:pt x="116" y="77"/>
                  </a:lnTo>
                  <a:lnTo>
                    <a:pt x="109" y="85"/>
                  </a:lnTo>
                  <a:lnTo>
                    <a:pt x="101" y="94"/>
                  </a:lnTo>
                  <a:lnTo>
                    <a:pt x="96" y="105"/>
                  </a:lnTo>
                  <a:lnTo>
                    <a:pt x="94" y="120"/>
                  </a:lnTo>
                  <a:lnTo>
                    <a:pt x="94" y="134"/>
                  </a:lnTo>
                  <a:lnTo>
                    <a:pt x="96" y="149"/>
                  </a:lnTo>
                  <a:lnTo>
                    <a:pt x="98" y="162"/>
                  </a:lnTo>
                  <a:lnTo>
                    <a:pt x="99" y="175"/>
                  </a:lnTo>
                  <a:lnTo>
                    <a:pt x="101" y="186"/>
                  </a:lnTo>
                  <a:lnTo>
                    <a:pt x="103" y="199"/>
                  </a:lnTo>
                  <a:lnTo>
                    <a:pt x="101" y="213"/>
                  </a:lnTo>
                  <a:lnTo>
                    <a:pt x="98" y="224"/>
                  </a:lnTo>
                  <a:lnTo>
                    <a:pt x="90" y="243"/>
                  </a:lnTo>
                  <a:lnTo>
                    <a:pt x="83" y="272"/>
                  </a:lnTo>
                  <a:lnTo>
                    <a:pt x="76" y="302"/>
                  </a:lnTo>
                  <a:lnTo>
                    <a:pt x="70" y="322"/>
                  </a:lnTo>
                  <a:lnTo>
                    <a:pt x="64" y="333"/>
                  </a:lnTo>
                  <a:lnTo>
                    <a:pt x="57" y="346"/>
                  </a:lnTo>
                  <a:lnTo>
                    <a:pt x="46" y="355"/>
                  </a:lnTo>
                  <a:lnTo>
                    <a:pt x="37" y="362"/>
                  </a:lnTo>
                  <a:lnTo>
                    <a:pt x="33" y="349"/>
                  </a:lnTo>
                  <a:lnTo>
                    <a:pt x="33" y="338"/>
                  </a:lnTo>
                  <a:lnTo>
                    <a:pt x="37" y="325"/>
                  </a:lnTo>
                  <a:lnTo>
                    <a:pt x="41" y="314"/>
                  </a:lnTo>
                  <a:lnTo>
                    <a:pt x="44" y="300"/>
                  </a:lnTo>
                  <a:lnTo>
                    <a:pt x="46" y="279"/>
                  </a:lnTo>
                  <a:lnTo>
                    <a:pt x="46" y="265"/>
                  </a:lnTo>
                  <a:lnTo>
                    <a:pt x="39" y="257"/>
                  </a:lnTo>
                  <a:lnTo>
                    <a:pt x="28" y="268"/>
                  </a:lnTo>
                  <a:lnTo>
                    <a:pt x="17" y="294"/>
                  </a:lnTo>
                  <a:lnTo>
                    <a:pt x="6" y="325"/>
                  </a:lnTo>
                  <a:lnTo>
                    <a:pt x="0" y="353"/>
                  </a:lnTo>
                  <a:lnTo>
                    <a:pt x="0" y="329"/>
                  </a:lnTo>
                  <a:lnTo>
                    <a:pt x="4" y="302"/>
                  </a:lnTo>
                  <a:lnTo>
                    <a:pt x="9" y="276"/>
                  </a:lnTo>
                  <a:lnTo>
                    <a:pt x="13" y="257"/>
                  </a:lnTo>
                  <a:lnTo>
                    <a:pt x="19" y="243"/>
                  </a:lnTo>
                  <a:lnTo>
                    <a:pt x="28" y="223"/>
                  </a:lnTo>
                  <a:lnTo>
                    <a:pt x="39" y="204"/>
                  </a:lnTo>
                  <a:lnTo>
                    <a:pt x="46" y="193"/>
                  </a:lnTo>
                  <a:lnTo>
                    <a:pt x="55" y="182"/>
                  </a:lnTo>
                  <a:lnTo>
                    <a:pt x="64" y="164"/>
                  </a:lnTo>
                  <a:lnTo>
                    <a:pt x="74" y="142"/>
                  </a:lnTo>
                  <a:lnTo>
                    <a:pt x="77" y="121"/>
                  </a:lnTo>
                  <a:lnTo>
                    <a:pt x="77" y="101"/>
                  </a:lnTo>
                  <a:lnTo>
                    <a:pt x="77" y="81"/>
                  </a:lnTo>
                  <a:lnTo>
                    <a:pt x="81" y="61"/>
                  </a:lnTo>
                  <a:lnTo>
                    <a:pt x="88"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7" name="Freeform 79"/>
            <p:cNvSpPr>
              <a:spLocks/>
            </p:cNvSpPr>
            <p:nvPr/>
          </p:nvSpPr>
          <p:spPr bwMode="auto">
            <a:xfrm>
              <a:off x="3936" y="2623"/>
              <a:ext cx="65" cy="26"/>
            </a:xfrm>
            <a:custGeom>
              <a:avLst/>
              <a:gdLst>
                <a:gd name="T0" fmla="*/ 1 w 130"/>
                <a:gd name="T1" fmla="*/ 1 h 51"/>
                <a:gd name="T2" fmla="*/ 1 w 130"/>
                <a:gd name="T3" fmla="*/ 1 h 51"/>
                <a:gd name="T4" fmla="*/ 1 w 130"/>
                <a:gd name="T5" fmla="*/ 0 h 51"/>
                <a:gd name="T6" fmla="*/ 1 w 130"/>
                <a:gd name="T7" fmla="*/ 0 h 51"/>
                <a:gd name="T8" fmla="*/ 1 w 130"/>
                <a:gd name="T9" fmla="*/ 0 h 51"/>
                <a:gd name="T10" fmla="*/ 1 w 130"/>
                <a:gd name="T11" fmla="*/ 0 h 51"/>
                <a:gd name="T12" fmla="*/ 1 w 130"/>
                <a:gd name="T13" fmla="*/ 0 h 51"/>
                <a:gd name="T14" fmla="*/ 1 w 130"/>
                <a:gd name="T15" fmla="*/ 0 h 51"/>
                <a:gd name="T16" fmla="*/ 1 w 130"/>
                <a:gd name="T17" fmla="*/ 0 h 51"/>
                <a:gd name="T18" fmla="*/ 1 w 130"/>
                <a:gd name="T19" fmla="*/ 0 h 51"/>
                <a:gd name="T20" fmla="*/ 1 w 130"/>
                <a:gd name="T21" fmla="*/ 1 h 51"/>
                <a:gd name="T22" fmla="*/ 1 w 130"/>
                <a:gd name="T23" fmla="*/ 1 h 51"/>
                <a:gd name="T24" fmla="*/ 1 w 130"/>
                <a:gd name="T25" fmla="*/ 1 h 51"/>
                <a:gd name="T26" fmla="*/ 1 w 130"/>
                <a:gd name="T27" fmla="*/ 1 h 51"/>
                <a:gd name="T28" fmla="*/ 1 w 130"/>
                <a:gd name="T29" fmla="*/ 1 h 51"/>
                <a:gd name="T30" fmla="*/ 1 w 130"/>
                <a:gd name="T31" fmla="*/ 1 h 51"/>
                <a:gd name="T32" fmla="*/ 1 w 130"/>
                <a:gd name="T33" fmla="*/ 1 h 51"/>
                <a:gd name="T34" fmla="*/ 1 w 130"/>
                <a:gd name="T35" fmla="*/ 1 h 51"/>
                <a:gd name="T36" fmla="*/ 1 w 130"/>
                <a:gd name="T37" fmla="*/ 1 h 51"/>
                <a:gd name="T38" fmla="*/ 1 w 130"/>
                <a:gd name="T39" fmla="*/ 1 h 51"/>
                <a:gd name="T40" fmla="*/ 1 w 130"/>
                <a:gd name="T41" fmla="*/ 1 h 51"/>
                <a:gd name="T42" fmla="*/ 1 w 130"/>
                <a:gd name="T43" fmla="*/ 1 h 51"/>
                <a:gd name="T44" fmla="*/ 1 w 130"/>
                <a:gd name="T45" fmla="*/ 1 h 51"/>
                <a:gd name="T46" fmla="*/ 1 w 130"/>
                <a:gd name="T47" fmla="*/ 1 h 51"/>
                <a:gd name="T48" fmla="*/ 1 w 130"/>
                <a:gd name="T49" fmla="*/ 1 h 51"/>
                <a:gd name="T50" fmla="*/ 1 w 130"/>
                <a:gd name="T51" fmla="*/ 1 h 51"/>
                <a:gd name="T52" fmla="*/ 1 w 130"/>
                <a:gd name="T53" fmla="*/ 1 h 51"/>
                <a:gd name="T54" fmla="*/ 1 w 130"/>
                <a:gd name="T55" fmla="*/ 1 h 51"/>
                <a:gd name="T56" fmla="*/ 1 w 130"/>
                <a:gd name="T57" fmla="*/ 1 h 51"/>
                <a:gd name="T58" fmla="*/ 1 w 130"/>
                <a:gd name="T59" fmla="*/ 1 h 51"/>
                <a:gd name="T60" fmla="*/ 1 w 130"/>
                <a:gd name="T61" fmla="*/ 1 h 51"/>
                <a:gd name="T62" fmla="*/ 1 w 130"/>
                <a:gd name="T63" fmla="*/ 1 h 51"/>
                <a:gd name="T64" fmla="*/ 1 w 130"/>
                <a:gd name="T65" fmla="*/ 1 h 51"/>
                <a:gd name="T66" fmla="*/ 1 w 130"/>
                <a:gd name="T67" fmla="*/ 1 h 51"/>
                <a:gd name="T68" fmla="*/ 1 w 130"/>
                <a:gd name="T69" fmla="*/ 1 h 51"/>
                <a:gd name="T70" fmla="*/ 0 w 130"/>
                <a:gd name="T71" fmla="*/ 1 h 51"/>
                <a:gd name="T72" fmla="*/ 1 w 130"/>
                <a:gd name="T73" fmla="*/ 1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0" h="51">
                  <a:moveTo>
                    <a:pt x="2" y="4"/>
                  </a:moveTo>
                  <a:lnTo>
                    <a:pt x="9" y="2"/>
                  </a:lnTo>
                  <a:lnTo>
                    <a:pt x="17" y="0"/>
                  </a:lnTo>
                  <a:lnTo>
                    <a:pt x="26" y="0"/>
                  </a:lnTo>
                  <a:lnTo>
                    <a:pt x="35" y="0"/>
                  </a:lnTo>
                  <a:lnTo>
                    <a:pt x="44" y="0"/>
                  </a:lnTo>
                  <a:lnTo>
                    <a:pt x="53" y="0"/>
                  </a:lnTo>
                  <a:lnTo>
                    <a:pt x="59" y="0"/>
                  </a:lnTo>
                  <a:lnTo>
                    <a:pt x="64" y="0"/>
                  </a:lnTo>
                  <a:lnTo>
                    <a:pt x="70" y="0"/>
                  </a:lnTo>
                  <a:lnTo>
                    <a:pt x="77" y="2"/>
                  </a:lnTo>
                  <a:lnTo>
                    <a:pt x="85" y="4"/>
                  </a:lnTo>
                  <a:lnTo>
                    <a:pt x="90" y="7"/>
                  </a:lnTo>
                  <a:lnTo>
                    <a:pt x="96" y="11"/>
                  </a:lnTo>
                  <a:lnTo>
                    <a:pt x="103" y="15"/>
                  </a:lnTo>
                  <a:lnTo>
                    <a:pt x="110" y="20"/>
                  </a:lnTo>
                  <a:lnTo>
                    <a:pt x="118" y="24"/>
                  </a:lnTo>
                  <a:lnTo>
                    <a:pt x="123" y="27"/>
                  </a:lnTo>
                  <a:lnTo>
                    <a:pt x="130" y="35"/>
                  </a:lnTo>
                  <a:lnTo>
                    <a:pt x="130" y="42"/>
                  </a:lnTo>
                  <a:lnTo>
                    <a:pt x="125" y="51"/>
                  </a:lnTo>
                  <a:lnTo>
                    <a:pt x="114" y="48"/>
                  </a:lnTo>
                  <a:lnTo>
                    <a:pt x="99" y="44"/>
                  </a:lnTo>
                  <a:lnTo>
                    <a:pt x="85" y="46"/>
                  </a:lnTo>
                  <a:lnTo>
                    <a:pt x="75" y="49"/>
                  </a:lnTo>
                  <a:lnTo>
                    <a:pt x="72" y="37"/>
                  </a:lnTo>
                  <a:lnTo>
                    <a:pt x="66" y="29"/>
                  </a:lnTo>
                  <a:lnTo>
                    <a:pt x="59" y="26"/>
                  </a:lnTo>
                  <a:lnTo>
                    <a:pt x="53" y="24"/>
                  </a:lnTo>
                  <a:lnTo>
                    <a:pt x="42" y="26"/>
                  </a:lnTo>
                  <a:lnTo>
                    <a:pt x="28" y="26"/>
                  </a:lnTo>
                  <a:lnTo>
                    <a:pt x="15" y="26"/>
                  </a:lnTo>
                  <a:lnTo>
                    <a:pt x="6" y="24"/>
                  </a:lnTo>
                  <a:lnTo>
                    <a:pt x="4" y="20"/>
                  </a:lnTo>
                  <a:lnTo>
                    <a:pt x="2" y="15"/>
                  </a:lnTo>
                  <a:lnTo>
                    <a:pt x="0" y="9"/>
                  </a:ln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8" name="Freeform 80"/>
            <p:cNvSpPr>
              <a:spLocks/>
            </p:cNvSpPr>
            <p:nvPr/>
          </p:nvSpPr>
          <p:spPr bwMode="auto">
            <a:xfrm>
              <a:off x="3835" y="2921"/>
              <a:ext cx="32" cy="38"/>
            </a:xfrm>
            <a:custGeom>
              <a:avLst/>
              <a:gdLst>
                <a:gd name="T0" fmla="*/ 1 w 64"/>
                <a:gd name="T1" fmla="*/ 0 h 77"/>
                <a:gd name="T2" fmla="*/ 1 w 64"/>
                <a:gd name="T3" fmla="*/ 0 h 77"/>
                <a:gd name="T4" fmla="*/ 1 w 64"/>
                <a:gd name="T5" fmla="*/ 0 h 77"/>
                <a:gd name="T6" fmla="*/ 1 w 64"/>
                <a:gd name="T7" fmla="*/ 0 h 77"/>
                <a:gd name="T8" fmla="*/ 1 w 64"/>
                <a:gd name="T9" fmla="*/ 0 h 77"/>
                <a:gd name="T10" fmla="*/ 1 w 64"/>
                <a:gd name="T11" fmla="*/ 0 h 77"/>
                <a:gd name="T12" fmla="*/ 1 w 64"/>
                <a:gd name="T13" fmla="*/ 0 h 77"/>
                <a:gd name="T14" fmla="*/ 0 w 64"/>
                <a:gd name="T15" fmla="*/ 0 h 77"/>
                <a:gd name="T16" fmla="*/ 0 w 64"/>
                <a:gd name="T17" fmla="*/ 0 h 77"/>
                <a:gd name="T18" fmla="*/ 1 w 64"/>
                <a:gd name="T19" fmla="*/ 0 h 77"/>
                <a:gd name="T20" fmla="*/ 1 w 64"/>
                <a:gd name="T21" fmla="*/ 0 h 77"/>
                <a:gd name="T22" fmla="*/ 1 w 64"/>
                <a:gd name="T23" fmla="*/ 0 h 77"/>
                <a:gd name="T24" fmla="*/ 1 w 64"/>
                <a:gd name="T25" fmla="*/ 0 h 77"/>
                <a:gd name="T26" fmla="*/ 1 w 64"/>
                <a:gd name="T27" fmla="*/ 0 h 77"/>
                <a:gd name="T28" fmla="*/ 1 w 64"/>
                <a:gd name="T29" fmla="*/ 0 h 77"/>
                <a:gd name="T30" fmla="*/ 1 w 64"/>
                <a:gd name="T31" fmla="*/ 0 h 77"/>
                <a:gd name="T32" fmla="*/ 1 w 64"/>
                <a:gd name="T33" fmla="*/ 0 h 77"/>
                <a:gd name="T34" fmla="*/ 1 w 64"/>
                <a:gd name="T35" fmla="*/ 0 h 77"/>
                <a:gd name="T36" fmla="*/ 1 w 64"/>
                <a:gd name="T37" fmla="*/ 0 h 77"/>
                <a:gd name="T38" fmla="*/ 1 w 64"/>
                <a:gd name="T39" fmla="*/ 0 h 77"/>
                <a:gd name="T40" fmla="*/ 1 w 64"/>
                <a:gd name="T41" fmla="*/ 0 h 77"/>
                <a:gd name="T42" fmla="*/ 1 w 64"/>
                <a:gd name="T43" fmla="*/ 0 h 77"/>
                <a:gd name="T44" fmla="*/ 1 w 64"/>
                <a:gd name="T45" fmla="*/ 0 h 77"/>
                <a:gd name="T46" fmla="*/ 1 w 64"/>
                <a:gd name="T47" fmla="*/ 0 h 77"/>
                <a:gd name="T48" fmla="*/ 1 w 64"/>
                <a:gd name="T49" fmla="*/ 0 h 77"/>
                <a:gd name="T50" fmla="*/ 1 w 64"/>
                <a:gd name="T51" fmla="*/ 0 h 77"/>
                <a:gd name="T52" fmla="*/ 1 w 64"/>
                <a:gd name="T53" fmla="*/ 0 h 77"/>
                <a:gd name="T54" fmla="*/ 1 w 64"/>
                <a:gd name="T55" fmla="*/ 0 h 77"/>
                <a:gd name="T56" fmla="*/ 1 w 64"/>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4" h="77">
                  <a:moveTo>
                    <a:pt x="9" y="15"/>
                  </a:moveTo>
                  <a:lnTo>
                    <a:pt x="11" y="18"/>
                  </a:lnTo>
                  <a:lnTo>
                    <a:pt x="13" y="22"/>
                  </a:lnTo>
                  <a:lnTo>
                    <a:pt x="15" y="26"/>
                  </a:lnTo>
                  <a:lnTo>
                    <a:pt x="16" y="29"/>
                  </a:lnTo>
                  <a:lnTo>
                    <a:pt x="11" y="37"/>
                  </a:lnTo>
                  <a:lnTo>
                    <a:pt x="4" y="48"/>
                  </a:lnTo>
                  <a:lnTo>
                    <a:pt x="0" y="57"/>
                  </a:lnTo>
                  <a:lnTo>
                    <a:pt x="0" y="66"/>
                  </a:lnTo>
                  <a:lnTo>
                    <a:pt x="9" y="73"/>
                  </a:lnTo>
                  <a:lnTo>
                    <a:pt x="22" y="77"/>
                  </a:lnTo>
                  <a:lnTo>
                    <a:pt x="39" y="77"/>
                  </a:lnTo>
                  <a:lnTo>
                    <a:pt x="51" y="72"/>
                  </a:lnTo>
                  <a:lnTo>
                    <a:pt x="59" y="61"/>
                  </a:lnTo>
                  <a:lnTo>
                    <a:pt x="64" y="46"/>
                  </a:lnTo>
                  <a:lnTo>
                    <a:pt x="64" y="33"/>
                  </a:lnTo>
                  <a:lnTo>
                    <a:pt x="62" y="24"/>
                  </a:lnTo>
                  <a:lnTo>
                    <a:pt x="59" y="24"/>
                  </a:lnTo>
                  <a:lnTo>
                    <a:pt x="57" y="24"/>
                  </a:lnTo>
                  <a:lnTo>
                    <a:pt x="53" y="24"/>
                  </a:lnTo>
                  <a:lnTo>
                    <a:pt x="50" y="26"/>
                  </a:lnTo>
                  <a:lnTo>
                    <a:pt x="44" y="17"/>
                  </a:lnTo>
                  <a:lnTo>
                    <a:pt x="39" y="9"/>
                  </a:lnTo>
                  <a:lnTo>
                    <a:pt x="31" y="4"/>
                  </a:lnTo>
                  <a:lnTo>
                    <a:pt x="26" y="0"/>
                  </a:lnTo>
                  <a:lnTo>
                    <a:pt x="20" y="2"/>
                  </a:lnTo>
                  <a:lnTo>
                    <a:pt x="16" y="4"/>
                  </a:lnTo>
                  <a:lnTo>
                    <a:pt x="11" y="9"/>
                  </a:lnTo>
                  <a:lnTo>
                    <a:pt x="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89" name="Freeform 81"/>
            <p:cNvSpPr>
              <a:spLocks/>
            </p:cNvSpPr>
            <p:nvPr/>
          </p:nvSpPr>
          <p:spPr bwMode="auto">
            <a:xfrm>
              <a:off x="3925" y="2662"/>
              <a:ext cx="130" cy="225"/>
            </a:xfrm>
            <a:custGeom>
              <a:avLst/>
              <a:gdLst>
                <a:gd name="T0" fmla="*/ 1 w 259"/>
                <a:gd name="T1" fmla="*/ 1 h 450"/>
                <a:gd name="T2" fmla="*/ 1 w 259"/>
                <a:gd name="T3" fmla="*/ 1 h 450"/>
                <a:gd name="T4" fmla="*/ 1 w 259"/>
                <a:gd name="T5" fmla="*/ 1 h 450"/>
                <a:gd name="T6" fmla="*/ 1 w 259"/>
                <a:gd name="T7" fmla="*/ 1 h 450"/>
                <a:gd name="T8" fmla="*/ 1 w 259"/>
                <a:gd name="T9" fmla="*/ 1 h 450"/>
                <a:gd name="T10" fmla="*/ 1 w 259"/>
                <a:gd name="T11" fmla="*/ 1 h 450"/>
                <a:gd name="T12" fmla="*/ 1 w 259"/>
                <a:gd name="T13" fmla="*/ 1 h 450"/>
                <a:gd name="T14" fmla="*/ 1 w 259"/>
                <a:gd name="T15" fmla="*/ 1 h 450"/>
                <a:gd name="T16" fmla="*/ 1 w 259"/>
                <a:gd name="T17" fmla="*/ 1 h 450"/>
                <a:gd name="T18" fmla="*/ 1 w 259"/>
                <a:gd name="T19" fmla="*/ 1 h 450"/>
                <a:gd name="T20" fmla="*/ 1 w 259"/>
                <a:gd name="T21" fmla="*/ 1 h 450"/>
                <a:gd name="T22" fmla="*/ 1 w 259"/>
                <a:gd name="T23" fmla="*/ 1 h 450"/>
                <a:gd name="T24" fmla="*/ 1 w 259"/>
                <a:gd name="T25" fmla="*/ 1 h 450"/>
                <a:gd name="T26" fmla="*/ 1 w 259"/>
                <a:gd name="T27" fmla="*/ 1 h 450"/>
                <a:gd name="T28" fmla="*/ 1 w 259"/>
                <a:gd name="T29" fmla="*/ 1 h 450"/>
                <a:gd name="T30" fmla="*/ 1 w 259"/>
                <a:gd name="T31" fmla="*/ 1 h 450"/>
                <a:gd name="T32" fmla="*/ 1 w 259"/>
                <a:gd name="T33" fmla="*/ 1 h 450"/>
                <a:gd name="T34" fmla="*/ 1 w 259"/>
                <a:gd name="T35" fmla="*/ 1 h 450"/>
                <a:gd name="T36" fmla="*/ 1 w 259"/>
                <a:gd name="T37" fmla="*/ 1 h 450"/>
                <a:gd name="T38" fmla="*/ 1 w 259"/>
                <a:gd name="T39" fmla="*/ 1 h 450"/>
                <a:gd name="T40" fmla="*/ 1 w 259"/>
                <a:gd name="T41" fmla="*/ 1 h 450"/>
                <a:gd name="T42" fmla="*/ 1 w 259"/>
                <a:gd name="T43" fmla="*/ 1 h 450"/>
                <a:gd name="T44" fmla="*/ 1 w 259"/>
                <a:gd name="T45" fmla="*/ 1 h 450"/>
                <a:gd name="T46" fmla="*/ 1 w 259"/>
                <a:gd name="T47" fmla="*/ 1 h 450"/>
                <a:gd name="T48" fmla="*/ 1 w 259"/>
                <a:gd name="T49" fmla="*/ 1 h 450"/>
                <a:gd name="T50" fmla="*/ 1 w 259"/>
                <a:gd name="T51" fmla="*/ 1 h 450"/>
                <a:gd name="T52" fmla="*/ 1 w 259"/>
                <a:gd name="T53" fmla="*/ 1 h 450"/>
                <a:gd name="T54" fmla="*/ 1 w 259"/>
                <a:gd name="T55" fmla="*/ 1 h 450"/>
                <a:gd name="T56" fmla="*/ 1 w 259"/>
                <a:gd name="T57" fmla="*/ 1 h 450"/>
                <a:gd name="T58" fmla="*/ 1 w 259"/>
                <a:gd name="T59" fmla="*/ 1 h 450"/>
                <a:gd name="T60" fmla="*/ 1 w 259"/>
                <a:gd name="T61" fmla="*/ 1 h 450"/>
                <a:gd name="T62" fmla="*/ 1 w 259"/>
                <a:gd name="T63" fmla="*/ 1 h 450"/>
                <a:gd name="T64" fmla="*/ 1 w 259"/>
                <a:gd name="T65" fmla="*/ 1 h 450"/>
                <a:gd name="T66" fmla="*/ 1 w 259"/>
                <a:gd name="T67" fmla="*/ 1 h 450"/>
                <a:gd name="T68" fmla="*/ 1 w 259"/>
                <a:gd name="T69" fmla="*/ 1 h 450"/>
                <a:gd name="T70" fmla="*/ 1 w 259"/>
                <a:gd name="T71" fmla="*/ 1 h 450"/>
                <a:gd name="T72" fmla="*/ 1 w 259"/>
                <a:gd name="T73" fmla="*/ 1 h 450"/>
                <a:gd name="T74" fmla="*/ 1 w 259"/>
                <a:gd name="T75" fmla="*/ 1 h 450"/>
                <a:gd name="T76" fmla="*/ 1 w 259"/>
                <a:gd name="T77" fmla="*/ 1 h 450"/>
                <a:gd name="T78" fmla="*/ 1 w 259"/>
                <a:gd name="T79" fmla="*/ 1 h 450"/>
                <a:gd name="T80" fmla="*/ 1 w 259"/>
                <a:gd name="T81" fmla="*/ 1 h 450"/>
                <a:gd name="T82" fmla="*/ 1 w 259"/>
                <a:gd name="T83" fmla="*/ 1 h 450"/>
                <a:gd name="T84" fmla="*/ 1 w 259"/>
                <a:gd name="T85" fmla="*/ 1 h 450"/>
                <a:gd name="T86" fmla="*/ 1 w 259"/>
                <a:gd name="T87" fmla="*/ 1 h 450"/>
                <a:gd name="T88" fmla="*/ 1 w 259"/>
                <a:gd name="T89" fmla="*/ 1 h 450"/>
                <a:gd name="T90" fmla="*/ 1 w 259"/>
                <a:gd name="T91" fmla="*/ 1 h 450"/>
                <a:gd name="T92" fmla="*/ 1 w 259"/>
                <a:gd name="T93" fmla="*/ 1 h 450"/>
                <a:gd name="T94" fmla="*/ 1 w 259"/>
                <a:gd name="T95" fmla="*/ 1 h 450"/>
                <a:gd name="T96" fmla="*/ 1 w 259"/>
                <a:gd name="T97" fmla="*/ 0 h 450"/>
                <a:gd name="T98" fmla="*/ 1 w 259"/>
                <a:gd name="T99" fmla="*/ 1 h 450"/>
                <a:gd name="T100" fmla="*/ 1 w 259"/>
                <a:gd name="T101" fmla="*/ 1 h 450"/>
                <a:gd name="T102" fmla="*/ 1 w 259"/>
                <a:gd name="T103" fmla="*/ 1 h 450"/>
                <a:gd name="T104" fmla="*/ 1 w 259"/>
                <a:gd name="T105" fmla="*/ 1 h 450"/>
                <a:gd name="T106" fmla="*/ 1 w 259"/>
                <a:gd name="T107" fmla="*/ 1 h 450"/>
                <a:gd name="T108" fmla="*/ 1 w 259"/>
                <a:gd name="T109" fmla="*/ 1 h 450"/>
                <a:gd name="T110" fmla="*/ 1 w 259"/>
                <a:gd name="T111" fmla="*/ 1 h 450"/>
                <a:gd name="T112" fmla="*/ 1 w 259"/>
                <a:gd name="T113" fmla="*/ 1 h 4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9" h="450">
                  <a:moveTo>
                    <a:pt x="259" y="62"/>
                  </a:moveTo>
                  <a:lnTo>
                    <a:pt x="244" y="70"/>
                  </a:lnTo>
                  <a:lnTo>
                    <a:pt x="230" y="73"/>
                  </a:lnTo>
                  <a:lnTo>
                    <a:pt x="215" y="75"/>
                  </a:lnTo>
                  <a:lnTo>
                    <a:pt x="202" y="75"/>
                  </a:lnTo>
                  <a:lnTo>
                    <a:pt x="191" y="75"/>
                  </a:lnTo>
                  <a:lnTo>
                    <a:pt x="180" y="71"/>
                  </a:lnTo>
                  <a:lnTo>
                    <a:pt x="175" y="70"/>
                  </a:lnTo>
                  <a:lnTo>
                    <a:pt x="171" y="66"/>
                  </a:lnTo>
                  <a:lnTo>
                    <a:pt x="169" y="62"/>
                  </a:lnTo>
                  <a:lnTo>
                    <a:pt x="165" y="62"/>
                  </a:lnTo>
                  <a:lnTo>
                    <a:pt x="160" y="66"/>
                  </a:lnTo>
                  <a:lnTo>
                    <a:pt x="156" y="71"/>
                  </a:lnTo>
                  <a:lnTo>
                    <a:pt x="151" y="81"/>
                  </a:lnTo>
                  <a:lnTo>
                    <a:pt x="143" y="95"/>
                  </a:lnTo>
                  <a:lnTo>
                    <a:pt x="138" y="108"/>
                  </a:lnTo>
                  <a:lnTo>
                    <a:pt x="136" y="119"/>
                  </a:lnTo>
                  <a:lnTo>
                    <a:pt x="134" y="125"/>
                  </a:lnTo>
                  <a:lnTo>
                    <a:pt x="134" y="127"/>
                  </a:lnTo>
                  <a:lnTo>
                    <a:pt x="134" y="128"/>
                  </a:lnTo>
                  <a:lnTo>
                    <a:pt x="138" y="132"/>
                  </a:lnTo>
                  <a:lnTo>
                    <a:pt x="138" y="136"/>
                  </a:lnTo>
                  <a:lnTo>
                    <a:pt x="136" y="138"/>
                  </a:lnTo>
                  <a:lnTo>
                    <a:pt x="136" y="143"/>
                  </a:lnTo>
                  <a:lnTo>
                    <a:pt x="134" y="149"/>
                  </a:lnTo>
                  <a:lnTo>
                    <a:pt x="134" y="154"/>
                  </a:lnTo>
                  <a:lnTo>
                    <a:pt x="134" y="160"/>
                  </a:lnTo>
                  <a:lnTo>
                    <a:pt x="136" y="165"/>
                  </a:lnTo>
                  <a:lnTo>
                    <a:pt x="138" y="171"/>
                  </a:lnTo>
                  <a:lnTo>
                    <a:pt x="130" y="180"/>
                  </a:lnTo>
                  <a:lnTo>
                    <a:pt x="121" y="191"/>
                  </a:lnTo>
                  <a:lnTo>
                    <a:pt x="112" y="206"/>
                  </a:lnTo>
                  <a:lnTo>
                    <a:pt x="101" y="220"/>
                  </a:lnTo>
                  <a:lnTo>
                    <a:pt x="90" y="237"/>
                  </a:lnTo>
                  <a:lnTo>
                    <a:pt x="83" y="250"/>
                  </a:lnTo>
                  <a:lnTo>
                    <a:pt x="79" y="259"/>
                  </a:lnTo>
                  <a:lnTo>
                    <a:pt x="77" y="266"/>
                  </a:lnTo>
                  <a:lnTo>
                    <a:pt x="85" y="283"/>
                  </a:lnTo>
                  <a:lnTo>
                    <a:pt x="96" y="312"/>
                  </a:lnTo>
                  <a:lnTo>
                    <a:pt x="101" y="351"/>
                  </a:lnTo>
                  <a:lnTo>
                    <a:pt x="94" y="391"/>
                  </a:lnTo>
                  <a:lnTo>
                    <a:pt x="96" y="397"/>
                  </a:lnTo>
                  <a:lnTo>
                    <a:pt x="85" y="404"/>
                  </a:lnTo>
                  <a:lnTo>
                    <a:pt x="72" y="413"/>
                  </a:lnTo>
                  <a:lnTo>
                    <a:pt x="61" y="420"/>
                  </a:lnTo>
                  <a:lnTo>
                    <a:pt x="53" y="430"/>
                  </a:lnTo>
                  <a:lnTo>
                    <a:pt x="59" y="430"/>
                  </a:lnTo>
                  <a:lnTo>
                    <a:pt x="68" y="430"/>
                  </a:lnTo>
                  <a:lnTo>
                    <a:pt x="75" y="433"/>
                  </a:lnTo>
                  <a:lnTo>
                    <a:pt x="81" y="435"/>
                  </a:lnTo>
                  <a:lnTo>
                    <a:pt x="73" y="433"/>
                  </a:lnTo>
                  <a:lnTo>
                    <a:pt x="68" y="433"/>
                  </a:lnTo>
                  <a:lnTo>
                    <a:pt x="61" y="435"/>
                  </a:lnTo>
                  <a:lnTo>
                    <a:pt x="53" y="437"/>
                  </a:lnTo>
                  <a:lnTo>
                    <a:pt x="48" y="439"/>
                  </a:lnTo>
                  <a:lnTo>
                    <a:pt x="44" y="443"/>
                  </a:lnTo>
                  <a:lnTo>
                    <a:pt x="40" y="446"/>
                  </a:lnTo>
                  <a:lnTo>
                    <a:pt x="39" y="450"/>
                  </a:lnTo>
                  <a:lnTo>
                    <a:pt x="33" y="408"/>
                  </a:lnTo>
                  <a:lnTo>
                    <a:pt x="39" y="380"/>
                  </a:lnTo>
                  <a:lnTo>
                    <a:pt x="50" y="362"/>
                  </a:lnTo>
                  <a:lnTo>
                    <a:pt x="62" y="351"/>
                  </a:lnTo>
                  <a:lnTo>
                    <a:pt x="61" y="338"/>
                  </a:lnTo>
                  <a:lnTo>
                    <a:pt x="55" y="327"/>
                  </a:lnTo>
                  <a:lnTo>
                    <a:pt x="48" y="318"/>
                  </a:lnTo>
                  <a:lnTo>
                    <a:pt x="39" y="310"/>
                  </a:lnTo>
                  <a:lnTo>
                    <a:pt x="29" y="303"/>
                  </a:lnTo>
                  <a:lnTo>
                    <a:pt x="20" y="299"/>
                  </a:lnTo>
                  <a:lnTo>
                    <a:pt x="11" y="297"/>
                  </a:lnTo>
                  <a:lnTo>
                    <a:pt x="7" y="296"/>
                  </a:lnTo>
                  <a:lnTo>
                    <a:pt x="4" y="296"/>
                  </a:lnTo>
                  <a:lnTo>
                    <a:pt x="2" y="290"/>
                  </a:lnTo>
                  <a:lnTo>
                    <a:pt x="0" y="285"/>
                  </a:lnTo>
                  <a:lnTo>
                    <a:pt x="2" y="279"/>
                  </a:lnTo>
                  <a:lnTo>
                    <a:pt x="7" y="274"/>
                  </a:lnTo>
                  <a:lnTo>
                    <a:pt x="18" y="264"/>
                  </a:lnTo>
                  <a:lnTo>
                    <a:pt x="35" y="255"/>
                  </a:lnTo>
                  <a:lnTo>
                    <a:pt x="53" y="244"/>
                  </a:lnTo>
                  <a:lnTo>
                    <a:pt x="64" y="228"/>
                  </a:lnTo>
                  <a:lnTo>
                    <a:pt x="68" y="207"/>
                  </a:lnTo>
                  <a:lnTo>
                    <a:pt x="66" y="187"/>
                  </a:lnTo>
                  <a:lnTo>
                    <a:pt x="61" y="173"/>
                  </a:lnTo>
                  <a:lnTo>
                    <a:pt x="57" y="161"/>
                  </a:lnTo>
                  <a:lnTo>
                    <a:pt x="55" y="149"/>
                  </a:lnTo>
                  <a:lnTo>
                    <a:pt x="55" y="134"/>
                  </a:lnTo>
                  <a:lnTo>
                    <a:pt x="57" y="123"/>
                  </a:lnTo>
                  <a:lnTo>
                    <a:pt x="77" y="117"/>
                  </a:lnTo>
                  <a:lnTo>
                    <a:pt x="92" y="108"/>
                  </a:lnTo>
                  <a:lnTo>
                    <a:pt x="105" y="95"/>
                  </a:lnTo>
                  <a:lnTo>
                    <a:pt x="114" y="79"/>
                  </a:lnTo>
                  <a:lnTo>
                    <a:pt x="121" y="62"/>
                  </a:lnTo>
                  <a:lnTo>
                    <a:pt x="125" y="48"/>
                  </a:lnTo>
                  <a:lnTo>
                    <a:pt x="129" y="35"/>
                  </a:lnTo>
                  <a:lnTo>
                    <a:pt x="130" y="27"/>
                  </a:lnTo>
                  <a:lnTo>
                    <a:pt x="132" y="20"/>
                  </a:lnTo>
                  <a:lnTo>
                    <a:pt x="134" y="11"/>
                  </a:lnTo>
                  <a:lnTo>
                    <a:pt x="140" y="4"/>
                  </a:lnTo>
                  <a:lnTo>
                    <a:pt x="147" y="0"/>
                  </a:lnTo>
                  <a:lnTo>
                    <a:pt x="158" y="0"/>
                  </a:lnTo>
                  <a:lnTo>
                    <a:pt x="164" y="2"/>
                  </a:lnTo>
                  <a:lnTo>
                    <a:pt x="169" y="7"/>
                  </a:lnTo>
                  <a:lnTo>
                    <a:pt x="173" y="16"/>
                  </a:lnTo>
                  <a:lnTo>
                    <a:pt x="178" y="26"/>
                  </a:lnTo>
                  <a:lnTo>
                    <a:pt x="186" y="35"/>
                  </a:lnTo>
                  <a:lnTo>
                    <a:pt x="195" y="44"/>
                  </a:lnTo>
                  <a:lnTo>
                    <a:pt x="200" y="51"/>
                  </a:lnTo>
                  <a:lnTo>
                    <a:pt x="209" y="53"/>
                  </a:lnTo>
                  <a:lnTo>
                    <a:pt x="222" y="44"/>
                  </a:lnTo>
                  <a:lnTo>
                    <a:pt x="237" y="29"/>
                  </a:lnTo>
                  <a:lnTo>
                    <a:pt x="250" y="15"/>
                  </a:lnTo>
                  <a:lnTo>
                    <a:pt x="254" y="29"/>
                  </a:lnTo>
                  <a:lnTo>
                    <a:pt x="255" y="42"/>
                  </a:lnTo>
                  <a:lnTo>
                    <a:pt x="257" y="53"/>
                  </a:lnTo>
                  <a:lnTo>
                    <a:pt x="259"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0" name="Freeform 82"/>
            <p:cNvSpPr>
              <a:spLocks/>
            </p:cNvSpPr>
            <p:nvPr/>
          </p:nvSpPr>
          <p:spPr bwMode="auto">
            <a:xfrm>
              <a:off x="3952" y="2694"/>
              <a:ext cx="103" cy="192"/>
            </a:xfrm>
            <a:custGeom>
              <a:avLst/>
              <a:gdLst>
                <a:gd name="T0" fmla="*/ 1 w 206"/>
                <a:gd name="T1" fmla="*/ 1 h 384"/>
                <a:gd name="T2" fmla="*/ 1 w 206"/>
                <a:gd name="T3" fmla="*/ 1 h 384"/>
                <a:gd name="T4" fmla="*/ 1 w 206"/>
                <a:gd name="T5" fmla="*/ 1 h 384"/>
                <a:gd name="T6" fmla="*/ 1 w 206"/>
                <a:gd name="T7" fmla="*/ 1 h 384"/>
                <a:gd name="T8" fmla="*/ 1 w 206"/>
                <a:gd name="T9" fmla="*/ 0 h 384"/>
                <a:gd name="T10" fmla="*/ 1 w 206"/>
                <a:gd name="T11" fmla="*/ 1 h 384"/>
                <a:gd name="T12" fmla="*/ 1 w 206"/>
                <a:gd name="T13" fmla="*/ 1 h 384"/>
                <a:gd name="T14" fmla="*/ 1 w 206"/>
                <a:gd name="T15" fmla="*/ 1 h 384"/>
                <a:gd name="T16" fmla="*/ 1 w 206"/>
                <a:gd name="T17" fmla="*/ 1 h 384"/>
                <a:gd name="T18" fmla="*/ 1 w 206"/>
                <a:gd name="T19" fmla="*/ 1 h 384"/>
                <a:gd name="T20" fmla="*/ 1 w 206"/>
                <a:gd name="T21" fmla="*/ 1 h 384"/>
                <a:gd name="T22" fmla="*/ 1 w 206"/>
                <a:gd name="T23" fmla="*/ 1 h 384"/>
                <a:gd name="T24" fmla="*/ 1 w 206"/>
                <a:gd name="T25" fmla="*/ 1 h 384"/>
                <a:gd name="T26" fmla="*/ 1 w 206"/>
                <a:gd name="T27" fmla="*/ 1 h 384"/>
                <a:gd name="T28" fmla="*/ 1 w 206"/>
                <a:gd name="T29" fmla="*/ 1 h 384"/>
                <a:gd name="T30" fmla="*/ 1 w 206"/>
                <a:gd name="T31" fmla="*/ 1 h 384"/>
                <a:gd name="T32" fmla="*/ 1 w 206"/>
                <a:gd name="T33" fmla="*/ 1 h 384"/>
                <a:gd name="T34" fmla="*/ 1 w 206"/>
                <a:gd name="T35" fmla="*/ 1 h 384"/>
                <a:gd name="T36" fmla="*/ 1 w 206"/>
                <a:gd name="T37" fmla="*/ 1 h 384"/>
                <a:gd name="T38" fmla="*/ 1 w 206"/>
                <a:gd name="T39" fmla="*/ 1 h 384"/>
                <a:gd name="T40" fmla="*/ 1 w 206"/>
                <a:gd name="T41" fmla="*/ 1 h 384"/>
                <a:gd name="T42" fmla="*/ 1 w 206"/>
                <a:gd name="T43" fmla="*/ 1 h 384"/>
                <a:gd name="T44" fmla="*/ 0 w 206"/>
                <a:gd name="T45" fmla="*/ 1 h 384"/>
                <a:gd name="T46" fmla="*/ 1 w 206"/>
                <a:gd name="T47" fmla="*/ 1 h 384"/>
                <a:gd name="T48" fmla="*/ 1 w 206"/>
                <a:gd name="T49" fmla="*/ 1 h 384"/>
                <a:gd name="T50" fmla="*/ 1 w 206"/>
                <a:gd name="T51" fmla="*/ 1 h 384"/>
                <a:gd name="T52" fmla="*/ 1 w 206"/>
                <a:gd name="T53" fmla="*/ 1 h 384"/>
                <a:gd name="T54" fmla="*/ 1 w 206"/>
                <a:gd name="T55" fmla="*/ 1 h 384"/>
                <a:gd name="T56" fmla="*/ 1 w 206"/>
                <a:gd name="T57" fmla="*/ 1 h 384"/>
                <a:gd name="T58" fmla="*/ 1 w 206"/>
                <a:gd name="T59" fmla="*/ 1 h 384"/>
                <a:gd name="T60" fmla="*/ 1 w 206"/>
                <a:gd name="T61" fmla="*/ 1 h 384"/>
                <a:gd name="T62" fmla="*/ 1 w 206"/>
                <a:gd name="T63" fmla="*/ 1 h 384"/>
                <a:gd name="T64" fmla="*/ 1 w 206"/>
                <a:gd name="T65" fmla="*/ 1 h 384"/>
                <a:gd name="T66" fmla="*/ 1 w 206"/>
                <a:gd name="T67" fmla="*/ 1 h 384"/>
                <a:gd name="T68" fmla="*/ 1 w 206"/>
                <a:gd name="T69" fmla="*/ 1 h 384"/>
                <a:gd name="T70" fmla="*/ 1 w 206"/>
                <a:gd name="T71" fmla="*/ 1 h 384"/>
                <a:gd name="T72" fmla="*/ 1 w 206"/>
                <a:gd name="T73" fmla="*/ 1 h 384"/>
                <a:gd name="T74" fmla="*/ 1 w 206"/>
                <a:gd name="T75" fmla="*/ 1 h 384"/>
                <a:gd name="T76" fmla="*/ 1 w 206"/>
                <a:gd name="T77" fmla="*/ 1 h 384"/>
                <a:gd name="T78" fmla="*/ 1 w 206"/>
                <a:gd name="T79" fmla="*/ 1 h 384"/>
                <a:gd name="T80" fmla="*/ 1 w 206"/>
                <a:gd name="T81" fmla="*/ 1 h 384"/>
                <a:gd name="T82" fmla="*/ 1 w 206"/>
                <a:gd name="T83" fmla="*/ 1 h 384"/>
                <a:gd name="T84" fmla="*/ 1 w 206"/>
                <a:gd name="T85" fmla="*/ 1 h 384"/>
                <a:gd name="T86" fmla="*/ 1 w 206"/>
                <a:gd name="T87" fmla="*/ 1 h 384"/>
                <a:gd name="T88" fmla="*/ 1 w 206"/>
                <a:gd name="T89" fmla="*/ 1 h 384"/>
                <a:gd name="T90" fmla="*/ 1 w 206"/>
                <a:gd name="T91" fmla="*/ 1 h 384"/>
                <a:gd name="T92" fmla="*/ 1 w 206"/>
                <a:gd name="T93" fmla="*/ 1 h 384"/>
                <a:gd name="T94" fmla="*/ 1 w 206"/>
                <a:gd name="T95" fmla="*/ 1 h 384"/>
                <a:gd name="T96" fmla="*/ 1 w 206"/>
                <a:gd name="T97" fmla="*/ 1 h 384"/>
                <a:gd name="T98" fmla="*/ 1 w 206"/>
                <a:gd name="T99" fmla="*/ 1 h 384"/>
                <a:gd name="T100" fmla="*/ 1 w 206"/>
                <a:gd name="T101" fmla="*/ 1 h 384"/>
                <a:gd name="T102" fmla="*/ 1 w 206"/>
                <a:gd name="T103" fmla="*/ 1 h 384"/>
                <a:gd name="T104" fmla="*/ 1 w 206"/>
                <a:gd name="T105" fmla="*/ 1 h 384"/>
                <a:gd name="T106" fmla="*/ 1 w 206"/>
                <a:gd name="T107" fmla="*/ 1 h 384"/>
                <a:gd name="T108" fmla="*/ 1 w 206"/>
                <a:gd name="T109" fmla="*/ 0 h 3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6" h="384">
                  <a:moveTo>
                    <a:pt x="206" y="0"/>
                  </a:moveTo>
                  <a:lnTo>
                    <a:pt x="191" y="8"/>
                  </a:lnTo>
                  <a:lnTo>
                    <a:pt x="177" y="11"/>
                  </a:lnTo>
                  <a:lnTo>
                    <a:pt x="162" y="13"/>
                  </a:lnTo>
                  <a:lnTo>
                    <a:pt x="149" y="13"/>
                  </a:lnTo>
                  <a:lnTo>
                    <a:pt x="138" y="13"/>
                  </a:lnTo>
                  <a:lnTo>
                    <a:pt x="127" y="9"/>
                  </a:lnTo>
                  <a:lnTo>
                    <a:pt x="122" y="8"/>
                  </a:lnTo>
                  <a:lnTo>
                    <a:pt x="118" y="4"/>
                  </a:lnTo>
                  <a:lnTo>
                    <a:pt x="116" y="0"/>
                  </a:lnTo>
                  <a:lnTo>
                    <a:pt x="112" y="0"/>
                  </a:lnTo>
                  <a:lnTo>
                    <a:pt x="107" y="4"/>
                  </a:lnTo>
                  <a:lnTo>
                    <a:pt x="103" y="9"/>
                  </a:lnTo>
                  <a:lnTo>
                    <a:pt x="98" y="19"/>
                  </a:lnTo>
                  <a:lnTo>
                    <a:pt x="90" y="33"/>
                  </a:lnTo>
                  <a:lnTo>
                    <a:pt x="85" y="46"/>
                  </a:lnTo>
                  <a:lnTo>
                    <a:pt x="83" y="57"/>
                  </a:lnTo>
                  <a:lnTo>
                    <a:pt x="81" y="63"/>
                  </a:lnTo>
                  <a:lnTo>
                    <a:pt x="81" y="65"/>
                  </a:lnTo>
                  <a:lnTo>
                    <a:pt x="81" y="66"/>
                  </a:lnTo>
                  <a:lnTo>
                    <a:pt x="85" y="70"/>
                  </a:lnTo>
                  <a:lnTo>
                    <a:pt x="85" y="74"/>
                  </a:lnTo>
                  <a:lnTo>
                    <a:pt x="83" y="76"/>
                  </a:lnTo>
                  <a:lnTo>
                    <a:pt x="83" y="81"/>
                  </a:lnTo>
                  <a:lnTo>
                    <a:pt x="81" y="87"/>
                  </a:lnTo>
                  <a:lnTo>
                    <a:pt x="81" y="92"/>
                  </a:lnTo>
                  <a:lnTo>
                    <a:pt x="81" y="98"/>
                  </a:lnTo>
                  <a:lnTo>
                    <a:pt x="83" y="103"/>
                  </a:lnTo>
                  <a:lnTo>
                    <a:pt x="85" y="109"/>
                  </a:lnTo>
                  <a:lnTo>
                    <a:pt x="77" y="118"/>
                  </a:lnTo>
                  <a:lnTo>
                    <a:pt x="68" y="129"/>
                  </a:lnTo>
                  <a:lnTo>
                    <a:pt x="59" y="144"/>
                  </a:lnTo>
                  <a:lnTo>
                    <a:pt x="48" y="158"/>
                  </a:lnTo>
                  <a:lnTo>
                    <a:pt x="37" y="175"/>
                  </a:lnTo>
                  <a:lnTo>
                    <a:pt x="30" y="188"/>
                  </a:lnTo>
                  <a:lnTo>
                    <a:pt x="26" y="197"/>
                  </a:lnTo>
                  <a:lnTo>
                    <a:pt x="24" y="204"/>
                  </a:lnTo>
                  <a:lnTo>
                    <a:pt x="32" y="221"/>
                  </a:lnTo>
                  <a:lnTo>
                    <a:pt x="43" y="250"/>
                  </a:lnTo>
                  <a:lnTo>
                    <a:pt x="48" y="289"/>
                  </a:lnTo>
                  <a:lnTo>
                    <a:pt x="41" y="329"/>
                  </a:lnTo>
                  <a:lnTo>
                    <a:pt x="43" y="335"/>
                  </a:lnTo>
                  <a:lnTo>
                    <a:pt x="32" y="342"/>
                  </a:lnTo>
                  <a:lnTo>
                    <a:pt x="19" y="351"/>
                  </a:lnTo>
                  <a:lnTo>
                    <a:pt x="8" y="358"/>
                  </a:lnTo>
                  <a:lnTo>
                    <a:pt x="0" y="368"/>
                  </a:lnTo>
                  <a:lnTo>
                    <a:pt x="6" y="368"/>
                  </a:lnTo>
                  <a:lnTo>
                    <a:pt x="15" y="368"/>
                  </a:lnTo>
                  <a:lnTo>
                    <a:pt x="22" y="371"/>
                  </a:lnTo>
                  <a:lnTo>
                    <a:pt x="28" y="373"/>
                  </a:lnTo>
                  <a:lnTo>
                    <a:pt x="37" y="377"/>
                  </a:lnTo>
                  <a:lnTo>
                    <a:pt x="48" y="381"/>
                  </a:lnTo>
                  <a:lnTo>
                    <a:pt x="61" y="382"/>
                  </a:lnTo>
                  <a:lnTo>
                    <a:pt x="76" y="384"/>
                  </a:lnTo>
                  <a:lnTo>
                    <a:pt x="92" y="381"/>
                  </a:lnTo>
                  <a:lnTo>
                    <a:pt x="103" y="375"/>
                  </a:lnTo>
                  <a:lnTo>
                    <a:pt x="109" y="364"/>
                  </a:lnTo>
                  <a:lnTo>
                    <a:pt x="111" y="355"/>
                  </a:lnTo>
                  <a:lnTo>
                    <a:pt x="111" y="338"/>
                  </a:lnTo>
                  <a:lnTo>
                    <a:pt x="114" y="322"/>
                  </a:lnTo>
                  <a:lnTo>
                    <a:pt x="120" y="309"/>
                  </a:lnTo>
                  <a:lnTo>
                    <a:pt x="123" y="302"/>
                  </a:lnTo>
                  <a:lnTo>
                    <a:pt x="129" y="300"/>
                  </a:lnTo>
                  <a:lnTo>
                    <a:pt x="131" y="294"/>
                  </a:lnTo>
                  <a:lnTo>
                    <a:pt x="131" y="289"/>
                  </a:lnTo>
                  <a:lnTo>
                    <a:pt x="127" y="281"/>
                  </a:lnTo>
                  <a:lnTo>
                    <a:pt x="129" y="278"/>
                  </a:lnTo>
                  <a:lnTo>
                    <a:pt x="134" y="276"/>
                  </a:lnTo>
                  <a:lnTo>
                    <a:pt x="136" y="274"/>
                  </a:lnTo>
                  <a:lnTo>
                    <a:pt x="134" y="267"/>
                  </a:lnTo>
                  <a:lnTo>
                    <a:pt x="133" y="261"/>
                  </a:lnTo>
                  <a:lnTo>
                    <a:pt x="134" y="252"/>
                  </a:lnTo>
                  <a:lnTo>
                    <a:pt x="136" y="241"/>
                  </a:lnTo>
                  <a:lnTo>
                    <a:pt x="140" y="228"/>
                  </a:lnTo>
                  <a:lnTo>
                    <a:pt x="147" y="226"/>
                  </a:lnTo>
                  <a:lnTo>
                    <a:pt x="153" y="224"/>
                  </a:lnTo>
                  <a:lnTo>
                    <a:pt x="158" y="226"/>
                  </a:lnTo>
                  <a:lnTo>
                    <a:pt x="164" y="226"/>
                  </a:lnTo>
                  <a:lnTo>
                    <a:pt x="173" y="223"/>
                  </a:lnTo>
                  <a:lnTo>
                    <a:pt x="175" y="213"/>
                  </a:lnTo>
                  <a:lnTo>
                    <a:pt x="169" y="201"/>
                  </a:lnTo>
                  <a:lnTo>
                    <a:pt x="164" y="189"/>
                  </a:lnTo>
                  <a:lnTo>
                    <a:pt x="158" y="178"/>
                  </a:lnTo>
                  <a:lnTo>
                    <a:pt x="151" y="162"/>
                  </a:lnTo>
                  <a:lnTo>
                    <a:pt x="144" y="145"/>
                  </a:lnTo>
                  <a:lnTo>
                    <a:pt x="136" y="131"/>
                  </a:lnTo>
                  <a:lnTo>
                    <a:pt x="134" y="127"/>
                  </a:lnTo>
                  <a:lnTo>
                    <a:pt x="133" y="123"/>
                  </a:lnTo>
                  <a:lnTo>
                    <a:pt x="133" y="122"/>
                  </a:lnTo>
                  <a:lnTo>
                    <a:pt x="131" y="118"/>
                  </a:lnTo>
                  <a:lnTo>
                    <a:pt x="133" y="111"/>
                  </a:lnTo>
                  <a:lnTo>
                    <a:pt x="134" y="101"/>
                  </a:lnTo>
                  <a:lnTo>
                    <a:pt x="138" y="94"/>
                  </a:lnTo>
                  <a:lnTo>
                    <a:pt x="144" y="87"/>
                  </a:lnTo>
                  <a:lnTo>
                    <a:pt x="145" y="85"/>
                  </a:lnTo>
                  <a:lnTo>
                    <a:pt x="147" y="81"/>
                  </a:lnTo>
                  <a:lnTo>
                    <a:pt x="147" y="79"/>
                  </a:lnTo>
                  <a:lnTo>
                    <a:pt x="149" y="77"/>
                  </a:lnTo>
                  <a:lnTo>
                    <a:pt x="153" y="68"/>
                  </a:lnTo>
                  <a:lnTo>
                    <a:pt x="153" y="59"/>
                  </a:lnTo>
                  <a:lnTo>
                    <a:pt x="153" y="54"/>
                  </a:lnTo>
                  <a:lnTo>
                    <a:pt x="151" y="48"/>
                  </a:lnTo>
                  <a:lnTo>
                    <a:pt x="162" y="44"/>
                  </a:lnTo>
                  <a:lnTo>
                    <a:pt x="173" y="37"/>
                  </a:lnTo>
                  <a:lnTo>
                    <a:pt x="180" y="28"/>
                  </a:lnTo>
                  <a:lnTo>
                    <a:pt x="184" y="17"/>
                  </a:lnTo>
                  <a:lnTo>
                    <a:pt x="190" y="15"/>
                  </a:lnTo>
                  <a:lnTo>
                    <a:pt x="195" y="11"/>
                  </a:lnTo>
                  <a:lnTo>
                    <a:pt x="201" y="8"/>
                  </a:lnTo>
                  <a:lnTo>
                    <a:pt x="2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1" name="Freeform 83"/>
            <p:cNvSpPr>
              <a:spLocks/>
            </p:cNvSpPr>
            <p:nvPr/>
          </p:nvSpPr>
          <p:spPr bwMode="auto">
            <a:xfrm>
              <a:off x="3992" y="2694"/>
              <a:ext cx="63" cy="43"/>
            </a:xfrm>
            <a:custGeom>
              <a:avLst/>
              <a:gdLst>
                <a:gd name="T0" fmla="*/ 1 w 125"/>
                <a:gd name="T1" fmla="*/ 0 h 87"/>
                <a:gd name="T2" fmla="*/ 1 w 125"/>
                <a:gd name="T3" fmla="*/ 0 h 87"/>
                <a:gd name="T4" fmla="*/ 1 w 125"/>
                <a:gd name="T5" fmla="*/ 0 h 87"/>
                <a:gd name="T6" fmla="*/ 1 w 125"/>
                <a:gd name="T7" fmla="*/ 0 h 87"/>
                <a:gd name="T8" fmla="*/ 1 w 125"/>
                <a:gd name="T9" fmla="*/ 0 h 87"/>
                <a:gd name="T10" fmla="*/ 1 w 125"/>
                <a:gd name="T11" fmla="*/ 0 h 87"/>
                <a:gd name="T12" fmla="*/ 1 w 125"/>
                <a:gd name="T13" fmla="*/ 0 h 87"/>
                <a:gd name="T14" fmla="*/ 1 w 125"/>
                <a:gd name="T15" fmla="*/ 0 h 87"/>
                <a:gd name="T16" fmla="*/ 1 w 125"/>
                <a:gd name="T17" fmla="*/ 0 h 87"/>
                <a:gd name="T18" fmla="*/ 1 w 125"/>
                <a:gd name="T19" fmla="*/ 0 h 87"/>
                <a:gd name="T20" fmla="*/ 1 w 125"/>
                <a:gd name="T21" fmla="*/ 0 h 87"/>
                <a:gd name="T22" fmla="*/ 1 w 125"/>
                <a:gd name="T23" fmla="*/ 0 h 87"/>
                <a:gd name="T24" fmla="*/ 1 w 125"/>
                <a:gd name="T25" fmla="*/ 0 h 87"/>
                <a:gd name="T26" fmla="*/ 1 w 125"/>
                <a:gd name="T27" fmla="*/ 0 h 87"/>
                <a:gd name="T28" fmla="*/ 1 w 125"/>
                <a:gd name="T29" fmla="*/ 0 h 87"/>
                <a:gd name="T30" fmla="*/ 1 w 125"/>
                <a:gd name="T31" fmla="*/ 0 h 87"/>
                <a:gd name="T32" fmla="*/ 0 w 125"/>
                <a:gd name="T33" fmla="*/ 0 h 87"/>
                <a:gd name="T34" fmla="*/ 1 w 125"/>
                <a:gd name="T35" fmla="*/ 0 h 87"/>
                <a:gd name="T36" fmla="*/ 1 w 125"/>
                <a:gd name="T37" fmla="*/ 0 h 87"/>
                <a:gd name="T38" fmla="*/ 1 w 125"/>
                <a:gd name="T39" fmla="*/ 0 h 87"/>
                <a:gd name="T40" fmla="*/ 1 w 125"/>
                <a:gd name="T41" fmla="*/ 0 h 87"/>
                <a:gd name="T42" fmla="*/ 0 w 125"/>
                <a:gd name="T43" fmla="*/ 0 h 87"/>
                <a:gd name="T44" fmla="*/ 0 w 125"/>
                <a:gd name="T45" fmla="*/ 0 h 87"/>
                <a:gd name="T46" fmla="*/ 0 w 125"/>
                <a:gd name="T47" fmla="*/ 0 h 87"/>
                <a:gd name="T48" fmla="*/ 1 w 125"/>
                <a:gd name="T49" fmla="*/ 0 h 87"/>
                <a:gd name="T50" fmla="*/ 1 w 125"/>
                <a:gd name="T51" fmla="*/ 0 h 87"/>
                <a:gd name="T52" fmla="*/ 1 w 125"/>
                <a:gd name="T53" fmla="*/ 0 h 87"/>
                <a:gd name="T54" fmla="*/ 1 w 125"/>
                <a:gd name="T55" fmla="*/ 0 h 87"/>
                <a:gd name="T56" fmla="*/ 1 w 125"/>
                <a:gd name="T57" fmla="*/ 0 h 87"/>
                <a:gd name="T58" fmla="*/ 1 w 125"/>
                <a:gd name="T59" fmla="*/ 0 h 87"/>
                <a:gd name="T60" fmla="*/ 1 w 125"/>
                <a:gd name="T61" fmla="*/ 0 h 87"/>
                <a:gd name="T62" fmla="*/ 1 w 125"/>
                <a:gd name="T63" fmla="*/ 0 h 87"/>
                <a:gd name="T64" fmla="*/ 1 w 125"/>
                <a:gd name="T65" fmla="*/ 0 h 87"/>
                <a:gd name="T66" fmla="*/ 1 w 125"/>
                <a:gd name="T67" fmla="*/ 0 h 87"/>
                <a:gd name="T68" fmla="*/ 1 w 125"/>
                <a:gd name="T69" fmla="*/ 0 h 87"/>
                <a:gd name="T70" fmla="*/ 1 w 125"/>
                <a:gd name="T71" fmla="*/ 0 h 87"/>
                <a:gd name="T72" fmla="*/ 1 w 125"/>
                <a:gd name="T73" fmla="*/ 0 h 87"/>
                <a:gd name="T74" fmla="*/ 1 w 125"/>
                <a:gd name="T75" fmla="*/ 0 h 87"/>
                <a:gd name="T76" fmla="*/ 1 w 125"/>
                <a:gd name="T77" fmla="*/ 0 h 87"/>
                <a:gd name="T78" fmla="*/ 1 w 125"/>
                <a:gd name="T79" fmla="*/ 0 h 87"/>
                <a:gd name="T80" fmla="*/ 1 w 125"/>
                <a:gd name="T81" fmla="*/ 0 h 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5" h="87">
                  <a:moveTo>
                    <a:pt x="125" y="0"/>
                  </a:moveTo>
                  <a:lnTo>
                    <a:pt x="120" y="8"/>
                  </a:lnTo>
                  <a:lnTo>
                    <a:pt x="114" y="11"/>
                  </a:lnTo>
                  <a:lnTo>
                    <a:pt x="109" y="15"/>
                  </a:lnTo>
                  <a:lnTo>
                    <a:pt x="103" y="17"/>
                  </a:lnTo>
                  <a:lnTo>
                    <a:pt x="99" y="28"/>
                  </a:lnTo>
                  <a:lnTo>
                    <a:pt x="92" y="37"/>
                  </a:lnTo>
                  <a:lnTo>
                    <a:pt x="81" y="44"/>
                  </a:lnTo>
                  <a:lnTo>
                    <a:pt x="70" y="48"/>
                  </a:lnTo>
                  <a:lnTo>
                    <a:pt x="63" y="44"/>
                  </a:lnTo>
                  <a:lnTo>
                    <a:pt x="52" y="41"/>
                  </a:lnTo>
                  <a:lnTo>
                    <a:pt x="42" y="37"/>
                  </a:lnTo>
                  <a:lnTo>
                    <a:pt x="37" y="39"/>
                  </a:lnTo>
                  <a:lnTo>
                    <a:pt x="30" y="46"/>
                  </a:lnTo>
                  <a:lnTo>
                    <a:pt x="18" y="59"/>
                  </a:lnTo>
                  <a:lnTo>
                    <a:pt x="7" y="76"/>
                  </a:lnTo>
                  <a:lnTo>
                    <a:pt x="0" y="87"/>
                  </a:lnTo>
                  <a:lnTo>
                    <a:pt x="2" y="81"/>
                  </a:lnTo>
                  <a:lnTo>
                    <a:pt x="2" y="76"/>
                  </a:lnTo>
                  <a:lnTo>
                    <a:pt x="4" y="74"/>
                  </a:lnTo>
                  <a:lnTo>
                    <a:pt x="4" y="70"/>
                  </a:lnTo>
                  <a:lnTo>
                    <a:pt x="0" y="66"/>
                  </a:lnTo>
                  <a:lnTo>
                    <a:pt x="0" y="65"/>
                  </a:lnTo>
                  <a:lnTo>
                    <a:pt x="0" y="63"/>
                  </a:lnTo>
                  <a:lnTo>
                    <a:pt x="2" y="57"/>
                  </a:lnTo>
                  <a:lnTo>
                    <a:pt x="4" y="46"/>
                  </a:lnTo>
                  <a:lnTo>
                    <a:pt x="9" y="33"/>
                  </a:lnTo>
                  <a:lnTo>
                    <a:pt x="17" y="19"/>
                  </a:lnTo>
                  <a:lnTo>
                    <a:pt x="22" y="9"/>
                  </a:lnTo>
                  <a:lnTo>
                    <a:pt x="26" y="4"/>
                  </a:lnTo>
                  <a:lnTo>
                    <a:pt x="31" y="0"/>
                  </a:lnTo>
                  <a:lnTo>
                    <a:pt x="35" y="0"/>
                  </a:lnTo>
                  <a:lnTo>
                    <a:pt x="37" y="4"/>
                  </a:lnTo>
                  <a:lnTo>
                    <a:pt x="41" y="8"/>
                  </a:lnTo>
                  <a:lnTo>
                    <a:pt x="46" y="9"/>
                  </a:lnTo>
                  <a:lnTo>
                    <a:pt x="57" y="13"/>
                  </a:lnTo>
                  <a:lnTo>
                    <a:pt x="68" y="13"/>
                  </a:lnTo>
                  <a:lnTo>
                    <a:pt x="81" y="13"/>
                  </a:lnTo>
                  <a:lnTo>
                    <a:pt x="96" y="11"/>
                  </a:lnTo>
                  <a:lnTo>
                    <a:pt x="110" y="8"/>
                  </a:lnTo>
                  <a:lnTo>
                    <a:pt x="1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2" name="Freeform 84"/>
            <p:cNvSpPr>
              <a:spLocks/>
            </p:cNvSpPr>
            <p:nvPr/>
          </p:nvSpPr>
          <p:spPr bwMode="auto">
            <a:xfrm>
              <a:off x="4004" y="2827"/>
              <a:ext cx="16" cy="17"/>
            </a:xfrm>
            <a:custGeom>
              <a:avLst/>
              <a:gdLst>
                <a:gd name="T0" fmla="*/ 1 w 31"/>
                <a:gd name="T1" fmla="*/ 0 h 35"/>
                <a:gd name="T2" fmla="*/ 1 w 31"/>
                <a:gd name="T3" fmla="*/ 0 h 35"/>
                <a:gd name="T4" fmla="*/ 1 w 31"/>
                <a:gd name="T5" fmla="*/ 0 h 35"/>
                <a:gd name="T6" fmla="*/ 1 w 31"/>
                <a:gd name="T7" fmla="*/ 0 h 35"/>
                <a:gd name="T8" fmla="*/ 1 w 31"/>
                <a:gd name="T9" fmla="*/ 0 h 35"/>
                <a:gd name="T10" fmla="*/ 1 w 31"/>
                <a:gd name="T11" fmla="*/ 0 h 35"/>
                <a:gd name="T12" fmla="*/ 1 w 31"/>
                <a:gd name="T13" fmla="*/ 0 h 35"/>
                <a:gd name="T14" fmla="*/ 1 w 31"/>
                <a:gd name="T15" fmla="*/ 0 h 35"/>
                <a:gd name="T16" fmla="*/ 1 w 31"/>
                <a:gd name="T17" fmla="*/ 0 h 35"/>
                <a:gd name="T18" fmla="*/ 1 w 31"/>
                <a:gd name="T19" fmla="*/ 0 h 35"/>
                <a:gd name="T20" fmla="*/ 1 w 31"/>
                <a:gd name="T21" fmla="*/ 0 h 35"/>
                <a:gd name="T22" fmla="*/ 1 w 31"/>
                <a:gd name="T23" fmla="*/ 0 h 35"/>
                <a:gd name="T24" fmla="*/ 0 w 31"/>
                <a:gd name="T25" fmla="*/ 0 h 35"/>
                <a:gd name="T26" fmla="*/ 1 w 31"/>
                <a:gd name="T27" fmla="*/ 0 h 35"/>
                <a:gd name="T28" fmla="*/ 1 w 31"/>
                <a:gd name="T29" fmla="*/ 0 h 35"/>
                <a:gd name="T30" fmla="*/ 1 w 31"/>
                <a:gd name="T31" fmla="*/ 0 h 35"/>
                <a:gd name="T32" fmla="*/ 1 w 31"/>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5">
                  <a:moveTo>
                    <a:pt x="29" y="0"/>
                  </a:moveTo>
                  <a:lnTo>
                    <a:pt x="31" y="7"/>
                  </a:lnTo>
                  <a:lnTo>
                    <a:pt x="29" y="9"/>
                  </a:lnTo>
                  <a:lnTo>
                    <a:pt x="24" y="11"/>
                  </a:lnTo>
                  <a:lnTo>
                    <a:pt x="22" y="14"/>
                  </a:lnTo>
                  <a:lnTo>
                    <a:pt x="26" y="22"/>
                  </a:lnTo>
                  <a:lnTo>
                    <a:pt x="26" y="27"/>
                  </a:lnTo>
                  <a:lnTo>
                    <a:pt x="24" y="33"/>
                  </a:lnTo>
                  <a:lnTo>
                    <a:pt x="18" y="35"/>
                  </a:lnTo>
                  <a:lnTo>
                    <a:pt x="13" y="27"/>
                  </a:lnTo>
                  <a:lnTo>
                    <a:pt x="7" y="20"/>
                  </a:lnTo>
                  <a:lnTo>
                    <a:pt x="4" y="11"/>
                  </a:lnTo>
                  <a:lnTo>
                    <a:pt x="0" y="3"/>
                  </a:lnTo>
                  <a:lnTo>
                    <a:pt x="7" y="1"/>
                  </a:lnTo>
                  <a:lnTo>
                    <a:pt x="15" y="0"/>
                  </a:lnTo>
                  <a:lnTo>
                    <a:pt x="22" y="0"/>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3" name="Freeform 85"/>
            <p:cNvSpPr>
              <a:spLocks/>
            </p:cNvSpPr>
            <p:nvPr/>
          </p:nvSpPr>
          <p:spPr bwMode="auto">
            <a:xfrm>
              <a:off x="3952" y="2861"/>
              <a:ext cx="55" cy="25"/>
            </a:xfrm>
            <a:custGeom>
              <a:avLst/>
              <a:gdLst>
                <a:gd name="T0" fmla="*/ 0 w 111"/>
                <a:gd name="T1" fmla="*/ 1 h 49"/>
                <a:gd name="T2" fmla="*/ 0 w 111"/>
                <a:gd name="T3" fmla="*/ 1 h 49"/>
                <a:gd name="T4" fmla="*/ 0 w 111"/>
                <a:gd name="T5" fmla="*/ 1 h 49"/>
                <a:gd name="T6" fmla="*/ 0 w 111"/>
                <a:gd name="T7" fmla="*/ 1 h 49"/>
                <a:gd name="T8" fmla="*/ 0 w 111"/>
                <a:gd name="T9" fmla="*/ 1 h 49"/>
                <a:gd name="T10" fmla="*/ 0 w 111"/>
                <a:gd name="T11" fmla="*/ 1 h 49"/>
                <a:gd name="T12" fmla="*/ 0 w 111"/>
                <a:gd name="T13" fmla="*/ 1 h 49"/>
                <a:gd name="T14" fmla="*/ 0 w 111"/>
                <a:gd name="T15" fmla="*/ 1 h 49"/>
                <a:gd name="T16" fmla="*/ 0 w 111"/>
                <a:gd name="T17" fmla="*/ 1 h 49"/>
                <a:gd name="T18" fmla="*/ 0 w 111"/>
                <a:gd name="T19" fmla="*/ 1 h 49"/>
                <a:gd name="T20" fmla="*/ 0 w 111"/>
                <a:gd name="T21" fmla="*/ 1 h 49"/>
                <a:gd name="T22" fmla="*/ 0 w 111"/>
                <a:gd name="T23" fmla="*/ 1 h 49"/>
                <a:gd name="T24" fmla="*/ 0 w 111"/>
                <a:gd name="T25" fmla="*/ 1 h 49"/>
                <a:gd name="T26" fmla="*/ 0 w 111"/>
                <a:gd name="T27" fmla="*/ 1 h 49"/>
                <a:gd name="T28" fmla="*/ 0 w 111"/>
                <a:gd name="T29" fmla="*/ 1 h 49"/>
                <a:gd name="T30" fmla="*/ 0 w 111"/>
                <a:gd name="T31" fmla="*/ 1 h 49"/>
                <a:gd name="T32" fmla="*/ 0 w 111"/>
                <a:gd name="T33" fmla="*/ 0 h 49"/>
                <a:gd name="T34" fmla="*/ 0 w 111"/>
                <a:gd name="T35" fmla="*/ 1 h 49"/>
                <a:gd name="T36" fmla="*/ 0 w 111"/>
                <a:gd name="T37" fmla="*/ 1 h 49"/>
                <a:gd name="T38" fmla="*/ 0 w 111"/>
                <a:gd name="T39" fmla="*/ 1 h 49"/>
                <a:gd name="T40" fmla="*/ 0 w 111"/>
                <a:gd name="T41" fmla="*/ 1 h 49"/>
                <a:gd name="T42" fmla="*/ 0 w 111"/>
                <a:gd name="T43" fmla="*/ 1 h 49"/>
                <a:gd name="T44" fmla="*/ 0 w 111"/>
                <a:gd name="T45" fmla="*/ 1 h 49"/>
                <a:gd name="T46" fmla="*/ 0 w 111"/>
                <a:gd name="T47" fmla="*/ 1 h 49"/>
                <a:gd name="T48" fmla="*/ 0 w 111"/>
                <a:gd name="T49" fmla="*/ 1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 h="49">
                  <a:moveTo>
                    <a:pt x="28" y="38"/>
                  </a:moveTo>
                  <a:lnTo>
                    <a:pt x="37" y="42"/>
                  </a:lnTo>
                  <a:lnTo>
                    <a:pt x="48" y="46"/>
                  </a:lnTo>
                  <a:lnTo>
                    <a:pt x="61" y="47"/>
                  </a:lnTo>
                  <a:lnTo>
                    <a:pt x="76" y="49"/>
                  </a:lnTo>
                  <a:lnTo>
                    <a:pt x="92" y="46"/>
                  </a:lnTo>
                  <a:lnTo>
                    <a:pt x="103" y="40"/>
                  </a:lnTo>
                  <a:lnTo>
                    <a:pt x="109" y="29"/>
                  </a:lnTo>
                  <a:lnTo>
                    <a:pt x="111" y="20"/>
                  </a:lnTo>
                  <a:lnTo>
                    <a:pt x="101" y="20"/>
                  </a:lnTo>
                  <a:lnTo>
                    <a:pt x="92" y="20"/>
                  </a:lnTo>
                  <a:lnTo>
                    <a:pt x="83" y="18"/>
                  </a:lnTo>
                  <a:lnTo>
                    <a:pt x="74" y="14"/>
                  </a:lnTo>
                  <a:lnTo>
                    <a:pt x="63" y="12"/>
                  </a:lnTo>
                  <a:lnTo>
                    <a:pt x="55" y="9"/>
                  </a:lnTo>
                  <a:lnTo>
                    <a:pt x="48" y="3"/>
                  </a:lnTo>
                  <a:lnTo>
                    <a:pt x="43" y="0"/>
                  </a:lnTo>
                  <a:lnTo>
                    <a:pt x="32" y="7"/>
                  </a:lnTo>
                  <a:lnTo>
                    <a:pt x="19" y="16"/>
                  </a:lnTo>
                  <a:lnTo>
                    <a:pt x="8" y="23"/>
                  </a:lnTo>
                  <a:lnTo>
                    <a:pt x="0" y="33"/>
                  </a:lnTo>
                  <a:lnTo>
                    <a:pt x="6" y="33"/>
                  </a:lnTo>
                  <a:lnTo>
                    <a:pt x="15" y="33"/>
                  </a:lnTo>
                  <a:lnTo>
                    <a:pt x="22" y="36"/>
                  </a:lnTo>
                  <a:lnTo>
                    <a:pt x="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4" name="Freeform 86"/>
            <p:cNvSpPr>
              <a:spLocks/>
            </p:cNvSpPr>
            <p:nvPr/>
          </p:nvSpPr>
          <p:spPr bwMode="auto">
            <a:xfrm>
              <a:off x="4020" y="2803"/>
              <a:ext cx="14" cy="5"/>
            </a:xfrm>
            <a:custGeom>
              <a:avLst/>
              <a:gdLst>
                <a:gd name="T0" fmla="*/ 0 w 30"/>
                <a:gd name="T1" fmla="*/ 1 h 9"/>
                <a:gd name="T2" fmla="*/ 0 w 30"/>
                <a:gd name="T3" fmla="*/ 1 h 9"/>
                <a:gd name="T4" fmla="*/ 0 w 30"/>
                <a:gd name="T5" fmla="*/ 1 h 9"/>
                <a:gd name="T6" fmla="*/ 0 w 30"/>
                <a:gd name="T7" fmla="*/ 1 h 9"/>
                <a:gd name="T8" fmla="*/ 0 w 30"/>
                <a:gd name="T9" fmla="*/ 1 h 9"/>
                <a:gd name="T10" fmla="*/ 0 w 30"/>
                <a:gd name="T11" fmla="*/ 1 h 9"/>
                <a:gd name="T12" fmla="*/ 0 w 30"/>
                <a:gd name="T13" fmla="*/ 1 h 9"/>
                <a:gd name="T14" fmla="*/ 0 w 30"/>
                <a:gd name="T15" fmla="*/ 1 h 9"/>
                <a:gd name="T16" fmla="*/ 0 w 30"/>
                <a:gd name="T17" fmla="*/ 0 h 9"/>
                <a:gd name="T18" fmla="*/ 0 w 30"/>
                <a:gd name="T19" fmla="*/ 0 h 9"/>
                <a:gd name="T20" fmla="*/ 0 w 30"/>
                <a:gd name="T21" fmla="*/ 1 h 9"/>
                <a:gd name="T22" fmla="*/ 0 w 30"/>
                <a:gd name="T23" fmla="*/ 1 h 9"/>
                <a:gd name="T24" fmla="*/ 0 w 30"/>
                <a:gd name="T25" fmla="*/ 1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9">
                  <a:moveTo>
                    <a:pt x="28" y="7"/>
                  </a:moveTo>
                  <a:lnTo>
                    <a:pt x="22" y="7"/>
                  </a:lnTo>
                  <a:lnTo>
                    <a:pt x="17" y="5"/>
                  </a:lnTo>
                  <a:lnTo>
                    <a:pt x="11" y="7"/>
                  </a:lnTo>
                  <a:lnTo>
                    <a:pt x="4" y="9"/>
                  </a:lnTo>
                  <a:lnTo>
                    <a:pt x="0" y="7"/>
                  </a:lnTo>
                  <a:lnTo>
                    <a:pt x="0" y="5"/>
                  </a:lnTo>
                  <a:lnTo>
                    <a:pt x="2" y="2"/>
                  </a:lnTo>
                  <a:lnTo>
                    <a:pt x="4" y="0"/>
                  </a:lnTo>
                  <a:lnTo>
                    <a:pt x="13" y="0"/>
                  </a:lnTo>
                  <a:lnTo>
                    <a:pt x="22" y="2"/>
                  </a:lnTo>
                  <a:lnTo>
                    <a:pt x="30" y="4"/>
                  </a:lnTo>
                  <a:lnTo>
                    <a:pt x="2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5" name="Freeform 87"/>
            <p:cNvSpPr>
              <a:spLocks/>
            </p:cNvSpPr>
            <p:nvPr/>
          </p:nvSpPr>
          <p:spPr bwMode="auto">
            <a:xfrm>
              <a:off x="4002" y="2737"/>
              <a:ext cx="21" cy="15"/>
            </a:xfrm>
            <a:custGeom>
              <a:avLst/>
              <a:gdLst>
                <a:gd name="T0" fmla="*/ 0 w 43"/>
                <a:gd name="T1" fmla="*/ 0 h 31"/>
                <a:gd name="T2" fmla="*/ 0 w 43"/>
                <a:gd name="T3" fmla="*/ 0 h 31"/>
                <a:gd name="T4" fmla="*/ 0 w 43"/>
                <a:gd name="T5" fmla="*/ 0 h 31"/>
                <a:gd name="T6" fmla="*/ 0 w 43"/>
                <a:gd name="T7" fmla="*/ 0 h 31"/>
                <a:gd name="T8" fmla="*/ 0 w 43"/>
                <a:gd name="T9" fmla="*/ 0 h 31"/>
                <a:gd name="T10" fmla="*/ 0 w 43"/>
                <a:gd name="T11" fmla="*/ 0 h 31"/>
                <a:gd name="T12" fmla="*/ 0 w 43"/>
                <a:gd name="T13" fmla="*/ 0 h 31"/>
                <a:gd name="T14" fmla="*/ 0 w 43"/>
                <a:gd name="T15" fmla="*/ 0 h 31"/>
                <a:gd name="T16" fmla="*/ 0 w 43"/>
                <a:gd name="T17" fmla="*/ 0 h 31"/>
                <a:gd name="T18" fmla="*/ 0 w 43"/>
                <a:gd name="T19" fmla="*/ 0 h 31"/>
                <a:gd name="T20" fmla="*/ 0 w 43"/>
                <a:gd name="T21" fmla="*/ 0 h 31"/>
                <a:gd name="T22" fmla="*/ 0 w 43"/>
                <a:gd name="T23" fmla="*/ 0 h 31"/>
                <a:gd name="T24" fmla="*/ 0 w 43"/>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 h="31">
                  <a:moveTo>
                    <a:pt x="30" y="31"/>
                  </a:moveTo>
                  <a:lnTo>
                    <a:pt x="32" y="24"/>
                  </a:lnTo>
                  <a:lnTo>
                    <a:pt x="33" y="14"/>
                  </a:lnTo>
                  <a:lnTo>
                    <a:pt x="37" y="7"/>
                  </a:lnTo>
                  <a:lnTo>
                    <a:pt x="43" y="0"/>
                  </a:lnTo>
                  <a:lnTo>
                    <a:pt x="32" y="7"/>
                  </a:lnTo>
                  <a:lnTo>
                    <a:pt x="21" y="16"/>
                  </a:lnTo>
                  <a:lnTo>
                    <a:pt x="10" y="24"/>
                  </a:lnTo>
                  <a:lnTo>
                    <a:pt x="0" y="27"/>
                  </a:lnTo>
                  <a:lnTo>
                    <a:pt x="8" y="27"/>
                  </a:lnTo>
                  <a:lnTo>
                    <a:pt x="17" y="29"/>
                  </a:lnTo>
                  <a:lnTo>
                    <a:pt x="24" y="29"/>
                  </a:lnTo>
                  <a:lnTo>
                    <a:pt x="3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6" name="Freeform 88"/>
            <p:cNvSpPr>
              <a:spLocks/>
            </p:cNvSpPr>
            <p:nvPr/>
          </p:nvSpPr>
          <p:spPr bwMode="auto">
            <a:xfrm>
              <a:off x="3994" y="2718"/>
              <a:ext cx="34" cy="30"/>
            </a:xfrm>
            <a:custGeom>
              <a:avLst/>
              <a:gdLst>
                <a:gd name="T0" fmla="*/ 1 w 68"/>
                <a:gd name="T1" fmla="*/ 0 h 61"/>
                <a:gd name="T2" fmla="*/ 1 w 68"/>
                <a:gd name="T3" fmla="*/ 0 h 61"/>
                <a:gd name="T4" fmla="*/ 1 w 68"/>
                <a:gd name="T5" fmla="*/ 0 h 61"/>
                <a:gd name="T6" fmla="*/ 1 w 68"/>
                <a:gd name="T7" fmla="*/ 0 h 61"/>
                <a:gd name="T8" fmla="*/ 1 w 68"/>
                <a:gd name="T9" fmla="*/ 0 h 61"/>
                <a:gd name="T10" fmla="*/ 1 w 68"/>
                <a:gd name="T11" fmla="*/ 0 h 61"/>
                <a:gd name="T12" fmla="*/ 1 w 68"/>
                <a:gd name="T13" fmla="*/ 0 h 61"/>
                <a:gd name="T14" fmla="*/ 1 w 68"/>
                <a:gd name="T15" fmla="*/ 0 h 61"/>
                <a:gd name="T16" fmla="*/ 1 w 68"/>
                <a:gd name="T17" fmla="*/ 0 h 61"/>
                <a:gd name="T18" fmla="*/ 1 w 68"/>
                <a:gd name="T19" fmla="*/ 0 h 61"/>
                <a:gd name="T20" fmla="*/ 1 w 68"/>
                <a:gd name="T21" fmla="*/ 0 h 61"/>
                <a:gd name="T22" fmla="*/ 1 w 68"/>
                <a:gd name="T23" fmla="*/ 0 h 61"/>
                <a:gd name="T24" fmla="*/ 0 w 68"/>
                <a:gd name="T25" fmla="*/ 0 h 61"/>
                <a:gd name="T26" fmla="*/ 1 w 68"/>
                <a:gd name="T27" fmla="*/ 0 h 61"/>
                <a:gd name="T28" fmla="*/ 1 w 68"/>
                <a:gd name="T29" fmla="*/ 0 h 61"/>
                <a:gd name="T30" fmla="*/ 1 w 68"/>
                <a:gd name="T31" fmla="*/ 0 h 61"/>
                <a:gd name="T32" fmla="*/ 1 w 68"/>
                <a:gd name="T33" fmla="*/ 0 h 61"/>
                <a:gd name="T34" fmla="*/ 1 w 68"/>
                <a:gd name="T35" fmla="*/ 0 h 61"/>
                <a:gd name="T36" fmla="*/ 1 w 68"/>
                <a:gd name="T37" fmla="*/ 0 h 61"/>
                <a:gd name="T38" fmla="*/ 1 w 68"/>
                <a:gd name="T39" fmla="*/ 0 h 61"/>
                <a:gd name="T40" fmla="*/ 1 w 68"/>
                <a:gd name="T41" fmla="*/ 0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61">
                  <a:moveTo>
                    <a:pt x="66" y="0"/>
                  </a:moveTo>
                  <a:lnTo>
                    <a:pt x="68" y="6"/>
                  </a:lnTo>
                  <a:lnTo>
                    <a:pt x="68" y="11"/>
                  </a:lnTo>
                  <a:lnTo>
                    <a:pt x="68" y="20"/>
                  </a:lnTo>
                  <a:lnTo>
                    <a:pt x="64" y="29"/>
                  </a:lnTo>
                  <a:lnTo>
                    <a:pt x="59" y="28"/>
                  </a:lnTo>
                  <a:lnTo>
                    <a:pt x="51" y="28"/>
                  </a:lnTo>
                  <a:lnTo>
                    <a:pt x="44" y="29"/>
                  </a:lnTo>
                  <a:lnTo>
                    <a:pt x="35" y="33"/>
                  </a:lnTo>
                  <a:lnTo>
                    <a:pt x="24" y="39"/>
                  </a:lnTo>
                  <a:lnTo>
                    <a:pt x="14" y="46"/>
                  </a:lnTo>
                  <a:lnTo>
                    <a:pt x="7" y="53"/>
                  </a:lnTo>
                  <a:lnTo>
                    <a:pt x="0" y="61"/>
                  </a:lnTo>
                  <a:lnTo>
                    <a:pt x="3" y="53"/>
                  </a:lnTo>
                  <a:lnTo>
                    <a:pt x="9" y="46"/>
                  </a:lnTo>
                  <a:lnTo>
                    <a:pt x="16" y="37"/>
                  </a:lnTo>
                  <a:lnTo>
                    <a:pt x="26" y="28"/>
                  </a:lnTo>
                  <a:lnTo>
                    <a:pt x="35" y="18"/>
                  </a:lnTo>
                  <a:lnTo>
                    <a:pt x="46" y="11"/>
                  </a:lnTo>
                  <a:lnTo>
                    <a:pt x="55" y="4"/>
                  </a:lnTo>
                  <a:lnTo>
                    <a:pt x="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7" name="Freeform 89"/>
            <p:cNvSpPr>
              <a:spLocks/>
            </p:cNvSpPr>
            <p:nvPr/>
          </p:nvSpPr>
          <p:spPr bwMode="auto">
            <a:xfrm>
              <a:off x="4018" y="2759"/>
              <a:ext cx="15" cy="33"/>
            </a:xfrm>
            <a:custGeom>
              <a:avLst/>
              <a:gdLst>
                <a:gd name="T0" fmla="*/ 0 w 31"/>
                <a:gd name="T1" fmla="*/ 1 h 66"/>
                <a:gd name="T2" fmla="*/ 0 w 31"/>
                <a:gd name="T3" fmla="*/ 1 h 66"/>
                <a:gd name="T4" fmla="*/ 0 w 31"/>
                <a:gd name="T5" fmla="*/ 1 h 66"/>
                <a:gd name="T6" fmla="*/ 0 w 31"/>
                <a:gd name="T7" fmla="*/ 1 h 66"/>
                <a:gd name="T8" fmla="*/ 0 w 31"/>
                <a:gd name="T9" fmla="*/ 0 h 66"/>
                <a:gd name="T10" fmla="*/ 0 w 31"/>
                <a:gd name="T11" fmla="*/ 1 h 66"/>
                <a:gd name="T12" fmla="*/ 0 w 31"/>
                <a:gd name="T13" fmla="*/ 1 h 66"/>
                <a:gd name="T14" fmla="*/ 0 w 31"/>
                <a:gd name="T15" fmla="*/ 1 h 66"/>
                <a:gd name="T16" fmla="*/ 0 w 31"/>
                <a:gd name="T17" fmla="*/ 1 h 66"/>
                <a:gd name="T18" fmla="*/ 0 w 31"/>
                <a:gd name="T19" fmla="*/ 1 h 66"/>
                <a:gd name="T20" fmla="*/ 0 w 31"/>
                <a:gd name="T21" fmla="*/ 1 h 66"/>
                <a:gd name="T22" fmla="*/ 0 w 31"/>
                <a:gd name="T23" fmla="*/ 1 h 66"/>
                <a:gd name="T24" fmla="*/ 0 w 31"/>
                <a:gd name="T25" fmla="*/ 1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6">
                  <a:moveTo>
                    <a:pt x="31" y="58"/>
                  </a:moveTo>
                  <a:lnTo>
                    <a:pt x="25" y="47"/>
                  </a:lnTo>
                  <a:lnTo>
                    <a:pt x="18" y="31"/>
                  </a:lnTo>
                  <a:lnTo>
                    <a:pt x="11" y="14"/>
                  </a:lnTo>
                  <a:lnTo>
                    <a:pt x="3" y="0"/>
                  </a:lnTo>
                  <a:lnTo>
                    <a:pt x="0" y="9"/>
                  </a:lnTo>
                  <a:lnTo>
                    <a:pt x="3" y="27"/>
                  </a:lnTo>
                  <a:lnTo>
                    <a:pt x="7" y="49"/>
                  </a:lnTo>
                  <a:lnTo>
                    <a:pt x="7" y="66"/>
                  </a:lnTo>
                  <a:lnTo>
                    <a:pt x="14" y="62"/>
                  </a:lnTo>
                  <a:lnTo>
                    <a:pt x="22" y="60"/>
                  </a:lnTo>
                  <a:lnTo>
                    <a:pt x="27" y="60"/>
                  </a:lnTo>
                  <a:lnTo>
                    <a:pt x="31"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8" name="Freeform 90"/>
            <p:cNvSpPr>
              <a:spLocks/>
            </p:cNvSpPr>
            <p:nvPr/>
          </p:nvSpPr>
          <p:spPr bwMode="auto">
            <a:xfrm>
              <a:off x="3964" y="2748"/>
              <a:ext cx="34" cy="110"/>
            </a:xfrm>
            <a:custGeom>
              <a:avLst/>
              <a:gdLst>
                <a:gd name="T0" fmla="*/ 1 w 68"/>
                <a:gd name="T1" fmla="*/ 0 h 220"/>
                <a:gd name="T2" fmla="*/ 1 w 68"/>
                <a:gd name="T3" fmla="*/ 1 h 220"/>
                <a:gd name="T4" fmla="*/ 1 w 68"/>
                <a:gd name="T5" fmla="*/ 1 h 220"/>
                <a:gd name="T6" fmla="*/ 1 w 68"/>
                <a:gd name="T7" fmla="*/ 1 h 220"/>
                <a:gd name="T8" fmla="*/ 1 w 68"/>
                <a:gd name="T9" fmla="*/ 1 h 220"/>
                <a:gd name="T10" fmla="*/ 1 w 68"/>
                <a:gd name="T11" fmla="*/ 1 h 220"/>
                <a:gd name="T12" fmla="*/ 1 w 68"/>
                <a:gd name="T13" fmla="*/ 1 h 220"/>
                <a:gd name="T14" fmla="*/ 1 w 68"/>
                <a:gd name="T15" fmla="*/ 1 h 220"/>
                <a:gd name="T16" fmla="*/ 0 w 68"/>
                <a:gd name="T17" fmla="*/ 1 h 220"/>
                <a:gd name="T18" fmla="*/ 1 w 68"/>
                <a:gd name="T19" fmla="*/ 1 h 220"/>
                <a:gd name="T20" fmla="*/ 1 w 68"/>
                <a:gd name="T21" fmla="*/ 1 h 220"/>
                <a:gd name="T22" fmla="*/ 1 w 68"/>
                <a:gd name="T23" fmla="*/ 1 h 220"/>
                <a:gd name="T24" fmla="*/ 1 w 68"/>
                <a:gd name="T25" fmla="*/ 1 h 220"/>
                <a:gd name="T26" fmla="*/ 1 w 68"/>
                <a:gd name="T27" fmla="*/ 1 h 220"/>
                <a:gd name="T28" fmla="*/ 1 w 68"/>
                <a:gd name="T29" fmla="*/ 1 h 220"/>
                <a:gd name="T30" fmla="*/ 1 w 68"/>
                <a:gd name="T31" fmla="*/ 1 h 220"/>
                <a:gd name="T32" fmla="*/ 1 w 68"/>
                <a:gd name="T33" fmla="*/ 1 h 220"/>
                <a:gd name="T34" fmla="*/ 1 w 68"/>
                <a:gd name="T35" fmla="*/ 1 h 220"/>
                <a:gd name="T36" fmla="*/ 1 w 68"/>
                <a:gd name="T37" fmla="*/ 1 h 220"/>
                <a:gd name="T38" fmla="*/ 1 w 68"/>
                <a:gd name="T39" fmla="*/ 1 h 220"/>
                <a:gd name="T40" fmla="*/ 1 w 68"/>
                <a:gd name="T41" fmla="*/ 1 h 220"/>
                <a:gd name="T42" fmla="*/ 1 w 68"/>
                <a:gd name="T43" fmla="*/ 1 h 220"/>
                <a:gd name="T44" fmla="*/ 1 w 68"/>
                <a:gd name="T45" fmla="*/ 1 h 220"/>
                <a:gd name="T46" fmla="*/ 1 w 68"/>
                <a:gd name="T47" fmla="*/ 1 h 220"/>
                <a:gd name="T48" fmla="*/ 1 w 68"/>
                <a:gd name="T49" fmla="*/ 0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220">
                  <a:moveTo>
                    <a:pt x="61" y="0"/>
                  </a:moveTo>
                  <a:lnTo>
                    <a:pt x="53" y="9"/>
                  </a:lnTo>
                  <a:lnTo>
                    <a:pt x="44" y="20"/>
                  </a:lnTo>
                  <a:lnTo>
                    <a:pt x="35" y="35"/>
                  </a:lnTo>
                  <a:lnTo>
                    <a:pt x="24" y="49"/>
                  </a:lnTo>
                  <a:lnTo>
                    <a:pt x="13" y="66"/>
                  </a:lnTo>
                  <a:lnTo>
                    <a:pt x="6" y="79"/>
                  </a:lnTo>
                  <a:lnTo>
                    <a:pt x="2" y="88"/>
                  </a:lnTo>
                  <a:lnTo>
                    <a:pt x="0" y="95"/>
                  </a:lnTo>
                  <a:lnTo>
                    <a:pt x="8" y="112"/>
                  </a:lnTo>
                  <a:lnTo>
                    <a:pt x="19" y="141"/>
                  </a:lnTo>
                  <a:lnTo>
                    <a:pt x="24" y="180"/>
                  </a:lnTo>
                  <a:lnTo>
                    <a:pt x="17" y="220"/>
                  </a:lnTo>
                  <a:lnTo>
                    <a:pt x="26" y="193"/>
                  </a:lnTo>
                  <a:lnTo>
                    <a:pt x="39" y="161"/>
                  </a:lnTo>
                  <a:lnTo>
                    <a:pt x="52" y="134"/>
                  </a:lnTo>
                  <a:lnTo>
                    <a:pt x="66" y="115"/>
                  </a:lnTo>
                  <a:lnTo>
                    <a:pt x="68" y="106"/>
                  </a:lnTo>
                  <a:lnTo>
                    <a:pt x="68" y="93"/>
                  </a:lnTo>
                  <a:lnTo>
                    <a:pt x="63" y="82"/>
                  </a:lnTo>
                  <a:lnTo>
                    <a:pt x="57" y="73"/>
                  </a:lnTo>
                  <a:lnTo>
                    <a:pt x="50" y="60"/>
                  </a:lnTo>
                  <a:lnTo>
                    <a:pt x="46" y="42"/>
                  </a:lnTo>
                  <a:lnTo>
                    <a:pt x="50" y="2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99" name="Freeform 91"/>
            <p:cNvSpPr>
              <a:spLocks/>
            </p:cNvSpPr>
            <p:nvPr/>
          </p:nvSpPr>
          <p:spPr bwMode="auto">
            <a:xfrm>
              <a:off x="3171" y="2967"/>
              <a:ext cx="542" cy="747"/>
            </a:xfrm>
            <a:custGeom>
              <a:avLst/>
              <a:gdLst>
                <a:gd name="T0" fmla="*/ 2 w 1084"/>
                <a:gd name="T1" fmla="*/ 1 h 1493"/>
                <a:gd name="T2" fmla="*/ 1 w 1084"/>
                <a:gd name="T3" fmla="*/ 1 h 1493"/>
                <a:gd name="T4" fmla="*/ 1 w 1084"/>
                <a:gd name="T5" fmla="*/ 1 h 1493"/>
                <a:gd name="T6" fmla="*/ 1 w 1084"/>
                <a:gd name="T7" fmla="*/ 1 h 1493"/>
                <a:gd name="T8" fmla="*/ 1 w 1084"/>
                <a:gd name="T9" fmla="*/ 1 h 1493"/>
                <a:gd name="T10" fmla="*/ 1 w 1084"/>
                <a:gd name="T11" fmla="*/ 1 h 1493"/>
                <a:gd name="T12" fmla="*/ 1 w 1084"/>
                <a:gd name="T13" fmla="*/ 1 h 1493"/>
                <a:gd name="T14" fmla="*/ 1 w 1084"/>
                <a:gd name="T15" fmla="*/ 1 h 1493"/>
                <a:gd name="T16" fmla="*/ 1 w 1084"/>
                <a:gd name="T17" fmla="*/ 1 h 1493"/>
                <a:gd name="T18" fmla="*/ 1 w 1084"/>
                <a:gd name="T19" fmla="*/ 1 h 1493"/>
                <a:gd name="T20" fmla="*/ 1 w 1084"/>
                <a:gd name="T21" fmla="*/ 1 h 1493"/>
                <a:gd name="T22" fmla="*/ 1 w 1084"/>
                <a:gd name="T23" fmla="*/ 1 h 1493"/>
                <a:gd name="T24" fmla="*/ 1 w 1084"/>
                <a:gd name="T25" fmla="*/ 2 h 1493"/>
                <a:gd name="T26" fmla="*/ 1 w 1084"/>
                <a:gd name="T27" fmla="*/ 2 h 1493"/>
                <a:gd name="T28" fmla="*/ 1 w 1084"/>
                <a:gd name="T29" fmla="*/ 2 h 1493"/>
                <a:gd name="T30" fmla="*/ 1 w 1084"/>
                <a:gd name="T31" fmla="*/ 2 h 1493"/>
                <a:gd name="T32" fmla="*/ 2 w 1084"/>
                <a:gd name="T33" fmla="*/ 2 h 1493"/>
                <a:gd name="T34" fmla="*/ 2 w 1084"/>
                <a:gd name="T35" fmla="*/ 2 h 1493"/>
                <a:gd name="T36" fmla="*/ 2 w 1084"/>
                <a:gd name="T37" fmla="*/ 2 h 1493"/>
                <a:gd name="T38" fmla="*/ 2 w 1084"/>
                <a:gd name="T39" fmla="*/ 2 h 1493"/>
                <a:gd name="T40" fmla="*/ 1 w 1084"/>
                <a:gd name="T41" fmla="*/ 2 h 1493"/>
                <a:gd name="T42" fmla="*/ 1 w 1084"/>
                <a:gd name="T43" fmla="*/ 2 h 1493"/>
                <a:gd name="T44" fmla="*/ 1 w 1084"/>
                <a:gd name="T45" fmla="*/ 2 h 1493"/>
                <a:gd name="T46" fmla="*/ 1 w 1084"/>
                <a:gd name="T47" fmla="*/ 2 h 1493"/>
                <a:gd name="T48" fmla="*/ 1 w 1084"/>
                <a:gd name="T49" fmla="*/ 2 h 1493"/>
                <a:gd name="T50" fmla="*/ 1 w 1084"/>
                <a:gd name="T51" fmla="*/ 2 h 1493"/>
                <a:gd name="T52" fmla="*/ 1 w 1084"/>
                <a:gd name="T53" fmla="*/ 2 h 1493"/>
                <a:gd name="T54" fmla="*/ 1 w 1084"/>
                <a:gd name="T55" fmla="*/ 2 h 1493"/>
                <a:gd name="T56" fmla="*/ 1 w 1084"/>
                <a:gd name="T57" fmla="*/ 1 h 1493"/>
                <a:gd name="T58" fmla="*/ 1 w 1084"/>
                <a:gd name="T59" fmla="*/ 1 h 1493"/>
                <a:gd name="T60" fmla="*/ 1 w 1084"/>
                <a:gd name="T61" fmla="*/ 1 h 1493"/>
                <a:gd name="T62" fmla="*/ 1 w 1084"/>
                <a:gd name="T63" fmla="*/ 1 h 1493"/>
                <a:gd name="T64" fmla="*/ 1 w 1084"/>
                <a:gd name="T65" fmla="*/ 1 h 1493"/>
                <a:gd name="T66" fmla="*/ 1 w 1084"/>
                <a:gd name="T67" fmla="*/ 1 h 1493"/>
                <a:gd name="T68" fmla="*/ 1 w 1084"/>
                <a:gd name="T69" fmla="*/ 1 h 1493"/>
                <a:gd name="T70" fmla="*/ 1 w 1084"/>
                <a:gd name="T71" fmla="*/ 1 h 1493"/>
                <a:gd name="T72" fmla="*/ 1 w 1084"/>
                <a:gd name="T73" fmla="*/ 1 h 1493"/>
                <a:gd name="T74" fmla="*/ 1 w 1084"/>
                <a:gd name="T75" fmla="*/ 1 h 1493"/>
                <a:gd name="T76" fmla="*/ 1 w 1084"/>
                <a:gd name="T77" fmla="*/ 1 h 1493"/>
                <a:gd name="T78" fmla="*/ 1 w 1084"/>
                <a:gd name="T79" fmla="*/ 1 h 1493"/>
                <a:gd name="T80" fmla="*/ 1 w 1084"/>
                <a:gd name="T81" fmla="*/ 1 h 1493"/>
                <a:gd name="T82" fmla="*/ 1 w 1084"/>
                <a:gd name="T83" fmla="*/ 1 h 1493"/>
                <a:gd name="T84" fmla="*/ 1 w 1084"/>
                <a:gd name="T85" fmla="*/ 1 h 1493"/>
                <a:gd name="T86" fmla="*/ 1 w 1084"/>
                <a:gd name="T87" fmla="*/ 1 h 1493"/>
                <a:gd name="T88" fmla="*/ 1 w 1084"/>
                <a:gd name="T89" fmla="*/ 1 h 1493"/>
                <a:gd name="T90" fmla="*/ 1 w 1084"/>
                <a:gd name="T91" fmla="*/ 1 h 1493"/>
                <a:gd name="T92" fmla="*/ 1 w 1084"/>
                <a:gd name="T93" fmla="*/ 1 h 1493"/>
                <a:gd name="T94" fmla="*/ 1 w 1084"/>
                <a:gd name="T95" fmla="*/ 1 h 1493"/>
                <a:gd name="T96" fmla="*/ 1 w 1084"/>
                <a:gd name="T97" fmla="*/ 1 h 1493"/>
                <a:gd name="T98" fmla="*/ 1 w 1084"/>
                <a:gd name="T99" fmla="*/ 1 h 1493"/>
                <a:gd name="T100" fmla="*/ 1 w 1084"/>
                <a:gd name="T101" fmla="*/ 1 h 1493"/>
                <a:gd name="T102" fmla="*/ 1 w 1084"/>
                <a:gd name="T103" fmla="*/ 1 h 1493"/>
                <a:gd name="T104" fmla="*/ 1 w 1084"/>
                <a:gd name="T105" fmla="*/ 1 h 1493"/>
                <a:gd name="T106" fmla="*/ 1 w 1084"/>
                <a:gd name="T107" fmla="*/ 1 h 1493"/>
                <a:gd name="T108" fmla="*/ 1 w 1084"/>
                <a:gd name="T109" fmla="*/ 1 h 1493"/>
                <a:gd name="T110" fmla="*/ 1 w 1084"/>
                <a:gd name="T111" fmla="*/ 1 h 1493"/>
                <a:gd name="T112" fmla="*/ 2 w 1084"/>
                <a:gd name="T113" fmla="*/ 1 h 14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84" h="1493">
                  <a:moveTo>
                    <a:pt x="1043" y="656"/>
                  </a:moveTo>
                  <a:lnTo>
                    <a:pt x="1047" y="667"/>
                  </a:lnTo>
                  <a:lnTo>
                    <a:pt x="1049" y="679"/>
                  </a:lnTo>
                  <a:lnTo>
                    <a:pt x="1049" y="694"/>
                  </a:lnTo>
                  <a:lnTo>
                    <a:pt x="1049" y="707"/>
                  </a:lnTo>
                  <a:lnTo>
                    <a:pt x="1038" y="707"/>
                  </a:lnTo>
                  <a:lnTo>
                    <a:pt x="1027" y="711"/>
                  </a:lnTo>
                  <a:lnTo>
                    <a:pt x="1016" y="716"/>
                  </a:lnTo>
                  <a:lnTo>
                    <a:pt x="1006" y="720"/>
                  </a:lnTo>
                  <a:lnTo>
                    <a:pt x="990" y="722"/>
                  </a:lnTo>
                  <a:lnTo>
                    <a:pt x="970" y="716"/>
                  </a:lnTo>
                  <a:lnTo>
                    <a:pt x="949" y="705"/>
                  </a:lnTo>
                  <a:lnTo>
                    <a:pt x="927" y="690"/>
                  </a:lnTo>
                  <a:lnTo>
                    <a:pt x="907" y="674"/>
                  </a:lnTo>
                  <a:lnTo>
                    <a:pt x="891" y="657"/>
                  </a:lnTo>
                  <a:lnTo>
                    <a:pt x="876" y="641"/>
                  </a:lnTo>
                  <a:lnTo>
                    <a:pt x="865" y="628"/>
                  </a:lnTo>
                  <a:lnTo>
                    <a:pt x="856" y="633"/>
                  </a:lnTo>
                  <a:lnTo>
                    <a:pt x="847" y="637"/>
                  </a:lnTo>
                  <a:lnTo>
                    <a:pt x="837" y="643"/>
                  </a:lnTo>
                  <a:lnTo>
                    <a:pt x="828" y="646"/>
                  </a:lnTo>
                  <a:lnTo>
                    <a:pt x="810" y="646"/>
                  </a:lnTo>
                  <a:lnTo>
                    <a:pt x="791" y="646"/>
                  </a:lnTo>
                  <a:lnTo>
                    <a:pt x="773" y="644"/>
                  </a:lnTo>
                  <a:lnTo>
                    <a:pt x="757" y="643"/>
                  </a:lnTo>
                  <a:lnTo>
                    <a:pt x="740" y="639"/>
                  </a:lnTo>
                  <a:lnTo>
                    <a:pt x="725" y="637"/>
                  </a:lnTo>
                  <a:lnTo>
                    <a:pt x="712" y="632"/>
                  </a:lnTo>
                  <a:lnTo>
                    <a:pt x="701" y="626"/>
                  </a:lnTo>
                  <a:lnTo>
                    <a:pt x="689" y="617"/>
                  </a:lnTo>
                  <a:lnTo>
                    <a:pt x="672" y="604"/>
                  </a:lnTo>
                  <a:lnTo>
                    <a:pt x="650" y="589"/>
                  </a:lnTo>
                  <a:lnTo>
                    <a:pt x="626" y="575"/>
                  </a:lnTo>
                  <a:lnTo>
                    <a:pt x="600" y="562"/>
                  </a:lnTo>
                  <a:lnTo>
                    <a:pt x="578" y="554"/>
                  </a:lnTo>
                  <a:lnTo>
                    <a:pt x="558" y="553"/>
                  </a:lnTo>
                  <a:lnTo>
                    <a:pt x="542" y="562"/>
                  </a:lnTo>
                  <a:lnTo>
                    <a:pt x="534" y="575"/>
                  </a:lnTo>
                  <a:lnTo>
                    <a:pt x="534" y="595"/>
                  </a:lnTo>
                  <a:lnTo>
                    <a:pt x="540" y="621"/>
                  </a:lnTo>
                  <a:lnTo>
                    <a:pt x="551" y="652"/>
                  </a:lnTo>
                  <a:lnTo>
                    <a:pt x="565" y="689"/>
                  </a:lnTo>
                  <a:lnTo>
                    <a:pt x="584" y="727"/>
                  </a:lnTo>
                  <a:lnTo>
                    <a:pt x="606" y="769"/>
                  </a:lnTo>
                  <a:lnTo>
                    <a:pt x="628" y="812"/>
                  </a:lnTo>
                  <a:lnTo>
                    <a:pt x="652" y="856"/>
                  </a:lnTo>
                  <a:lnTo>
                    <a:pt x="678" y="898"/>
                  </a:lnTo>
                  <a:lnTo>
                    <a:pt x="701" y="937"/>
                  </a:lnTo>
                  <a:lnTo>
                    <a:pt x="725" y="973"/>
                  </a:lnTo>
                  <a:lnTo>
                    <a:pt x="745" y="1006"/>
                  </a:lnTo>
                  <a:lnTo>
                    <a:pt x="766" y="1034"/>
                  </a:lnTo>
                  <a:lnTo>
                    <a:pt x="782" y="1056"/>
                  </a:lnTo>
                  <a:lnTo>
                    <a:pt x="793" y="1069"/>
                  </a:lnTo>
                  <a:lnTo>
                    <a:pt x="804" y="1069"/>
                  </a:lnTo>
                  <a:lnTo>
                    <a:pt x="821" y="1072"/>
                  </a:lnTo>
                  <a:lnTo>
                    <a:pt x="841" y="1078"/>
                  </a:lnTo>
                  <a:lnTo>
                    <a:pt x="865" y="1085"/>
                  </a:lnTo>
                  <a:lnTo>
                    <a:pt x="891" y="1093"/>
                  </a:lnTo>
                  <a:lnTo>
                    <a:pt x="915" y="1100"/>
                  </a:lnTo>
                  <a:lnTo>
                    <a:pt x="937" y="1106"/>
                  </a:lnTo>
                  <a:lnTo>
                    <a:pt x="955" y="1109"/>
                  </a:lnTo>
                  <a:lnTo>
                    <a:pt x="971" y="1111"/>
                  </a:lnTo>
                  <a:lnTo>
                    <a:pt x="988" y="1109"/>
                  </a:lnTo>
                  <a:lnTo>
                    <a:pt x="1005" y="1106"/>
                  </a:lnTo>
                  <a:lnTo>
                    <a:pt x="1021" y="1100"/>
                  </a:lnTo>
                  <a:lnTo>
                    <a:pt x="1036" y="1093"/>
                  </a:lnTo>
                  <a:lnTo>
                    <a:pt x="1052" y="1087"/>
                  </a:lnTo>
                  <a:lnTo>
                    <a:pt x="1067" y="1080"/>
                  </a:lnTo>
                  <a:lnTo>
                    <a:pt x="1080" y="1074"/>
                  </a:lnTo>
                  <a:lnTo>
                    <a:pt x="1084" y="1124"/>
                  </a:lnTo>
                  <a:lnTo>
                    <a:pt x="1082" y="1177"/>
                  </a:lnTo>
                  <a:lnTo>
                    <a:pt x="1073" y="1229"/>
                  </a:lnTo>
                  <a:lnTo>
                    <a:pt x="1056" y="1267"/>
                  </a:lnTo>
                  <a:lnTo>
                    <a:pt x="1050" y="1284"/>
                  </a:lnTo>
                  <a:lnTo>
                    <a:pt x="1043" y="1315"/>
                  </a:lnTo>
                  <a:lnTo>
                    <a:pt x="1038" y="1348"/>
                  </a:lnTo>
                  <a:lnTo>
                    <a:pt x="1036" y="1368"/>
                  </a:lnTo>
                  <a:lnTo>
                    <a:pt x="1036" y="1396"/>
                  </a:lnTo>
                  <a:lnTo>
                    <a:pt x="1038" y="1433"/>
                  </a:lnTo>
                  <a:lnTo>
                    <a:pt x="1038" y="1469"/>
                  </a:lnTo>
                  <a:lnTo>
                    <a:pt x="1038" y="1493"/>
                  </a:lnTo>
                  <a:lnTo>
                    <a:pt x="1010" y="1493"/>
                  </a:lnTo>
                  <a:lnTo>
                    <a:pt x="971" y="1493"/>
                  </a:lnTo>
                  <a:lnTo>
                    <a:pt x="922" y="1493"/>
                  </a:lnTo>
                  <a:lnTo>
                    <a:pt x="865" y="1493"/>
                  </a:lnTo>
                  <a:lnTo>
                    <a:pt x="802" y="1493"/>
                  </a:lnTo>
                  <a:lnTo>
                    <a:pt x="733" y="1493"/>
                  </a:lnTo>
                  <a:lnTo>
                    <a:pt x="661" y="1493"/>
                  </a:lnTo>
                  <a:lnTo>
                    <a:pt x="586" y="1493"/>
                  </a:lnTo>
                  <a:lnTo>
                    <a:pt x="510" y="1493"/>
                  </a:lnTo>
                  <a:lnTo>
                    <a:pt x="437" y="1493"/>
                  </a:lnTo>
                  <a:lnTo>
                    <a:pt x="365" y="1493"/>
                  </a:lnTo>
                  <a:lnTo>
                    <a:pt x="297" y="1493"/>
                  </a:lnTo>
                  <a:lnTo>
                    <a:pt x="235" y="1493"/>
                  </a:lnTo>
                  <a:lnTo>
                    <a:pt x="180" y="1493"/>
                  </a:lnTo>
                  <a:lnTo>
                    <a:pt x="134" y="1493"/>
                  </a:lnTo>
                  <a:lnTo>
                    <a:pt x="97" y="1493"/>
                  </a:lnTo>
                  <a:lnTo>
                    <a:pt x="95" y="1473"/>
                  </a:lnTo>
                  <a:lnTo>
                    <a:pt x="95" y="1444"/>
                  </a:lnTo>
                  <a:lnTo>
                    <a:pt x="99" y="1416"/>
                  </a:lnTo>
                  <a:lnTo>
                    <a:pt x="106" y="1394"/>
                  </a:lnTo>
                  <a:lnTo>
                    <a:pt x="93" y="1381"/>
                  </a:lnTo>
                  <a:lnTo>
                    <a:pt x="77" y="1366"/>
                  </a:lnTo>
                  <a:lnTo>
                    <a:pt x="62" y="1350"/>
                  </a:lnTo>
                  <a:lnTo>
                    <a:pt x="45" y="1333"/>
                  </a:lnTo>
                  <a:lnTo>
                    <a:pt x="31" y="1315"/>
                  </a:lnTo>
                  <a:lnTo>
                    <a:pt x="18" y="1297"/>
                  </a:lnTo>
                  <a:lnTo>
                    <a:pt x="9" y="1278"/>
                  </a:lnTo>
                  <a:lnTo>
                    <a:pt x="3" y="1262"/>
                  </a:lnTo>
                  <a:lnTo>
                    <a:pt x="0" y="1225"/>
                  </a:lnTo>
                  <a:lnTo>
                    <a:pt x="1" y="1185"/>
                  </a:lnTo>
                  <a:lnTo>
                    <a:pt x="11" y="1144"/>
                  </a:lnTo>
                  <a:lnTo>
                    <a:pt x="25" y="1109"/>
                  </a:lnTo>
                  <a:lnTo>
                    <a:pt x="40" y="1065"/>
                  </a:lnTo>
                  <a:lnTo>
                    <a:pt x="47" y="1005"/>
                  </a:lnTo>
                  <a:lnTo>
                    <a:pt x="49" y="942"/>
                  </a:lnTo>
                  <a:lnTo>
                    <a:pt x="51" y="892"/>
                  </a:lnTo>
                  <a:lnTo>
                    <a:pt x="56" y="847"/>
                  </a:lnTo>
                  <a:lnTo>
                    <a:pt x="66" y="791"/>
                  </a:lnTo>
                  <a:lnTo>
                    <a:pt x="77" y="738"/>
                  </a:lnTo>
                  <a:lnTo>
                    <a:pt x="86" y="701"/>
                  </a:lnTo>
                  <a:lnTo>
                    <a:pt x="91" y="685"/>
                  </a:lnTo>
                  <a:lnTo>
                    <a:pt x="101" y="665"/>
                  </a:lnTo>
                  <a:lnTo>
                    <a:pt x="112" y="643"/>
                  </a:lnTo>
                  <a:lnTo>
                    <a:pt x="126" y="619"/>
                  </a:lnTo>
                  <a:lnTo>
                    <a:pt x="139" y="595"/>
                  </a:lnTo>
                  <a:lnTo>
                    <a:pt x="152" y="573"/>
                  </a:lnTo>
                  <a:lnTo>
                    <a:pt x="163" y="554"/>
                  </a:lnTo>
                  <a:lnTo>
                    <a:pt x="169" y="540"/>
                  </a:lnTo>
                  <a:lnTo>
                    <a:pt x="174" y="527"/>
                  </a:lnTo>
                  <a:lnTo>
                    <a:pt x="181" y="510"/>
                  </a:lnTo>
                  <a:lnTo>
                    <a:pt x="189" y="492"/>
                  </a:lnTo>
                  <a:lnTo>
                    <a:pt x="200" y="472"/>
                  </a:lnTo>
                  <a:lnTo>
                    <a:pt x="209" y="453"/>
                  </a:lnTo>
                  <a:lnTo>
                    <a:pt x="216" y="439"/>
                  </a:lnTo>
                  <a:lnTo>
                    <a:pt x="224" y="426"/>
                  </a:lnTo>
                  <a:lnTo>
                    <a:pt x="229" y="417"/>
                  </a:lnTo>
                  <a:lnTo>
                    <a:pt x="233" y="406"/>
                  </a:lnTo>
                  <a:lnTo>
                    <a:pt x="237" y="391"/>
                  </a:lnTo>
                  <a:lnTo>
                    <a:pt x="240" y="371"/>
                  </a:lnTo>
                  <a:lnTo>
                    <a:pt x="244" y="338"/>
                  </a:lnTo>
                  <a:lnTo>
                    <a:pt x="251" y="316"/>
                  </a:lnTo>
                  <a:lnTo>
                    <a:pt x="262" y="288"/>
                  </a:lnTo>
                  <a:lnTo>
                    <a:pt x="281" y="257"/>
                  </a:lnTo>
                  <a:lnTo>
                    <a:pt x="301" y="226"/>
                  </a:lnTo>
                  <a:lnTo>
                    <a:pt x="321" y="196"/>
                  </a:lnTo>
                  <a:lnTo>
                    <a:pt x="341" y="169"/>
                  </a:lnTo>
                  <a:lnTo>
                    <a:pt x="360" y="150"/>
                  </a:lnTo>
                  <a:lnTo>
                    <a:pt x="374" y="139"/>
                  </a:lnTo>
                  <a:lnTo>
                    <a:pt x="384" y="136"/>
                  </a:lnTo>
                  <a:lnTo>
                    <a:pt x="391" y="132"/>
                  </a:lnTo>
                  <a:lnTo>
                    <a:pt x="400" y="132"/>
                  </a:lnTo>
                  <a:lnTo>
                    <a:pt x="411" y="132"/>
                  </a:lnTo>
                  <a:lnTo>
                    <a:pt x="417" y="125"/>
                  </a:lnTo>
                  <a:lnTo>
                    <a:pt x="426" y="114"/>
                  </a:lnTo>
                  <a:lnTo>
                    <a:pt x="435" y="99"/>
                  </a:lnTo>
                  <a:lnTo>
                    <a:pt x="446" y="82"/>
                  </a:lnTo>
                  <a:lnTo>
                    <a:pt x="457" y="66"/>
                  </a:lnTo>
                  <a:lnTo>
                    <a:pt x="466" y="49"/>
                  </a:lnTo>
                  <a:lnTo>
                    <a:pt x="474" y="36"/>
                  </a:lnTo>
                  <a:lnTo>
                    <a:pt x="479" y="29"/>
                  </a:lnTo>
                  <a:lnTo>
                    <a:pt x="486" y="18"/>
                  </a:lnTo>
                  <a:lnTo>
                    <a:pt x="494" y="9"/>
                  </a:lnTo>
                  <a:lnTo>
                    <a:pt x="501" y="2"/>
                  </a:lnTo>
                  <a:lnTo>
                    <a:pt x="508" y="0"/>
                  </a:lnTo>
                  <a:lnTo>
                    <a:pt x="514" y="3"/>
                  </a:lnTo>
                  <a:lnTo>
                    <a:pt x="521" y="9"/>
                  </a:lnTo>
                  <a:lnTo>
                    <a:pt x="531" y="13"/>
                  </a:lnTo>
                  <a:lnTo>
                    <a:pt x="538" y="18"/>
                  </a:lnTo>
                  <a:lnTo>
                    <a:pt x="556" y="29"/>
                  </a:lnTo>
                  <a:lnTo>
                    <a:pt x="576" y="40"/>
                  </a:lnTo>
                  <a:lnTo>
                    <a:pt x="597" y="49"/>
                  </a:lnTo>
                  <a:lnTo>
                    <a:pt x="617" y="60"/>
                  </a:lnTo>
                  <a:lnTo>
                    <a:pt x="637" y="70"/>
                  </a:lnTo>
                  <a:lnTo>
                    <a:pt x="654" y="77"/>
                  </a:lnTo>
                  <a:lnTo>
                    <a:pt x="666" y="81"/>
                  </a:lnTo>
                  <a:lnTo>
                    <a:pt x="678" y="84"/>
                  </a:lnTo>
                  <a:lnTo>
                    <a:pt x="690" y="86"/>
                  </a:lnTo>
                  <a:lnTo>
                    <a:pt x="712" y="92"/>
                  </a:lnTo>
                  <a:lnTo>
                    <a:pt x="738" y="97"/>
                  </a:lnTo>
                  <a:lnTo>
                    <a:pt x="766" y="106"/>
                  </a:lnTo>
                  <a:lnTo>
                    <a:pt x="793" y="114"/>
                  </a:lnTo>
                  <a:lnTo>
                    <a:pt x="821" y="121"/>
                  </a:lnTo>
                  <a:lnTo>
                    <a:pt x="845" y="128"/>
                  </a:lnTo>
                  <a:lnTo>
                    <a:pt x="861" y="134"/>
                  </a:lnTo>
                  <a:lnTo>
                    <a:pt x="863" y="130"/>
                  </a:lnTo>
                  <a:lnTo>
                    <a:pt x="865" y="125"/>
                  </a:lnTo>
                  <a:lnTo>
                    <a:pt x="865" y="119"/>
                  </a:lnTo>
                  <a:lnTo>
                    <a:pt x="867" y="112"/>
                  </a:lnTo>
                  <a:lnTo>
                    <a:pt x="881" y="128"/>
                  </a:lnTo>
                  <a:lnTo>
                    <a:pt x="894" y="145"/>
                  </a:lnTo>
                  <a:lnTo>
                    <a:pt x="905" y="161"/>
                  </a:lnTo>
                  <a:lnTo>
                    <a:pt x="916" y="178"/>
                  </a:lnTo>
                  <a:lnTo>
                    <a:pt x="924" y="193"/>
                  </a:lnTo>
                  <a:lnTo>
                    <a:pt x="929" y="207"/>
                  </a:lnTo>
                  <a:lnTo>
                    <a:pt x="933" y="218"/>
                  </a:lnTo>
                  <a:lnTo>
                    <a:pt x="931" y="226"/>
                  </a:lnTo>
                  <a:lnTo>
                    <a:pt x="927" y="237"/>
                  </a:lnTo>
                  <a:lnTo>
                    <a:pt x="927" y="248"/>
                  </a:lnTo>
                  <a:lnTo>
                    <a:pt x="929" y="261"/>
                  </a:lnTo>
                  <a:lnTo>
                    <a:pt x="937" y="272"/>
                  </a:lnTo>
                  <a:lnTo>
                    <a:pt x="948" y="292"/>
                  </a:lnTo>
                  <a:lnTo>
                    <a:pt x="960" y="327"/>
                  </a:lnTo>
                  <a:lnTo>
                    <a:pt x="970" y="367"/>
                  </a:lnTo>
                  <a:lnTo>
                    <a:pt x="970" y="400"/>
                  </a:lnTo>
                  <a:lnTo>
                    <a:pt x="962" y="389"/>
                  </a:lnTo>
                  <a:lnTo>
                    <a:pt x="953" y="378"/>
                  </a:lnTo>
                  <a:lnTo>
                    <a:pt x="946" y="369"/>
                  </a:lnTo>
                  <a:lnTo>
                    <a:pt x="937" y="360"/>
                  </a:lnTo>
                  <a:lnTo>
                    <a:pt x="929" y="352"/>
                  </a:lnTo>
                  <a:lnTo>
                    <a:pt x="922" y="349"/>
                  </a:lnTo>
                  <a:lnTo>
                    <a:pt x="915" y="349"/>
                  </a:lnTo>
                  <a:lnTo>
                    <a:pt x="909" y="352"/>
                  </a:lnTo>
                  <a:lnTo>
                    <a:pt x="903" y="367"/>
                  </a:lnTo>
                  <a:lnTo>
                    <a:pt x="909" y="382"/>
                  </a:lnTo>
                  <a:lnTo>
                    <a:pt x="918" y="396"/>
                  </a:lnTo>
                  <a:lnTo>
                    <a:pt x="931" y="409"/>
                  </a:lnTo>
                  <a:lnTo>
                    <a:pt x="944" y="428"/>
                  </a:lnTo>
                  <a:lnTo>
                    <a:pt x="959" y="461"/>
                  </a:lnTo>
                  <a:lnTo>
                    <a:pt x="968" y="507"/>
                  </a:lnTo>
                  <a:lnTo>
                    <a:pt x="968" y="558"/>
                  </a:lnTo>
                  <a:lnTo>
                    <a:pt x="977" y="564"/>
                  </a:lnTo>
                  <a:lnTo>
                    <a:pt x="988" y="573"/>
                  </a:lnTo>
                  <a:lnTo>
                    <a:pt x="999" y="586"/>
                  </a:lnTo>
                  <a:lnTo>
                    <a:pt x="1010" y="599"/>
                  </a:lnTo>
                  <a:lnTo>
                    <a:pt x="1021" y="611"/>
                  </a:lnTo>
                  <a:lnTo>
                    <a:pt x="1030" y="626"/>
                  </a:lnTo>
                  <a:lnTo>
                    <a:pt x="1038" y="641"/>
                  </a:lnTo>
                  <a:lnTo>
                    <a:pt x="1043" y="6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0" name="Freeform 92"/>
            <p:cNvSpPr>
              <a:spLocks/>
            </p:cNvSpPr>
            <p:nvPr/>
          </p:nvSpPr>
          <p:spPr bwMode="auto">
            <a:xfrm>
              <a:off x="3356" y="2635"/>
              <a:ext cx="356" cy="399"/>
            </a:xfrm>
            <a:custGeom>
              <a:avLst/>
              <a:gdLst>
                <a:gd name="T0" fmla="*/ 1 w 711"/>
                <a:gd name="T1" fmla="*/ 0 h 799"/>
                <a:gd name="T2" fmla="*/ 1 w 711"/>
                <a:gd name="T3" fmla="*/ 0 h 799"/>
                <a:gd name="T4" fmla="*/ 1 w 711"/>
                <a:gd name="T5" fmla="*/ 0 h 799"/>
                <a:gd name="T6" fmla="*/ 1 w 711"/>
                <a:gd name="T7" fmla="*/ 0 h 799"/>
                <a:gd name="T8" fmla="*/ 1 w 711"/>
                <a:gd name="T9" fmla="*/ 0 h 799"/>
                <a:gd name="T10" fmla="*/ 1 w 711"/>
                <a:gd name="T11" fmla="*/ 0 h 799"/>
                <a:gd name="T12" fmla="*/ 1 w 711"/>
                <a:gd name="T13" fmla="*/ 0 h 799"/>
                <a:gd name="T14" fmla="*/ 1 w 711"/>
                <a:gd name="T15" fmla="*/ 0 h 799"/>
                <a:gd name="T16" fmla="*/ 1 w 711"/>
                <a:gd name="T17" fmla="*/ 0 h 799"/>
                <a:gd name="T18" fmla="*/ 1 w 711"/>
                <a:gd name="T19" fmla="*/ 0 h 799"/>
                <a:gd name="T20" fmla="*/ 1 w 711"/>
                <a:gd name="T21" fmla="*/ 0 h 799"/>
                <a:gd name="T22" fmla="*/ 1 w 711"/>
                <a:gd name="T23" fmla="*/ 0 h 799"/>
                <a:gd name="T24" fmla="*/ 1 w 711"/>
                <a:gd name="T25" fmla="*/ 0 h 799"/>
                <a:gd name="T26" fmla="*/ 1 w 711"/>
                <a:gd name="T27" fmla="*/ 0 h 799"/>
                <a:gd name="T28" fmla="*/ 1 w 711"/>
                <a:gd name="T29" fmla="*/ 0 h 799"/>
                <a:gd name="T30" fmla="*/ 1 w 711"/>
                <a:gd name="T31" fmla="*/ 0 h 799"/>
                <a:gd name="T32" fmla="*/ 1 w 711"/>
                <a:gd name="T33" fmla="*/ 0 h 799"/>
                <a:gd name="T34" fmla="*/ 1 w 711"/>
                <a:gd name="T35" fmla="*/ 0 h 799"/>
                <a:gd name="T36" fmla="*/ 1 w 711"/>
                <a:gd name="T37" fmla="*/ 0 h 799"/>
                <a:gd name="T38" fmla="*/ 1 w 711"/>
                <a:gd name="T39" fmla="*/ 0 h 799"/>
                <a:gd name="T40" fmla="*/ 1 w 711"/>
                <a:gd name="T41" fmla="*/ 0 h 799"/>
                <a:gd name="T42" fmla="*/ 1 w 711"/>
                <a:gd name="T43" fmla="*/ 0 h 799"/>
                <a:gd name="T44" fmla="*/ 1 w 711"/>
                <a:gd name="T45" fmla="*/ 0 h 799"/>
                <a:gd name="T46" fmla="*/ 1 w 711"/>
                <a:gd name="T47" fmla="*/ 0 h 799"/>
                <a:gd name="T48" fmla="*/ 1 w 711"/>
                <a:gd name="T49" fmla="*/ 0 h 799"/>
                <a:gd name="T50" fmla="*/ 1 w 711"/>
                <a:gd name="T51" fmla="*/ 0 h 799"/>
                <a:gd name="T52" fmla="*/ 1 w 711"/>
                <a:gd name="T53" fmla="*/ 0 h 799"/>
                <a:gd name="T54" fmla="*/ 1 w 711"/>
                <a:gd name="T55" fmla="*/ 0 h 799"/>
                <a:gd name="T56" fmla="*/ 1 w 711"/>
                <a:gd name="T57" fmla="*/ 0 h 799"/>
                <a:gd name="T58" fmla="*/ 1 w 711"/>
                <a:gd name="T59" fmla="*/ 0 h 799"/>
                <a:gd name="T60" fmla="*/ 1 w 711"/>
                <a:gd name="T61" fmla="*/ 0 h 799"/>
                <a:gd name="T62" fmla="*/ 1 w 711"/>
                <a:gd name="T63" fmla="*/ 0 h 799"/>
                <a:gd name="T64" fmla="*/ 1 w 711"/>
                <a:gd name="T65" fmla="*/ 0 h 799"/>
                <a:gd name="T66" fmla="*/ 1 w 711"/>
                <a:gd name="T67" fmla="*/ 0 h 799"/>
                <a:gd name="T68" fmla="*/ 0 w 711"/>
                <a:gd name="T69" fmla="*/ 0 h 799"/>
                <a:gd name="T70" fmla="*/ 1 w 711"/>
                <a:gd name="T71" fmla="*/ 0 h 799"/>
                <a:gd name="T72" fmla="*/ 1 w 711"/>
                <a:gd name="T73" fmla="*/ 0 h 799"/>
                <a:gd name="T74" fmla="*/ 1 w 711"/>
                <a:gd name="T75" fmla="*/ 0 h 799"/>
                <a:gd name="T76" fmla="*/ 1 w 711"/>
                <a:gd name="T77" fmla="*/ 0 h 799"/>
                <a:gd name="T78" fmla="*/ 1 w 711"/>
                <a:gd name="T79" fmla="*/ 0 h 799"/>
                <a:gd name="T80" fmla="*/ 1 w 711"/>
                <a:gd name="T81" fmla="*/ 0 h 799"/>
                <a:gd name="T82" fmla="*/ 1 w 711"/>
                <a:gd name="T83" fmla="*/ 0 h 799"/>
                <a:gd name="T84" fmla="*/ 1 w 711"/>
                <a:gd name="T85" fmla="*/ 0 h 799"/>
                <a:gd name="T86" fmla="*/ 1 w 711"/>
                <a:gd name="T87" fmla="*/ 0 h 799"/>
                <a:gd name="T88" fmla="*/ 1 w 711"/>
                <a:gd name="T89" fmla="*/ 0 h 799"/>
                <a:gd name="T90" fmla="*/ 1 w 711"/>
                <a:gd name="T91" fmla="*/ 0 h 799"/>
                <a:gd name="T92" fmla="*/ 1 w 711"/>
                <a:gd name="T93" fmla="*/ 0 h 799"/>
                <a:gd name="T94" fmla="*/ 1 w 711"/>
                <a:gd name="T95" fmla="*/ 0 h 799"/>
                <a:gd name="T96" fmla="*/ 1 w 711"/>
                <a:gd name="T97" fmla="*/ 0 h 799"/>
                <a:gd name="T98" fmla="*/ 1 w 711"/>
                <a:gd name="T99" fmla="*/ 0 h 799"/>
                <a:gd name="T100" fmla="*/ 1 w 711"/>
                <a:gd name="T101" fmla="*/ 0 h 799"/>
                <a:gd name="T102" fmla="*/ 1 w 711"/>
                <a:gd name="T103" fmla="*/ 0 h 799"/>
                <a:gd name="T104" fmla="*/ 1 w 711"/>
                <a:gd name="T105" fmla="*/ 0 h 799"/>
                <a:gd name="T106" fmla="*/ 1 w 711"/>
                <a:gd name="T107" fmla="*/ 0 h 799"/>
                <a:gd name="T108" fmla="*/ 1 w 711"/>
                <a:gd name="T109" fmla="*/ 0 h 799"/>
                <a:gd name="T110" fmla="*/ 1 w 711"/>
                <a:gd name="T111" fmla="*/ 0 h 799"/>
                <a:gd name="T112" fmla="*/ 1 w 711"/>
                <a:gd name="T113" fmla="*/ 0 h 799"/>
                <a:gd name="T114" fmla="*/ 1 w 711"/>
                <a:gd name="T115" fmla="*/ 0 h 799"/>
                <a:gd name="T116" fmla="*/ 1 w 711"/>
                <a:gd name="T117" fmla="*/ 0 h 799"/>
                <a:gd name="T118" fmla="*/ 1 w 711"/>
                <a:gd name="T119" fmla="*/ 0 h 7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11" h="799">
                  <a:moveTo>
                    <a:pt x="687" y="621"/>
                  </a:moveTo>
                  <a:lnTo>
                    <a:pt x="692" y="608"/>
                  </a:lnTo>
                  <a:lnTo>
                    <a:pt x="691" y="589"/>
                  </a:lnTo>
                  <a:lnTo>
                    <a:pt x="685" y="571"/>
                  </a:lnTo>
                  <a:lnTo>
                    <a:pt x="674" y="560"/>
                  </a:lnTo>
                  <a:lnTo>
                    <a:pt x="676" y="554"/>
                  </a:lnTo>
                  <a:lnTo>
                    <a:pt x="679" y="547"/>
                  </a:lnTo>
                  <a:lnTo>
                    <a:pt x="683" y="540"/>
                  </a:lnTo>
                  <a:lnTo>
                    <a:pt x="689" y="536"/>
                  </a:lnTo>
                  <a:lnTo>
                    <a:pt x="691" y="527"/>
                  </a:lnTo>
                  <a:lnTo>
                    <a:pt x="691" y="516"/>
                  </a:lnTo>
                  <a:lnTo>
                    <a:pt x="681" y="507"/>
                  </a:lnTo>
                  <a:lnTo>
                    <a:pt x="663" y="503"/>
                  </a:lnTo>
                  <a:lnTo>
                    <a:pt x="667" y="492"/>
                  </a:lnTo>
                  <a:lnTo>
                    <a:pt x="674" y="481"/>
                  </a:lnTo>
                  <a:lnTo>
                    <a:pt x="681" y="472"/>
                  </a:lnTo>
                  <a:lnTo>
                    <a:pt x="687" y="464"/>
                  </a:lnTo>
                  <a:lnTo>
                    <a:pt x="689" y="457"/>
                  </a:lnTo>
                  <a:lnTo>
                    <a:pt x="691" y="446"/>
                  </a:lnTo>
                  <a:lnTo>
                    <a:pt x="687" y="435"/>
                  </a:lnTo>
                  <a:lnTo>
                    <a:pt x="678" y="426"/>
                  </a:lnTo>
                  <a:lnTo>
                    <a:pt x="681" y="420"/>
                  </a:lnTo>
                  <a:lnTo>
                    <a:pt x="687" y="415"/>
                  </a:lnTo>
                  <a:lnTo>
                    <a:pt x="691" y="409"/>
                  </a:lnTo>
                  <a:lnTo>
                    <a:pt x="696" y="408"/>
                  </a:lnTo>
                  <a:lnTo>
                    <a:pt x="705" y="404"/>
                  </a:lnTo>
                  <a:lnTo>
                    <a:pt x="709" y="397"/>
                  </a:lnTo>
                  <a:lnTo>
                    <a:pt x="711" y="387"/>
                  </a:lnTo>
                  <a:lnTo>
                    <a:pt x="705" y="380"/>
                  </a:lnTo>
                  <a:lnTo>
                    <a:pt x="698" y="374"/>
                  </a:lnTo>
                  <a:lnTo>
                    <a:pt x="687" y="365"/>
                  </a:lnTo>
                  <a:lnTo>
                    <a:pt x="674" y="354"/>
                  </a:lnTo>
                  <a:lnTo>
                    <a:pt x="659" y="341"/>
                  </a:lnTo>
                  <a:lnTo>
                    <a:pt x="645" y="329"/>
                  </a:lnTo>
                  <a:lnTo>
                    <a:pt x="634" y="314"/>
                  </a:lnTo>
                  <a:lnTo>
                    <a:pt x="626" y="301"/>
                  </a:lnTo>
                  <a:lnTo>
                    <a:pt x="623" y="290"/>
                  </a:lnTo>
                  <a:lnTo>
                    <a:pt x="621" y="272"/>
                  </a:lnTo>
                  <a:lnTo>
                    <a:pt x="621" y="259"/>
                  </a:lnTo>
                  <a:lnTo>
                    <a:pt x="621" y="248"/>
                  </a:lnTo>
                  <a:lnTo>
                    <a:pt x="623" y="239"/>
                  </a:lnTo>
                  <a:lnTo>
                    <a:pt x="624" y="231"/>
                  </a:lnTo>
                  <a:lnTo>
                    <a:pt x="624" y="224"/>
                  </a:lnTo>
                  <a:lnTo>
                    <a:pt x="623" y="218"/>
                  </a:lnTo>
                  <a:lnTo>
                    <a:pt x="619" y="215"/>
                  </a:lnTo>
                  <a:lnTo>
                    <a:pt x="613" y="209"/>
                  </a:lnTo>
                  <a:lnTo>
                    <a:pt x="604" y="200"/>
                  </a:lnTo>
                  <a:lnTo>
                    <a:pt x="593" y="185"/>
                  </a:lnTo>
                  <a:lnTo>
                    <a:pt x="578" y="169"/>
                  </a:lnTo>
                  <a:lnTo>
                    <a:pt x="564" y="152"/>
                  </a:lnTo>
                  <a:lnTo>
                    <a:pt x="549" y="137"/>
                  </a:lnTo>
                  <a:lnTo>
                    <a:pt x="538" y="125"/>
                  </a:lnTo>
                  <a:lnTo>
                    <a:pt x="529" y="117"/>
                  </a:lnTo>
                  <a:lnTo>
                    <a:pt x="531" y="106"/>
                  </a:lnTo>
                  <a:lnTo>
                    <a:pt x="531" y="93"/>
                  </a:lnTo>
                  <a:lnTo>
                    <a:pt x="531" y="79"/>
                  </a:lnTo>
                  <a:lnTo>
                    <a:pt x="527" y="64"/>
                  </a:lnTo>
                  <a:lnTo>
                    <a:pt x="521" y="55"/>
                  </a:lnTo>
                  <a:lnTo>
                    <a:pt x="510" y="49"/>
                  </a:lnTo>
                  <a:lnTo>
                    <a:pt x="499" y="49"/>
                  </a:lnTo>
                  <a:lnTo>
                    <a:pt x="488" y="51"/>
                  </a:lnTo>
                  <a:lnTo>
                    <a:pt x="483" y="49"/>
                  </a:lnTo>
                  <a:lnTo>
                    <a:pt x="476" y="46"/>
                  </a:lnTo>
                  <a:lnTo>
                    <a:pt x="468" y="38"/>
                  </a:lnTo>
                  <a:lnTo>
                    <a:pt x="461" y="31"/>
                  </a:lnTo>
                  <a:lnTo>
                    <a:pt x="452" y="24"/>
                  </a:lnTo>
                  <a:lnTo>
                    <a:pt x="444" y="16"/>
                  </a:lnTo>
                  <a:lnTo>
                    <a:pt x="437" y="11"/>
                  </a:lnTo>
                  <a:lnTo>
                    <a:pt x="431" y="5"/>
                  </a:lnTo>
                  <a:lnTo>
                    <a:pt x="426" y="2"/>
                  </a:lnTo>
                  <a:lnTo>
                    <a:pt x="419" y="2"/>
                  </a:lnTo>
                  <a:lnTo>
                    <a:pt x="409" y="0"/>
                  </a:lnTo>
                  <a:lnTo>
                    <a:pt x="402" y="2"/>
                  </a:lnTo>
                  <a:lnTo>
                    <a:pt x="393" y="3"/>
                  </a:lnTo>
                  <a:lnTo>
                    <a:pt x="384" y="5"/>
                  </a:lnTo>
                  <a:lnTo>
                    <a:pt x="376" y="7"/>
                  </a:lnTo>
                  <a:lnTo>
                    <a:pt x="371" y="11"/>
                  </a:lnTo>
                  <a:lnTo>
                    <a:pt x="360" y="9"/>
                  </a:lnTo>
                  <a:lnTo>
                    <a:pt x="351" y="9"/>
                  </a:lnTo>
                  <a:lnTo>
                    <a:pt x="340" y="11"/>
                  </a:lnTo>
                  <a:lnTo>
                    <a:pt x="330" y="13"/>
                  </a:lnTo>
                  <a:lnTo>
                    <a:pt x="319" y="18"/>
                  </a:lnTo>
                  <a:lnTo>
                    <a:pt x="312" y="22"/>
                  </a:lnTo>
                  <a:lnTo>
                    <a:pt x="305" y="25"/>
                  </a:lnTo>
                  <a:lnTo>
                    <a:pt x="299" y="27"/>
                  </a:lnTo>
                  <a:lnTo>
                    <a:pt x="294" y="29"/>
                  </a:lnTo>
                  <a:lnTo>
                    <a:pt x="284" y="31"/>
                  </a:lnTo>
                  <a:lnTo>
                    <a:pt x="275" y="35"/>
                  </a:lnTo>
                  <a:lnTo>
                    <a:pt x="262" y="36"/>
                  </a:lnTo>
                  <a:lnTo>
                    <a:pt x="250" y="40"/>
                  </a:lnTo>
                  <a:lnTo>
                    <a:pt x="235" y="42"/>
                  </a:lnTo>
                  <a:lnTo>
                    <a:pt x="222" y="46"/>
                  </a:lnTo>
                  <a:lnTo>
                    <a:pt x="207" y="47"/>
                  </a:lnTo>
                  <a:lnTo>
                    <a:pt x="191" y="53"/>
                  </a:lnTo>
                  <a:lnTo>
                    <a:pt x="171" y="66"/>
                  </a:lnTo>
                  <a:lnTo>
                    <a:pt x="147" y="82"/>
                  </a:lnTo>
                  <a:lnTo>
                    <a:pt x="123" y="101"/>
                  </a:lnTo>
                  <a:lnTo>
                    <a:pt x="99" y="121"/>
                  </a:lnTo>
                  <a:lnTo>
                    <a:pt x="79" y="141"/>
                  </a:lnTo>
                  <a:lnTo>
                    <a:pt x="60" y="160"/>
                  </a:lnTo>
                  <a:lnTo>
                    <a:pt x="47" y="174"/>
                  </a:lnTo>
                  <a:lnTo>
                    <a:pt x="29" y="207"/>
                  </a:lnTo>
                  <a:lnTo>
                    <a:pt x="16" y="248"/>
                  </a:lnTo>
                  <a:lnTo>
                    <a:pt x="5" y="288"/>
                  </a:lnTo>
                  <a:lnTo>
                    <a:pt x="0" y="316"/>
                  </a:lnTo>
                  <a:lnTo>
                    <a:pt x="0" y="340"/>
                  </a:lnTo>
                  <a:lnTo>
                    <a:pt x="5" y="367"/>
                  </a:lnTo>
                  <a:lnTo>
                    <a:pt x="13" y="395"/>
                  </a:lnTo>
                  <a:lnTo>
                    <a:pt x="18" y="415"/>
                  </a:lnTo>
                  <a:lnTo>
                    <a:pt x="22" y="430"/>
                  </a:lnTo>
                  <a:lnTo>
                    <a:pt x="25" y="444"/>
                  </a:lnTo>
                  <a:lnTo>
                    <a:pt x="25" y="459"/>
                  </a:lnTo>
                  <a:lnTo>
                    <a:pt x="25" y="474"/>
                  </a:lnTo>
                  <a:lnTo>
                    <a:pt x="27" y="481"/>
                  </a:lnTo>
                  <a:lnTo>
                    <a:pt x="33" y="490"/>
                  </a:lnTo>
                  <a:lnTo>
                    <a:pt x="40" y="501"/>
                  </a:lnTo>
                  <a:lnTo>
                    <a:pt x="49" y="512"/>
                  </a:lnTo>
                  <a:lnTo>
                    <a:pt x="58" y="523"/>
                  </a:lnTo>
                  <a:lnTo>
                    <a:pt x="69" y="532"/>
                  </a:lnTo>
                  <a:lnTo>
                    <a:pt x="77" y="542"/>
                  </a:lnTo>
                  <a:lnTo>
                    <a:pt x="84" y="549"/>
                  </a:lnTo>
                  <a:lnTo>
                    <a:pt x="86" y="564"/>
                  </a:lnTo>
                  <a:lnTo>
                    <a:pt x="88" y="577"/>
                  </a:lnTo>
                  <a:lnTo>
                    <a:pt x="92" y="588"/>
                  </a:lnTo>
                  <a:lnTo>
                    <a:pt x="97" y="599"/>
                  </a:lnTo>
                  <a:lnTo>
                    <a:pt x="104" y="610"/>
                  </a:lnTo>
                  <a:lnTo>
                    <a:pt x="117" y="621"/>
                  </a:lnTo>
                  <a:lnTo>
                    <a:pt x="128" y="628"/>
                  </a:lnTo>
                  <a:lnTo>
                    <a:pt x="136" y="633"/>
                  </a:lnTo>
                  <a:lnTo>
                    <a:pt x="137" y="637"/>
                  </a:lnTo>
                  <a:lnTo>
                    <a:pt x="137" y="639"/>
                  </a:lnTo>
                  <a:lnTo>
                    <a:pt x="137" y="643"/>
                  </a:lnTo>
                  <a:lnTo>
                    <a:pt x="136" y="646"/>
                  </a:lnTo>
                  <a:lnTo>
                    <a:pt x="134" y="650"/>
                  </a:lnTo>
                  <a:lnTo>
                    <a:pt x="134" y="654"/>
                  </a:lnTo>
                  <a:lnTo>
                    <a:pt x="136" y="659"/>
                  </a:lnTo>
                  <a:lnTo>
                    <a:pt x="137" y="665"/>
                  </a:lnTo>
                  <a:lnTo>
                    <a:pt x="154" y="676"/>
                  </a:lnTo>
                  <a:lnTo>
                    <a:pt x="176" y="687"/>
                  </a:lnTo>
                  <a:lnTo>
                    <a:pt x="200" y="701"/>
                  </a:lnTo>
                  <a:lnTo>
                    <a:pt x="226" y="714"/>
                  </a:lnTo>
                  <a:lnTo>
                    <a:pt x="251" y="727"/>
                  </a:lnTo>
                  <a:lnTo>
                    <a:pt x="273" y="738"/>
                  </a:lnTo>
                  <a:lnTo>
                    <a:pt x="294" y="746"/>
                  </a:lnTo>
                  <a:lnTo>
                    <a:pt x="307" y="749"/>
                  </a:lnTo>
                  <a:lnTo>
                    <a:pt x="319" y="751"/>
                  </a:lnTo>
                  <a:lnTo>
                    <a:pt x="341" y="757"/>
                  </a:lnTo>
                  <a:lnTo>
                    <a:pt x="367" y="762"/>
                  </a:lnTo>
                  <a:lnTo>
                    <a:pt x="395" y="771"/>
                  </a:lnTo>
                  <a:lnTo>
                    <a:pt x="422" y="779"/>
                  </a:lnTo>
                  <a:lnTo>
                    <a:pt x="450" y="786"/>
                  </a:lnTo>
                  <a:lnTo>
                    <a:pt x="474" y="793"/>
                  </a:lnTo>
                  <a:lnTo>
                    <a:pt x="490" y="799"/>
                  </a:lnTo>
                  <a:lnTo>
                    <a:pt x="494" y="786"/>
                  </a:lnTo>
                  <a:lnTo>
                    <a:pt x="498" y="771"/>
                  </a:lnTo>
                  <a:lnTo>
                    <a:pt x="499" y="757"/>
                  </a:lnTo>
                  <a:lnTo>
                    <a:pt x="499" y="746"/>
                  </a:lnTo>
                  <a:lnTo>
                    <a:pt x="499" y="738"/>
                  </a:lnTo>
                  <a:lnTo>
                    <a:pt x="503" y="729"/>
                  </a:lnTo>
                  <a:lnTo>
                    <a:pt x="505" y="720"/>
                  </a:lnTo>
                  <a:lnTo>
                    <a:pt x="510" y="709"/>
                  </a:lnTo>
                  <a:lnTo>
                    <a:pt x="514" y="705"/>
                  </a:lnTo>
                  <a:lnTo>
                    <a:pt x="516" y="701"/>
                  </a:lnTo>
                  <a:lnTo>
                    <a:pt x="520" y="698"/>
                  </a:lnTo>
                  <a:lnTo>
                    <a:pt x="523" y="696"/>
                  </a:lnTo>
                  <a:lnTo>
                    <a:pt x="529" y="692"/>
                  </a:lnTo>
                  <a:lnTo>
                    <a:pt x="538" y="690"/>
                  </a:lnTo>
                  <a:lnTo>
                    <a:pt x="545" y="687"/>
                  </a:lnTo>
                  <a:lnTo>
                    <a:pt x="556" y="683"/>
                  </a:lnTo>
                  <a:lnTo>
                    <a:pt x="566" y="681"/>
                  </a:lnTo>
                  <a:lnTo>
                    <a:pt x="573" y="678"/>
                  </a:lnTo>
                  <a:lnTo>
                    <a:pt x="582" y="674"/>
                  </a:lnTo>
                  <a:lnTo>
                    <a:pt x="588" y="670"/>
                  </a:lnTo>
                  <a:lnTo>
                    <a:pt x="600" y="663"/>
                  </a:lnTo>
                  <a:lnTo>
                    <a:pt x="615" y="657"/>
                  </a:lnTo>
                  <a:lnTo>
                    <a:pt x="630" y="652"/>
                  </a:lnTo>
                  <a:lnTo>
                    <a:pt x="639" y="650"/>
                  </a:lnTo>
                  <a:lnTo>
                    <a:pt x="648" y="646"/>
                  </a:lnTo>
                  <a:lnTo>
                    <a:pt x="663" y="639"/>
                  </a:lnTo>
                  <a:lnTo>
                    <a:pt x="676" y="630"/>
                  </a:lnTo>
                  <a:lnTo>
                    <a:pt x="687"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1" name="Freeform 93"/>
            <p:cNvSpPr>
              <a:spLocks/>
            </p:cNvSpPr>
            <p:nvPr/>
          </p:nvSpPr>
          <p:spPr bwMode="auto">
            <a:xfrm>
              <a:off x="3606" y="2694"/>
              <a:ext cx="106" cy="187"/>
            </a:xfrm>
            <a:custGeom>
              <a:avLst/>
              <a:gdLst>
                <a:gd name="T0" fmla="*/ 1 w 212"/>
                <a:gd name="T1" fmla="*/ 0 h 375"/>
                <a:gd name="T2" fmla="*/ 1 w 212"/>
                <a:gd name="T3" fmla="*/ 0 h 375"/>
                <a:gd name="T4" fmla="*/ 1 w 212"/>
                <a:gd name="T5" fmla="*/ 0 h 375"/>
                <a:gd name="T6" fmla="*/ 1 w 212"/>
                <a:gd name="T7" fmla="*/ 0 h 375"/>
                <a:gd name="T8" fmla="*/ 1 w 212"/>
                <a:gd name="T9" fmla="*/ 0 h 375"/>
                <a:gd name="T10" fmla="*/ 1 w 212"/>
                <a:gd name="T11" fmla="*/ 0 h 375"/>
                <a:gd name="T12" fmla="*/ 1 w 212"/>
                <a:gd name="T13" fmla="*/ 0 h 375"/>
                <a:gd name="T14" fmla="*/ 1 w 212"/>
                <a:gd name="T15" fmla="*/ 0 h 375"/>
                <a:gd name="T16" fmla="*/ 1 w 212"/>
                <a:gd name="T17" fmla="*/ 0 h 375"/>
                <a:gd name="T18" fmla="*/ 1 w 212"/>
                <a:gd name="T19" fmla="*/ 0 h 375"/>
                <a:gd name="T20" fmla="*/ 1 w 212"/>
                <a:gd name="T21" fmla="*/ 0 h 375"/>
                <a:gd name="T22" fmla="*/ 1 w 212"/>
                <a:gd name="T23" fmla="*/ 0 h 375"/>
                <a:gd name="T24" fmla="*/ 1 w 212"/>
                <a:gd name="T25" fmla="*/ 0 h 375"/>
                <a:gd name="T26" fmla="*/ 1 w 212"/>
                <a:gd name="T27" fmla="*/ 0 h 375"/>
                <a:gd name="T28" fmla="*/ 1 w 212"/>
                <a:gd name="T29" fmla="*/ 0 h 375"/>
                <a:gd name="T30" fmla="*/ 1 w 212"/>
                <a:gd name="T31" fmla="*/ 0 h 375"/>
                <a:gd name="T32" fmla="*/ 1 w 212"/>
                <a:gd name="T33" fmla="*/ 0 h 375"/>
                <a:gd name="T34" fmla="*/ 0 w 212"/>
                <a:gd name="T35" fmla="*/ 0 h 375"/>
                <a:gd name="T36" fmla="*/ 1 w 212"/>
                <a:gd name="T37" fmla="*/ 0 h 375"/>
                <a:gd name="T38" fmla="*/ 1 w 212"/>
                <a:gd name="T39" fmla="*/ 0 h 375"/>
                <a:gd name="T40" fmla="*/ 1 w 212"/>
                <a:gd name="T41" fmla="*/ 0 h 375"/>
                <a:gd name="T42" fmla="*/ 1 w 212"/>
                <a:gd name="T43" fmla="*/ 0 h 375"/>
                <a:gd name="T44" fmla="*/ 1 w 212"/>
                <a:gd name="T45" fmla="*/ 0 h 375"/>
                <a:gd name="T46" fmla="*/ 1 w 212"/>
                <a:gd name="T47" fmla="*/ 0 h 375"/>
                <a:gd name="T48" fmla="*/ 1 w 212"/>
                <a:gd name="T49" fmla="*/ 0 h 375"/>
                <a:gd name="T50" fmla="*/ 1 w 212"/>
                <a:gd name="T51" fmla="*/ 0 h 375"/>
                <a:gd name="T52" fmla="*/ 1 w 212"/>
                <a:gd name="T53" fmla="*/ 0 h 375"/>
                <a:gd name="T54" fmla="*/ 1 w 212"/>
                <a:gd name="T55" fmla="*/ 0 h 375"/>
                <a:gd name="T56" fmla="*/ 1 w 212"/>
                <a:gd name="T57" fmla="*/ 0 h 375"/>
                <a:gd name="T58" fmla="*/ 1 w 212"/>
                <a:gd name="T59" fmla="*/ 0 h 375"/>
                <a:gd name="T60" fmla="*/ 1 w 212"/>
                <a:gd name="T61" fmla="*/ 0 h 375"/>
                <a:gd name="T62" fmla="*/ 1 w 212"/>
                <a:gd name="T63" fmla="*/ 0 h 375"/>
                <a:gd name="T64" fmla="*/ 1 w 212"/>
                <a:gd name="T65" fmla="*/ 0 h 375"/>
                <a:gd name="T66" fmla="*/ 1 w 212"/>
                <a:gd name="T67" fmla="*/ 0 h 375"/>
                <a:gd name="T68" fmla="*/ 1 w 212"/>
                <a:gd name="T69" fmla="*/ 0 h 375"/>
                <a:gd name="T70" fmla="*/ 1 w 212"/>
                <a:gd name="T71" fmla="*/ 0 h 3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2" h="375">
                  <a:moveTo>
                    <a:pt x="179" y="309"/>
                  </a:moveTo>
                  <a:lnTo>
                    <a:pt x="182" y="303"/>
                  </a:lnTo>
                  <a:lnTo>
                    <a:pt x="188" y="298"/>
                  </a:lnTo>
                  <a:lnTo>
                    <a:pt x="192" y="292"/>
                  </a:lnTo>
                  <a:lnTo>
                    <a:pt x="197" y="291"/>
                  </a:lnTo>
                  <a:lnTo>
                    <a:pt x="206" y="287"/>
                  </a:lnTo>
                  <a:lnTo>
                    <a:pt x="210" y="280"/>
                  </a:lnTo>
                  <a:lnTo>
                    <a:pt x="212" y="270"/>
                  </a:lnTo>
                  <a:lnTo>
                    <a:pt x="206" y="263"/>
                  </a:lnTo>
                  <a:lnTo>
                    <a:pt x="199" y="257"/>
                  </a:lnTo>
                  <a:lnTo>
                    <a:pt x="188" y="248"/>
                  </a:lnTo>
                  <a:lnTo>
                    <a:pt x="175" y="237"/>
                  </a:lnTo>
                  <a:lnTo>
                    <a:pt x="160" y="224"/>
                  </a:lnTo>
                  <a:lnTo>
                    <a:pt x="146" y="212"/>
                  </a:lnTo>
                  <a:lnTo>
                    <a:pt x="135" y="197"/>
                  </a:lnTo>
                  <a:lnTo>
                    <a:pt x="127" y="184"/>
                  </a:lnTo>
                  <a:lnTo>
                    <a:pt x="124" y="173"/>
                  </a:lnTo>
                  <a:lnTo>
                    <a:pt x="122" y="155"/>
                  </a:lnTo>
                  <a:lnTo>
                    <a:pt x="122" y="142"/>
                  </a:lnTo>
                  <a:lnTo>
                    <a:pt x="122" y="131"/>
                  </a:lnTo>
                  <a:lnTo>
                    <a:pt x="124" y="122"/>
                  </a:lnTo>
                  <a:lnTo>
                    <a:pt x="125" y="114"/>
                  </a:lnTo>
                  <a:lnTo>
                    <a:pt x="125" y="109"/>
                  </a:lnTo>
                  <a:lnTo>
                    <a:pt x="124" y="103"/>
                  </a:lnTo>
                  <a:lnTo>
                    <a:pt x="120" y="98"/>
                  </a:lnTo>
                  <a:lnTo>
                    <a:pt x="114" y="92"/>
                  </a:lnTo>
                  <a:lnTo>
                    <a:pt x="105" y="83"/>
                  </a:lnTo>
                  <a:lnTo>
                    <a:pt x="94" y="68"/>
                  </a:lnTo>
                  <a:lnTo>
                    <a:pt x="79" y="52"/>
                  </a:lnTo>
                  <a:lnTo>
                    <a:pt x="65" y="35"/>
                  </a:lnTo>
                  <a:lnTo>
                    <a:pt x="50" y="20"/>
                  </a:lnTo>
                  <a:lnTo>
                    <a:pt x="39" y="8"/>
                  </a:lnTo>
                  <a:lnTo>
                    <a:pt x="30" y="0"/>
                  </a:lnTo>
                  <a:lnTo>
                    <a:pt x="19" y="13"/>
                  </a:lnTo>
                  <a:lnTo>
                    <a:pt x="8" y="30"/>
                  </a:lnTo>
                  <a:lnTo>
                    <a:pt x="0" y="44"/>
                  </a:lnTo>
                  <a:lnTo>
                    <a:pt x="2" y="54"/>
                  </a:lnTo>
                  <a:lnTo>
                    <a:pt x="11" y="61"/>
                  </a:lnTo>
                  <a:lnTo>
                    <a:pt x="21" y="68"/>
                  </a:lnTo>
                  <a:lnTo>
                    <a:pt x="30" y="77"/>
                  </a:lnTo>
                  <a:lnTo>
                    <a:pt x="33" y="85"/>
                  </a:lnTo>
                  <a:lnTo>
                    <a:pt x="35" y="90"/>
                  </a:lnTo>
                  <a:lnTo>
                    <a:pt x="35" y="96"/>
                  </a:lnTo>
                  <a:lnTo>
                    <a:pt x="35" y="99"/>
                  </a:lnTo>
                  <a:lnTo>
                    <a:pt x="41" y="103"/>
                  </a:lnTo>
                  <a:lnTo>
                    <a:pt x="54" y="111"/>
                  </a:lnTo>
                  <a:lnTo>
                    <a:pt x="70" y="123"/>
                  </a:lnTo>
                  <a:lnTo>
                    <a:pt x="85" y="142"/>
                  </a:lnTo>
                  <a:lnTo>
                    <a:pt x="87" y="160"/>
                  </a:lnTo>
                  <a:lnTo>
                    <a:pt x="79" y="175"/>
                  </a:lnTo>
                  <a:lnTo>
                    <a:pt x="74" y="184"/>
                  </a:lnTo>
                  <a:lnTo>
                    <a:pt x="68" y="193"/>
                  </a:lnTo>
                  <a:lnTo>
                    <a:pt x="65" y="202"/>
                  </a:lnTo>
                  <a:lnTo>
                    <a:pt x="59" y="221"/>
                  </a:lnTo>
                  <a:lnTo>
                    <a:pt x="56" y="246"/>
                  </a:lnTo>
                  <a:lnTo>
                    <a:pt x="54" y="272"/>
                  </a:lnTo>
                  <a:lnTo>
                    <a:pt x="63" y="291"/>
                  </a:lnTo>
                  <a:lnTo>
                    <a:pt x="72" y="298"/>
                  </a:lnTo>
                  <a:lnTo>
                    <a:pt x="81" y="307"/>
                  </a:lnTo>
                  <a:lnTo>
                    <a:pt x="90" y="318"/>
                  </a:lnTo>
                  <a:lnTo>
                    <a:pt x="101" y="329"/>
                  </a:lnTo>
                  <a:lnTo>
                    <a:pt x="111" y="340"/>
                  </a:lnTo>
                  <a:lnTo>
                    <a:pt x="116" y="353"/>
                  </a:lnTo>
                  <a:lnTo>
                    <a:pt x="122" y="364"/>
                  </a:lnTo>
                  <a:lnTo>
                    <a:pt x="122" y="375"/>
                  </a:lnTo>
                  <a:lnTo>
                    <a:pt x="129" y="362"/>
                  </a:lnTo>
                  <a:lnTo>
                    <a:pt x="136" y="349"/>
                  </a:lnTo>
                  <a:lnTo>
                    <a:pt x="144" y="336"/>
                  </a:lnTo>
                  <a:lnTo>
                    <a:pt x="147" y="327"/>
                  </a:lnTo>
                  <a:lnTo>
                    <a:pt x="151" y="322"/>
                  </a:lnTo>
                  <a:lnTo>
                    <a:pt x="158" y="314"/>
                  </a:lnTo>
                  <a:lnTo>
                    <a:pt x="168" y="311"/>
                  </a:lnTo>
                  <a:lnTo>
                    <a:pt x="179" y="3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2" name="Freeform 94"/>
            <p:cNvSpPr>
              <a:spLocks/>
            </p:cNvSpPr>
            <p:nvPr/>
          </p:nvSpPr>
          <p:spPr bwMode="auto">
            <a:xfrm>
              <a:off x="3671" y="2864"/>
              <a:ext cx="32" cy="81"/>
            </a:xfrm>
            <a:custGeom>
              <a:avLst/>
              <a:gdLst>
                <a:gd name="T0" fmla="*/ 1 w 64"/>
                <a:gd name="T1" fmla="*/ 1 h 162"/>
                <a:gd name="T2" fmla="*/ 1 w 64"/>
                <a:gd name="T3" fmla="*/ 1 h 162"/>
                <a:gd name="T4" fmla="*/ 1 w 64"/>
                <a:gd name="T5" fmla="*/ 1 h 162"/>
                <a:gd name="T6" fmla="*/ 1 w 64"/>
                <a:gd name="T7" fmla="*/ 1 h 162"/>
                <a:gd name="T8" fmla="*/ 1 w 64"/>
                <a:gd name="T9" fmla="*/ 1 h 162"/>
                <a:gd name="T10" fmla="*/ 1 w 64"/>
                <a:gd name="T11" fmla="*/ 1 h 162"/>
                <a:gd name="T12" fmla="*/ 1 w 64"/>
                <a:gd name="T13" fmla="*/ 1 h 162"/>
                <a:gd name="T14" fmla="*/ 1 w 64"/>
                <a:gd name="T15" fmla="*/ 1 h 162"/>
                <a:gd name="T16" fmla="*/ 1 w 64"/>
                <a:gd name="T17" fmla="*/ 1 h 162"/>
                <a:gd name="T18" fmla="*/ 1 w 64"/>
                <a:gd name="T19" fmla="*/ 1 h 162"/>
                <a:gd name="T20" fmla="*/ 1 w 64"/>
                <a:gd name="T21" fmla="*/ 1 h 162"/>
                <a:gd name="T22" fmla="*/ 1 w 64"/>
                <a:gd name="T23" fmla="*/ 1 h 162"/>
                <a:gd name="T24" fmla="*/ 1 w 64"/>
                <a:gd name="T25" fmla="*/ 1 h 162"/>
                <a:gd name="T26" fmla="*/ 1 w 64"/>
                <a:gd name="T27" fmla="*/ 1 h 162"/>
                <a:gd name="T28" fmla="*/ 1 w 64"/>
                <a:gd name="T29" fmla="*/ 1 h 162"/>
                <a:gd name="T30" fmla="*/ 1 w 64"/>
                <a:gd name="T31" fmla="*/ 1 h 162"/>
                <a:gd name="T32" fmla="*/ 1 w 64"/>
                <a:gd name="T33" fmla="*/ 1 h 162"/>
                <a:gd name="T34" fmla="*/ 1 w 64"/>
                <a:gd name="T35" fmla="*/ 1 h 162"/>
                <a:gd name="T36" fmla="*/ 1 w 64"/>
                <a:gd name="T37" fmla="*/ 1 h 162"/>
                <a:gd name="T38" fmla="*/ 1 w 64"/>
                <a:gd name="T39" fmla="*/ 1 h 162"/>
                <a:gd name="T40" fmla="*/ 1 w 64"/>
                <a:gd name="T41" fmla="*/ 1 h 162"/>
                <a:gd name="T42" fmla="*/ 1 w 64"/>
                <a:gd name="T43" fmla="*/ 1 h 162"/>
                <a:gd name="T44" fmla="*/ 1 w 64"/>
                <a:gd name="T45" fmla="*/ 1 h 162"/>
                <a:gd name="T46" fmla="*/ 1 w 64"/>
                <a:gd name="T47" fmla="*/ 1 h 162"/>
                <a:gd name="T48" fmla="*/ 1 w 64"/>
                <a:gd name="T49" fmla="*/ 1 h 162"/>
                <a:gd name="T50" fmla="*/ 1 w 64"/>
                <a:gd name="T51" fmla="*/ 0 h 162"/>
                <a:gd name="T52" fmla="*/ 1 w 64"/>
                <a:gd name="T53" fmla="*/ 1 h 162"/>
                <a:gd name="T54" fmla="*/ 1 w 64"/>
                <a:gd name="T55" fmla="*/ 1 h 162"/>
                <a:gd name="T56" fmla="*/ 1 w 64"/>
                <a:gd name="T57" fmla="*/ 1 h 162"/>
                <a:gd name="T58" fmla="*/ 1 w 64"/>
                <a:gd name="T59" fmla="*/ 1 h 162"/>
                <a:gd name="T60" fmla="*/ 1 w 64"/>
                <a:gd name="T61" fmla="*/ 1 h 162"/>
                <a:gd name="T62" fmla="*/ 1 w 64"/>
                <a:gd name="T63" fmla="*/ 1 h 162"/>
                <a:gd name="T64" fmla="*/ 1 w 64"/>
                <a:gd name="T65" fmla="*/ 1 h 162"/>
                <a:gd name="T66" fmla="*/ 0 w 64"/>
                <a:gd name="T67" fmla="*/ 1 h 162"/>
                <a:gd name="T68" fmla="*/ 1 w 64"/>
                <a:gd name="T69" fmla="*/ 1 h 162"/>
                <a:gd name="T70" fmla="*/ 1 w 64"/>
                <a:gd name="T71" fmla="*/ 1 h 162"/>
                <a:gd name="T72" fmla="*/ 1 w 64"/>
                <a:gd name="T73" fmla="*/ 1 h 162"/>
                <a:gd name="T74" fmla="*/ 1 w 64"/>
                <a:gd name="T75" fmla="*/ 1 h 162"/>
                <a:gd name="T76" fmla="*/ 1 w 64"/>
                <a:gd name="T77" fmla="*/ 1 h 162"/>
                <a:gd name="T78" fmla="*/ 1 w 64"/>
                <a:gd name="T79" fmla="*/ 1 h 162"/>
                <a:gd name="T80" fmla="*/ 1 w 64"/>
                <a:gd name="T81" fmla="*/ 1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 h="162">
                  <a:moveTo>
                    <a:pt x="59" y="162"/>
                  </a:moveTo>
                  <a:lnTo>
                    <a:pt x="64" y="149"/>
                  </a:lnTo>
                  <a:lnTo>
                    <a:pt x="63" y="130"/>
                  </a:lnTo>
                  <a:lnTo>
                    <a:pt x="57" y="112"/>
                  </a:lnTo>
                  <a:lnTo>
                    <a:pt x="46" y="101"/>
                  </a:lnTo>
                  <a:lnTo>
                    <a:pt x="48" y="95"/>
                  </a:lnTo>
                  <a:lnTo>
                    <a:pt x="51" y="88"/>
                  </a:lnTo>
                  <a:lnTo>
                    <a:pt x="55" y="81"/>
                  </a:lnTo>
                  <a:lnTo>
                    <a:pt x="61" y="77"/>
                  </a:lnTo>
                  <a:lnTo>
                    <a:pt x="64" y="70"/>
                  </a:lnTo>
                  <a:lnTo>
                    <a:pt x="63" y="59"/>
                  </a:lnTo>
                  <a:lnTo>
                    <a:pt x="55" y="50"/>
                  </a:lnTo>
                  <a:lnTo>
                    <a:pt x="40" y="44"/>
                  </a:lnTo>
                  <a:lnTo>
                    <a:pt x="39" y="44"/>
                  </a:lnTo>
                  <a:lnTo>
                    <a:pt x="37" y="44"/>
                  </a:lnTo>
                  <a:lnTo>
                    <a:pt x="35" y="44"/>
                  </a:lnTo>
                  <a:lnTo>
                    <a:pt x="35" y="42"/>
                  </a:lnTo>
                  <a:lnTo>
                    <a:pt x="37" y="40"/>
                  </a:lnTo>
                  <a:lnTo>
                    <a:pt x="37" y="39"/>
                  </a:lnTo>
                  <a:lnTo>
                    <a:pt x="37" y="37"/>
                  </a:lnTo>
                  <a:lnTo>
                    <a:pt x="42" y="28"/>
                  </a:lnTo>
                  <a:lnTo>
                    <a:pt x="50" y="18"/>
                  </a:lnTo>
                  <a:lnTo>
                    <a:pt x="55" y="11"/>
                  </a:lnTo>
                  <a:lnTo>
                    <a:pt x="59" y="5"/>
                  </a:lnTo>
                  <a:lnTo>
                    <a:pt x="51" y="0"/>
                  </a:lnTo>
                  <a:lnTo>
                    <a:pt x="40" y="2"/>
                  </a:lnTo>
                  <a:lnTo>
                    <a:pt x="33" y="7"/>
                  </a:lnTo>
                  <a:lnTo>
                    <a:pt x="28" y="13"/>
                  </a:lnTo>
                  <a:lnTo>
                    <a:pt x="22" y="18"/>
                  </a:lnTo>
                  <a:lnTo>
                    <a:pt x="17" y="26"/>
                  </a:lnTo>
                  <a:lnTo>
                    <a:pt x="9" y="33"/>
                  </a:lnTo>
                  <a:lnTo>
                    <a:pt x="2" y="40"/>
                  </a:lnTo>
                  <a:lnTo>
                    <a:pt x="0" y="57"/>
                  </a:lnTo>
                  <a:lnTo>
                    <a:pt x="4" y="86"/>
                  </a:lnTo>
                  <a:lnTo>
                    <a:pt x="9" y="118"/>
                  </a:lnTo>
                  <a:lnTo>
                    <a:pt x="17" y="138"/>
                  </a:lnTo>
                  <a:lnTo>
                    <a:pt x="24" y="147"/>
                  </a:lnTo>
                  <a:lnTo>
                    <a:pt x="33" y="152"/>
                  </a:lnTo>
                  <a:lnTo>
                    <a:pt x="44" y="156"/>
                  </a:lnTo>
                  <a:lnTo>
                    <a:pt x="59"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3" name="Freeform 95"/>
            <p:cNvSpPr>
              <a:spLocks/>
            </p:cNvSpPr>
            <p:nvPr/>
          </p:nvSpPr>
          <p:spPr bwMode="auto">
            <a:xfrm>
              <a:off x="3486" y="2864"/>
              <a:ext cx="15" cy="31"/>
            </a:xfrm>
            <a:custGeom>
              <a:avLst/>
              <a:gdLst>
                <a:gd name="T0" fmla="*/ 0 w 31"/>
                <a:gd name="T1" fmla="*/ 0 h 63"/>
                <a:gd name="T2" fmla="*/ 0 w 31"/>
                <a:gd name="T3" fmla="*/ 0 h 63"/>
                <a:gd name="T4" fmla="*/ 0 w 31"/>
                <a:gd name="T5" fmla="*/ 0 h 63"/>
                <a:gd name="T6" fmla="*/ 0 w 31"/>
                <a:gd name="T7" fmla="*/ 0 h 63"/>
                <a:gd name="T8" fmla="*/ 0 w 31"/>
                <a:gd name="T9" fmla="*/ 0 h 63"/>
                <a:gd name="T10" fmla="*/ 0 w 31"/>
                <a:gd name="T11" fmla="*/ 0 h 63"/>
                <a:gd name="T12" fmla="*/ 0 w 31"/>
                <a:gd name="T13" fmla="*/ 0 h 63"/>
                <a:gd name="T14" fmla="*/ 0 w 31"/>
                <a:gd name="T15" fmla="*/ 0 h 63"/>
                <a:gd name="T16" fmla="*/ 0 w 31"/>
                <a:gd name="T17" fmla="*/ 0 h 63"/>
                <a:gd name="T18" fmla="*/ 0 w 31"/>
                <a:gd name="T19" fmla="*/ 0 h 63"/>
                <a:gd name="T20" fmla="*/ 0 w 31"/>
                <a:gd name="T21" fmla="*/ 0 h 63"/>
                <a:gd name="T22" fmla="*/ 0 w 31"/>
                <a:gd name="T23" fmla="*/ 0 h 63"/>
                <a:gd name="T24" fmla="*/ 0 w 31"/>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63">
                  <a:moveTo>
                    <a:pt x="14" y="0"/>
                  </a:moveTo>
                  <a:lnTo>
                    <a:pt x="9" y="9"/>
                  </a:lnTo>
                  <a:lnTo>
                    <a:pt x="3" y="20"/>
                  </a:lnTo>
                  <a:lnTo>
                    <a:pt x="0" y="31"/>
                  </a:lnTo>
                  <a:lnTo>
                    <a:pt x="0" y="42"/>
                  </a:lnTo>
                  <a:lnTo>
                    <a:pt x="7" y="48"/>
                  </a:lnTo>
                  <a:lnTo>
                    <a:pt x="16" y="53"/>
                  </a:lnTo>
                  <a:lnTo>
                    <a:pt x="25" y="59"/>
                  </a:lnTo>
                  <a:lnTo>
                    <a:pt x="31" y="63"/>
                  </a:lnTo>
                  <a:lnTo>
                    <a:pt x="24" y="52"/>
                  </a:lnTo>
                  <a:lnTo>
                    <a:pt x="16" y="35"/>
                  </a:lnTo>
                  <a:lnTo>
                    <a:pt x="13" y="18"/>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4" name="Freeform 96"/>
            <p:cNvSpPr>
              <a:spLocks/>
            </p:cNvSpPr>
            <p:nvPr/>
          </p:nvSpPr>
          <p:spPr bwMode="auto">
            <a:xfrm>
              <a:off x="3490" y="2849"/>
              <a:ext cx="26" cy="17"/>
            </a:xfrm>
            <a:custGeom>
              <a:avLst/>
              <a:gdLst>
                <a:gd name="T0" fmla="*/ 0 w 53"/>
                <a:gd name="T1" fmla="*/ 0 h 35"/>
                <a:gd name="T2" fmla="*/ 0 w 53"/>
                <a:gd name="T3" fmla="*/ 0 h 35"/>
                <a:gd name="T4" fmla="*/ 0 w 53"/>
                <a:gd name="T5" fmla="*/ 0 h 35"/>
                <a:gd name="T6" fmla="*/ 0 w 53"/>
                <a:gd name="T7" fmla="*/ 0 h 35"/>
                <a:gd name="T8" fmla="*/ 0 w 53"/>
                <a:gd name="T9" fmla="*/ 0 h 35"/>
                <a:gd name="T10" fmla="*/ 0 w 53"/>
                <a:gd name="T11" fmla="*/ 0 h 35"/>
                <a:gd name="T12" fmla="*/ 0 w 53"/>
                <a:gd name="T13" fmla="*/ 0 h 35"/>
                <a:gd name="T14" fmla="*/ 0 w 53"/>
                <a:gd name="T15" fmla="*/ 0 h 35"/>
                <a:gd name="T16" fmla="*/ 0 w 53"/>
                <a:gd name="T17" fmla="*/ 0 h 35"/>
                <a:gd name="T18" fmla="*/ 0 w 53"/>
                <a:gd name="T19" fmla="*/ 0 h 35"/>
                <a:gd name="T20" fmla="*/ 0 w 53"/>
                <a:gd name="T21" fmla="*/ 0 h 35"/>
                <a:gd name="T22" fmla="*/ 0 w 53"/>
                <a:gd name="T23" fmla="*/ 0 h 35"/>
                <a:gd name="T24" fmla="*/ 0 w 53"/>
                <a:gd name="T25" fmla="*/ 0 h 35"/>
                <a:gd name="T26" fmla="*/ 0 w 53"/>
                <a:gd name="T27" fmla="*/ 0 h 35"/>
                <a:gd name="T28" fmla="*/ 0 w 53"/>
                <a:gd name="T29" fmla="*/ 0 h 35"/>
                <a:gd name="T30" fmla="*/ 0 w 53"/>
                <a:gd name="T31" fmla="*/ 0 h 35"/>
                <a:gd name="T32" fmla="*/ 0 w 53"/>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35">
                  <a:moveTo>
                    <a:pt x="0" y="13"/>
                  </a:moveTo>
                  <a:lnTo>
                    <a:pt x="11" y="5"/>
                  </a:lnTo>
                  <a:lnTo>
                    <a:pt x="22" y="2"/>
                  </a:lnTo>
                  <a:lnTo>
                    <a:pt x="31" y="0"/>
                  </a:lnTo>
                  <a:lnTo>
                    <a:pt x="37" y="2"/>
                  </a:lnTo>
                  <a:lnTo>
                    <a:pt x="42" y="7"/>
                  </a:lnTo>
                  <a:lnTo>
                    <a:pt x="50" y="14"/>
                  </a:lnTo>
                  <a:lnTo>
                    <a:pt x="53" y="22"/>
                  </a:lnTo>
                  <a:lnTo>
                    <a:pt x="53" y="27"/>
                  </a:lnTo>
                  <a:lnTo>
                    <a:pt x="50" y="31"/>
                  </a:lnTo>
                  <a:lnTo>
                    <a:pt x="46" y="33"/>
                  </a:lnTo>
                  <a:lnTo>
                    <a:pt x="42" y="35"/>
                  </a:lnTo>
                  <a:lnTo>
                    <a:pt x="41" y="33"/>
                  </a:lnTo>
                  <a:lnTo>
                    <a:pt x="37" y="24"/>
                  </a:lnTo>
                  <a:lnTo>
                    <a:pt x="28" y="14"/>
                  </a:lnTo>
                  <a:lnTo>
                    <a:pt x="17" y="11"/>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5" name="Freeform 97"/>
            <p:cNvSpPr>
              <a:spLocks/>
            </p:cNvSpPr>
            <p:nvPr/>
          </p:nvSpPr>
          <p:spPr bwMode="auto">
            <a:xfrm>
              <a:off x="3678" y="2898"/>
              <a:ext cx="23" cy="17"/>
            </a:xfrm>
            <a:custGeom>
              <a:avLst/>
              <a:gdLst>
                <a:gd name="T0" fmla="*/ 1 w 46"/>
                <a:gd name="T1" fmla="*/ 0 h 35"/>
                <a:gd name="T2" fmla="*/ 1 w 46"/>
                <a:gd name="T3" fmla="*/ 0 h 35"/>
                <a:gd name="T4" fmla="*/ 1 w 46"/>
                <a:gd name="T5" fmla="*/ 0 h 35"/>
                <a:gd name="T6" fmla="*/ 1 w 46"/>
                <a:gd name="T7" fmla="*/ 0 h 35"/>
                <a:gd name="T8" fmla="*/ 1 w 46"/>
                <a:gd name="T9" fmla="*/ 0 h 35"/>
                <a:gd name="T10" fmla="*/ 1 w 46"/>
                <a:gd name="T11" fmla="*/ 0 h 35"/>
                <a:gd name="T12" fmla="*/ 1 w 46"/>
                <a:gd name="T13" fmla="*/ 0 h 35"/>
                <a:gd name="T14" fmla="*/ 1 w 46"/>
                <a:gd name="T15" fmla="*/ 0 h 35"/>
                <a:gd name="T16" fmla="*/ 0 w 46"/>
                <a:gd name="T17" fmla="*/ 0 h 35"/>
                <a:gd name="T18" fmla="*/ 1 w 46"/>
                <a:gd name="T19" fmla="*/ 0 h 35"/>
                <a:gd name="T20" fmla="*/ 1 w 46"/>
                <a:gd name="T21" fmla="*/ 0 h 35"/>
                <a:gd name="T22" fmla="*/ 1 w 46"/>
                <a:gd name="T23" fmla="*/ 0 h 35"/>
                <a:gd name="T24" fmla="*/ 1 w 46"/>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35">
                  <a:moveTo>
                    <a:pt x="46" y="11"/>
                  </a:moveTo>
                  <a:lnTo>
                    <a:pt x="40" y="15"/>
                  </a:lnTo>
                  <a:lnTo>
                    <a:pt x="36" y="22"/>
                  </a:lnTo>
                  <a:lnTo>
                    <a:pt x="33" y="29"/>
                  </a:lnTo>
                  <a:lnTo>
                    <a:pt x="31" y="35"/>
                  </a:lnTo>
                  <a:lnTo>
                    <a:pt x="24" y="26"/>
                  </a:lnTo>
                  <a:lnTo>
                    <a:pt x="16" y="17"/>
                  </a:lnTo>
                  <a:lnTo>
                    <a:pt x="7" y="7"/>
                  </a:lnTo>
                  <a:lnTo>
                    <a:pt x="0" y="0"/>
                  </a:lnTo>
                  <a:lnTo>
                    <a:pt x="13" y="4"/>
                  </a:lnTo>
                  <a:lnTo>
                    <a:pt x="25" y="7"/>
                  </a:lnTo>
                  <a:lnTo>
                    <a:pt x="36" y="9"/>
                  </a:lnTo>
                  <a:lnTo>
                    <a:pt x="4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6" name="Freeform 98"/>
            <p:cNvSpPr>
              <a:spLocks/>
            </p:cNvSpPr>
            <p:nvPr/>
          </p:nvSpPr>
          <p:spPr bwMode="auto">
            <a:xfrm>
              <a:off x="3638" y="2741"/>
              <a:ext cx="31" cy="54"/>
            </a:xfrm>
            <a:custGeom>
              <a:avLst/>
              <a:gdLst>
                <a:gd name="T0" fmla="*/ 0 w 60"/>
                <a:gd name="T1" fmla="*/ 1 h 106"/>
                <a:gd name="T2" fmla="*/ 1 w 60"/>
                <a:gd name="T3" fmla="*/ 1 h 106"/>
                <a:gd name="T4" fmla="*/ 1 w 60"/>
                <a:gd name="T5" fmla="*/ 1 h 106"/>
                <a:gd name="T6" fmla="*/ 1 w 60"/>
                <a:gd name="T7" fmla="*/ 1 h 106"/>
                <a:gd name="T8" fmla="*/ 1 w 60"/>
                <a:gd name="T9" fmla="*/ 1 h 106"/>
                <a:gd name="T10" fmla="*/ 1 w 60"/>
                <a:gd name="T11" fmla="*/ 1 h 106"/>
                <a:gd name="T12" fmla="*/ 1 w 60"/>
                <a:gd name="T13" fmla="*/ 1 h 106"/>
                <a:gd name="T14" fmla="*/ 1 w 60"/>
                <a:gd name="T15" fmla="*/ 1 h 106"/>
                <a:gd name="T16" fmla="*/ 1 w 60"/>
                <a:gd name="T17" fmla="*/ 1 h 106"/>
                <a:gd name="T18" fmla="*/ 1 w 60"/>
                <a:gd name="T19" fmla="*/ 1 h 106"/>
                <a:gd name="T20" fmla="*/ 1 w 60"/>
                <a:gd name="T21" fmla="*/ 1 h 106"/>
                <a:gd name="T22" fmla="*/ 1 w 60"/>
                <a:gd name="T23" fmla="*/ 0 h 106"/>
                <a:gd name="T24" fmla="*/ 1 w 60"/>
                <a:gd name="T25" fmla="*/ 1 h 106"/>
                <a:gd name="T26" fmla="*/ 1 w 60"/>
                <a:gd name="T27" fmla="*/ 1 h 106"/>
                <a:gd name="T28" fmla="*/ 1 w 60"/>
                <a:gd name="T29" fmla="*/ 1 h 106"/>
                <a:gd name="T30" fmla="*/ 1 w 60"/>
                <a:gd name="T31" fmla="*/ 1 h 106"/>
                <a:gd name="T32" fmla="*/ 1 w 60"/>
                <a:gd name="T33" fmla="*/ 1 h 106"/>
                <a:gd name="T34" fmla="*/ 1 w 60"/>
                <a:gd name="T35" fmla="*/ 1 h 106"/>
                <a:gd name="T36" fmla="*/ 1 w 60"/>
                <a:gd name="T37" fmla="*/ 1 h 106"/>
                <a:gd name="T38" fmla="*/ 1 w 60"/>
                <a:gd name="T39" fmla="*/ 1 h 106"/>
                <a:gd name="T40" fmla="*/ 1 w 60"/>
                <a:gd name="T41" fmla="*/ 1 h 106"/>
                <a:gd name="T42" fmla="*/ 1 w 60"/>
                <a:gd name="T43" fmla="*/ 1 h 106"/>
                <a:gd name="T44" fmla="*/ 1 w 60"/>
                <a:gd name="T45" fmla="*/ 1 h 106"/>
                <a:gd name="T46" fmla="*/ 1 w 60"/>
                <a:gd name="T47" fmla="*/ 1 h 106"/>
                <a:gd name="T48" fmla="*/ 0 w 60"/>
                <a:gd name="T49" fmla="*/ 1 h 1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106">
                  <a:moveTo>
                    <a:pt x="0" y="106"/>
                  </a:moveTo>
                  <a:lnTo>
                    <a:pt x="3" y="97"/>
                  </a:lnTo>
                  <a:lnTo>
                    <a:pt x="9" y="88"/>
                  </a:lnTo>
                  <a:lnTo>
                    <a:pt x="14" y="79"/>
                  </a:lnTo>
                  <a:lnTo>
                    <a:pt x="22" y="64"/>
                  </a:lnTo>
                  <a:lnTo>
                    <a:pt x="27" y="53"/>
                  </a:lnTo>
                  <a:lnTo>
                    <a:pt x="33" y="40"/>
                  </a:lnTo>
                  <a:lnTo>
                    <a:pt x="36" y="26"/>
                  </a:lnTo>
                  <a:lnTo>
                    <a:pt x="40" y="16"/>
                  </a:lnTo>
                  <a:lnTo>
                    <a:pt x="42" y="11"/>
                  </a:lnTo>
                  <a:lnTo>
                    <a:pt x="46" y="3"/>
                  </a:lnTo>
                  <a:lnTo>
                    <a:pt x="49" y="0"/>
                  </a:lnTo>
                  <a:lnTo>
                    <a:pt x="55" y="2"/>
                  </a:lnTo>
                  <a:lnTo>
                    <a:pt x="59" y="7"/>
                  </a:lnTo>
                  <a:lnTo>
                    <a:pt x="60" y="13"/>
                  </a:lnTo>
                  <a:lnTo>
                    <a:pt x="60" y="18"/>
                  </a:lnTo>
                  <a:lnTo>
                    <a:pt x="59" y="26"/>
                  </a:lnTo>
                  <a:lnTo>
                    <a:pt x="53" y="38"/>
                  </a:lnTo>
                  <a:lnTo>
                    <a:pt x="46" y="51"/>
                  </a:lnTo>
                  <a:lnTo>
                    <a:pt x="35" y="66"/>
                  </a:lnTo>
                  <a:lnTo>
                    <a:pt x="25" y="77"/>
                  </a:lnTo>
                  <a:lnTo>
                    <a:pt x="18" y="86"/>
                  </a:lnTo>
                  <a:lnTo>
                    <a:pt x="11" y="92"/>
                  </a:lnTo>
                  <a:lnTo>
                    <a:pt x="5" y="99"/>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7" name="Freeform 99"/>
            <p:cNvSpPr>
              <a:spLocks/>
            </p:cNvSpPr>
            <p:nvPr/>
          </p:nvSpPr>
          <p:spPr bwMode="auto">
            <a:xfrm>
              <a:off x="3648" y="2780"/>
              <a:ext cx="57" cy="68"/>
            </a:xfrm>
            <a:custGeom>
              <a:avLst/>
              <a:gdLst>
                <a:gd name="T0" fmla="*/ 1 w 112"/>
                <a:gd name="T1" fmla="*/ 1 h 136"/>
                <a:gd name="T2" fmla="*/ 1 w 112"/>
                <a:gd name="T3" fmla="*/ 1 h 136"/>
                <a:gd name="T4" fmla="*/ 1 w 112"/>
                <a:gd name="T5" fmla="*/ 1 h 136"/>
                <a:gd name="T6" fmla="*/ 1 w 112"/>
                <a:gd name="T7" fmla="*/ 1 h 136"/>
                <a:gd name="T8" fmla="*/ 1 w 112"/>
                <a:gd name="T9" fmla="*/ 1 h 136"/>
                <a:gd name="T10" fmla="*/ 1 w 112"/>
                <a:gd name="T11" fmla="*/ 1 h 136"/>
                <a:gd name="T12" fmla="*/ 1 w 112"/>
                <a:gd name="T13" fmla="*/ 1 h 136"/>
                <a:gd name="T14" fmla="*/ 1 w 112"/>
                <a:gd name="T15" fmla="*/ 1 h 136"/>
                <a:gd name="T16" fmla="*/ 1 w 112"/>
                <a:gd name="T17" fmla="*/ 1 h 136"/>
                <a:gd name="T18" fmla="*/ 1 w 112"/>
                <a:gd name="T19" fmla="*/ 1 h 136"/>
                <a:gd name="T20" fmla="*/ 1 w 112"/>
                <a:gd name="T21" fmla="*/ 1 h 136"/>
                <a:gd name="T22" fmla="*/ 1 w 112"/>
                <a:gd name="T23" fmla="*/ 1 h 136"/>
                <a:gd name="T24" fmla="*/ 1 w 112"/>
                <a:gd name="T25" fmla="*/ 1 h 136"/>
                <a:gd name="T26" fmla="*/ 1 w 112"/>
                <a:gd name="T27" fmla="*/ 1 h 136"/>
                <a:gd name="T28" fmla="*/ 1 w 112"/>
                <a:gd name="T29" fmla="*/ 1 h 136"/>
                <a:gd name="T30" fmla="*/ 1 w 112"/>
                <a:gd name="T31" fmla="*/ 1 h 136"/>
                <a:gd name="T32" fmla="*/ 1 w 112"/>
                <a:gd name="T33" fmla="*/ 1 h 136"/>
                <a:gd name="T34" fmla="*/ 1 w 112"/>
                <a:gd name="T35" fmla="*/ 1 h 136"/>
                <a:gd name="T36" fmla="*/ 1 w 112"/>
                <a:gd name="T37" fmla="*/ 1 h 136"/>
                <a:gd name="T38" fmla="*/ 1 w 112"/>
                <a:gd name="T39" fmla="*/ 1 h 136"/>
                <a:gd name="T40" fmla="*/ 1 w 112"/>
                <a:gd name="T41" fmla="*/ 1 h 136"/>
                <a:gd name="T42" fmla="*/ 1 w 112"/>
                <a:gd name="T43" fmla="*/ 1 h 136"/>
                <a:gd name="T44" fmla="*/ 1 w 112"/>
                <a:gd name="T45" fmla="*/ 1 h 136"/>
                <a:gd name="T46" fmla="*/ 1 w 112"/>
                <a:gd name="T47" fmla="*/ 1 h 136"/>
                <a:gd name="T48" fmla="*/ 1 w 112"/>
                <a:gd name="T49" fmla="*/ 0 h 136"/>
                <a:gd name="T50" fmla="*/ 1 w 112"/>
                <a:gd name="T51" fmla="*/ 1 h 136"/>
                <a:gd name="T52" fmla="*/ 1 w 112"/>
                <a:gd name="T53" fmla="*/ 1 h 136"/>
                <a:gd name="T54" fmla="*/ 1 w 112"/>
                <a:gd name="T55" fmla="*/ 1 h 136"/>
                <a:gd name="T56" fmla="*/ 0 w 112"/>
                <a:gd name="T57" fmla="*/ 1 h 136"/>
                <a:gd name="T58" fmla="*/ 1 w 112"/>
                <a:gd name="T59" fmla="*/ 1 h 136"/>
                <a:gd name="T60" fmla="*/ 1 w 112"/>
                <a:gd name="T61" fmla="*/ 1 h 136"/>
                <a:gd name="T62" fmla="*/ 1 w 112"/>
                <a:gd name="T63" fmla="*/ 1 h 136"/>
                <a:gd name="T64" fmla="*/ 1 w 112"/>
                <a:gd name="T65" fmla="*/ 1 h 136"/>
                <a:gd name="T66" fmla="*/ 1 w 112"/>
                <a:gd name="T67" fmla="*/ 1 h 136"/>
                <a:gd name="T68" fmla="*/ 1 w 112"/>
                <a:gd name="T69" fmla="*/ 1 h 136"/>
                <a:gd name="T70" fmla="*/ 1 w 112"/>
                <a:gd name="T71" fmla="*/ 1 h 136"/>
                <a:gd name="T72" fmla="*/ 1 w 112"/>
                <a:gd name="T73" fmla="*/ 1 h 136"/>
                <a:gd name="T74" fmla="*/ 1 w 112"/>
                <a:gd name="T75" fmla="*/ 1 h 136"/>
                <a:gd name="T76" fmla="*/ 1 w 112"/>
                <a:gd name="T77" fmla="*/ 1 h 136"/>
                <a:gd name="T78" fmla="*/ 1 w 112"/>
                <a:gd name="T79" fmla="*/ 1 h 136"/>
                <a:gd name="T80" fmla="*/ 1 w 112"/>
                <a:gd name="T81" fmla="*/ 1 h 136"/>
                <a:gd name="T82" fmla="*/ 1 w 112"/>
                <a:gd name="T83" fmla="*/ 1 h 136"/>
                <a:gd name="T84" fmla="*/ 1 w 112"/>
                <a:gd name="T85" fmla="*/ 1 h 136"/>
                <a:gd name="T86" fmla="*/ 1 w 112"/>
                <a:gd name="T87" fmla="*/ 1 h 136"/>
                <a:gd name="T88" fmla="*/ 1 w 112"/>
                <a:gd name="T89" fmla="*/ 1 h 136"/>
                <a:gd name="T90" fmla="*/ 1 w 112"/>
                <a:gd name="T91" fmla="*/ 1 h 136"/>
                <a:gd name="T92" fmla="*/ 1 w 112"/>
                <a:gd name="T93" fmla="*/ 1 h 136"/>
                <a:gd name="T94" fmla="*/ 1 w 112"/>
                <a:gd name="T95" fmla="*/ 1 h 136"/>
                <a:gd name="T96" fmla="*/ 1 w 112"/>
                <a:gd name="T97" fmla="*/ 1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36">
                  <a:moveTo>
                    <a:pt x="94" y="136"/>
                  </a:moveTo>
                  <a:lnTo>
                    <a:pt x="97" y="130"/>
                  </a:lnTo>
                  <a:lnTo>
                    <a:pt x="103" y="125"/>
                  </a:lnTo>
                  <a:lnTo>
                    <a:pt x="107" y="119"/>
                  </a:lnTo>
                  <a:lnTo>
                    <a:pt x="112" y="118"/>
                  </a:lnTo>
                  <a:lnTo>
                    <a:pt x="107" y="118"/>
                  </a:lnTo>
                  <a:lnTo>
                    <a:pt x="97" y="119"/>
                  </a:lnTo>
                  <a:lnTo>
                    <a:pt x="86" y="121"/>
                  </a:lnTo>
                  <a:lnTo>
                    <a:pt x="75" y="125"/>
                  </a:lnTo>
                  <a:lnTo>
                    <a:pt x="79" y="112"/>
                  </a:lnTo>
                  <a:lnTo>
                    <a:pt x="84" y="103"/>
                  </a:lnTo>
                  <a:lnTo>
                    <a:pt x="92" y="97"/>
                  </a:lnTo>
                  <a:lnTo>
                    <a:pt x="94" y="92"/>
                  </a:lnTo>
                  <a:lnTo>
                    <a:pt x="90" y="90"/>
                  </a:lnTo>
                  <a:lnTo>
                    <a:pt x="84" y="86"/>
                  </a:lnTo>
                  <a:lnTo>
                    <a:pt x="79" y="84"/>
                  </a:lnTo>
                  <a:lnTo>
                    <a:pt x="73" y="84"/>
                  </a:lnTo>
                  <a:lnTo>
                    <a:pt x="68" y="77"/>
                  </a:lnTo>
                  <a:lnTo>
                    <a:pt x="57" y="61"/>
                  </a:lnTo>
                  <a:lnTo>
                    <a:pt x="48" y="42"/>
                  </a:lnTo>
                  <a:lnTo>
                    <a:pt x="40" y="31"/>
                  </a:lnTo>
                  <a:lnTo>
                    <a:pt x="37" y="24"/>
                  </a:lnTo>
                  <a:lnTo>
                    <a:pt x="37" y="16"/>
                  </a:lnTo>
                  <a:lnTo>
                    <a:pt x="37" y="9"/>
                  </a:lnTo>
                  <a:lnTo>
                    <a:pt x="39" y="0"/>
                  </a:lnTo>
                  <a:lnTo>
                    <a:pt x="29" y="9"/>
                  </a:lnTo>
                  <a:lnTo>
                    <a:pt x="16" y="24"/>
                  </a:lnTo>
                  <a:lnTo>
                    <a:pt x="5" y="42"/>
                  </a:lnTo>
                  <a:lnTo>
                    <a:pt x="0" y="61"/>
                  </a:lnTo>
                  <a:lnTo>
                    <a:pt x="7" y="55"/>
                  </a:lnTo>
                  <a:lnTo>
                    <a:pt x="15" y="51"/>
                  </a:lnTo>
                  <a:lnTo>
                    <a:pt x="20" y="48"/>
                  </a:lnTo>
                  <a:lnTo>
                    <a:pt x="24" y="48"/>
                  </a:lnTo>
                  <a:lnTo>
                    <a:pt x="29" y="51"/>
                  </a:lnTo>
                  <a:lnTo>
                    <a:pt x="35" y="59"/>
                  </a:lnTo>
                  <a:lnTo>
                    <a:pt x="39" y="66"/>
                  </a:lnTo>
                  <a:lnTo>
                    <a:pt x="40" y="75"/>
                  </a:lnTo>
                  <a:lnTo>
                    <a:pt x="42" y="83"/>
                  </a:lnTo>
                  <a:lnTo>
                    <a:pt x="42" y="90"/>
                  </a:lnTo>
                  <a:lnTo>
                    <a:pt x="44" y="97"/>
                  </a:lnTo>
                  <a:lnTo>
                    <a:pt x="48" y="103"/>
                  </a:lnTo>
                  <a:lnTo>
                    <a:pt x="46" y="116"/>
                  </a:lnTo>
                  <a:lnTo>
                    <a:pt x="46" y="127"/>
                  </a:lnTo>
                  <a:lnTo>
                    <a:pt x="48" y="134"/>
                  </a:lnTo>
                  <a:lnTo>
                    <a:pt x="53" y="136"/>
                  </a:lnTo>
                  <a:lnTo>
                    <a:pt x="61" y="134"/>
                  </a:lnTo>
                  <a:lnTo>
                    <a:pt x="70" y="134"/>
                  </a:lnTo>
                  <a:lnTo>
                    <a:pt x="81" y="134"/>
                  </a:lnTo>
                  <a:lnTo>
                    <a:pt x="9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8" name="Freeform 100"/>
            <p:cNvSpPr>
              <a:spLocks/>
            </p:cNvSpPr>
            <p:nvPr/>
          </p:nvSpPr>
          <p:spPr bwMode="auto">
            <a:xfrm>
              <a:off x="3440" y="2977"/>
              <a:ext cx="174" cy="158"/>
            </a:xfrm>
            <a:custGeom>
              <a:avLst/>
              <a:gdLst>
                <a:gd name="T0" fmla="*/ 1 w 347"/>
                <a:gd name="T1" fmla="*/ 0 h 318"/>
                <a:gd name="T2" fmla="*/ 1 w 347"/>
                <a:gd name="T3" fmla="*/ 0 h 318"/>
                <a:gd name="T4" fmla="*/ 1 w 347"/>
                <a:gd name="T5" fmla="*/ 0 h 318"/>
                <a:gd name="T6" fmla="*/ 1 w 347"/>
                <a:gd name="T7" fmla="*/ 0 h 318"/>
                <a:gd name="T8" fmla="*/ 1 w 347"/>
                <a:gd name="T9" fmla="*/ 0 h 318"/>
                <a:gd name="T10" fmla="*/ 1 w 347"/>
                <a:gd name="T11" fmla="*/ 0 h 318"/>
                <a:gd name="T12" fmla="*/ 1 w 347"/>
                <a:gd name="T13" fmla="*/ 0 h 318"/>
                <a:gd name="T14" fmla="*/ 1 w 347"/>
                <a:gd name="T15" fmla="*/ 0 h 318"/>
                <a:gd name="T16" fmla="*/ 1 w 347"/>
                <a:gd name="T17" fmla="*/ 0 h 318"/>
                <a:gd name="T18" fmla="*/ 1 w 347"/>
                <a:gd name="T19" fmla="*/ 0 h 318"/>
                <a:gd name="T20" fmla="*/ 1 w 347"/>
                <a:gd name="T21" fmla="*/ 0 h 318"/>
                <a:gd name="T22" fmla="*/ 1 w 347"/>
                <a:gd name="T23" fmla="*/ 0 h 318"/>
                <a:gd name="T24" fmla="*/ 1 w 347"/>
                <a:gd name="T25" fmla="*/ 0 h 318"/>
                <a:gd name="T26" fmla="*/ 1 w 347"/>
                <a:gd name="T27" fmla="*/ 0 h 318"/>
                <a:gd name="T28" fmla="*/ 1 w 347"/>
                <a:gd name="T29" fmla="*/ 0 h 318"/>
                <a:gd name="T30" fmla="*/ 1 w 347"/>
                <a:gd name="T31" fmla="*/ 0 h 318"/>
                <a:gd name="T32" fmla="*/ 1 w 347"/>
                <a:gd name="T33" fmla="*/ 0 h 318"/>
                <a:gd name="T34" fmla="*/ 1 w 347"/>
                <a:gd name="T35" fmla="*/ 0 h 318"/>
                <a:gd name="T36" fmla="*/ 1 w 347"/>
                <a:gd name="T37" fmla="*/ 0 h 318"/>
                <a:gd name="T38" fmla="*/ 1 w 347"/>
                <a:gd name="T39" fmla="*/ 0 h 318"/>
                <a:gd name="T40" fmla="*/ 1 w 347"/>
                <a:gd name="T41" fmla="*/ 0 h 318"/>
                <a:gd name="T42" fmla="*/ 1 w 347"/>
                <a:gd name="T43" fmla="*/ 0 h 318"/>
                <a:gd name="T44" fmla="*/ 1 w 347"/>
                <a:gd name="T45" fmla="*/ 0 h 318"/>
                <a:gd name="T46" fmla="*/ 1 w 347"/>
                <a:gd name="T47" fmla="*/ 0 h 318"/>
                <a:gd name="T48" fmla="*/ 1 w 347"/>
                <a:gd name="T49" fmla="*/ 0 h 318"/>
                <a:gd name="T50" fmla="*/ 1 w 347"/>
                <a:gd name="T51" fmla="*/ 0 h 318"/>
                <a:gd name="T52" fmla="*/ 1 w 347"/>
                <a:gd name="T53" fmla="*/ 0 h 318"/>
                <a:gd name="T54" fmla="*/ 1 w 347"/>
                <a:gd name="T55" fmla="*/ 0 h 318"/>
                <a:gd name="T56" fmla="*/ 1 w 347"/>
                <a:gd name="T57" fmla="*/ 0 h 318"/>
                <a:gd name="T58" fmla="*/ 1 w 347"/>
                <a:gd name="T59" fmla="*/ 0 h 318"/>
                <a:gd name="T60" fmla="*/ 1 w 347"/>
                <a:gd name="T61" fmla="*/ 0 h 318"/>
                <a:gd name="T62" fmla="*/ 1 w 347"/>
                <a:gd name="T63" fmla="*/ 0 h 3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7" h="318">
                  <a:moveTo>
                    <a:pt x="323" y="116"/>
                  </a:moveTo>
                  <a:lnTo>
                    <a:pt x="307" y="110"/>
                  </a:lnTo>
                  <a:lnTo>
                    <a:pt x="283" y="103"/>
                  </a:lnTo>
                  <a:lnTo>
                    <a:pt x="255" y="96"/>
                  </a:lnTo>
                  <a:lnTo>
                    <a:pt x="228" y="88"/>
                  </a:lnTo>
                  <a:lnTo>
                    <a:pt x="200" y="79"/>
                  </a:lnTo>
                  <a:lnTo>
                    <a:pt x="174" y="74"/>
                  </a:lnTo>
                  <a:lnTo>
                    <a:pt x="152" y="68"/>
                  </a:lnTo>
                  <a:lnTo>
                    <a:pt x="140" y="66"/>
                  </a:lnTo>
                  <a:lnTo>
                    <a:pt x="128" y="63"/>
                  </a:lnTo>
                  <a:lnTo>
                    <a:pt x="116" y="59"/>
                  </a:lnTo>
                  <a:lnTo>
                    <a:pt x="99" y="52"/>
                  </a:lnTo>
                  <a:lnTo>
                    <a:pt x="79" y="42"/>
                  </a:lnTo>
                  <a:lnTo>
                    <a:pt x="59" y="31"/>
                  </a:lnTo>
                  <a:lnTo>
                    <a:pt x="38" y="22"/>
                  </a:lnTo>
                  <a:lnTo>
                    <a:pt x="18" y="11"/>
                  </a:lnTo>
                  <a:lnTo>
                    <a:pt x="0" y="0"/>
                  </a:lnTo>
                  <a:lnTo>
                    <a:pt x="11" y="15"/>
                  </a:lnTo>
                  <a:lnTo>
                    <a:pt x="22" y="29"/>
                  </a:lnTo>
                  <a:lnTo>
                    <a:pt x="31" y="42"/>
                  </a:lnTo>
                  <a:lnTo>
                    <a:pt x="40" y="55"/>
                  </a:lnTo>
                  <a:lnTo>
                    <a:pt x="49" y="68"/>
                  </a:lnTo>
                  <a:lnTo>
                    <a:pt x="57" y="79"/>
                  </a:lnTo>
                  <a:lnTo>
                    <a:pt x="66" y="86"/>
                  </a:lnTo>
                  <a:lnTo>
                    <a:pt x="73" y="94"/>
                  </a:lnTo>
                  <a:lnTo>
                    <a:pt x="86" y="103"/>
                  </a:lnTo>
                  <a:lnTo>
                    <a:pt x="103" y="116"/>
                  </a:lnTo>
                  <a:lnTo>
                    <a:pt x="125" y="130"/>
                  </a:lnTo>
                  <a:lnTo>
                    <a:pt x="145" y="147"/>
                  </a:lnTo>
                  <a:lnTo>
                    <a:pt x="165" y="162"/>
                  </a:lnTo>
                  <a:lnTo>
                    <a:pt x="180" y="176"/>
                  </a:lnTo>
                  <a:lnTo>
                    <a:pt x="191" y="187"/>
                  </a:lnTo>
                  <a:lnTo>
                    <a:pt x="191" y="195"/>
                  </a:lnTo>
                  <a:lnTo>
                    <a:pt x="204" y="197"/>
                  </a:lnTo>
                  <a:lnTo>
                    <a:pt x="215" y="200"/>
                  </a:lnTo>
                  <a:lnTo>
                    <a:pt x="226" y="206"/>
                  </a:lnTo>
                  <a:lnTo>
                    <a:pt x="237" y="211"/>
                  </a:lnTo>
                  <a:lnTo>
                    <a:pt x="246" y="217"/>
                  </a:lnTo>
                  <a:lnTo>
                    <a:pt x="253" y="224"/>
                  </a:lnTo>
                  <a:lnTo>
                    <a:pt x="259" y="232"/>
                  </a:lnTo>
                  <a:lnTo>
                    <a:pt x="263" y="239"/>
                  </a:lnTo>
                  <a:lnTo>
                    <a:pt x="268" y="252"/>
                  </a:lnTo>
                  <a:lnTo>
                    <a:pt x="272" y="265"/>
                  </a:lnTo>
                  <a:lnTo>
                    <a:pt x="279" y="274"/>
                  </a:lnTo>
                  <a:lnTo>
                    <a:pt x="288" y="279"/>
                  </a:lnTo>
                  <a:lnTo>
                    <a:pt x="296" y="281"/>
                  </a:lnTo>
                  <a:lnTo>
                    <a:pt x="303" y="285"/>
                  </a:lnTo>
                  <a:lnTo>
                    <a:pt x="312" y="288"/>
                  </a:lnTo>
                  <a:lnTo>
                    <a:pt x="321" y="294"/>
                  </a:lnTo>
                  <a:lnTo>
                    <a:pt x="329" y="300"/>
                  </a:lnTo>
                  <a:lnTo>
                    <a:pt x="336" y="305"/>
                  </a:lnTo>
                  <a:lnTo>
                    <a:pt x="343" y="311"/>
                  </a:lnTo>
                  <a:lnTo>
                    <a:pt x="347" y="318"/>
                  </a:lnTo>
                  <a:lnTo>
                    <a:pt x="343" y="294"/>
                  </a:lnTo>
                  <a:lnTo>
                    <a:pt x="334" y="266"/>
                  </a:lnTo>
                  <a:lnTo>
                    <a:pt x="323" y="239"/>
                  </a:lnTo>
                  <a:lnTo>
                    <a:pt x="312" y="219"/>
                  </a:lnTo>
                  <a:lnTo>
                    <a:pt x="314" y="211"/>
                  </a:lnTo>
                  <a:lnTo>
                    <a:pt x="316" y="204"/>
                  </a:lnTo>
                  <a:lnTo>
                    <a:pt x="318" y="200"/>
                  </a:lnTo>
                  <a:lnTo>
                    <a:pt x="321" y="197"/>
                  </a:lnTo>
                  <a:lnTo>
                    <a:pt x="327" y="184"/>
                  </a:lnTo>
                  <a:lnTo>
                    <a:pt x="331" y="164"/>
                  </a:lnTo>
                  <a:lnTo>
                    <a:pt x="331" y="138"/>
                  </a:lnTo>
                  <a:lnTo>
                    <a:pt x="323"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09" name="Freeform 101"/>
            <p:cNvSpPr>
              <a:spLocks/>
            </p:cNvSpPr>
            <p:nvPr/>
          </p:nvSpPr>
          <p:spPr bwMode="auto">
            <a:xfrm>
              <a:off x="3196" y="3318"/>
              <a:ext cx="22" cy="143"/>
            </a:xfrm>
            <a:custGeom>
              <a:avLst/>
              <a:gdLst>
                <a:gd name="T0" fmla="*/ 0 w 42"/>
                <a:gd name="T1" fmla="*/ 1 h 285"/>
                <a:gd name="T2" fmla="*/ 1 w 42"/>
                <a:gd name="T3" fmla="*/ 1 h 285"/>
                <a:gd name="T4" fmla="*/ 1 w 42"/>
                <a:gd name="T5" fmla="*/ 1 h 285"/>
                <a:gd name="T6" fmla="*/ 1 w 42"/>
                <a:gd name="T7" fmla="*/ 1 h 285"/>
                <a:gd name="T8" fmla="*/ 1 w 42"/>
                <a:gd name="T9" fmla="*/ 0 h 285"/>
                <a:gd name="T10" fmla="*/ 1 w 42"/>
                <a:gd name="T11" fmla="*/ 1 h 285"/>
                <a:gd name="T12" fmla="*/ 1 w 42"/>
                <a:gd name="T13" fmla="*/ 1 h 285"/>
                <a:gd name="T14" fmla="*/ 1 w 42"/>
                <a:gd name="T15" fmla="*/ 1 h 285"/>
                <a:gd name="T16" fmla="*/ 1 w 42"/>
                <a:gd name="T17" fmla="*/ 1 h 285"/>
                <a:gd name="T18" fmla="*/ 1 w 42"/>
                <a:gd name="T19" fmla="*/ 1 h 285"/>
                <a:gd name="T20" fmla="*/ 1 w 42"/>
                <a:gd name="T21" fmla="*/ 1 h 285"/>
                <a:gd name="T22" fmla="*/ 1 w 42"/>
                <a:gd name="T23" fmla="*/ 1 h 285"/>
                <a:gd name="T24" fmla="*/ 1 w 42"/>
                <a:gd name="T25" fmla="*/ 1 h 285"/>
                <a:gd name="T26" fmla="*/ 1 w 42"/>
                <a:gd name="T27" fmla="*/ 1 h 285"/>
                <a:gd name="T28" fmla="*/ 1 w 42"/>
                <a:gd name="T29" fmla="*/ 1 h 285"/>
                <a:gd name="T30" fmla="*/ 1 w 42"/>
                <a:gd name="T31" fmla="*/ 1 h 285"/>
                <a:gd name="T32" fmla="*/ 0 w 42"/>
                <a:gd name="T33" fmla="*/ 1 h 2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285">
                  <a:moveTo>
                    <a:pt x="0" y="191"/>
                  </a:moveTo>
                  <a:lnTo>
                    <a:pt x="5" y="146"/>
                  </a:lnTo>
                  <a:lnTo>
                    <a:pt x="15" y="90"/>
                  </a:lnTo>
                  <a:lnTo>
                    <a:pt x="26" y="37"/>
                  </a:lnTo>
                  <a:lnTo>
                    <a:pt x="35" y="0"/>
                  </a:lnTo>
                  <a:lnTo>
                    <a:pt x="29" y="56"/>
                  </a:lnTo>
                  <a:lnTo>
                    <a:pt x="26" y="109"/>
                  </a:lnTo>
                  <a:lnTo>
                    <a:pt x="28" y="151"/>
                  </a:lnTo>
                  <a:lnTo>
                    <a:pt x="31" y="179"/>
                  </a:lnTo>
                  <a:lnTo>
                    <a:pt x="37" y="204"/>
                  </a:lnTo>
                  <a:lnTo>
                    <a:pt x="40" y="236"/>
                  </a:lnTo>
                  <a:lnTo>
                    <a:pt x="42" y="267"/>
                  </a:lnTo>
                  <a:lnTo>
                    <a:pt x="42" y="285"/>
                  </a:lnTo>
                  <a:lnTo>
                    <a:pt x="33" y="256"/>
                  </a:lnTo>
                  <a:lnTo>
                    <a:pt x="22" y="230"/>
                  </a:lnTo>
                  <a:lnTo>
                    <a:pt x="9" y="208"/>
                  </a:lnTo>
                  <a:lnTo>
                    <a:pt x="0"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0" name="Freeform 102"/>
            <p:cNvSpPr>
              <a:spLocks/>
            </p:cNvSpPr>
            <p:nvPr/>
          </p:nvSpPr>
          <p:spPr bwMode="auto">
            <a:xfrm>
              <a:off x="3537" y="3502"/>
              <a:ext cx="176" cy="150"/>
            </a:xfrm>
            <a:custGeom>
              <a:avLst/>
              <a:gdLst>
                <a:gd name="T0" fmla="*/ 1 w 351"/>
                <a:gd name="T1" fmla="*/ 1 h 299"/>
                <a:gd name="T2" fmla="*/ 1 w 351"/>
                <a:gd name="T3" fmla="*/ 1 h 299"/>
                <a:gd name="T4" fmla="*/ 1 w 351"/>
                <a:gd name="T5" fmla="*/ 1 h 299"/>
                <a:gd name="T6" fmla="*/ 1 w 351"/>
                <a:gd name="T7" fmla="*/ 1 h 299"/>
                <a:gd name="T8" fmla="*/ 1 w 351"/>
                <a:gd name="T9" fmla="*/ 1 h 299"/>
                <a:gd name="T10" fmla="*/ 1 w 351"/>
                <a:gd name="T11" fmla="*/ 1 h 299"/>
                <a:gd name="T12" fmla="*/ 1 w 351"/>
                <a:gd name="T13" fmla="*/ 1 h 299"/>
                <a:gd name="T14" fmla="*/ 1 w 351"/>
                <a:gd name="T15" fmla="*/ 1 h 299"/>
                <a:gd name="T16" fmla="*/ 1 w 351"/>
                <a:gd name="T17" fmla="*/ 1 h 299"/>
                <a:gd name="T18" fmla="*/ 1 w 351"/>
                <a:gd name="T19" fmla="*/ 1 h 299"/>
                <a:gd name="T20" fmla="*/ 1 w 351"/>
                <a:gd name="T21" fmla="*/ 1 h 299"/>
                <a:gd name="T22" fmla="*/ 1 w 351"/>
                <a:gd name="T23" fmla="*/ 1 h 299"/>
                <a:gd name="T24" fmla="*/ 1 w 351"/>
                <a:gd name="T25" fmla="*/ 1 h 299"/>
                <a:gd name="T26" fmla="*/ 1 w 351"/>
                <a:gd name="T27" fmla="*/ 1 h 299"/>
                <a:gd name="T28" fmla="*/ 1 w 351"/>
                <a:gd name="T29" fmla="*/ 1 h 299"/>
                <a:gd name="T30" fmla="*/ 1 w 351"/>
                <a:gd name="T31" fmla="*/ 1 h 299"/>
                <a:gd name="T32" fmla="*/ 1 w 351"/>
                <a:gd name="T33" fmla="*/ 1 h 299"/>
                <a:gd name="T34" fmla="*/ 1 w 351"/>
                <a:gd name="T35" fmla="*/ 1 h 299"/>
                <a:gd name="T36" fmla="*/ 1 w 351"/>
                <a:gd name="T37" fmla="*/ 1 h 299"/>
                <a:gd name="T38" fmla="*/ 1 w 351"/>
                <a:gd name="T39" fmla="*/ 1 h 299"/>
                <a:gd name="T40" fmla="*/ 1 w 351"/>
                <a:gd name="T41" fmla="*/ 1 h 299"/>
                <a:gd name="T42" fmla="*/ 1 w 351"/>
                <a:gd name="T43" fmla="*/ 1 h 299"/>
                <a:gd name="T44" fmla="*/ 1 w 351"/>
                <a:gd name="T45" fmla="*/ 1 h 299"/>
                <a:gd name="T46" fmla="*/ 1 w 351"/>
                <a:gd name="T47" fmla="*/ 1 h 299"/>
                <a:gd name="T48" fmla="*/ 1 w 351"/>
                <a:gd name="T49" fmla="*/ 1 h 299"/>
                <a:gd name="T50" fmla="*/ 1 w 351"/>
                <a:gd name="T51" fmla="*/ 1 h 299"/>
                <a:gd name="T52" fmla="*/ 1 w 351"/>
                <a:gd name="T53" fmla="*/ 1 h 299"/>
                <a:gd name="T54" fmla="*/ 1 w 351"/>
                <a:gd name="T55" fmla="*/ 1 h 299"/>
                <a:gd name="T56" fmla="*/ 1 w 351"/>
                <a:gd name="T57" fmla="*/ 1 h 299"/>
                <a:gd name="T58" fmla="*/ 1 w 351"/>
                <a:gd name="T59" fmla="*/ 1 h 299"/>
                <a:gd name="T60" fmla="*/ 1 w 351"/>
                <a:gd name="T61" fmla="*/ 1 h 299"/>
                <a:gd name="T62" fmla="*/ 1 w 351"/>
                <a:gd name="T63" fmla="*/ 1 h 299"/>
                <a:gd name="T64" fmla="*/ 1 w 351"/>
                <a:gd name="T65" fmla="*/ 1 h 299"/>
                <a:gd name="T66" fmla="*/ 1 w 351"/>
                <a:gd name="T67" fmla="*/ 1 h 299"/>
                <a:gd name="T68" fmla="*/ 1 w 351"/>
                <a:gd name="T69" fmla="*/ 1 h 299"/>
                <a:gd name="T70" fmla="*/ 1 w 351"/>
                <a:gd name="T71" fmla="*/ 1 h 299"/>
                <a:gd name="T72" fmla="*/ 1 w 351"/>
                <a:gd name="T73" fmla="*/ 1 h 299"/>
                <a:gd name="T74" fmla="*/ 1 w 351"/>
                <a:gd name="T75" fmla="*/ 1 h 299"/>
                <a:gd name="T76" fmla="*/ 1 w 351"/>
                <a:gd name="T77" fmla="*/ 0 h 299"/>
                <a:gd name="T78" fmla="*/ 1 w 351"/>
                <a:gd name="T79" fmla="*/ 1 h 299"/>
                <a:gd name="T80" fmla="*/ 1 w 351"/>
                <a:gd name="T81" fmla="*/ 1 h 299"/>
                <a:gd name="T82" fmla="*/ 1 w 351"/>
                <a:gd name="T83" fmla="*/ 1 h 299"/>
                <a:gd name="T84" fmla="*/ 1 w 351"/>
                <a:gd name="T85" fmla="*/ 1 h 299"/>
                <a:gd name="T86" fmla="*/ 1 w 351"/>
                <a:gd name="T87" fmla="*/ 1 h 299"/>
                <a:gd name="T88" fmla="*/ 1 w 351"/>
                <a:gd name="T89" fmla="*/ 1 h 299"/>
                <a:gd name="T90" fmla="*/ 1 w 351"/>
                <a:gd name="T91" fmla="*/ 1 h 2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51" h="299">
                  <a:moveTo>
                    <a:pt x="347" y="5"/>
                  </a:moveTo>
                  <a:lnTo>
                    <a:pt x="351" y="55"/>
                  </a:lnTo>
                  <a:lnTo>
                    <a:pt x="349" y="108"/>
                  </a:lnTo>
                  <a:lnTo>
                    <a:pt x="340" y="160"/>
                  </a:lnTo>
                  <a:lnTo>
                    <a:pt x="323" y="198"/>
                  </a:lnTo>
                  <a:lnTo>
                    <a:pt x="317" y="215"/>
                  </a:lnTo>
                  <a:lnTo>
                    <a:pt x="310" y="246"/>
                  </a:lnTo>
                  <a:lnTo>
                    <a:pt x="305" y="279"/>
                  </a:lnTo>
                  <a:lnTo>
                    <a:pt x="303" y="299"/>
                  </a:lnTo>
                  <a:lnTo>
                    <a:pt x="297" y="285"/>
                  </a:lnTo>
                  <a:lnTo>
                    <a:pt x="297" y="270"/>
                  </a:lnTo>
                  <a:lnTo>
                    <a:pt x="301" y="255"/>
                  </a:lnTo>
                  <a:lnTo>
                    <a:pt x="305" y="242"/>
                  </a:lnTo>
                  <a:lnTo>
                    <a:pt x="306" y="229"/>
                  </a:lnTo>
                  <a:lnTo>
                    <a:pt x="301" y="218"/>
                  </a:lnTo>
                  <a:lnTo>
                    <a:pt x="295" y="209"/>
                  </a:lnTo>
                  <a:lnTo>
                    <a:pt x="286" y="200"/>
                  </a:lnTo>
                  <a:lnTo>
                    <a:pt x="275" y="200"/>
                  </a:lnTo>
                  <a:lnTo>
                    <a:pt x="261" y="200"/>
                  </a:lnTo>
                  <a:lnTo>
                    <a:pt x="246" y="196"/>
                  </a:lnTo>
                  <a:lnTo>
                    <a:pt x="233" y="193"/>
                  </a:lnTo>
                  <a:lnTo>
                    <a:pt x="226" y="189"/>
                  </a:lnTo>
                  <a:lnTo>
                    <a:pt x="218" y="185"/>
                  </a:lnTo>
                  <a:lnTo>
                    <a:pt x="209" y="180"/>
                  </a:lnTo>
                  <a:lnTo>
                    <a:pt x="200" y="172"/>
                  </a:lnTo>
                  <a:lnTo>
                    <a:pt x="189" y="167"/>
                  </a:lnTo>
                  <a:lnTo>
                    <a:pt x="180" y="161"/>
                  </a:lnTo>
                  <a:lnTo>
                    <a:pt x="172" y="158"/>
                  </a:lnTo>
                  <a:lnTo>
                    <a:pt x="167" y="156"/>
                  </a:lnTo>
                  <a:lnTo>
                    <a:pt x="159" y="156"/>
                  </a:lnTo>
                  <a:lnTo>
                    <a:pt x="148" y="160"/>
                  </a:lnTo>
                  <a:lnTo>
                    <a:pt x="132" y="165"/>
                  </a:lnTo>
                  <a:lnTo>
                    <a:pt x="114" y="171"/>
                  </a:lnTo>
                  <a:lnTo>
                    <a:pt x="95" y="178"/>
                  </a:lnTo>
                  <a:lnTo>
                    <a:pt x="77" y="185"/>
                  </a:lnTo>
                  <a:lnTo>
                    <a:pt x="60" y="193"/>
                  </a:lnTo>
                  <a:lnTo>
                    <a:pt x="49" y="198"/>
                  </a:lnTo>
                  <a:lnTo>
                    <a:pt x="33" y="204"/>
                  </a:lnTo>
                  <a:lnTo>
                    <a:pt x="18" y="206"/>
                  </a:lnTo>
                  <a:lnTo>
                    <a:pt x="5" y="202"/>
                  </a:lnTo>
                  <a:lnTo>
                    <a:pt x="0" y="196"/>
                  </a:lnTo>
                  <a:lnTo>
                    <a:pt x="3" y="187"/>
                  </a:lnTo>
                  <a:lnTo>
                    <a:pt x="9" y="176"/>
                  </a:lnTo>
                  <a:lnTo>
                    <a:pt x="18" y="165"/>
                  </a:lnTo>
                  <a:lnTo>
                    <a:pt x="27" y="154"/>
                  </a:lnTo>
                  <a:lnTo>
                    <a:pt x="38" y="145"/>
                  </a:lnTo>
                  <a:lnTo>
                    <a:pt x="49" y="138"/>
                  </a:lnTo>
                  <a:lnTo>
                    <a:pt x="58" y="130"/>
                  </a:lnTo>
                  <a:lnTo>
                    <a:pt x="68" y="125"/>
                  </a:lnTo>
                  <a:lnTo>
                    <a:pt x="77" y="119"/>
                  </a:lnTo>
                  <a:lnTo>
                    <a:pt x="88" y="112"/>
                  </a:lnTo>
                  <a:lnTo>
                    <a:pt x="101" y="105"/>
                  </a:lnTo>
                  <a:lnTo>
                    <a:pt x="114" y="97"/>
                  </a:lnTo>
                  <a:lnTo>
                    <a:pt x="125" y="90"/>
                  </a:lnTo>
                  <a:lnTo>
                    <a:pt x="136" y="84"/>
                  </a:lnTo>
                  <a:lnTo>
                    <a:pt x="143" y="79"/>
                  </a:lnTo>
                  <a:lnTo>
                    <a:pt x="148" y="77"/>
                  </a:lnTo>
                  <a:lnTo>
                    <a:pt x="152" y="73"/>
                  </a:lnTo>
                  <a:lnTo>
                    <a:pt x="154" y="68"/>
                  </a:lnTo>
                  <a:lnTo>
                    <a:pt x="156" y="62"/>
                  </a:lnTo>
                  <a:lnTo>
                    <a:pt x="154" y="59"/>
                  </a:lnTo>
                  <a:lnTo>
                    <a:pt x="150" y="57"/>
                  </a:lnTo>
                  <a:lnTo>
                    <a:pt x="143" y="53"/>
                  </a:lnTo>
                  <a:lnTo>
                    <a:pt x="134" y="49"/>
                  </a:lnTo>
                  <a:lnTo>
                    <a:pt x="123" y="44"/>
                  </a:lnTo>
                  <a:lnTo>
                    <a:pt x="112" y="40"/>
                  </a:lnTo>
                  <a:lnTo>
                    <a:pt x="101" y="37"/>
                  </a:lnTo>
                  <a:lnTo>
                    <a:pt x="93" y="35"/>
                  </a:lnTo>
                  <a:lnTo>
                    <a:pt x="90" y="33"/>
                  </a:lnTo>
                  <a:lnTo>
                    <a:pt x="86" y="31"/>
                  </a:lnTo>
                  <a:lnTo>
                    <a:pt x="80" y="27"/>
                  </a:lnTo>
                  <a:lnTo>
                    <a:pt x="77" y="24"/>
                  </a:lnTo>
                  <a:lnTo>
                    <a:pt x="75" y="18"/>
                  </a:lnTo>
                  <a:lnTo>
                    <a:pt x="73" y="13"/>
                  </a:lnTo>
                  <a:lnTo>
                    <a:pt x="73" y="7"/>
                  </a:lnTo>
                  <a:lnTo>
                    <a:pt x="68" y="3"/>
                  </a:lnTo>
                  <a:lnTo>
                    <a:pt x="60" y="0"/>
                  </a:lnTo>
                  <a:lnTo>
                    <a:pt x="71" y="0"/>
                  </a:lnTo>
                  <a:lnTo>
                    <a:pt x="88" y="3"/>
                  </a:lnTo>
                  <a:lnTo>
                    <a:pt x="108" y="9"/>
                  </a:lnTo>
                  <a:lnTo>
                    <a:pt x="132" y="16"/>
                  </a:lnTo>
                  <a:lnTo>
                    <a:pt x="158" y="24"/>
                  </a:lnTo>
                  <a:lnTo>
                    <a:pt x="182" y="31"/>
                  </a:lnTo>
                  <a:lnTo>
                    <a:pt x="204" y="37"/>
                  </a:lnTo>
                  <a:lnTo>
                    <a:pt x="222" y="40"/>
                  </a:lnTo>
                  <a:lnTo>
                    <a:pt x="238" y="42"/>
                  </a:lnTo>
                  <a:lnTo>
                    <a:pt x="255" y="40"/>
                  </a:lnTo>
                  <a:lnTo>
                    <a:pt x="272" y="37"/>
                  </a:lnTo>
                  <a:lnTo>
                    <a:pt x="288" y="31"/>
                  </a:lnTo>
                  <a:lnTo>
                    <a:pt x="303" y="24"/>
                  </a:lnTo>
                  <a:lnTo>
                    <a:pt x="319" y="18"/>
                  </a:lnTo>
                  <a:lnTo>
                    <a:pt x="334" y="11"/>
                  </a:lnTo>
                  <a:lnTo>
                    <a:pt x="34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1" name="Freeform 103"/>
            <p:cNvSpPr>
              <a:spLocks/>
            </p:cNvSpPr>
            <p:nvPr/>
          </p:nvSpPr>
          <p:spPr bwMode="auto">
            <a:xfrm>
              <a:off x="3411" y="3030"/>
              <a:ext cx="203" cy="261"/>
            </a:xfrm>
            <a:custGeom>
              <a:avLst/>
              <a:gdLst>
                <a:gd name="T0" fmla="*/ 0 w 408"/>
                <a:gd name="T1" fmla="*/ 1 h 521"/>
                <a:gd name="T2" fmla="*/ 0 w 408"/>
                <a:gd name="T3" fmla="*/ 1 h 521"/>
                <a:gd name="T4" fmla="*/ 0 w 408"/>
                <a:gd name="T5" fmla="*/ 1 h 521"/>
                <a:gd name="T6" fmla="*/ 0 w 408"/>
                <a:gd name="T7" fmla="*/ 1 h 521"/>
                <a:gd name="T8" fmla="*/ 0 w 408"/>
                <a:gd name="T9" fmla="*/ 1 h 521"/>
                <a:gd name="T10" fmla="*/ 0 w 408"/>
                <a:gd name="T11" fmla="*/ 1 h 521"/>
                <a:gd name="T12" fmla="*/ 0 w 408"/>
                <a:gd name="T13" fmla="*/ 1 h 521"/>
                <a:gd name="T14" fmla="*/ 0 w 408"/>
                <a:gd name="T15" fmla="*/ 1 h 521"/>
                <a:gd name="T16" fmla="*/ 0 w 408"/>
                <a:gd name="T17" fmla="*/ 1 h 521"/>
                <a:gd name="T18" fmla="*/ 0 w 408"/>
                <a:gd name="T19" fmla="*/ 1 h 521"/>
                <a:gd name="T20" fmla="*/ 0 w 408"/>
                <a:gd name="T21" fmla="*/ 1 h 521"/>
                <a:gd name="T22" fmla="*/ 0 w 408"/>
                <a:gd name="T23" fmla="*/ 1 h 521"/>
                <a:gd name="T24" fmla="*/ 0 w 408"/>
                <a:gd name="T25" fmla="*/ 1 h 521"/>
                <a:gd name="T26" fmla="*/ 0 w 408"/>
                <a:gd name="T27" fmla="*/ 1 h 521"/>
                <a:gd name="T28" fmla="*/ 0 w 408"/>
                <a:gd name="T29" fmla="*/ 1 h 521"/>
                <a:gd name="T30" fmla="*/ 0 w 408"/>
                <a:gd name="T31" fmla="*/ 1 h 521"/>
                <a:gd name="T32" fmla="*/ 0 w 408"/>
                <a:gd name="T33" fmla="*/ 1 h 521"/>
                <a:gd name="T34" fmla="*/ 0 w 408"/>
                <a:gd name="T35" fmla="*/ 1 h 521"/>
                <a:gd name="T36" fmla="*/ 0 w 408"/>
                <a:gd name="T37" fmla="*/ 1 h 521"/>
                <a:gd name="T38" fmla="*/ 0 w 408"/>
                <a:gd name="T39" fmla="*/ 1 h 521"/>
                <a:gd name="T40" fmla="*/ 0 w 408"/>
                <a:gd name="T41" fmla="*/ 1 h 521"/>
                <a:gd name="T42" fmla="*/ 0 w 408"/>
                <a:gd name="T43" fmla="*/ 1 h 521"/>
                <a:gd name="T44" fmla="*/ 0 w 408"/>
                <a:gd name="T45" fmla="*/ 1 h 521"/>
                <a:gd name="T46" fmla="*/ 0 w 408"/>
                <a:gd name="T47" fmla="*/ 0 h 521"/>
                <a:gd name="T48" fmla="*/ 0 w 408"/>
                <a:gd name="T49" fmla="*/ 1 h 521"/>
                <a:gd name="T50" fmla="*/ 0 w 408"/>
                <a:gd name="T51" fmla="*/ 1 h 521"/>
                <a:gd name="T52" fmla="*/ 0 w 408"/>
                <a:gd name="T53" fmla="*/ 1 h 521"/>
                <a:gd name="T54" fmla="*/ 0 w 408"/>
                <a:gd name="T55" fmla="*/ 1 h 521"/>
                <a:gd name="T56" fmla="*/ 0 w 408"/>
                <a:gd name="T57" fmla="*/ 1 h 521"/>
                <a:gd name="T58" fmla="*/ 0 w 408"/>
                <a:gd name="T59" fmla="*/ 1 h 521"/>
                <a:gd name="T60" fmla="*/ 0 w 408"/>
                <a:gd name="T61" fmla="*/ 1 h 521"/>
                <a:gd name="T62" fmla="*/ 0 w 408"/>
                <a:gd name="T63" fmla="*/ 1 h 521"/>
                <a:gd name="T64" fmla="*/ 0 w 408"/>
                <a:gd name="T65" fmla="*/ 1 h 521"/>
                <a:gd name="T66" fmla="*/ 0 w 408"/>
                <a:gd name="T67" fmla="*/ 1 h 521"/>
                <a:gd name="T68" fmla="*/ 0 w 408"/>
                <a:gd name="T69" fmla="*/ 1 h 521"/>
                <a:gd name="T70" fmla="*/ 0 w 408"/>
                <a:gd name="T71" fmla="*/ 1 h 521"/>
                <a:gd name="T72" fmla="*/ 0 w 408"/>
                <a:gd name="T73" fmla="*/ 1 h 521"/>
                <a:gd name="T74" fmla="*/ 0 w 408"/>
                <a:gd name="T75" fmla="*/ 1 h 521"/>
                <a:gd name="T76" fmla="*/ 0 w 408"/>
                <a:gd name="T77" fmla="*/ 1 h 521"/>
                <a:gd name="T78" fmla="*/ 0 w 408"/>
                <a:gd name="T79" fmla="*/ 1 h 521"/>
                <a:gd name="T80" fmla="*/ 0 w 408"/>
                <a:gd name="T81" fmla="*/ 1 h 521"/>
                <a:gd name="T82" fmla="*/ 0 w 408"/>
                <a:gd name="T83" fmla="*/ 1 h 521"/>
                <a:gd name="T84" fmla="*/ 0 w 408"/>
                <a:gd name="T85" fmla="*/ 1 h 521"/>
                <a:gd name="T86" fmla="*/ 0 w 408"/>
                <a:gd name="T87" fmla="*/ 1 h 5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8" h="521">
                  <a:moveTo>
                    <a:pt x="349" y="521"/>
                  </a:moveTo>
                  <a:lnTo>
                    <a:pt x="358" y="518"/>
                  </a:lnTo>
                  <a:lnTo>
                    <a:pt x="368" y="512"/>
                  </a:lnTo>
                  <a:lnTo>
                    <a:pt x="377" y="508"/>
                  </a:lnTo>
                  <a:lnTo>
                    <a:pt x="386" y="503"/>
                  </a:lnTo>
                  <a:lnTo>
                    <a:pt x="380" y="479"/>
                  </a:lnTo>
                  <a:lnTo>
                    <a:pt x="384" y="444"/>
                  </a:lnTo>
                  <a:lnTo>
                    <a:pt x="393" y="407"/>
                  </a:lnTo>
                  <a:lnTo>
                    <a:pt x="404" y="376"/>
                  </a:lnTo>
                  <a:lnTo>
                    <a:pt x="408" y="354"/>
                  </a:lnTo>
                  <a:lnTo>
                    <a:pt x="401" y="334"/>
                  </a:lnTo>
                  <a:lnTo>
                    <a:pt x="386" y="317"/>
                  </a:lnTo>
                  <a:lnTo>
                    <a:pt x="368" y="305"/>
                  </a:lnTo>
                  <a:lnTo>
                    <a:pt x="357" y="297"/>
                  </a:lnTo>
                  <a:lnTo>
                    <a:pt x="345" y="288"/>
                  </a:lnTo>
                  <a:lnTo>
                    <a:pt x="333" y="279"/>
                  </a:lnTo>
                  <a:lnTo>
                    <a:pt x="322" y="268"/>
                  </a:lnTo>
                  <a:lnTo>
                    <a:pt x="309" y="257"/>
                  </a:lnTo>
                  <a:lnTo>
                    <a:pt x="300" y="246"/>
                  </a:lnTo>
                  <a:lnTo>
                    <a:pt x="290" y="237"/>
                  </a:lnTo>
                  <a:lnTo>
                    <a:pt x="285" y="229"/>
                  </a:lnTo>
                  <a:lnTo>
                    <a:pt x="281" y="218"/>
                  </a:lnTo>
                  <a:lnTo>
                    <a:pt x="287" y="207"/>
                  </a:lnTo>
                  <a:lnTo>
                    <a:pt x="300" y="200"/>
                  </a:lnTo>
                  <a:lnTo>
                    <a:pt x="314" y="198"/>
                  </a:lnTo>
                  <a:lnTo>
                    <a:pt x="316" y="194"/>
                  </a:lnTo>
                  <a:lnTo>
                    <a:pt x="318" y="193"/>
                  </a:lnTo>
                  <a:lnTo>
                    <a:pt x="320" y="189"/>
                  </a:lnTo>
                  <a:lnTo>
                    <a:pt x="320" y="187"/>
                  </a:lnTo>
                  <a:lnTo>
                    <a:pt x="303" y="176"/>
                  </a:lnTo>
                  <a:lnTo>
                    <a:pt x="292" y="167"/>
                  </a:lnTo>
                  <a:lnTo>
                    <a:pt x="283" y="158"/>
                  </a:lnTo>
                  <a:lnTo>
                    <a:pt x="276" y="148"/>
                  </a:lnTo>
                  <a:lnTo>
                    <a:pt x="268" y="137"/>
                  </a:lnTo>
                  <a:lnTo>
                    <a:pt x="265" y="128"/>
                  </a:lnTo>
                  <a:lnTo>
                    <a:pt x="259" y="117"/>
                  </a:lnTo>
                  <a:lnTo>
                    <a:pt x="254" y="104"/>
                  </a:lnTo>
                  <a:lnTo>
                    <a:pt x="243" y="91"/>
                  </a:lnTo>
                  <a:lnTo>
                    <a:pt x="224" y="77"/>
                  </a:lnTo>
                  <a:lnTo>
                    <a:pt x="202" y="62"/>
                  </a:lnTo>
                  <a:lnTo>
                    <a:pt x="178" y="47"/>
                  </a:lnTo>
                  <a:lnTo>
                    <a:pt x="153" y="35"/>
                  </a:lnTo>
                  <a:lnTo>
                    <a:pt x="129" y="23"/>
                  </a:lnTo>
                  <a:lnTo>
                    <a:pt x="107" y="14"/>
                  </a:lnTo>
                  <a:lnTo>
                    <a:pt x="92" y="7"/>
                  </a:lnTo>
                  <a:lnTo>
                    <a:pt x="79" y="3"/>
                  </a:lnTo>
                  <a:lnTo>
                    <a:pt x="66" y="0"/>
                  </a:lnTo>
                  <a:lnTo>
                    <a:pt x="53" y="0"/>
                  </a:lnTo>
                  <a:lnTo>
                    <a:pt x="42" y="0"/>
                  </a:lnTo>
                  <a:lnTo>
                    <a:pt x="31" y="1"/>
                  </a:lnTo>
                  <a:lnTo>
                    <a:pt x="22" y="7"/>
                  </a:lnTo>
                  <a:lnTo>
                    <a:pt x="13" y="14"/>
                  </a:lnTo>
                  <a:lnTo>
                    <a:pt x="7" y="23"/>
                  </a:lnTo>
                  <a:lnTo>
                    <a:pt x="0" y="46"/>
                  </a:lnTo>
                  <a:lnTo>
                    <a:pt x="6" y="66"/>
                  </a:lnTo>
                  <a:lnTo>
                    <a:pt x="17" y="84"/>
                  </a:lnTo>
                  <a:lnTo>
                    <a:pt x="35" y="97"/>
                  </a:lnTo>
                  <a:lnTo>
                    <a:pt x="46" y="102"/>
                  </a:lnTo>
                  <a:lnTo>
                    <a:pt x="59" y="110"/>
                  </a:lnTo>
                  <a:lnTo>
                    <a:pt x="72" y="117"/>
                  </a:lnTo>
                  <a:lnTo>
                    <a:pt x="83" y="125"/>
                  </a:lnTo>
                  <a:lnTo>
                    <a:pt x="94" y="132"/>
                  </a:lnTo>
                  <a:lnTo>
                    <a:pt x="105" y="139"/>
                  </a:lnTo>
                  <a:lnTo>
                    <a:pt x="110" y="147"/>
                  </a:lnTo>
                  <a:lnTo>
                    <a:pt x="114" y="154"/>
                  </a:lnTo>
                  <a:lnTo>
                    <a:pt x="118" y="169"/>
                  </a:lnTo>
                  <a:lnTo>
                    <a:pt x="125" y="185"/>
                  </a:lnTo>
                  <a:lnTo>
                    <a:pt x="136" y="204"/>
                  </a:lnTo>
                  <a:lnTo>
                    <a:pt x="151" y="216"/>
                  </a:lnTo>
                  <a:lnTo>
                    <a:pt x="160" y="222"/>
                  </a:lnTo>
                  <a:lnTo>
                    <a:pt x="169" y="231"/>
                  </a:lnTo>
                  <a:lnTo>
                    <a:pt x="178" y="238"/>
                  </a:lnTo>
                  <a:lnTo>
                    <a:pt x="187" y="248"/>
                  </a:lnTo>
                  <a:lnTo>
                    <a:pt x="193" y="259"/>
                  </a:lnTo>
                  <a:lnTo>
                    <a:pt x="199" y="268"/>
                  </a:lnTo>
                  <a:lnTo>
                    <a:pt x="202" y="277"/>
                  </a:lnTo>
                  <a:lnTo>
                    <a:pt x="202" y="286"/>
                  </a:lnTo>
                  <a:lnTo>
                    <a:pt x="199" y="303"/>
                  </a:lnTo>
                  <a:lnTo>
                    <a:pt x="193" y="323"/>
                  </a:lnTo>
                  <a:lnTo>
                    <a:pt x="191" y="343"/>
                  </a:lnTo>
                  <a:lnTo>
                    <a:pt x="195" y="362"/>
                  </a:lnTo>
                  <a:lnTo>
                    <a:pt x="208" y="382"/>
                  </a:lnTo>
                  <a:lnTo>
                    <a:pt x="228" y="402"/>
                  </a:lnTo>
                  <a:lnTo>
                    <a:pt x="254" y="422"/>
                  </a:lnTo>
                  <a:lnTo>
                    <a:pt x="281" y="444"/>
                  </a:lnTo>
                  <a:lnTo>
                    <a:pt x="307" y="464"/>
                  </a:lnTo>
                  <a:lnTo>
                    <a:pt x="329" y="485"/>
                  </a:lnTo>
                  <a:lnTo>
                    <a:pt x="344" y="503"/>
                  </a:lnTo>
                  <a:lnTo>
                    <a:pt x="349" y="5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2" name="Freeform 104"/>
            <p:cNvSpPr>
              <a:spLocks/>
            </p:cNvSpPr>
            <p:nvPr/>
          </p:nvSpPr>
          <p:spPr bwMode="auto">
            <a:xfrm>
              <a:off x="3461" y="3056"/>
              <a:ext cx="52" cy="36"/>
            </a:xfrm>
            <a:custGeom>
              <a:avLst/>
              <a:gdLst>
                <a:gd name="T0" fmla="*/ 0 w 105"/>
                <a:gd name="T1" fmla="*/ 1 h 72"/>
                <a:gd name="T2" fmla="*/ 0 w 105"/>
                <a:gd name="T3" fmla="*/ 1 h 72"/>
                <a:gd name="T4" fmla="*/ 0 w 105"/>
                <a:gd name="T5" fmla="*/ 1 h 72"/>
                <a:gd name="T6" fmla="*/ 0 w 105"/>
                <a:gd name="T7" fmla="*/ 1 h 72"/>
                <a:gd name="T8" fmla="*/ 0 w 105"/>
                <a:gd name="T9" fmla="*/ 1 h 72"/>
                <a:gd name="T10" fmla="*/ 0 w 105"/>
                <a:gd name="T11" fmla="*/ 1 h 72"/>
                <a:gd name="T12" fmla="*/ 0 w 105"/>
                <a:gd name="T13" fmla="*/ 1 h 72"/>
                <a:gd name="T14" fmla="*/ 0 w 105"/>
                <a:gd name="T15" fmla="*/ 0 h 72"/>
                <a:gd name="T16" fmla="*/ 0 w 105"/>
                <a:gd name="T17" fmla="*/ 1 h 72"/>
                <a:gd name="T18" fmla="*/ 0 w 105"/>
                <a:gd name="T19" fmla="*/ 1 h 72"/>
                <a:gd name="T20" fmla="*/ 0 w 105"/>
                <a:gd name="T21" fmla="*/ 1 h 72"/>
                <a:gd name="T22" fmla="*/ 0 w 105"/>
                <a:gd name="T23" fmla="*/ 1 h 72"/>
                <a:gd name="T24" fmla="*/ 0 w 105"/>
                <a:gd name="T25" fmla="*/ 1 h 72"/>
                <a:gd name="T26" fmla="*/ 0 w 105"/>
                <a:gd name="T27" fmla="*/ 1 h 72"/>
                <a:gd name="T28" fmla="*/ 0 w 105"/>
                <a:gd name="T29" fmla="*/ 1 h 72"/>
                <a:gd name="T30" fmla="*/ 0 w 105"/>
                <a:gd name="T31" fmla="*/ 1 h 72"/>
                <a:gd name="T32" fmla="*/ 0 w 105"/>
                <a:gd name="T33" fmla="*/ 1 h 72"/>
                <a:gd name="T34" fmla="*/ 0 w 105"/>
                <a:gd name="T35" fmla="*/ 1 h 72"/>
                <a:gd name="T36" fmla="*/ 0 w 105"/>
                <a:gd name="T37" fmla="*/ 1 h 72"/>
                <a:gd name="T38" fmla="*/ 0 w 105"/>
                <a:gd name="T39" fmla="*/ 1 h 72"/>
                <a:gd name="T40" fmla="*/ 0 w 105"/>
                <a:gd name="T41" fmla="*/ 1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5" h="72">
                  <a:moveTo>
                    <a:pt x="105" y="72"/>
                  </a:moveTo>
                  <a:lnTo>
                    <a:pt x="96" y="59"/>
                  </a:lnTo>
                  <a:lnTo>
                    <a:pt x="83" y="46"/>
                  </a:lnTo>
                  <a:lnTo>
                    <a:pt x="68" y="33"/>
                  </a:lnTo>
                  <a:lnTo>
                    <a:pt x="52" y="22"/>
                  </a:lnTo>
                  <a:lnTo>
                    <a:pt x="37" y="11"/>
                  </a:lnTo>
                  <a:lnTo>
                    <a:pt x="26" y="4"/>
                  </a:lnTo>
                  <a:lnTo>
                    <a:pt x="15" y="0"/>
                  </a:lnTo>
                  <a:lnTo>
                    <a:pt x="9" y="2"/>
                  </a:lnTo>
                  <a:lnTo>
                    <a:pt x="4" y="13"/>
                  </a:lnTo>
                  <a:lnTo>
                    <a:pt x="0" y="26"/>
                  </a:lnTo>
                  <a:lnTo>
                    <a:pt x="0" y="40"/>
                  </a:lnTo>
                  <a:lnTo>
                    <a:pt x="11" y="46"/>
                  </a:lnTo>
                  <a:lnTo>
                    <a:pt x="20" y="46"/>
                  </a:lnTo>
                  <a:lnTo>
                    <a:pt x="30" y="46"/>
                  </a:lnTo>
                  <a:lnTo>
                    <a:pt x="41" y="46"/>
                  </a:lnTo>
                  <a:lnTo>
                    <a:pt x="53" y="46"/>
                  </a:lnTo>
                  <a:lnTo>
                    <a:pt x="66" y="48"/>
                  </a:lnTo>
                  <a:lnTo>
                    <a:pt x="79" y="53"/>
                  </a:lnTo>
                  <a:lnTo>
                    <a:pt x="92" y="61"/>
                  </a:lnTo>
                  <a:lnTo>
                    <a:pt x="105"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3" name="Freeform 105"/>
            <p:cNvSpPr>
              <a:spLocks/>
            </p:cNvSpPr>
            <p:nvPr/>
          </p:nvSpPr>
          <p:spPr bwMode="auto">
            <a:xfrm>
              <a:off x="3522" y="3135"/>
              <a:ext cx="61" cy="104"/>
            </a:xfrm>
            <a:custGeom>
              <a:avLst/>
              <a:gdLst>
                <a:gd name="T0" fmla="*/ 0 w 123"/>
                <a:gd name="T1" fmla="*/ 0 h 209"/>
                <a:gd name="T2" fmla="*/ 0 w 123"/>
                <a:gd name="T3" fmla="*/ 0 h 209"/>
                <a:gd name="T4" fmla="*/ 0 w 123"/>
                <a:gd name="T5" fmla="*/ 0 h 209"/>
                <a:gd name="T6" fmla="*/ 0 w 123"/>
                <a:gd name="T7" fmla="*/ 0 h 209"/>
                <a:gd name="T8" fmla="*/ 0 w 123"/>
                <a:gd name="T9" fmla="*/ 0 h 209"/>
                <a:gd name="T10" fmla="*/ 0 w 123"/>
                <a:gd name="T11" fmla="*/ 0 h 209"/>
                <a:gd name="T12" fmla="*/ 0 w 123"/>
                <a:gd name="T13" fmla="*/ 0 h 209"/>
                <a:gd name="T14" fmla="*/ 0 w 123"/>
                <a:gd name="T15" fmla="*/ 0 h 209"/>
                <a:gd name="T16" fmla="*/ 0 w 123"/>
                <a:gd name="T17" fmla="*/ 0 h 209"/>
                <a:gd name="T18" fmla="*/ 0 w 123"/>
                <a:gd name="T19" fmla="*/ 0 h 209"/>
                <a:gd name="T20" fmla="*/ 0 w 123"/>
                <a:gd name="T21" fmla="*/ 0 h 209"/>
                <a:gd name="T22" fmla="*/ 0 w 123"/>
                <a:gd name="T23" fmla="*/ 0 h 209"/>
                <a:gd name="T24" fmla="*/ 0 w 123"/>
                <a:gd name="T25" fmla="*/ 0 h 209"/>
                <a:gd name="T26" fmla="*/ 0 w 123"/>
                <a:gd name="T27" fmla="*/ 0 h 209"/>
                <a:gd name="T28" fmla="*/ 0 w 123"/>
                <a:gd name="T29" fmla="*/ 0 h 209"/>
                <a:gd name="T30" fmla="*/ 0 w 123"/>
                <a:gd name="T31" fmla="*/ 0 h 209"/>
                <a:gd name="T32" fmla="*/ 0 w 123"/>
                <a:gd name="T33" fmla="*/ 0 h 209"/>
                <a:gd name="T34" fmla="*/ 0 w 123"/>
                <a:gd name="T35" fmla="*/ 0 h 209"/>
                <a:gd name="T36" fmla="*/ 0 w 123"/>
                <a:gd name="T37" fmla="*/ 0 h 209"/>
                <a:gd name="T38" fmla="*/ 0 w 123"/>
                <a:gd name="T39" fmla="*/ 0 h 209"/>
                <a:gd name="T40" fmla="*/ 0 w 123"/>
                <a:gd name="T41" fmla="*/ 0 h 209"/>
                <a:gd name="T42" fmla="*/ 0 w 123"/>
                <a:gd name="T43" fmla="*/ 0 h 209"/>
                <a:gd name="T44" fmla="*/ 0 w 123"/>
                <a:gd name="T45" fmla="*/ 0 h 209"/>
                <a:gd name="T46" fmla="*/ 0 w 123"/>
                <a:gd name="T47" fmla="*/ 0 h 209"/>
                <a:gd name="T48" fmla="*/ 0 w 123"/>
                <a:gd name="T49" fmla="*/ 0 h 209"/>
                <a:gd name="T50" fmla="*/ 0 w 123"/>
                <a:gd name="T51" fmla="*/ 0 h 209"/>
                <a:gd name="T52" fmla="*/ 0 w 123"/>
                <a:gd name="T53" fmla="*/ 0 h 209"/>
                <a:gd name="T54" fmla="*/ 0 w 123"/>
                <a:gd name="T55" fmla="*/ 0 h 209"/>
                <a:gd name="T56" fmla="*/ 0 w 123"/>
                <a:gd name="T57" fmla="*/ 0 h 209"/>
                <a:gd name="T58" fmla="*/ 0 w 123"/>
                <a:gd name="T59" fmla="*/ 0 h 209"/>
                <a:gd name="T60" fmla="*/ 0 w 123"/>
                <a:gd name="T61" fmla="*/ 0 h 209"/>
                <a:gd name="T62" fmla="*/ 0 w 123"/>
                <a:gd name="T63" fmla="*/ 0 h 209"/>
                <a:gd name="T64" fmla="*/ 0 w 123"/>
                <a:gd name="T65" fmla="*/ 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209">
                  <a:moveTo>
                    <a:pt x="0" y="0"/>
                  </a:moveTo>
                  <a:lnTo>
                    <a:pt x="19" y="13"/>
                  </a:lnTo>
                  <a:lnTo>
                    <a:pt x="32" y="29"/>
                  </a:lnTo>
                  <a:lnTo>
                    <a:pt x="39" y="48"/>
                  </a:lnTo>
                  <a:lnTo>
                    <a:pt x="50" y="66"/>
                  </a:lnTo>
                  <a:lnTo>
                    <a:pt x="56" y="74"/>
                  </a:lnTo>
                  <a:lnTo>
                    <a:pt x="65" y="83"/>
                  </a:lnTo>
                  <a:lnTo>
                    <a:pt x="78" y="96"/>
                  </a:lnTo>
                  <a:lnTo>
                    <a:pt x="90" y="110"/>
                  </a:lnTo>
                  <a:lnTo>
                    <a:pt x="103" y="125"/>
                  </a:lnTo>
                  <a:lnTo>
                    <a:pt x="112" y="140"/>
                  </a:lnTo>
                  <a:lnTo>
                    <a:pt x="120" y="153"/>
                  </a:lnTo>
                  <a:lnTo>
                    <a:pt x="123" y="162"/>
                  </a:lnTo>
                  <a:lnTo>
                    <a:pt x="123" y="178"/>
                  </a:lnTo>
                  <a:lnTo>
                    <a:pt x="123" y="191"/>
                  </a:lnTo>
                  <a:lnTo>
                    <a:pt x="118" y="202"/>
                  </a:lnTo>
                  <a:lnTo>
                    <a:pt x="109" y="209"/>
                  </a:lnTo>
                  <a:lnTo>
                    <a:pt x="103" y="209"/>
                  </a:lnTo>
                  <a:lnTo>
                    <a:pt x="94" y="206"/>
                  </a:lnTo>
                  <a:lnTo>
                    <a:pt x="85" y="200"/>
                  </a:lnTo>
                  <a:lnTo>
                    <a:pt x="74" y="193"/>
                  </a:lnTo>
                  <a:lnTo>
                    <a:pt x="65" y="186"/>
                  </a:lnTo>
                  <a:lnTo>
                    <a:pt x="54" y="175"/>
                  </a:lnTo>
                  <a:lnTo>
                    <a:pt x="46" y="165"/>
                  </a:lnTo>
                  <a:lnTo>
                    <a:pt x="39" y="154"/>
                  </a:lnTo>
                  <a:lnTo>
                    <a:pt x="28" y="129"/>
                  </a:lnTo>
                  <a:lnTo>
                    <a:pt x="21" y="96"/>
                  </a:lnTo>
                  <a:lnTo>
                    <a:pt x="13" y="66"/>
                  </a:lnTo>
                  <a:lnTo>
                    <a:pt x="11" y="44"/>
                  </a:lnTo>
                  <a:lnTo>
                    <a:pt x="10" y="33"/>
                  </a:lnTo>
                  <a:lnTo>
                    <a:pt x="10" y="24"/>
                  </a:lnTo>
                  <a:lnTo>
                    <a:pt x="6"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4" name="Freeform 106"/>
            <p:cNvSpPr>
              <a:spLocks/>
            </p:cNvSpPr>
            <p:nvPr/>
          </p:nvSpPr>
          <p:spPr bwMode="auto">
            <a:xfrm>
              <a:off x="5004" y="2966"/>
              <a:ext cx="428" cy="726"/>
            </a:xfrm>
            <a:custGeom>
              <a:avLst/>
              <a:gdLst>
                <a:gd name="T0" fmla="*/ 1 w 854"/>
                <a:gd name="T1" fmla="*/ 0 h 1453"/>
                <a:gd name="T2" fmla="*/ 1 w 854"/>
                <a:gd name="T3" fmla="*/ 0 h 1453"/>
                <a:gd name="T4" fmla="*/ 1 w 854"/>
                <a:gd name="T5" fmla="*/ 0 h 1453"/>
                <a:gd name="T6" fmla="*/ 1 w 854"/>
                <a:gd name="T7" fmla="*/ 0 h 1453"/>
                <a:gd name="T8" fmla="*/ 1 w 854"/>
                <a:gd name="T9" fmla="*/ 0 h 1453"/>
                <a:gd name="T10" fmla="*/ 1 w 854"/>
                <a:gd name="T11" fmla="*/ 0 h 1453"/>
                <a:gd name="T12" fmla="*/ 1 w 854"/>
                <a:gd name="T13" fmla="*/ 0 h 1453"/>
                <a:gd name="T14" fmla="*/ 1 w 854"/>
                <a:gd name="T15" fmla="*/ 0 h 1453"/>
                <a:gd name="T16" fmla="*/ 1 w 854"/>
                <a:gd name="T17" fmla="*/ 0 h 1453"/>
                <a:gd name="T18" fmla="*/ 1 w 854"/>
                <a:gd name="T19" fmla="*/ 0 h 1453"/>
                <a:gd name="T20" fmla="*/ 1 w 854"/>
                <a:gd name="T21" fmla="*/ 0 h 1453"/>
                <a:gd name="T22" fmla="*/ 1 w 854"/>
                <a:gd name="T23" fmla="*/ 0 h 1453"/>
                <a:gd name="T24" fmla="*/ 1 w 854"/>
                <a:gd name="T25" fmla="*/ 0 h 1453"/>
                <a:gd name="T26" fmla="*/ 1 w 854"/>
                <a:gd name="T27" fmla="*/ 0 h 1453"/>
                <a:gd name="T28" fmla="*/ 1 w 854"/>
                <a:gd name="T29" fmla="*/ 0 h 1453"/>
                <a:gd name="T30" fmla="*/ 1 w 854"/>
                <a:gd name="T31" fmla="*/ 0 h 1453"/>
                <a:gd name="T32" fmla="*/ 1 w 854"/>
                <a:gd name="T33" fmla="*/ 0 h 1453"/>
                <a:gd name="T34" fmla="*/ 1 w 854"/>
                <a:gd name="T35" fmla="*/ 0 h 1453"/>
                <a:gd name="T36" fmla="*/ 1 w 854"/>
                <a:gd name="T37" fmla="*/ 0 h 1453"/>
                <a:gd name="T38" fmla="*/ 1 w 854"/>
                <a:gd name="T39" fmla="*/ 0 h 1453"/>
                <a:gd name="T40" fmla="*/ 1 w 854"/>
                <a:gd name="T41" fmla="*/ 0 h 1453"/>
                <a:gd name="T42" fmla="*/ 1 w 854"/>
                <a:gd name="T43" fmla="*/ 0 h 1453"/>
                <a:gd name="T44" fmla="*/ 1 w 854"/>
                <a:gd name="T45" fmla="*/ 0 h 1453"/>
                <a:gd name="T46" fmla="*/ 1 w 854"/>
                <a:gd name="T47" fmla="*/ 0 h 1453"/>
                <a:gd name="T48" fmla="*/ 1 w 854"/>
                <a:gd name="T49" fmla="*/ 0 h 1453"/>
                <a:gd name="T50" fmla="*/ 1 w 854"/>
                <a:gd name="T51" fmla="*/ 0 h 1453"/>
                <a:gd name="T52" fmla="*/ 1 w 854"/>
                <a:gd name="T53" fmla="*/ 0 h 1453"/>
                <a:gd name="T54" fmla="*/ 1 w 854"/>
                <a:gd name="T55" fmla="*/ 0 h 1453"/>
                <a:gd name="T56" fmla="*/ 1 w 854"/>
                <a:gd name="T57" fmla="*/ 0 h 1453"/>
                <a:gd name="T58" fmla="*/ 1 w 854"/>
                <a:gd name="T59" fmla="*/ 0 h 1453"/>
                <a:gd name="T60" fmla="*/ 1 w 854"/>
                <a:gd name="T61" fmla="*/ 0 h 1453"/>
                <a:gd name="T62" fmla="*/ 1 w 854"/>
                <a:gd name="T63" fmla="*/ 0 h 1453"/>
                <a:gd name="T64" fmla="*/ 1 w 854"/>
                <a:gd name="T65" fmla="*/ 0 h 1453"/>
                <a:gd name="T66" fmla="*/ 1 w 854"/>
                <a:gd name="T67" fmla="*/ 0 h 1453"/>
                <a:gd name="T68" fmla="*/ 1 w 854"/>
                <a:gd name="T69" fmla="*/ 0 h 1453"/>
                <a:gd name="T70" fmla="*/ 1 w 854"/>
                <a:gd name="T71" fmla="*/ 0 h 1453"/>
                <a:gd name="T72" fmla="*/ 1 w 854"/>
                <a:gd name="T73" fmla="*/ 0 h 1453"/>
                <a:gd name="T74" fmla="*/ 1 w 854"/>
                <a:gd name="T75" fmla="*/ 0 h 1453"/>
                <a:gd name="T76" fmla="*/ 1 w 854"/>
                <a:gd name="T77" fmla="*/ 0 h 1453"/>
                <a:gd name="T78" fmla="*/ 1 w 854"/>
                <a:gd name="T79" fmla="*/ 1 h 1453"/>
                <a:gd name="T80" fmla="*/ 1 w 854"/>
                <a:gd name="T81" fmla="*/ 1 h 1453"/>
                <a:gd name="T82" fmla="*/ 1 w 854"/>
                <a:gd name="T83" fmla="*/ 1 h 1453"/>
                <a:gd name="T84" fmla="*/ 1 w 854"/>
                <a:gd name="T85" fmla="*/ 1 h 1453"/>
                <a:gd name="T86" fmla="*/ 1 w 854"/>
                <a:gd name="T87" fmla="*/ 1 h 1453"/>
                <a:gd name="T88" fmla="*/ 1 w 854"/>
                <a:gd name="T89" fmla="*/ 1 h 1453"/>
                <a:gd name="T90" fmla="*/ 1 w 854"/>
                <a:gd name="T91" fmla="*/ 1 h 1453"/>
                <a:gd name="T92" fmla="*/ 1 w 854"/>
                <a:gd name="T93" fmla="*/ 1 h 1453"/>
                <a:gd name="T94" fmla="*/ 1 w 854"/>
                <a:gd name="T95" fmla="*/ 1 h 1453"/>
                <a:gd name="T96" fmla="*/ 1 w 854"/>
                <a:gd name="T97" fmla="*/ 1 h 1453"/>
                <a:gd name="T98" fmla="*/ 1 w 854"/>
                <a:gd name="T99" fmla="*/ 1 h 1453"/>
                <a:gd name="T100" fmla="*/ 1 w 854"/>
                <a:gd name="T101" fmla="*/ 1 h 1453"/>
                <a:gd name="T102" fmla="*/ 1 w 854"/>
                <a:gd name="T103" fmla="*/ 1 h 1453"/>
                <a:gd name="T104" fmla="*/ 1 w 854"/>
                <a:gd name="T105" fmla="*/ 1 h 1453"/>
                <a:gd name="T106" fmla="*/ 1 w 854"/>
                <a:gd name="T107" fmla="*/ 1 h 1453"/>
                <a:gd name="T108" fmla="*/ 1 w 854"/>
                <a:gd name="T109" fmla="*/ 0 h 14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4" h="1453">
                  <a:moveTo>
                    <a:pt x="46" y="970"/>
                  </a:moveTo>
                  <a:lnTo>
                    <a:pt x="66" y="970"/>
                  </a:lnTo>
                  <a:lnTo>
                    <a:pt x="86" y="970"/>
                  </a:lnTo>
                  <a:lnTo>
                    <a:pt x="105" y="970"/>
                  </a:lnTo>
                  <a:lnTo>
                    <a:pt x="123" y="970"/>
                  </a:lnTo>
                  <a:lnTo>
                    <a:pt x="138" y="970"/>
                  </a:lnTo>
                  <a:lnTo>
                    <a:pt x="151" y="970"/>
                  </a:lnTo>
                  <a:lnTo>
                    <a:pt x="160" y="968"/>
                  </a:lnTo>
                  <a:lnTo>
                    <a:pt x="165" y="968"/>
                  </a:lnTo>
                  <a:lnTo>
                    <a:pt x="173" y="966"/>
                  </a:lnTo>
                  <a:lnTo>
                    <a:pt x="182" y="964"/>
                  </a:lnTo>
                  <a:lnTo>
                    <a:pt x="193" y="961"/>
                  </a:lnTo>
                  <a:lnTo>
                    <a:pt x="204" y="957"/>
                  </a:lnTo>
                  <a:lnTo>
                    <a:pt x="215" y="953"/>
                  </a:lnTo>
                  <a:lnTo>
                    <a:pt x="226" y="950"/>
                  </a:lnTo>
                  <a:lnTo>
                    <a:pt x="235" y="946"/>
                  </a:lnTo>
                  <a:lnTo>
                    <a:pt x="242" y="942"/>
                  </a:lnTo>
                  <a:lnTo>
                    <a:pt x="250" y="939"/>
                  </a:lnTo>
                  <a:lnTo>
                    <a:pt x="257" y="933"/>
                  </a:lnTo>
                  <a:lnTo>
                    <a:pt x="266" y="928"/>
                  </a:lnTo>
                  <a:lnTo>
                    <a:pt x="275" y="922"/>
                  </a:lnTo>
                  <a:lnTo>
                    <a:pt x="285" y="917"/>
                  </a:lnTo>
                  <a:lnTo>
                    <a:pt x="292" y="909"/>
                  </a:lnTo>
                  <a:lnTo>
                    <a:pt x="299" y="902"/>
                  </a:lnTo>
                  <a:lnTo>
                    <a:pt x="303" y="896"/>
                  </a:lnTo>
                  <a:lnTo>
                    <a:pt x="309" y="889"/>
                  </a:lnTo>
                  <a:lnTo>
                    <a:pt x="316" y="878"/>
                  </a:lnTo>
                  <a:lnTo>
                    <a:pt x="323" y="867"/>
                  </a:lnTo>
                  <a:lnTo>
                    <a:pt x="329" y="858"/>
                  </a:lnTo>
                  <a:lnTo>
                    <a:pt x="334" y="849"/>
                  </a:lnTo>
                  <a:lnTo>
                    <a:pt x="342" y="836"/>
                  </a:lnTo>
                  <a:lnTo>
                    <a:pt x="349" y="819"/>
                  </a:lnTo>
                  <a:lnTo>
                    <a:pt x="356" y="805"/>
                  </a:lnTo>
                  <a:lnTo>
                    <a:pt x="362" y="792"/>
                  </a:lnTo>
                  <a:lnTo>
                    <a:pt x="371" y="768"/>
                  </a:lnTo>
                  <a:lnTo>
                    <a:pt x="384" y="735"/>
                  </a:lnTo>
                  <a:lnTo>
                    <a:pt x="397" y="700"/>
                  </a:lnTo>
                  <a:lnTo>
                    <a:pt x="410" y="661"/>
                  </a:lnTo>
                  <a:lnTo>
                    <a:pt x="422" y="626"/>
                  </a:lnTo>
                  <a:lnTo>
                    <a:pt x="432" y="597"/>
                  </a:lnTo>
                  <a:lnTo>
                    <a:pt x="437" y="575"/>
                  </a:lnTo>
                  <a:lnTo>
                    <a:pt x="446" y="520"/>
                  </a:lnTo>
                  <a:lnTo>
                    <a:pt x="459" y="435"/>
                  </a:lnTo>
                  <a:lnTo>
                    <a:pt x="470" y="356"/>
                  </a:lnTo>
                  <a:lnTo>
                    <a:pt x="474" y="309"/>
                  </a:lnTo>
                  <a:lnTo>
                    <a:pt x="472" y="294"/>
                  </a:lnTo>
                  <a:lnTo>
                    <a:pt x="468" y="294"/>
                  </a:lnTo>
                  <a:lnTo>
                    <a:pt x="463" y="298"/>
                  </a:lnTo>
                  <a:lnTo>
                    <a:pt x="459" y="303"/>
                  </a:lnTo>
                  <a:lnTo>
                    <a:pt x="456" y="307"/>
                  </a:lnTo>
                  <a:lnTo>
                    <a:pt x="448" y="316"/>
                  </a:lnTo>
                  <a:lnTo>
                    <a:pt x="437" y="325"/>
                  </a:lnTo>
                  <a:lnTo>
                    <a:pt x="422" y="338"/>
                  </a:lnTo>
                  <a:lnTo>
                    <a:pt x="404" y="349"/>
                  </a:lnTo>
                  <a:lnTo>
                    <a:pt x="384" y="358"/>
                  </a:lnTo>
                  <a:lnTo>
                    <a:pt x="360" y="366"/>
                  </a:lnTo>
                  <a:lnTo>
                    <a:pt x="334" y="367"/>
                  </a:lnTo>
                  <a:lnTo>
                    <a:pt x="331" y="356"/>
                  </a:lnTo>
                  <a:lnTo>
                    <a:pt x="325" y="345"/>
                  </a:lnTo>
                  <a:lnTo>
                    <a:pt x="318" y="336"/>
                  </a:lnTo>
                  <a:lnTo>
                    <a:pt x="310" y="327"/>
                  </a:lnTo>
                  <a:lnTo>
                    <a:pt x="299" y="322"/>
                  </a:lnTo>
                  <a:lnTo>
                    <a:pt x="290" y="316"/>
                  </a:lnTo>
                  <a:lnTo>
                    <a:pt x="279" y="314"/>
                  </a:lnTo>
                  <a:lnTo>
                    <a:pt x="268" y="314"/>
                  </a:lnTo>
                  <a:lnTo>
                    <a:pt x="257" y="316"/>
                  </a:lnTo>
                  <a:lnTo>
                    <a:pt x="244" y="316"/>
                  </a:lnTo>
                  <a:lnTo>
                    <a:pt x="231" y="318"/>
                  </a:lnTo>
                  <a:lnTo>
                    <a:pt x="220" y="316"/>
                  </a:lnTo>
                  <a:lnTo>
                    <a:pt x="211" y="316"/>
                  </a:lnTo>
                  <a:lnTo>
                    <a:pt x="204" y="312"/>
                  </a:lnTo>
                  <a:lnTo>
                    <a:pt x="200" y="309"/>
                  </a:lnTo>
                  <a:lnTo>
                    <a:pt x="200" y="301"/>
                  </a:lnTo>
                  <a:lnTo>
                    <a:pt x="209" y="283"/>
                  </a:lnTo>
                  <a:lnTo>
                    <a:pt x="224" y="261"/>
                  </a:lnTo>
                  <a:lnTo>
                    <a:pt x="239" y="241"/>
                  </a:lnTo>
                  <a:lnTo>
                    <a:pt x="252" y="231"/>
                  </a:lnTo>
                  <a:lnTo>
                    <a:pt x="264" y="226"/>
                  </a:lnTo>
                  <a:lnTo>
                    <a:pt x="292" y="215"/>
                  </a:lnTo>
                  <a:lnTo>
                    <a:pt x="327" y="200"/>
                  </a:lnTo>
                  <a:lnTo>
                    <a:pt x="367" y="182"/>
                  </a:lnTo>
                  <a:lnTo>
                    <a:pt x="408" y="165"/>
                  </a:lnTo>
                  <a:lnTo>
                    <a:pt x="446" y="151"/>
                  </a:lnTo>
                  <a:lnTo>
                    <a:pt x="474" y="138"/>
                  </a:lnTo>
                  <a:lnTo>
                    <a:pt x="490" y="132"/>
                  </a:lnTo>
                  <a:lnTo>
                    <a:pt x="483" y="127"/>
                  </a:lnTo>
                  <a:lnTo>
                    <a:pt x="474" y="118"/>
                  </a:lnTo>
                  <a:lnTo>
                    <a:pt x="461" y="110"/>
                  </a:lnTo>
                  <a:lnTo>
                    <a:pt x="448" y="101"/>
                  </a:lnTo>
                  <a:lnTo>
                    <a:pt x="434" y="92"/>
                  </a:lnTo>
                  <a:lnTo>
                    <a:pt x="421" y="85"/>
                  </a:lnTo>
                  <a:lnTo>
                    <a:pt x="410" y="79"/>
                  </a:lnTo>
                  <a:lnTo>
                    <a:pt x="400" y="75"/>
                  </a:lnTo>
                  <a:lnTo>
                    <a:pt x="389" y="72"/>
                  </a:lnTo>
                  <a:lnTo>
                    <a:pt x="384" y="66"/>
                  </a:lnTo>
                  <a:lnTo>
                    <a:pt x="386" y="62"/>
                  </a:lnTo>
                  <a:lnTo>
                    <a:pt x="395" y="59"/>
                  </a:lnTo>
                  <a:lnTo>
                    <a:pt x="400" y="57"/>
                  </a:lnTo>
                  <a:lnTo>
                    <a:pt x="410" y="57"/>
                  </a:lnTo>
                  <a:lnTo>
                    <a:pt x="417" y="57"/>
                  </a:lnTo>
                  <a:lnTo>
                    <a:pt x="426" y="55"/>
                  </a:lnTo>
                  <a:lnTo>
                    <a:pt x="434" y="55"/>
                  </a:lnTo>
                  <a:lnTo>
                    <a:pt x="443" y="55"/>
                  </a:lnTo>
                  <a:lnTo>
                    <a:pt x="448" y="57"/>
                  </a:lnTo>
                  <a:lnTo>
                    <a:pt x="454" y="57"/>
                  </a:lnTo>
                  <a:lnTo>
                    <a:pt x="452" y="48"/>
                  </a:lnTo>
                  <a:lnTo>
                    <a:pt x="446" y="40"/>
                  </a:lnTo>
                  <a:lnTo>
                    <a:pt x="439" y="35"/>
                  </a:lnTo>
                  <a:lnTo>
                    <a:pt x="428" y="31"/>
                  </a:lnTo>
                  <a:lnTo>
                    <a:pt x="421" y="31"/>
                  </a:lnTo>
                  <a:lnTo>
                    <a:pt x="413" y="31"/>
                  </a:lnTo>
                  <a:lnTo>
                    <a:pt x="402" y="33"/>
                  </a:lnTo>
                  <a:lnTo>
                    <a:pt x="391" y="33"/>
                  </a:lnTo>
                  <a:lnTo>
                    <a:pt x="380" y="37"/>
                  </a:lnTo>
                  <a:lnTo>
                    <a:pt x="367" y="40"/>
                  </a:lnTo>
                  <a:lnTo>
                    <a:pt x="356" y="44"/>
                  </a:lnTo>
                  <a:lnTo>
                    <a:pt x="347" y="51"/>
                  </a:lnTo>
                  <a:lnTo>
                    <a:pt x="340" y="59"/>
                  </a:lnTo>
                  <a:lnTo>
                    <a:pt x="331" y="68"/>
                  </a:lnTo>
                  <a:lnTo>
                    <a:pt x="323" y="77"/>
                  </a:lnTo>
                  <a:lnTo>
                    <a:pt x="316" y="86"/>
                  </a:lnTo>
                  <a:lnTo>
                    <a:pt x="307" y="96"/>
                  </a:lnTo>
                  <a:lnTo>
                    <a:pt x="301" y="103"/>
                  </a:lnTo>
                  <a:lnTo>
                    <a:pt x="294" y="110"/>
                  </a:lnTo>
                  <a:lnTo>
                    <a:pt x="288" y="116"/>
                  </a:lnTo>
                  <a:lnTo>
                    <a:pt x="281" y="121"/>
                  </a:lnTo>
                  <a:lnTo>
                    <a:pt x="274" y="127"/>
                  </a:lnTo>
                  <a:lnTo>
                    <a:pt x="264" y="134"/>
                  </a:lnTo>
                  <a:lnTo>
                    <a:pt x="255" y="140"/>
                  </a:lnTo>
                  <a:lnTo>
                    <a:pt x="248" y="147"/>
                  </a:lnTo>
                  <a:lnTo>
                    <a:pt x="239" y="151"/>
                  </a:lnTo>
                  <a:lnTo>
                    <a:pt x="233" y="154"/>
                  </a:lnTo>
                  <a:lnTo>
                    <a:pt x="230" y="154"/>
                  </a:lnTo>
                  <a:lnTo>
                    <a:pt x="231" y="149"/>
                  </a:lnTo>
                  <a:lnTo>
                    <a:pt x="242" y="136"/>
                  </a:lnTo>
                  <a:lnTo>
                    <a:pt x="257" y="121"/>
                  </a:lnTo>
                  <a:lnTo>
                    <a:pt x="272" y="108"/>
                  </a:lnTo>
                  <a:lnTo>
                    <a:pt x="279" y="99"/>
                  </a:lnTo>
                  <a:lnTo>
                    <a:pt x="290" y="88"/>
                  </a:lnTo>
                  <a:lnTo>
                    <a:pt x="301" y="74"/>
                  </a:lnTo>
                  <a:lnTo>
                    <a:pt x="312" y="59"/>
                  </a:lnTo>
                  <a:lnTo>
                    <a:pt x="320" y="46"/>
                  </a:lnTo>
                  <a:lnTo>
                    <a:pt x="323" y="35"/>
                  </a:lnTo>
                  <a:lnTo>
                    <a:pt x="320" y="29"/>
                  </a:lnTo>
                  <a:lnTo>
                    <a:pt x="310" y="31"/>
                  </a:lnTo>
                  <a:lnTo>
                    <a:pt x="320" y="28"/>
                  </a:lnTo>
                  <a:lnTo>
                    <a:pt x="332" y="24"/>
                  </a:lnTo>
                  <a:lnTo>
                    <a:pt x="347" y="20"/>
                  </a:lnTo>
                  <a:lnTo>
                    <a:pt x="366" y="15"/>
                  </a:lnTo>
                  <a:lnTo>
                    <a:pt x="382" y="9"/>
                  </a:lnTo>
                  <a:lnTo>
                    <a:pt x="400" y="6"/>
                  </a:lnTo>
                  <a:lnTo>
                    <a:pt x="419" y="2"/>
                  </a:lnTo>
                  <a:lnTo>
                    <a:pt x="434" y="0"/>
                  </a:lnTo>
                  <a:lnTo>
                    <a:pt x="443" y="0"/>
                  </a:lnTo>
                  <a:lnTo>
                    <a:pt x="452" y="0"/>
                  </a:lnTo>
                  <a:lnTo>
                    <a:pt x="461" y="0"/>
                  </a:lnTo>
                  <a:lnTo>
                    <a:pt x="467" y="0"/>
                  </a:lnTo>
                  <a:lnTo>
                    <a:pt x="479" y="17"/>
                  </a:lnTo>
                  <a:lnTo>
                    <a:pt x="496" y="35"/>
                  </a:lnTo>
                  <a:lnTo>
                    <a:pt x="513" y="55"/>
                  </a:lnTo>
                  <a:lnTo>
                    <a:pt x="531" y="75"/>
                  </a:lnTo>
                  <a:lnTo>
                    <a:pt x="547" y="96"/>
                  </a:lnTo>
                  <a:lnTo>
                    <a:pt x="564" y="112"/>
                  </a:lnTo>
                  <a:lnTo>
                    <a:pt x="579" y="127"/>
                  </a:lnTo>
                  <a:lnTo>
                    <a:pt x="590" y="138"/>
                  </a:lnTo>
                  <a:lnTo>
                    <a:pt x="599" y="147"/>
                  </a:lnTo>
                  <a:lnTo>
                    <a:pt x="608" y="158"/>
                  </a:lnTo>
                  <a:lnTo>
                    <a:pt x="617" y="169"/>
                  </a:lnTo>
                  <a:lnTo>
                    <a:pt x="626" y="180"/>
                  </a:lnTo>
                  <a:lnTo>
                    <a:pt x="634" y="191"/>
                  </a:lnTo>
                  <a:lnTo>
                    <a:pt x="639" y="200"/>
                  </a:lnTo>
                  <a:lnTo>
                    <a:pt x="645" y="209"/>
                  </a:lnTo>
                  <a:lnTo>
                    <a:pt x="647" y="217"/>
                  </a:lnTo>
                  <a:lnTo>
                    <a:pt x="650" y="228"/>
                  </a:lnTo>
                  <a:lnTo>
                    <a:pt x="656" y="248"/>
                  </a:lnTo>
                  <a:lnTo>
                    <a:pt x="667" y="274"/>
                  </a:lnTo>
                  <a:lnTo>
                    <a:pt x="678" y="303"/>
                  </a:lnTo>
                  <a:lnTo>
                    <a:pt x="689" y="333"/>
                  </a:lnTo>
                  <a:lnTo>
                    <a:pt x="702" y="358"/>
                  </a:lnTo>
                  <a:lnTo>
                    <a:pt x="713" y="380"/>
                  </a:lnTo>
                  <a:lnTo>
                    <a:pt x="722" y="395"/>
                  </a:lnTo>
                  <a:lnTo>
                    <a:pt x="731" y="410"/>
                  </a:lnTo>
                  <a:lnTo>
                    <a:pt x="744" y="434"/>
                  </a:lnTo>
                  <a:lnTo>
                    <a:pt x="759" y="463"/>
                  </a:lnTo>
                  <a:lnTo>
                    <a:pt x="773" y="494"/>
                  </a:lnTo>
                  <a:lnTo>
                    <a:pt x="788" y="527"/>
                  </a:lnTo>
                  <a:lnTo>
                    <a:pt x="799" y="558"/>
                  </a:lnTo>
                  <a:lnTo>
                    <a:pt x="806" y="584"/>
                  </a:lnTo>
                  <a:lnTo>
                    <a:pt x="810" y="601"/>
                  </a:lnTo>
                  <a:lnTo>
                    <a:pt x="814" y="641"/>
                  </a:lnTo>
                  <a:lnTo>
                    <a:pt x="819" y="700"/>
                  </a:lnTo>
                  <a:lnTo>
                    <a:pt x="827" y="757"/>
                  </a:lnTo>
                  <a:lnTo>
                    <a:pt x="832" y="792"/>
                  </a:lnTo>
                  <a:lnTo>
                    <a:pt x="836" y="827"/>
                  </a:lnTo>
                  <a:lnTo>
                    <a:pt x="840" y="885"/>
                  </a:lnTo>
                  <a:lnTo>
                    <a:pt x="843" y="944"/>
                  </a:lnTo>
                  <a:lnTo>
                    <a:pt x="843" y="981"/>
                  </a:lnTo>
                  <a:lnTo>
                    <a:pt x="841" y="1003"/>
                  </a:lnTo>
                  <a:lnTo>
                    <a:pt x="841" y="1025"/>
                  </a:lnTo>
                  <a:lnTo>
                    <a:pt x="841" y="1045"/>
                  </a:lnTo>
                  <a:lnTo>
                    <a:pt x="841" y="1058"/>
                  </a:lnTo>
                  <a:lnTo>
                    <a:pt x="843" y="1069"/>
                  </a:lnTo>
                  <a:lnTo>
                    <a:pt x="841" y="1086"/>
                  </a:lnTo>
                  <a:lnTo>
                    <a:pt x="840" y="1100"/>
                  </a:lnTo>
                  <a:lnTo>
                    <a:pt x="836" y="1110"/>
                  </a:lnTo>
                  <a:lnTo>
                    <a:pt x="830" y="1113"/>
                  </a:lnTo>
                  <a:lnTo>
                    <a:pt x="827" y="1117"/>
                  </a:lnTo>
                  <a:lnTo>
                    <a:pt x="823" y="1122"/>
                  </a:lnTo>
                  <a:lnTo>
                    <a:pt x="818" y="1126"/>
                  </a:lnTo>
                  <a:lnTo>
                    <a:pt x="830" y="1144"/>
                  </a:lnTo>
                  <a:lnTo>
                    <a:pt x="841" y="1168"/>
                  </a:lnTo>
                  <a:lnTo>
                    <a:pt x="851" y="1190"/>
                  </a:lnTo>
                  <a:lnTo>
                    <a:pt x="854" y="1203"/>
                  </a:lnTo>
                  <a:lnTo>
                    <a:pt x="851" y="1214"/>
                  </a:lnTo>
                  <a:lnTo>
                    <a:pt x="843" y="1233"/>
                  </a:lnTo>
                  <a:lnTo>
                    <a:pt x="836" y="1253"/>
                  </a:lnTo>
                  <a:lnTo>
                    <a:pt x="832" y="1268"/>
                  </a:lnTo>
                  <a:lnTo>
                    <a:pt x="834" y="1288"/>
                  </a:lnTo>
                  <a:lnTo>
                    <a:pt x="841" y="1323"/>
                  </a:lnTo>
                  <a:lnTo>
                    <a:pt x="849" y="1356"/>
                  </a:lnTo>
                  <a:lnTo>
                    <a:pt x="852" y="1376"/>
                  </a:lnTo>
                  <a:lnTo>
                    <a:pt x="849" y="1391"/>
                  </a:lnTo>
                  <a:lnTo>
                    <a:pt x="843" y="1413"/>
                  </a:lnTo>
                  <a:lnTo>
                    <a:pt x="836" y="1437"/>
                  </a:lnTo>
                  <a:lnTo>
                    <a:pt x="829" y="1453"/>
                  </a:lnTo>
                  <a:lnTo>
                    <a:pt x="814" y="1453"/>
                  </a:lnTo>
                  <a:lnTo>
                    <a:pt x="786" y="1453"/>
                  </a:lnTo>
                  <a:lnTo>
                    <a:pt x="744" y="1453"/>
                  </a:lnTo>
                  <a:lnTo>
                    <a:pt x="693" y="1453"/>
                  </a:lnTo>
                  <a:lnTo>
                    <a:pt x="634" y="1453"/>
                  </a:lnTo>
                  <a:lnTo>
                    <a:pt x="566" y="1453"/>
                  </a:lnTo>
                  <a:lnTo>
                    <a:pt x="496" y="1453"/>
                  </a:lnTo>
                  <a:lnTo>
                    <a:pt x="422" y="1453"/>
                  </a:lnTo>
                  <a:lnTo>
                    <a:pt x="349" y="1453"/>
                  </a:lnTo>
                  <a:lnTo>
                    <a:pt x="277" y="1453"/>
                  </a:lnTo>
                  <a:lnTo>
                    <a:pt x="209" y="1453"/>
                  </a:lnTo>
                  <a:lnTo>
                    <a:pt x="147" y="1453"/>
                  </a:lnTo>
                  <a:lnTo>
                    <a:pt x="94" y="1453"/>
                  </a:lnTo>
                  <a:lnTo>
                    <a:pt x="50" y="1453"/>
                  </a:lnTo>
                  <a:lnTo>
                    <a:pt x="16" y="1453"/>
                  </a:lnTo>
                  <a:lnTo>
                    <a:pt x="0" y="1453"/>
                  </a:lnTo>
                  <a:lnTo>
                    <a:pt x="2" y="1437"/>
                  </a:lnTo>
                  <a:lnTo>
                    <a:pt x="9" y="1413"/>
                  </a:lnTo>
                  <a:lnTo>
                    <a:pt x="18" y="1383"/>
                  </a:lnTo>
                  <a:lnTo>
                    <a:pt x="27" y="1354"/>
                  </a:lnTo>
                  <a:lnTo>
                    <a:pt x="38" y="1323"/>
                  </a:lnTo>
                  <a:lnTo>
                    <a:pt x="50" y="1297"/>
                  </a:lnTo>
                  <a:lnTo>
                    <a:pt x="57" y="1277"/>
                  </a:lnTo>
                  <a:lnTo>
                    <a:pt x="61" y="1266"/>
                  </a:lnTo>
                  <a:lnTo>
                    <a:pt x="68" y="1251"/>
                  </a:lnTo>
                  <a:lnTo>
                    <a:pt x="77" y="1234"/>
                  </a:lnTo>
                  <a:lnTo>
                    <a:pt x="88" y="1220"/>
                  </a:lnTo>
                  <a:lnTo>
                    <a:pt x="94" y="1207"/>
                  </a:lnTo>
                  <a:lnTo>
                    <a:pt x="97" y="1198"/>
                  </a:lnTo>
                  <a:lnTo>
                    <a:pt x="103" y="1190"/>
                  </a:lnTo>
                  <a:lnTo>
                    <a:pt x="108" y="1183"/>
                  </a:lnTo>
                  <a:lnTo>
                    <a:pt x="117" y="1179"/>
                  </a:lnTo>
                  <a:lnTo>
                    <a:pt x="121" y="1172"/>
                  </a:lnTo>
                  <a:lnTo>
                    <a:pt x="123" y="1163"/>
                  </a:lnTo>
                  <a:lnTo>
                    <a:pt x="125" y="1152"/>
                  </a:lnTo>
                  <a:lnTo>
                    <a:pt x="123" y="1143"/>
                  </a:lnTo>
                  <a:lnTo>
                    <a:pt x="119" y="1130"/>
                  </a:lnTo>
                  <a:lnTo>
                    <a:pt x="117" y="1113"/>
                  </a:lnTo>
                  <a:lnTo>
                    <a:pt x="117" y="1097"/>
                  </a:lnTo>
                  <a:lnTo>
                    <a:pt x="121" y="1086"/>
                  </a:lnTo>
                  <a:lnTo>
                    <a:pt x="116" y="1078"/>
                  </a:lnTo>
                  <a:lnTo>
                    <a:pt x="106" y="1069"/>
                  </a:lnTo>
                  <a:lnTo>
                    <a:pt x="97" y="1056"/>
                  </a:lnTo>
                  <a:lnTo>
                    <a:pt x="86" y="1043"/>
                  </a:lnTo>
                  <a:lnTo>
                    <a:pt x="79" y="1031"/>
                  </a:lnTo>
                  <a:lnTo>
                    <a:pt x="72" y="1018"/>
                  </a:lnTo>
                  <a:lnTo>
                    <a:pt x="68" y="1005"/>
                  </a:lnTo>
                  <a:lnTo>
                    <a:pt x="68" y="994"/>
                  </a:lnTo>
                  <a:lnTo>
                    <a:pt x="62" y="988"/>
                  </a:lnTo>
                  <a:lnTo>
                    <a:pt x="57" y="981"/>
                  </a:lnTo>
                  <a:lnTo>
                    <a:pt x="51" y="974"/>
                  </a:lnTo>
                  <a:lnTo>
                    <a:pt x="46" y="9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5" name="Freeform 107"/>
            <p:cNvSpPr>
              <a:spLocks/>
            </p:cNvSpPr>
            <p:nvPr/>
          </p:nvSpPr>
          <p:spPr bwMode="auto">
            <a:xfrm>
              <a:off x="4987" y="2981"/>
              <a:ext cx="173" cy="332"/>
            </a:xfrm>
            <a:custGeom>
              <a:avLst/>
              <a:gdLst>
                <a:gd name="T0" fmla="*/ 1 w 345"/>
                <a:gd name="T1" fmla="*/ 1 h 663"/>
                <a:gd name="T2" fmla="*/ 1 w 345"/>
                <a:gd name="T3" fmla="*/ 1 h 663"/>
                <a:gd name="T4" fmla="*/ 1 w 345"/>
                <a:gd name="T5" fmla="*/ 1 h 663"/>
                <a:gd name="T6" fmla="*/ 1 w 345"/>
                <a:gd name="T7" fmla="*/ 1 h 663"/>
                <a:gd name="T8" fmla="*/ 1 w 345"/>
                <a:gd name="T9" fmla="*/ 1 h 663"/>
                <a:gd name="T10" fmla="*/ 1 w 345"/>
                <a:gd name="T11" fmla="*/ 1 h 663"/>
                <a:gd name="T12" fmla="*/ 1 w 345"/>
                <a:gd name="T13" fmla="*/ 1 h 663"/>
                <a:gd name="T14" fmla="*/ 1 w 345"/>
                <a:gd name="T15" fmla="*/ 1 h 663"/>
                <a:gd name="T16" fmla="*/ 1 w 345"/>
                <a:gd name="T17" fmla="*/ 1 h 663"/>
                <a:gd name="T18" fmla="*/ 1 w 345"/>
                <a:gd name="T19" fmla="*/ 1 h 663"/>
                <a:gd name="T20" fmla="*/ 1 w 345"/>
                <a:gd name="T21" fmla="*/ 1 h 663"/>
                <a:gd name="T22" fmla="*/ 1 w 345"/>
                <a:gd name="T23" fmla="*/ 1 h 663"/>
                <a:gd name="T24" fmla="*/ 1 w 345"/>
                <a:gd name="T25" fmla="*/ 1 h 663"/>
                <a:gd name="T26" fmla="*/ 1 w 345"/>
                <a:gd name="T27" fmla="*/ 1 h 663"/>
                <a:gd name="T28" fmla="*/ 1 w 345"/>
                <a:gd name="T29" fmla="*/ 1 h 663"/>
                <a:gd name="T30" fmla="*/ 1 w 345"/>
                <a:gd name="T31" fmla="*/ 1 h 663"/>
                <a:gd name="T32" fmla="*/ 1 w 345"/>
                <a:gd name="T33" fmla="*/ 1 h 663"/>
                <a:gd name="T34" fmla="*/ 0 w 345"/>
                <a:gd name="T35" fmla="*/ 1 h 663"/>
                <a:gd name="T36" fmla="*/ 1 w 345"/>
                <a:gd name="T37" fmla="*/ 1 h 663"/>
                <a:gd name="T38" fmla="*/ 1 w 345"/>
                <a:gd name="T39" fmla="*/ 1 h 663"/>
                <a:gd name="T40" fmla="*/ 1 w 345"/>
                <a:gd name="T41" fmla="*/ 1 h 663"/>
                <a:gd name="T42" fmla="*/ 1 w 345"/>
                <a:gd name="T43" fmla="*/ 1 h 663"/>
                <a:gd name="T44" fmla="*/ 1 w 345"/>
                <a:gd name="T45" fmla="*/ 1 h 663"/>
                <a:gd name="T46" fmla="*/ 1 w 345"/>
                <a:gd name="T47" fmla="*/ 1 h 663"/>
                <a:gd name="T48" fmla="*/ 1 w 345"/>
                <a:gd name="T49" fmla="*/ 1 h 663"/>
                <a:gd name="T50" fmla="*/ 1 w 345"/>
                <a:gd name="T51" fmla="*/ 1 h 663"/>
                <a:gd name="T52" fmla="*/ 1 w 345"/>
                <a:gd name="T53" fmla="*/ 1 h 663"/>
                <a:gd name="T54" fmla="*/ 1 w 345"/>
                <a:gd name="T55" fmla="*/ 1 h 663"/>
                <a:gd name="T56" fmla="*/ 1 w 345"/>
                <a:gd name="T57" fmla="*/ 1 h 663"/>
                <a:gd name="T58" fmla="*/ 1 w 345"/>
                <a:gd name="T59" fmla="*/ 1 h 663"/>
                <a:gd name="T60" fmla="*/ 1 w 345"/>
                <a:gd name="T61" fmla="*/ 1 h 663"/>
                <a:gd name="T62" fmla="*/ 1 w 345"/>
                <a:gd name="T63" fmla="*/ 1 h 663"/>
                <a:gd name="T64" fmla="*/ 1 w 345"/>
                <a:gd name="T65" fmla="*/ 1 h 663"/>
                <a:gd name="T66" fmla="*/ 1 w 345"/>
                <a:gd name="T67" fmla="*/ 1 h 663"/>
                <a:gd name="T68" fmla="*/ 1 w 345"/>
                <a:gd name="T69" fmla="*/ 1 h 663"/>
                <a:gd name="T70" fmla="*/ 1 w 345"/>
                <a:gd name="T71" fmla="*/ 1 h 663"/>
                <a:gd name="T72" fmla="*/ 1 w 345"/>
                <a:gd name="T73" fmla="*/ 1 h 663"/>
                <a:gd name="T74" fmla="*/ 1 w 345"/>
                <a:gd name="T75" fmla="*/ 1 h 663"/>
                <a:gd name="T76" fmla="*/ 1 w 345"/>
                <a:gd name="T77" fmla="*/ 1 h 663"/>
                <a:gd name="T78" fmla="*/ 1 w 345"/>
                <a:gd name="T79" fmla="*/ 1 h 663"/>
                <a:gd name="T80" fmla="*/ 1 w 345"/>
                <a:gd name="T81" fmla="*/ 1 h 663"/>
                <a:gd name="T82" fmla="*/ 1 w 345"/>
                <a:gd name="T83" fmla="*/ 1 h 663"/>
                <a:gd name="T84" fmla="*/ 1 w 345"/>
                <a:gd name="T85" fmla="*/ 1 h 663"/>
                <a:gd name="T86" fmla="*/ 1 w 345"/>
                <a:gd name="T87" fmla="*/ 1 h 663"/>
                <a:gd name="T88" fmla="*/ 1 w 345"/>
                <a:gd name="T89" fmla="*/ 1 h 663"/>
                <a:gd name="T90" fmla="*/ 1 w 345"/>
                <a:gd name="T91" fmla="*/ 1 h 6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45" h="663">
                  <a:moveTo>
                    <a:pt x="345" y="0"/>
                  </a:moveTo>
                  <a:lnTo>
                    <a:pt x="320" y="22"/>
                  </a:lnTo>
                  <a:lnTo>
                    <a:pt x="294" y="50"/>
                  </a:lnTo>
                  <a:lnTo>
                    <a:pt x="268" y="83"/>
                  </a:lnTo>
                  <a:lnTo>
                    <a:pt x="243" y="116"/>
                  </a:lnTo>
                  <a:lnTo>
                    <a:pt x="220" y="151"/>
                  </a:lnTo>
                  <a:lnTo>
                    <a:pt x="200" y="184"/>
                  </a:lnTo>
                  <a:lnTo>
                    <a:pt x="186" y="212"/>
                  </a:lnTo>
                  <a:lnTo>
                    <a:pt x="173" y="234"/>
                  </a:lnTo>
                  <a:lnTo>
                    <a:pt x="154" y="283"/>
                  </a:lnTo>
                  <a:lnTo>
                    <a:pt x="140" y="347"/>
                  </a:lnTo>
                  <a:lnTo>
                    <a:pt x="130" y="408"/>
                  </a:lnTo>
                  <a:lnTo>
                    <a:pt x="127" y="450"/>
                  </a:lnTo>
                  <a:lnTo>
                    <a:pt x="123" y="483"/>
                  </a:lnTo>
                  <a:lnTo>
                    <a:pt x="114" y="527"/>
                  </a:lnTo>
                  <a:lnTo>
                    <a:pt x="105" y="564"/>
                  </a:lnTo>
                  <a:lnTo>
                    <a:pt x="99" y="583"/>
                  </a:lnTo>
                  <a:lnTo>
                    <a:pt x="96" y="586"/>
                  </a:lnTo>
                  <a:lnTo>
                    <a:pt x="94" y="590"/>
                  </a:lnTo>
                  <a:lnTo>
                    <a:pt x="90" y="594"/>
                  </a:lnTo>
                  <a:lnTo>
                    <a:pt x="86" y="595"/>
                  </a:lnTo>
                  <a:lnTo>
                    <a:pt x="90" y="597"/>
                  </a:lnTo>
                  <a:lnTo>
                    <a:pt x="94" y="603"/>
                  </a:lnTo>
                  <a:lnTo>
                    <a:pt x="97" y="606"/>
                  </a:lnTo>
                  <a:lnTo>
                    <a:pt x="101" y="610"/>
                  </a:lnTo>
                  <a:lnTo>
                    <a:pt x="85" y="619"/>
                  </a:lnTo>
                  <a:lnTo>
                    <a:pt x="72" y="632"/>
                  </a:lnTo>
                  <a:lnTo>
                    <a:pt x="59" y="649"/>
                  </a:lnTo>
                  <a:lnTo>
                    <a:pt x="48" y="663"/>
                  </a:lnTo>
                  <a:lnTo>
                    <a:pt x="39" y="662"/>
                  </a:lnTo>
                  <a:lnTo>
                    <a:pt x="26" y="660"/>
                  </a:lnTo>
                  <a:lnTo>
                    <a:pt x="13" y="658"/>
                  </a:lnTo>
                  <a:lnTo>
                    <a:pt x="2" y="656"/>
                  </a:lnTo>
                  <a:lnTo>
                    <a:pt x="2" y="632"/>
                  </a:lnTo>
                  <a:lnTo>
                    <a:pt x="0" y="597"/>
                  </a:lnTo>
                  <a:lnTo>
                    <a:pt x="0" y="566"/>
                  </a:lnTo>
                  <a:lnTo>
                    <a:pt x="2" y="546"/>
                  </a:lnTo>
                  <a:lnTo>
                    <a:pt x="5" y="520"/>
                  </a:lnTo>
                  <a:lnTo>
                    <a:pt x="9" y="491"/>
                  </a:lnTo>
                  <a:lnTo>
                    <a:pt x="13" y="465"/>
                  </a:lnTo>
                  <a:lnTo>
                    <a:pt x="17" y="448"/>
                  </a:lnTo>
                  <a:lnTo>
                    <a:pt x="22" y="436"/>
                  </a:lnTo>
                  <a:lnTo>
                    <a:pt x="29" y="419"/>
                  </a:lnTo>
                  <a:lnTo>
                    <a:pt x="35" y="399"/>
                  </a:lnTo>
                  <a:lnTo>
                    <a:pt x="39" y="384"/>
                  </a:lnTo>
                  <a:lnTo>
                    <a:pt x="42" y="358"/>
                  </a:lnTo>
                  <a:lnTo>
                    <a:pt x="48" y="316"/>
                  </a:lnTo>
                  <a:lnTo>
                    <a:pt x="59" y="272"/>
                  </a:lnTo>
                  <a:lnTo>
                    <a:pt x="73" y="239"/>
                  </a:lnTo>
                  <a:lnTo>
                    <a:pt x="73" y="221"/>
                  </a:lnTo>
                  <a:lnTo>
                    <a:pt x="75" y="195"/>
                  </a:lnTo>
                  <a:lnTo>
                    <a:pt x="77" y="169"/>
                  </a:lnTo>
                  <a:lnTo>
                    <a:pt x="83" y="153"/>
                  </a:lnTo>
                  <a:lnTo>
                    <a:pt x="90" y="140"/>
                  </a:lnTo>
                  <a:lnTo>
                    <a:pt x="96" y="125"/>
                  </a:lnTo>
                  <a:lnTo>
                    <a:pt x="99" y="110"/>
                  </a:lnTo>
                  <a:lnTo>
                    <a:pt x="101" y="101"/>
                  </a:lnTo>
                  <a:lnTo>
                    <a:pt x="103" y="87"/>
                  </a:lnTo>
                  <a:lnTo>
                    <a:pt x="110" y="65"/>
                  </a:lnTo>
                  <a:lnTo>
                    <a:pt x="118" y="43"/>
                  </a:lnTo>
                  <a:lnTo>
                    <a:pt x="125" y="31"/>
                  </a:lnTo>
                  <a:lnTo>
                    <a:pt x="134" y="37"/>
                  </a:lnTo>
                  <a:lnTo>
                    <a:pt x="143" y="44"/>
                  </a:lnTo>
                  <a:lnTo>
                    <a:pt x="152" y="54"/>
                  </a:lnTo>
                  <a:lnTo>
                    <a:pt x="164" y="63"/>
                  </a:lnTo>
                  <a:lnTo>
                    <a:pt x="173" y="72"/>
                  </a:lnTo>
                  <a:lnTo>
                    <a:pt x="180" y="81"/>
                  </a:lnTo>
                  <a:lnTo>
                    <a:pt x="187" y="88"/>
                  </a:lnTo>
                  <a:lnTo>
                    <a:pt x="191" y="94"/>
                  </a:lnTo>
                  <a:lnTo>
                    <a:pt x="180" y="92"/>
                  </a:lnTo>
                  <a:lnTo>
                    <a:pt x="169" y="90"/>
                  </a:lnTo>
                  <a:lnTo>
                    <a:pt x="162" y="90"/>
                  </a:lnTo>
                  <a:lnTo>
                    <a:pt x="158" y="92"/>
                  </a:lnTo>
                  <a:lnTo>
                    <a:pt x="158" y="98"/>
                  </a:lnTo>
                  <a:lnTo>
                    <a:pt x="158" y="103"/>
                  </a:lnTo>
                  <a:lnTo>
                    <a:pt x="162" y="110"/>
                  </a:lnTo>
                  <a:lnTo>
                    <a:pt x="167" y="114"/>
                  </a:lnTo>
                  <a:lnTo>
                    <a:pt x="176" y="118"/>
                  </a:lnTo>
                  <a:lnTo>
                    <a:pt x="189" y="121"/>
                  </a:lnTo>
                  <a:lnTo>
                    <a:pt x="200" y="125"/>
                  </a:lnTo>
                  <a:lnTo>
                    <a:pt x="208" y="123"/>
                  </a:lnTo>
                  <a:lnTo>
                    <a:pt x="215" y="114"/>
                  </a:lnTo>
                  <a:lnTo>
                    <a:pt x="226" y="101"/>
                  </a:lnTo>
                  <a:lnTo>
                    <a:pt x="233" y="87"/>
                  </a:lnTo>
                  <a:lnTo>
                    <a:pt x="237" y="74"/>
                  </a:lnTo>
                  <a:lnTo>
                    <a:pt x="248" y="66"/>
                  </a:lnTo>
                  <a:lnTo>
                    <a:pt x="261" y="57"/>
                  </a:lnTo>
                  <a:lnTo>
                    <a:pt x="277" y="46"/>
                  </a:lnTo>
                  <a:lnTo>
                    <a:pt x="294" y="33"/>
                  </a:lnTo>
                  <a:lnTo>
                    <a:pt x="309" y="22"/>
                  </a:lnTo>
                  <a:lnTo>
                    <a:pt x="323" y="11"/>
                  </a:lnTo>
                  <a:lnTo>
                    <a:pt x="336" y="4"/>
                  </a:lnTo>
                  <a:lnTo>
                    <a:pt x="3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6" name="Freeform 108"/>
            <p:cNvSpPr>
              <a:spLocks/>
            </p:cNvSpPr>
            <p:nvPr/>
          </p:nvSpPr>
          <p:spPr bwMode="auto">
            <a:xfrm>
              <a:off x="5027" y="3414"/>
              <a:ext cx="201" cy="72"/>
            </a:xfrm>
            <a:custGeom>
              <a:avLst/>
              <a:gdLst>
                <a:gd name="T0" fmla="*/ 1 w 400"/>
                <a:gd name="T1" fmla="*/ 0 h 146"/>
                <a:gd name="T2" fmla="*/ 1 w 400"/>
                <a:gd name="T3" fmla="*/ 0 h 146"/>
                <a:gd name="T4" fmla="*/ 1 w 400"/>
                <a:gd name="T5" fmla="*/ 0 h 146"/>
                <a:gd name="T6" fmla="*/ 1 w 400"/>
                <a:gd name="T7" fmla="*/ 0 h 146"/>
                <a:gd name="T8" fmla="*/ 1 w 400"/>
                <a:gd name="T9" fmla="*/ 0 h 146"/>
                <a:gd name="T10" fmla="*/ 1 w 400"/>
                <a:gd name="T11" fmla="*/ 0 h 146"/>
                <a:gd name="T12" fmla="*/ 1 w 400"/>
                <a:gd name="T13" fmla="*/ 0 h 146"/>
                <a:gd name="T14" fmla="*/ 1 w 400"/>
                <a:gd name="T15" fmla="*/ 0 h 146"/>
                <a:gd name="T16" fmla="*/ 1 w 400"/>
                <a:gd name="T17" fmla="*/ 0 h 146"/>
                <a:gd name="T18" fmla="*/ 1 w 400"/>
                <a:gd name="T19" fmla="*/ 0 h 146"/>
                <a:gd name="T20" fmla="*/ 1 w 400"/>
                <a:gd name="T21" fmla="*/ 0 h 146"/>
                <a:gd name="T22" fmla="*/ 1 w 400"/>
                <a:gd name="T23" fmla="*/ 0 h 146"/>
                <a:gd name="T24" fmla="*/ 1 w 400"/>
                <a:gd name="T25" fmla="*/ 0 h 146"/>
                <a:gd name="T26" fmla="*/ 1 w 400"/>
                <a:gd name="T27" fmla="*/ 0 h 146"/>
                <a:gd name="T28" fmla="*/ 1 w 400"/>
                <a:gd name="T29" fmla="*/ 0 h 146"/>
                <a:gd name="T30" fmla="*/ 1 w 400"/>
                <a:gd name="T31" fmla="*/ 0 h 146"/>
                <a:gd name="T32" fmla="*/ 1 w 400"/>
                <a:gd name="T33" fmla="*/ 0 h 146"/>
                <a:gd name="T34" fmla="*/ 1 w 400"/>
                <a:gd name="T35" fmla="*/ 0 h 146"/>
                <a:gd name="T36" fmla="*/ 1 w 400"/>
                <a:gd name="T37" fmla="*/ 0 h 146"/>
                <a:gd name="T38" fmla="*/ 1 w 400"/>
                <a:gd name="T39" fmla="*/ 0 h 146"/>
                <a:gd name="T40" fmla="*/ 1 w 400"/>
                <a:gd name="T41" fmla="*/ 0 h 146"/>
                <a:gd name="T42" fmla="*/ 1 w 400"/>
                <a:gd name="T43" fmla="*/ 0 h 146"/>
                <a:gd name="T44" fmla="*/ 1 w 400"/>
                <a:gd name="T45" fmla="*/ 0 h 146"/>
                <a:gd name="T46" fmla="*/ 1 w 400"/>
                <a:gd name="T47" fmla="*/ 0 h 146"/>
                <a:gd name="T48" fmla="*/ 1 w 400"/>
                <a:gd name="T49" fmla="*/ 0 h 146"/>
                <a:gd name="T50" fmla="*/ 1 w 400"/>
                <a:gd name="T51" fmla="*/ 0 h 146"/>
                <a:gd name="T52" fmla="*/ 1 w 400"/>
                <a:gd name="T53" fmla="*/ 0 h 146"/>
                <a:gd name="T54" fmla="*/ 1 w 400"/>
                <a:gd name="T55" fmla="*/ 0 h 146"/>
                <a:gd name="T56" fmla="*/ 1 w 400"/>
                <a:gd name="T57" fmla="*/ 0 h 146"/>
                <a:gd name="T58" fmla="*/ 1 w 400"/>
                <a:gd name="T59" fmla="*/ 0 h 146"/>
                <a:gd name="T60" fmla="*/ 1 w 400"/>
                <a:gd name="T61" fmla="*/ 0 h 146"/>
                <a:gd name="T62" fmla="*/ 1 w 400"/>
                <a:gd name="T63" fmla="*/ 0 h 146"/>
                <a:gd name="T64" fmla="*/ 1 w 400"/>
                <a:gd name="T65" fmla="*/ 0 h 146"/>
                <a:gd name="T66" fmla="*/ 1 w 400"/>
                <a:gd name="T67" fmla="*/ 0 h 146"/>
                <a:gd name="T68" fmla="*/ 1 w 400"/>
                <a:gd name="T69" fmla="*/ 0 h 146"/>
                <a:gd name="T70" fmla="*/ 1 w 400"/>
                <a:gd name="T71" fmla="*/ 0 h 146"/>
                <a:gd name="T72" fmla="*/ 1 w 400"/>
                <a:gd name="T73" fmla="*/ 0 h 146"/>
                <a:gd name="T74" fmla="*/ 1 w 400"/>
                <a:gd name="T75" fmla="*/ 0 h 146"/>
                <a:gd name="T76" fmla="*/ 1 w 400"/>
                <a:gd name="T77" fmla="*/ 0 h 146"/>
                <a:gd name="T78" fmla="*/ 1 w 400"/>
                <a:gd name="T79" fmla="*/ 0 h 146"/>
                <a:gd name="T80" fmla="*/ 1 w 400"/>
                <a:gd name="T81" fmla="*/ 0 h 146"/>
                <a:gd name="T82" fmla="*/ 1 w 400"/>
                <a:gd name="T83" fmla="*/ 0 h 146"/>
                <a:gd name="T84" fmla="*/ 1 w 400"/>
                <a:gd name="T85" fmla="*/ 0 h 146"/>
                <a:gd name="T86" fmla="*/ 1 w 400"/>
                <a:gd name="T87" fmla="*/ 0 h 146"/>
                <a:gd name="T88" fmla="*/ 1 w 400"/>
                <a:gd name="T89" fmla="*/ 0 h 146"/>
                <a:gd name="T90" fmla="*/ 1 w 400"/>
                <a:gd name="T91" fmla="*/ 0 h 146"/>
                <a:gd name="T92" fmla="*/ 1 w 400"/>
                <a:gd name="T93" fmla="*/ 0 h 146"/>
                <a:gd name="T94" fmla="*/ 1 w 400"/>
                <a:gd name="T95" fmla="*/ 0 h 1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0" h="146">
                  <a:moveTo>
                    <a:pt x="22" y="98"/>
                  </a:moveTo>
                  <a:lnTo>
                    <a:pt x="16" y="92"/>
                  </a:lnTo>
                  <a:lnTo>
                    <a:pt x="11" y="85"/>
                  </a:lnTo>
                  <a:lnTo>
                    <a:pt x="5" y="78"/>
                  </a:lnTo>
                  <a:lnTo>
                    <a:pt x="0" y="74"/>
                  </a:lnTo>
                  <a:lnTo>
                    <a:pt x="20" y="74"/>
                  </a:lnTo>
                  <a:lnTo>
                    <a:pt x="40" y="74"/>
                  </a:lnTo>
                  <a:lnTo>
                    <a:pt x="59" y="74"/>
                  </a:lnTo>
                  <a:lnTo>
                    <a:pt x="77" y="74"/>
                  </a:lnTo>
                  <a:lnTo>
                    <a:pt x="92" y="74"/>
                  </a:lnTo>
                  <a:lnTo>
                    <a:pt x="105" y="74"/>
                  </a:lnTo>
                  <a:lnTo>
                    <a:pt x="114" y="72"/>
                  </a:lnTo>
                  <a:lnTo>
                    <a:pt x="119" y="72"/>
                  </a:lnTo>
                  <a:lnTo>
                    <a:pt x="127" y="70"/>
                  </a:lnTo>
                  <a:lnTo>
                    <a:pt x="136" y="68"/>
                  </a:lnTo>
                  <a:lnTo>
                    <a:pt x="147" y="65"/>
                  </a:lnTo>
                  <a:lnTo>
                    <a:pt x="158" y="61"/>
                  </a:lnTo>
                  <a:lnTo>
                    <a:pt x="169" y="57"/>
                  </a:lnTo>
                  <a:lnTo>
                    <a:pt x="180" y="54"/>
                  </a:lnTo>
                  <a:lnTo>
                    <a:pt x="189" y="50"/>
                  </a:lnTo>
                  <a:lnTo>
                    <a:pt x="196" y="46"/>
                  </a:lnTo>
                  <a:lnTo>
                    <a:pt x="204" y="43"/>
                  </a:lnTo>
                  <a:lnTo>
                    <a:pt x="211" y="37"/>
                  </a:lnTo>
                  <a:lnTo>
                    <a:pt x="220" y="32"/>
                  </a:lnTo>
                  <a:lnTo>
                    <a:pt x="229" y="26"/>
                  </a:lnTo>
                  <a:lnTo>
                    <a:pt x="239" y="21"/>
                  </a:lnTo>
                  <a:lnTo>
                    <a:pt x="246" y="13"/>
                  </a:lnTo>
                  <a:lnTo>
                    <a:pt x="253" y="6"/>
                  </a:lnTo>
                  <a:lnTo>
                    <a:pt x="257" y="0"/>
                  </a:lnTo>
                  <a:lnTo>
                    <a:pt x="268" y="8"/>
                  </a:lnTo>
                  <a:lnTo>
                    <a:pt x="285" y="13"/>
                  </a:lnTo>
                  <a:lnTo>
                    <a:pt x="303" y="21"/>
                  </a:lnTo>
                  <a:lnTo>
                    <a:pt x="323" y="28"/>
                  </a:lnTo>
                  <a:lnTo>
                    <a:pt x="345" y="34"/>
                  </a:lnTo>
                  <a:lnTo>
                    <a:pt x="365" y="39"/>
                  </a:lnTo>
                  <a:lnTo>
                    <a:pt x="386" y="41"/>
                  </a:lnTo>
                  <a:lnTo>
                    <a:pt x="400" y="43"/>
                  </a:lnTo>
                  <a:lnTo>
                    <a:pt x="395" y="52"/>
                  </a:lnTo>
                  <a:lnTo>
                    <a:pt x="389" y="59"/>
                  </a:lnTo>
                  <a:lnTo>
                    <a:pt x="382" y="65"/>
                  </a:lnTo>
                  <a:lnTo>
                    <a:pt x="375" y="67"/>
                  </a:lnTo>
                  <a:lnTo>
                    <a:pt x="367" y="67"/>
                  </a:lnTo>
                  <a:lnTo>
                    <a:pt x="353" y="65"/>
                  </a:lnTo>
                  <a:lnTo>
                    <a:pt x="334" y="61"/>
                  </a:lnTo>
                  <a:lnTo>
                    <a:pt x="312" y="59"/>
                  </a:lnTo>
                  <a:lnTo>
                    <a:pt x="290" y="56"/>
                  </a:lnTo>
                  <a:lnTo>
                    <a:pt x="268" y="52"/>
                  </a:lnTo>
                  <a:lnTo>
                    <a:pt x="253" y="50"/>
                  </a:lnTo>
                  <a:lnTo>
                    <a:pt x="242" y="48"/>
                  </a:lnTo>
                  <a:lnTo>
                    <a:pt x="233" y="50"/>
                  </a:lnTo>
                  <a:lnTo>
                    <a:pt x="229" y="59"/>
                  </a:lnTo>
                  <a:lnTo>
                    <a:pt x="231" y="72"/>
                  </a:lnTo>
                  <a:lnTo>
                    <a:pt x="239" y="81"/>
                  </a:lnTo>
                  <a:lnTo>
                    <a:pt x="246" y="85"/>
                  </a:lnTo>
                  <a:lnTo>
                    <a:pt x="257" y="90"/>
                  </a:lnTo>
                  <a:lnTo>
                    <a:pt x="268" y="96"/>
                  </a:lnTo>
                  <a:lnTo>
                    <a:pt x="279" y="102"/>
                  </a:lnTo>
                  <a:lnTo>
                    <a:pt x="292" y="107"/>
                  </a:lnTo>
                  <a:lnTo>
                    <a:pt x="301" y="113"/>
                  </a:lnTo>
                  <a:lnTo>
                    <a:pt x="309" y="118"/>
                  </a:lnTo>
                  <a:lnTo>
                    <a:pt x="314" y="122"/>
                  </a:lnTo>
                  <a:lnTo>
                    <a:pt x="314" y="124"/>
                  </a:lnTo>
                  <a:lnTo>
                    <a:pt x="312" y="125"/>
                  </a:lnTo>
                  <a:lnTo>
                    <a:pt x="309" y="129"/>
                  </a:lnTo>
                  <a:lnTo>
                    <a:pt x="307" y="131"/>
                  </a:lnTo>
                  <a:lnTo>
                    <a:pt x="297" y="131"/>
                  </a:lnTo>
                  <a:lnTo>
                    <a:pt x="290" y="131"/>
                  </a:lnTo>
                  <a:lnTo>
                    <a:pt x="279" y="133"/>
                  </a:lnTo>
                  <a:lnTo>
                    <a:pt x="270" y="133"/>
                  </a:lnTo>
                  <a:lnTo>
                    <a:pt x="261" y="133"/>
                  </a:lnTo>
                  <a:lnTo>
                    <a:pt x="252" y="133"/>
                  </a:lnTo>
                  <a:lnTo>
                    <a:pt x="241" y="133"/>
                  </a:lnTo>
                  <a:lnTo>
                    <a:pt x="231" y="133"/>
                  </a:lnTo>
                  <a:lnTo>
                    <a:pt x="222" y="131"/>
                  </a:lnTo>
                  <a:lnTo>
                    <a:pt x="211" y="127"/>
                  </a:lnTo>
                  <a:lnTo>
                    <a:pt x="198" y="124"/>
                  </a:lnTo>
                  <a:lnTo>
                    <a:pt x="187" y="120"/>
                  </a:lnTo>
                  <a:lnTo>
                    <a:pt x="176" y="114"/>
                  </a:lnTo>
                  <a:lnTo>
                    <a:pt x="167" y="111"/>
                  </a:lnTo>
                  <a:lnTo>
                    <a:pt x="160" y="109"/>
                  </a:lnTo>
                  <a:lnTo>
                    <a:pt x="156" y="107"/>
                  </a:lnTo>
                  <a:lnTo>
                    <a:pt x="147" y="107"/>
                  </a:lnTo>
                  <a:lnTo>
                    <a:pt x="136" y="107"/>
                  </a:lnTo>
                  <a:lnTo>
                    <a:pt x="123" y="109"/>
                  </a:lnTo>
                  <a:lnTo>
                    <a:pt x="114" y="109"/>
                  </a:lnTo>
                  <a:lnTo>
                    <a:pt x="105" y="116"/>
                  </a:lnTo>
                  <a:lnTo>
                    <a:pt x="95" y="127"/>
                  </a:lnTo>
                  <a:lnTo>
                    <a:pt x="86" y="138"/>
                  </a:lnTo>
                  <a:lnTo>
                    <a:pt x="81" y="146"/>
                  </a:lnTo>
                  <a:lnTo>
                    <a:pt x="73" y="140"/>
                  </a:lnTo>
                  <a:lnTo>
                    <a:pt x="66" y="133"/>
                  </a:lnTo>
                  <a:lnTo>
                    <a:pt x="57" y="125"/>
                  </a:lnTo>
                  <a:lnTo>
                    <a:pt x="49" y="118"/>
                  </a:lnTo>
                  <a:lnTo>
                    <a:pt x="40" y="113"/>
                  </a:lnTo>
                  <a:lnTo>
                    <a:pt x="33" y="107"/>
                  </a:lnTo>
                  <a:lnTo>
                    <a:pt x="26" y="102"/>
                  </a:lnTo>
                  <a:lnTo>
                    <a:pt x="22"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7" name="Freeform 109"/>
            <p:cNvSpPr>
              <a:spLocks/>
            </p:cNvSpPr>
            <p:nvPr/>
          </p:nvSpPr>
          <p:spPr bwMode="auto">
            <a:xfrm>
              <a:off x="5063" y="3508"/>
              <a:ext cx="59" cy="47"/>
            </a:xfrm>
            <a:custGeom>
              <a:avLst/>
              <a:gdLst>
                <a:gd name="T0" fmla="*/ 1 w 118"/>
                <a:gd name="T1" fmla="*/ 1 h 93"/>
                <a:gd name="T2" fmla="*/ 1 w 118"/>
                <a:gd name="T3" fmla="*/ 1 h 93"/>
                <a:gd name="T4" fmla="*/ 0 w 118"/>
                <a:gd name="T5" fmla="*/ 1 h 93"/>
                <a:gd name="T6" fmla="*/ 0 w 118"/>
                <a:gd name="T7" fmla="*/ 1 h 93"/>
                <a:gd name="T8" fmla="*/ 1 w 118"/>
                <a:gd name="T9" fmla="*/ 0 h 93"/>
                <a:gd name="T10" fmla="*/ 1 w 118"/>
                <a:gd name="T11" fmla="*/ 1 h 93"/>
                <a:gd name="T12" fmla="*/ 1 w 118"/>
                <a:gd name="T13" fmla="*/ 1 h 93"/>
                <a:gd name="T14" fmla="*/ 1 w 118"/>
                <a:gd name="T15" fmla="*/ 1 h 93"/>
                <a:gd name="T16" fmla="*/ 1 w 118"/>
                <a:gd name="T17" fmla="*/ 1 h 93"/>
                <a:gd name="T18" fmla="*/ 1 w 118"/>
                <a:gd name="T19" fmla="*/ 1 h 93"/>
                <a:gd name="T20" fmla="*/ 1 w 118"/>
                <a:gd name="T21" fmla="*/ 1 h 93"/>
                <a:gd name="T22" fmla="*/ 1 w 118"/>
                <a:gd name="T23" fmla="*/ 1 h 93"/>
                <a:gd name="T24" fmla="*/ 1 w 118"/>
                <a:gd name="T25" fmla="*/ 1 h 93"/>
                <a:gd name="T26" fmla="*/ 1 w 118"/>
                <a:gd name="T27" fmla="*/ 1 h 93"/>
                <a:gd name="T28" fmla="*/ 1 w 118"/>
                <a:gd name="T29" fmla="*/ 1 h 93"/>
                <a:gd name="T30" fmla="*/ 1 w 118"/>
                <a:gd name="T31" fmla="*/ 1 h 93"/>
                <a:gd name="T32" fmla="*/ 1 w 118"/>
                <a:gd name="T33" fmla="*/ 1 h 93"/>
                <a:gd name="T34" fmla="*/ 1 w 118"/>
                <a:gd name="T35" fmla="*/ 1 h 93"/>
                <a:gd name="T36" fmla="*/ 1 w 118"/>
                <a:gd name="T37" fmla="*/ 1 h 93"/>
                <a:gd name="T38" fmla="*/ 1 w 118"/>
                <a:gd name="T39" fmla="*/ 1 h 93"/>
                <a:gd name="T40" fmla="*/ 1 w 118"/>
                <a:gd name="T41" fmla="*/ 1 h 93"/>
                <a:gd name="T42" fmla="*/ 1 w 118"/>
                <a:gd name="T43" fmla="*/ 1 h 93"/>
                <a:gd name="T44" fmla="*/ 1 w 118"/>
                <a:gd name="T45" fmla="*/ 1 h 93"/>
                <a:gd name="T46" fmla="*/ 1 w 118"/>
                <a:gd name="T47" fmla="*/ 1 h 93"/>
                <a:gd name="T48" fmla="*/ 1 w 118"/>
                <a:gd name="T49" fmla="*/ 1 h 93"/>
                <a:gd name="T50" fmla="*/ 1 w 118"/>
                <a:gd name="T51" fmla="*/ 1 h 93"/>
                <a:gd name="T52" fmla="*/ 1 w 118"/>
                <a:gd name="T53" fmla="*/ 1 h 93"/>
                <a:gd name="T54" fmla="*/ 1 w 118"/>
                <a:gd name="T55" fmla="*/ 1 h 93"/>
                <a:gd name="T56" fmla="*/ 1 w 118"/>
                <a:gd name="T57" fmla="*/ 1 h 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8" h="93">
                  <a:moveTo>
                    <a:pt x="6" y="57"/>
                  </a:moveTo>
                  <a:lnTo>
                    <a:pt x="2" y="44"/>
                  </a:lnTo>
                  <a:lnTo>
                    <a:pt x="0" y="27"/>
                  </a:lnTo>
                  <a:lnTo>
                    <a:pt x="0" y="11"/>
                  </a:lnTo>
                  <a:lnTo>
                    <a:pt x="4" y="0"/>
                  </a:lnTo>
                  <a:lnTo>
                    <a:pt x="12" y="3"/>
                  </a:lnTo>
                  <a:lnTo>
                    <a:pt x="23" y="11"/>
                  </a:lnTo>
                  <a:lnTo>
                    <a:pt x="34" y="18"/>
                  </a:lnTo>
                  <a:lnTo>
                    <a:pt x="45" y="25"/>
                  </a:lnTo>
                  <a:lnTo>
                    <a:pt x="56" y="33"/>
                  </a:lnTo>
                  <a:lnTo>
                    <a:pt x="65" y="40"/>
                  </a:lnTo>
                  <a:lnTo>
                    <a:pt x="74" y="46"/>
                  </a:lnTo>
                  <a:lnTo>
                    <a:pt x="79" y="49"/>
                  </a:lnTo>
                  <a:lnTo>
                    <a:pt x="91" y="57"/>
                  </a:lnTo>
                  <a:lnTo>
                    <a:pt x="102" y="69"/>
                  </a:lnTo>
                  <a:lnTo>
                    <a:pt x="113" y="81"/>
                  </a:lnTo>
                  <a:lnTo>
                    <a:pt x="118" y="90"/>
                  </a:lnTo>
                  <a:lnTo>
                    <a:pt x="111" y="92"/>
                  </a:lnTo>
                  <a:lnTo>
                    <a:pt x="105" y="92"/>
                  </a:lnTo>
                  <a:lnTo>
                    <a:pt x="100" y="93"/>
                  </a:lnTo>
                  <a:lnTo>
                    <a:pt x="96" y="93"/>
                  </a:lnTo>
                  <a:lnTo>
                    <a:pt x="89" y="90"/>
                  </a:lnTo>
                  <a:lnTo>
                    <a:pt x="79" y="84"/>
                  </a:lnTo>
                  <a:lnTo>
                    <a:pt x="67" y="77"/>
                  </a:lnTo>
                  <a:lnTo>
                    <a:pt x="57" y="73"/>
                  </a:lnTo>
                  <a:lnTo>
                    <a:pt x="45" y="69"/>
                  </a:lnTo>
                  <a:lnTo>
                    <a:pt x="30" y="64"/>
                  </a:lnTo>
                  <a:lnTo>
                    <a:pt x="17" y="60"/>
                  </a:lnTo>
                  <a:lnTo>
                    <a:pt x="6"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8" name="Freeform 110"/>
            <p:cNvSpPr>
              <a:spLocks/>
            </p:cNvSpPr>
            <p:nvPr/>
          </p:nvSpPr>
          <p:spPr bwMode="auto">
            <a:xfrm>
              <a:off x="5365" y="3163"/>
              <a:ext cx="61" cy="293"/>
            </a:xfrm>
            <a:custGeom>
              <a:avLst/>
              <a:gdLst>
                <a:gd name="T0" fmla="*/ 1 w 121"/>
                <a:gd name="T1" fmla="*/ 1 h 586"/>
                <a:gd name="T2" fmla="*/ 1 w 121"/>
                <a:gd name="T3" fmla="*/ 1 h 586"/>
                <a:gd name="T4" fmla="*/ 1 w 121"/>
                <a:gd name="T5" fmla="*/ 1 h 586"/>
                <a:gd name="T6" fmla="*/ 1 w 121"/>
                <a:gd name="T7" fmla="*/ 1 h 586"/>
                <a:gd name="T8" fmla="*/ 1 w 121"/>
                <a:gd name="T9" fmla="*/ 1 h 586"/>
                <a:gd name="T10" fmla="*/ 1 w 121"/>
                <a:gd name="T11" fmla="*/ 1 h 586"/>
                <a:gd name="T12" fmla="*/ 1 w 121"/>
                <a:gd name="T13" fmla="*/ 1 h 586"/>
                <a:gd name="T14" fmla="*/ 1 w 121"/>
                <a:gd name="T15" fmla="*/ 1 h 586"/>
                <a:gd name="T16" fmla="*/ 1 w 121"/>
                <a:gd name="T17" fmla="*/ 1 h 586"/>
                <a:gd name="T18" fmla="*/ 1 w 121"/>
                <a:gd name="T19" fmla="*/ 1 h 586"/>
                <a:gd name="T20" fmla="*/ 1 w 121"/>
                <a:gd name="T21" fmla="*/ 1 h 586"/>
                <a:gd name="T22" fmla="*/ 1 w 121"/>
                <a:gd name="T23" fmla="*/ 1 h 586"/>
                <a:gd name="T24" fmla="*/ 1 w 121"/>
                <a:gd name="T25" fmla="*/ 1 h 586"/>
                <a:gd name="T26" fmla="*/ 1 w 121"/>
                <a:gd name="T27" fmla="*/ 1 h 586"/>
                <a:gd name="T28" fmla="*/ 1 w 121"/>
                <a:gd name="T29" fmla="*/ 1 h 586"/>
                <a:gd name="T30" fmla="*/ 1 w 121"/>
                <a:gd name="T31" fmla="*/ 1 h 586"/>
                <a:gd name="T32" fmla="*/ 0 w 121"/>
                <a:gd name="T33" fmla="*/ 0 h 586"/>
                <a:gd name="T34" fmla="*/ 1 w 121"/>
                <a:gd name="T35" fmla="*/ 1 h 586"/>
                <a:gd name="T36" fmla="*/ 1 w 121"/>
                <a:gd name="T37" fmla="*/ 1 h 586"/>
                <a:gd name="T38" fmla="*/ 1 w 121"/>
                <a:gd name="T39" fmla="*/ 1 h 586"/>
                <a:gd name="T40" fmla="*/ 1 w 121"/>
                <a:gd name="T41" fmla="*/ 1 h 586"/>
                <a:gd name="T42" fmla="*/ 1 w 121"/>
                <a:gd name="T43" fmla="*/ 1 h 586"/>
                <a:gd name="T44" fmla="*/ 1 w 121"/>
                <a:gd name="T45" fmla="*/ 1 h 586"/>
                <a:gd name="T46" fmla="*/ 1 w 121"/>
                <a:gd name="T47" fmla="*/ 1 h 586"/>
                <a:gd name="T48" fmla="*/ 1 w 121"/>
                <a:gd name="T49" fmla="*/ 1 h 586"/>
                <a:gd name="T50" fmla="*/ 1 w 121"/>
                <a:gd name="T51" fmla="*/ 1 h 586"/>
                <a:gd name="T52" fmla="*/ 1 w 121"/>
                <a:gd name="T53" fmla="*/ 1 h 586"/>
                <a:gd name="T54" fmla="*/ 1 w 121"/>
                <a:gd name="T55" fmla="*/ 1 h 586"/>
                <a:gd name="T56" fmla="*/ 1 w 121"/>
                <a:gd name="T57" fmla="*/ 1 h 586"/>
                <a:gd name="T58" fmla="*/ 1 w 121"/>
                <a:gd name="T59" fmla="*/ 1 h 586"/>
                <a:gd name="T60" fmla="*/ 1 w 121"/>
                <a:gd name="T61" fmla="*/ 1 h 586"/>
                <a:gd name="T62" fmla="*/ 1 w 121"/>
                <a:gd name="T63" fmla="*/ 1 h 586"/>
                <a:gd name="T64" fmla="*/ 1 w 121"/>
                <a:gd name="T65" fmla="*/ 1 h 586"/>
                <a:gd name="T66" fmla="*/ 1 w 121"/>
                <a:gd name="T67" fmla="*/ 1 h 586"/>
                <a:gd name="T68" fmla="*/ 1 w 121"/>
                <a:gd name="T69" fmla="*/ 1 h 586"/>
                <a:gd name="T70" fmla="*/ 1 w 121"/>
                <a:gd name="T71" fmla="*/ 1 h 586"/>
                <a:gd name="T72" fmla="*/ 1 w 121"/>
                <a:gd name="T73" fmla="*/ 1 h 586"/>
                <a:gd name="T74" fmla="*/ 1 w 121"/>
                <a:gd name="T75" fmla="*/ 1 h 586"/>
                <a:gd name="T76" fmla="*/ 1 w 121"/>
                <a:gd name="T77" fmla="*/ 1 h 586"/>
                <a:gd name="T78" fmla="*/ 1 w 121"/>
                <a:gd name="T79" fmla="*/ 1 h 586"/>
                <a:gd name="T80" fmla="*/ 1 w 121"/>
                <a:gd name="T81" fmla="*/ 1 h 5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586">
                  <a:moveTo>
                    <a:pt x="121" y="586"/>
                  </a:moveTo>
                  <a:lnTo>
                    <a:pt x="121" y="549"/>
                  </a:lnTo>
                  <a:lnTo>
                    <a:pt x="118" y="490"/>
                  </a:lnTo>
                  <a:lnTo>
                    <a:pt x="114" y="432"/>
                  </a:lnTo>
                  <a:lnTo>
                    <a:pt x="110" y="397"/>
                  </a:lnTo>
                  <a:lnTo>
                    <a:pt x="105" y="362"/>
                  </a:lnTo>
                  <a:lnTo>
                    <a:pt x="97" y="305"/>
                  </a:lnTo>
                  <a:lnTo>
                    <a:pt x="92" y="246"/>
                  </a:lnTo>
                  <a:lnTo>
                    <a:pt x="88" y="206"/>
                  </a:lnTo>
                  <a:lnTo>
                    <a:pt x="84" y="189"/>
                  </a:lnTo>
                  <a:lnTo>
                    <a:pt x="77" y="163"/>
                  </a:lnTo>
                  <a:lnTo>
                    <a:pt x="66" y="132"/>
                  </a:lnTo>
                  <a:lnTo>
                    <a:pt x="51" y="99"/>
                  </a:lnTo>
                  <a:lnTo>
                    <a:pt x="37" y="68"/>
                  </a:lnTo>
                  <a:lnTo>
                    <a:pt x="22" y="39"/>
                  </a:lnTo>
                  <a:lnTo>
                    <a:pt x="9" y="15"/>
                  </a:lnTo>
                  <a:lnTo>
                    <a:pt x="0" y="0"/>
                  </a:lnTo>
                  <a:lnTo>
                    <a:pt x="7" y="18"/>
                  </a:lnTo>
                  <a:lnTo>
                    <a:pt x="15" y="40"/>
                  </a:lnTo>
                  <a:lnTo>
                    <a:pt x="24" y="66"/>
                  </a:lnTo>
                  <a:lnTo>
                    <a:pt x="33" y="92"/>
                  </a:lnTo>
                  <a:lnTo>
                    <a:pt x="40" y="116"/>
                  </a:lnTo>
                  <a:lnTo>
                    <a:pt x="46" y="140"/>
                  </a:lnTo>
                  <a:lnTo>
                    <a:pt x="48" y="162"/>
                  </a:lnTo>
                  <a:lnTo>
                    <a:pt x="48" y="178"/>
                  </a:lnTo>
                  <a:lnTo>
                    <a:pt x="37" y="171"/>
                  </a:lnTo>
                  <a:lnTo>
                    <a:pt x="26" y="162"/>
                  </a:lnTo>
                  <a:lnTo>
                    <a:pt x="13" y="154"/>
                  </a:lnTo>
                  <a:lnTo>
                    <a:pt x="2" y="147"/>
                  </a:lnTo>
                  <a:lnTo>
                    <a:pt x="17" y="167"/>
                  </a:lnTo>
                  <a:lnTo>
                    <a:pt x="31" y="186"/>
                  </a:lnTo>
                  <a:lnTo>
                    <a:pt x="42" y="202"/>
                  </a:lnTo>
                  <a:lnTo>
                    <a:pt x="53" y="217"/>
                  </a:lnTo>
                  <a:lnTo>
                    <a:pt x="61" y="233"/>
                  </a:lnTo>
                  <a:lnTo>
                    <a:pt x="68" y="248"/>
                  </a:lnTo>
                  <a:lnTo>
                    <a:pt x="73" y="265"/>
                  </a:lnTo>
                  <a:lnTo>
                    <a:pt x="79" y="283"/>
                  </a:lnTo>
                  <a:lnTo>
                    <a:pt x="90" y="342"/>
                  </a:lnTo>
                  <a:lnTo>
                    <a:pt x="103" y="426"/>
                  </a:lnTo>
                  <a:lnTo>
                    <a:pt x="114" y="516"/>
                  </a:lnTo>
                  <a:lnTo>
                    <a:pt x="121" y="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19" name="Freeform 111"/>
            <p:cNvSpPr>
              <a:spLocks/>
            </p:cNvSpPr>
            <p:nvPr/>
          </p:nvSpPr>
          <p:spPr bwMode="auto">
            <a:xfrm>
              <a:off x="5169" y="3368"/>
              <a:ext cx="71" cy="52"/>
            </a:xfrm>
            <a:custGeom>
              <a:avLst/>
              <a:gdLst>
                <a:gd name="T0" fmla="*/ 1 w 141"/>
                <a:gd name="T1" fmla="*/ 0 h 104"/>
                <a:gd name="T2" fmla="*/ 1 w 141"/>
                <a:gd name="T3" fmla="*/ 1 h 104"/>
                <a:gd name="T4" fmla="*/ 1 w 141"/>
                <a:gd name="T5" fmla="*/ 1 h 104"/>
                <a:gd name="T6" fmla="*/ 1 w 141"/>
                <a:gd name="T7" fmla="*/ 1 h 104"/>
                <a:gd name="T8" fmla="*/ 0 w 141"/>
                <a:gd name="T9" fmla="*/ 1 h 104"/>
                <a:gd name="T10" fmla="*/ 1 w 141"/>
                <a:gd name="T11" fmla="*/ 1 h 104"/>
                <a:gd name="T12" fmla="*/ 1 w 141"/>
                <a:gd name="T13" fmla="*/ 1 h 104"/>
                <a:gd name="T14" fmla="*/ 1 w 141"/>
                <a:gd name="T15" fmla="*/ 1 h 104"/>
                <a:gd name="T16" fmla="*/ 1 w 141"/>
                <a:gd name="T17" fmla="*/ 1 h 104"/>
                <a:gd name="T18" fmla="*/ 1 w 141"/>
                <a:gd name="T19" fmla="*/ 1 h 104"/>
                <a:gd name="T20" fmla="*/ 1 w 141"/>
                <a:gd name="T21" fmla="*/ 1 h 104"/>
                <a:gd name="T22" fmla="*/ 1 w 141"/>
                <a:gd name="T23" fmla="*/ 1 h 104"/>
                <a:gd name="T24" fmla="*/ 1 w 141"/>
                <a:gd name="T25" fmla="*/ 1 h 104"/>
                <a:gd name="T26" fmla="*/ 1 w 141"/>
                <a:gd name="T27" fmla="*/ 1 h 104"/>
                <a:gd name="T28" fmla="*/ 1 w 141"/>
                <a:gd name="T29" fmla="*/ 1 h 104"/>
                <a:gd name="T30" fmla="*/ 1 w 141"/>
                <a:gd name="T31" fmla="*/ 1 h 104"/>
                <a:gd name="T32" fmla="*/ 1 w 141"/>
                <a:gd name="T33" fmla="*/ 1 h 104"/>
                <a:gd name="T34" fmla="*/ 1 w 141"/>
                <a:gd name="T35" fmla="*/ 1 h 104"/>
                <a:gd name="T36" fmla="*/ 1 w 141"/>
                <a:gd name="T37" fmla="*/ 1 h 104"/>
                <a:gd name="T38" fmla="*/ 1 w 141"/>
                <a:gd name="T39" fmla="*/ 1 h 104"/>
                <a:gd name="T40" fmla="*/ 1 w 141"/>
                <a:gd name="T41" fmla="*/ 1 h 104"/>
                <a:gd name="T42" fmla="*/ 1 w 141"/>
                <a:gd name="T43" fmla="*/ 1 h 104"/>
                <a:gd name="T44" fmla="*/ 1 w 141"/>
                <a:gd name="T45" fmla="*/ 1 h 104"/>
                <a:gd name="T46" fmla="*/ 1 w 141"/>
                <a:gd name="T47" fmla="*/ 1 h 104"/>
                <a:gd name="T48" fmla="*/ 1 w 141"/>
                <a:gd name="T49" fmla="*/ 1 h 104"/>
                <a:gd name="T50" fmla="*/ 1 w 141"/>
                <a:gd name="T51" fmla="*/ 1 h 104"/>
                <a:gd name="T52" fmla="*/ 1 w 141"/>
                <a:gd name="T53" fmla="*/ 1 h 104"/>
                <a:gd name="T54" fmla="*/ 1 w 141"/>
                <a:gd name="T55" fmla="*/ 1 h 104"/>
                <a:gd name="T56" fmla="*/ 1 w 141"/>
                <a:gd name="T57" fmla="*/ 0 h 1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1" h="104">
                  <a:moveTo>
                    <a:pt x="27" y="0"/>
                  </a:moveTo>
                  <a:lnTo>
                    <a:pt x="20" y="14"/>
                  </a:lnTo>
                  <a:lnTo>
                    <a:pt x="13" y="31"/>
                  </a:lnTo>
                  <a:lnTo>
                    <a:pt x="5" y="44"/>
                  </a:lnTo>
                  <a:lnTo>
                    <a:pt x="0" y="53"/>
                  </a:lnTo>
                  <a:lnTo>
                    <a:pt x="11" y="58"/>
                  </a:lnTo>
                  <a:lnTo>
                    <a:pt x="29" y="64"/>
                  </a:lnTo>
                  <a:lnTo>
                    <a:pt x="48" y="73"/>
                  </a:lnTo>
                  <a:lnTo>
                    <a:pt x="70" y="80"/>
                  </a:lnTo>
                  <a:lnTo>
                    <a:pt x="90" y="88"/>
                  </a:lnTo>
                  <a:lnTo>
                    <a:pt x="108" y="95"/>
                  </a:lnTo>
                  <a:lnTo>
                    <a:pt x="123" y="101"/>
                  </a:lnTo>
                  <a:lnTo>
                    <a:pt x="132" y="104"/>
                  </a:lnTo>
                  <a:lnTo>
                    <a:pt x="138" y="101"/>
                  </a:lnTo>
                  <a:lnTo>
                    <a:pt x="141" y="97"/>
                  </a:lnTo>
                  <a:lnTo>
                    <a:pt x="141" y="95"/>
                  </a:lnTo>
                  <a:lnTo>
                    <a:pt x="141" y="91"/>
                  </a:lnTo>
                  <a:lnTo>
                    <a:pt x="136" y="84"/>
                  </a:lnTo>
                  <a:lnTo>
                    <a:pt x="127" y="79"/>
                  </a:lnTo>
                  <a:lnTo>
                    <a:pt x="119" y="71"/>
                  </a:lnTo>
                  <a:lnTo>
                    <a:pt x="110" y="64"/>
                  </a:lnTo>
                  <a:lnTo>
                    <a:pt x="99" y="58"/>
                  </a:lnTo>
                  <a:lnTo>
                    <a:pt x="92" y="51"/>
                  </a:lnTo>
                  <a:lnTo>
                    <a:pt x="82" y="47"/>
                  </a:lnTo>
                  <a:lnTo>
                    <a:pt x="77" y="44"/>
                  </a:lnTo>
                  <a:lnTo>
                    <a:pt x="62" y="36"/>
                  </a:lnTo>
                  <a:lnTo>
                    <a:pt x="48" y="24"/>
                  </a:lnTo>
                  <a:lnTo>
                    <a:pt x="35" y="1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0" name="Freeform 112"/>
            <p:cNvSpPr>
              <a:spLocks/>
            </p:cNvSpPr>
            <p:nvPr/>
          </p:nvSpPr>
          <p:spPr bwMode="auto">
            <a:xfrm>
              <a:off x="4992" y="3011"/>
              <a:ext cx="70" cy="302"/>
            </a:xfrm>
            <a:custGeom>
              <a:avLst/>
              <a:gdLst>
                <a:gd name="T0" fmla="*/ 0 w 142"/>
                <a:gd name="T1" fmla="*/ 1 h 604"/>
                <a:gd name="T2" fmla="*/ 0 w 142"/>
                <a:gd name="T3" fmla="*/ 1 h 604"/>
                <a:gd name="T4" fmla="*/ 0 w 142"/>
                <a:gd name="T5" fmla="*/ 1 h 604"/>
                <a:gd name="T6" fmla="*/ 0 w 142"/>
                <a:gd name="T7" fmla="*/ 1 h 604"/>
                <a:gd name="T8" fmla="*/ 0 w 142"/>
                <a:gd name="T9" fmla="*/ 1 h 604"/>
                <a:gd name="T10" fmla="*/ 0 w 142"/>
                <a:gd name="T11" fmla="*/ 1 h 604"/>
                <a:gd name="T12" fmla="*/ 0 w 142"/>
                <a:gd name="T13" fmla="*/ 1 h 604"/>
                <a:gd name="T14" fmla="*/ 0 w 142"/>
                <a:gd name="T15" fmla="*/ 1 h 604"/>
                <a:gd name="T16" fmla="*/ 0 w 142"/>
                <a:gd name="T17" fmla="*/ 1 h 604"/>
                <a:gd name="T18" fmla="*/ 0 w 142"/>
                <a:gd name="T19" fmla="*/ 1 h 604"/>
                <a:gd name="T20" fmla="*/ 0 w 142"/>
                <a:gd name="T21" fmla="*/ 1 h 604"/>
                <a:gd name="T22" fmla="*/ 0 w 142"/>
                <a:gd name="T23" fmla="*/ 1 h 604"/>
                <a:gd name="T24" fmla="*/ 0 w 142"/>
                <a:gd name="T25" fmla="*/ 0 h 604"/>
                <a:gd name="T26" fmla="*/ 0 w 142"/>
                <a:gd name="T27" fmla="*/ 1 h 604"/>
                <a:gd name="T28" fmla="*/ 0 w 142"/>
                <a:gd name="T29" fmla="*/ 1 h 604"/>
                <a:gd name="T30" fmla="*/ 0 w 142"/>
                <a:gd name="T31" fmla="*/ 1 h 604"/>
                <a:gd name="T32" fmla="*/ 0 w 142"/>
                <a:gd name="T33" fmla="*/ 1 h 604"/>
                <a:gd name="T34" fmla="*/ 0 w 142"/>
                <a:gd name="T35" fmla="*/ 1 h 604"/>
                <a:gd name="T36" fmla="*/ 0 w 142"/>
                <a:gd name="T37" fmla="*/ 1 h 604"/>
                <a:gd name="T38" fmla="*/ 0 w 142"/>
                <a:gd name="T39" fmla="*/ 1 h 604"/>
                <a:gd name="T40" fmla="*/ 0 w 142"/>
                <a:gd name="T41" fmla="*/ 1 h 604"/>
                <a:gd name="T42" fmla="*/ 0 w 142"/>
                <a:gd name="T43" fmla="*/ 1 h 604"/>
                <a:gd name="T44" fmla="*/ 0 w 142"/>
                <a:gd name="T45" fmla="*/ 1 h 604"/>
                <a:gd name="T46" fmla="*/ 0 w 142"/>
                <a:gd name="T47" fmla="*/ 1 h 604"/>
                <a:gd name="T48" fmla="*/ 0 w 142"/>
                <a:gd name="T49" fmla="*/ 1 h 604"/>
                <a:gd name="T50" fmla="*/ 0 w 142"/>
                <a:gd name="T51" fmla="*/ 1 h 604"/>
                <a:gd name="T52" fmla="*/ 0 w 142"/>
                <a:gd name="T53" fmla="*/ 1 h 604"/>
                <a:gd name="T54" fmla="*/ 0 w 142"/>
                <a:gd name="T55" fmla="*/ 1 h 604"/>
                <a:gd name="T56" fmla="*/ 0 w 142"/>
                <a:gd name="T57" fmla="*/ 1 h 604"/>
                <a:gd name="T58" fmla="*/ 0 w 142"/>
                <a:gd name="T59" fmla="*/ 1 h 604"/>
                <a:gd name="T60" fmla="*/ 0 w 142"/>
                <a:gd name="T61" fmla="*/ 1 h 604"/>
                <a:gd name="T62" fmla="*/ 0 w 142"/>
                <a:gd name="T63" fmla="*/ 1 h 604"/>
                <a:gd name="T64" fmla="*/ 0 w 142"/>
                <a:gd name="T65" fmla="*/ 1 h 604"/>
                <a:gd name="T66" fmla="*/ 0 w 142"/>
                <a:gd name="T67" fmla="*/ 1 h 604"/>
                <a:gd name="T68" fmla="*/ 0 w 142"/>
                <a:gd name="T69" fmla="*/ 1 h 604"/>
                <a:gd name="T70" fmla="*/ 0 w 142"/>
                <a:gd name="T71" fmla="*/ 1 h 604"/>
                <a:gd name="T72" fmla="*/ 0 w 142"/>
                <a:gd name="T73" fmla="*/ 1 h 604"/>
                <a:gd name="T74" fmla="*/ 0 w 142"/>
                <a:gd name="T75" fmla="*/ 1 h 604"/>
                <a:gd name="T76" fmla="*/ 0 w 142"/>
                <a:gd name="T77" fmla="*/ 1 h 604"/>
                <a:gd name="T78" fmla="*/ 0 w 142"/>
                <a:gd name="T79" fmla="*/ 1 h 604"/>
                <a:gd name="T80" fmla="*/ 0 w 142"/>
                <a:gd name="T81" fmla="*/ 1 h 604"/>
                <a:gd name="T82" fmla="*/ 0 w 142"/>
                <a:gd name="T83" fmla="*/ 1 h 604"/>
                <a:gd name="T84" fmla="*/ 0 w 142"/>
                <a:gd name="T85" fmla="*/ 1 h 604"/>
                <a:gd name="T86" fmla="*/ 0 w 142"/>
                <a:gd name="T87" fmla="*/ 1 h 604"/>
                <a:gd name="T88" fmla="*/ 0 w 142"/>
                <a:gd name="T89" fmla="*/ 1 h 604"/>
                <a:gd name="T90" fmla="*/ 0 w 142"/>
                <a:gd name="T91" fmla="*/ 1 h 604"/>
                <a:gd name="T92" fmla="*/ 0 w 142"/>
                <a:gd name="T93" fmla="*/ 1 h 604"/>
                <a:gd name="T94" fmla="*/ 0 w 142"/>
                <a:gd name="T95" fmla="*/ 1 h 604"/>
                <a:gd name="T96" fmla="*/ 0 w 142"/>
                <a:gd name="T97" fmla="*/ 1 h 604"/>
                <a:gd name="T98" fmla="*/ 0 w 142"/>
                <a:gd name="T99" fmla="*/ 1 h 604"/>
                <a:gd name="T100" fmla="*/ 0 w 142"/>
                <a:gd name="T101" fmla="*/ 1 h 604"/>
                <a:gd name="T102" fmla="*/ 0 w 142"/>
                <a:gd name="T103" fmla="*/ 1 h 604"/>
                <a:gd name="T104" fmla="*/ 0 w 142"/>
                <a:gd name="T105" fmla="*/ 1 h 604"/>
                <a:gd name="T106" fmla="*/ 0 w 142"/>
                <a:gd name="T107" fmla="*/ 1 h 604"/>
                <a:gd name="T108" fmla="*/ 0 w 142"/>
                <a:gd name="T109" fmla="*/ 1 h 604"/>
                <a:gd name="T110" fmla="*/ 0 w 142"/>
                <a:gd name="T111" fmla="*/ 1 h 604"/>
                <a:gd name="T112" fmla="*/ 0 w 142"/>
                <a:gd name="T113" fmla="*/ 1 h 604"/>
                <a:gd name="T114" fmla="*/ 0 w 142"/>
                <a:gd name="T115" fmla="*/ 1 h 604"/>
                <a:gd name="T116" fmla="*/ 0 w 142"/>
                <a:gd name="T117" fmla="*/ 1 h 604"/>
                <a:gd name="T118" fmla="*/ 0 w 142"/>
                <a:gd name="T119" fmla="*/ 1 h 604"/>
                <a:gd name="T120" fmla="*/ 0 w 142"/>
                <a:gd name="T121" fmla="*/ 1 h 6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2" h="604">
                  <a:moveTo>
                    <a:pt x="64" y="180"/>
                  </a:moveTo>
                  <a:lnTo>
                    <a:pt x="64" y="162"/>
                  </a:lnTo>
                  <a:lnTo>
                    <a:pt x="66" y="136"/>
                  </a:lnTo>
                  <a:lnTo>
                    <a:pt x="68" y="110"/>
                  </a:lnTo>
                  <a:lnTo>
                    <a:pt x="74" y="94"/>
                  </a:lnTo>
                  <a:lnTo>
                    <a:pt x="87" y="85"/>
                  </a:lnTo>
                  <a:lnTo>
                    <a:pt x="98" y="74"/>
                  </a:lnTo>
                  <a:lnTo>
                    <a:pt x="105" y="62"/>
                  </a:lnTo>
                  <a:lnTo>
                    <a:pt x="109" y="51"/>
                  </a:lnTo>
                  <a:lnTo>
                    <a:pt x="110" y="40"/>
                  </a:lnTo>
                  <a:lnTo>
                    <a:pt x="114" y="24"/>
                  </a:lnTo>
                  <a:lnTo>
                    <a:pt x="118" y="9"/>
                  </a:lnTo>
                  <a:lnTo>
                    <a:pt x="120" y="0"/>
                  </a:lnTo>
                  <a:lnTo>
                    <a:pt x="127" y="2"/>
                  </a:lnTo>
                  <a:lnTo>
                    <a:pt x="132" y="6"/>
                  </a:lnTo>
                  <a:lnTo>
                    <a:pt x="138" y="9"/>
                  </a:lnTo>
                  <a:lnTo>
                    <a:pt x="140" y="15"/>
                  </a:lnTo>
                  <a:lnTo>
                    <a:pt x="140" y="20"/>
                  </a:lnTo>
                  <a:lnTo>
                    <a:pt x="142" y="33"/>
                  </a:lnTo>
                  <a:lnTo>
                    <a:pt x="140" y="48"/>
                  </a:lnTo>
                  <a:lnTo>
                    <a:pt x="138" y="62"/>
                  </a:lnTo>
                  <a:lnTo>
                    <a:pt x="132" y="81"/>
                  </a:lnTo>
                  <a:lnTo>
                    <a:pt x="125" y="105"/>
                  </a:lnTo>
                  <a:lnTo>
                    <a:pt x="116" y="129"/>
                  </a:lnTo>
                  <a:lnTo>
                    <a:pt x="110" y="145"/>
                  </a:lnTo>
                  <a:lnTo>
                    <a:pt x="105" y="160"/>
                  </a:lnTo>
                  <a:lnTo>
                    <a:pt x="98" y="184"/>
                  </a:lnTo>
                  <a:lnTo>
                    <a:pt x="94" y="209"/>
                  </a:lnTo>
                  <a:lnTo>
                    <a:pt x="92" y="232"/>
                  </a:lnTo>
                  <a:lnTo>
                    <a:pt x="92" y="250"/>
                  </a:lnTo>
                  <a:lnTo>
                    <a:pt x="92" y="268"/>
                  </a:lnTo>
                  <a:lnTo>
                    <a:pt x="90" y="288"/>
                  </a:lnTo>
                  <a:lnTo>
                    <a:pt x="85" y="305"/>
                  </a:lnTo>
                  <a:lnTo>
                    <a:pt x="76" y="333"/>
                  </a:lnTo>
                  <a:lnTo>
                    <a:pt x="64" y="375"/>
                  </a:lnTo>
                  <a:lnTo>
                    <a:pt x="55" y="415"/>
                  </a:lnTo>
                  <a:lnTo>
                    <a:pt x="50" y="446"/>
                  </a:lnTo>
                  <a:lnTo>
                    <a:pt x="46" y="476"/>
                  </a:lnTo>
                  <a:lnTo>
                    <a:pt x="41" y="520"/>
                  </a:lnTo>
                  <a:lnTo>
                    <a:pt x="37" y="566"/>
                  </a:lnTo>
                  <a:lnTo>
                    <a:pt x="39" y="604"/>
                  </a:lnTo>
                  <a:lnTo>
                    <a:pt x="31" y="603"/>
                  </a:lnTo>
                  <a:lnTo>
                    <a:pt x="22" y="601"/>
                  </a:lnTo>
                  <a:lnTo>
                    <a:pt x="11" y="599"/>
                  </a:lnTo>
                  <a:lnTo>
                    <a:pt x="0" y="597"/>
                  </a:lnTo>
                  <a:lnTo>
                    <a:pt x="0" y="575"/>
                  </a:lnTo>
                  <a:lnTo>
                    <a:pt x="0" y="546"/>
                  </a:lnTo>
                  <a:lnTo>
                    <a:pt x="0" y="516"/>
                  </a:lnTo>
                  <a:lnTo>
                    <a:pt x="2" y="496"/>
                  </a:lnTo>
                  <a:lnTo>
                    <a:pt x="6" y="478"/>
                  </a:lnTo>
                  <a:lnTo>
                    <a:pt x="13" y="456"/>
                  </a:lnTo>
                  <a:lnTo>
                    <a:pt x="19" y="434"/>
                  </a:lnTo>
                  <a:lnTo>
                    <a:pt x="22" y="419"/>
                  </a:lnTo>
                  <a:lnTo>
                    <a:pt x="24" y="397"/>
                  </a:lnTo>
                  <a:lnTo>
                    <a:pt x="28" y="362"/>
                  </a:lnTo>
                  <a:lnTo>
                    <a:pt x="31" y="325"/>
                  </a:lnTo>
                  <a:lnTo>
                    <a:pt x="37" y="301"/>
                  </a:lnTo>
                  <a:lnTo>
                    <a:pt x="46" y="283"/>
                  </a:lnTo>
                  <a:lnTo>
                    <a:pt x="57" y="255"/>
                  </a:lnTo>
                  <a:lnTo>
                    <a:pt x="64" y="220"/>
                  </a:lnTo>
                  <a:lnTo>
                    <a:pt x="64"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1" name="Freeform 113"/>
            <p:cNvSpPr>
              <a:spLocks/>
            </p:cNvSpPr>
            <p:nvPr/>
          </p:nvSpPr>
          <p:spPr bwMode="auto">
            <a:xfrm>
              <a:off x="4923" y="2625"/>
              <a:ext cx="353" cy="419"/>
            </a:xfrm>
            <a:custGeom>
              <a:avLst/>
              <a:gdLst>
                <a:gd name="T0" fmla="*/ 0 w 708"/>
                <a:gd name="T1" fmla="*/ 1 h 837"/>
                <a:gd name="T2" fmla="*/ 0 w 708"/>
                <a:gd name="T3" fmla="*/ 1 h 837"/>
                <a:gd name="T4" fmla="*/ 0 w 708"/>
                <a:gd name="T5" fmla="*/ 1 h 837"/>
                <a:gd name="T6" fmla="*/ 0 w 708"/>
                <a:gd name="T7" fmla="*/ 1 h 837"/>
                <a:gd name="T8" fmla="*/ 0 w 708"/>
                <a:gd name="T9" fmla="*/ 1 h 837"/>
                <a:gd name="T10" fmla="*/ 0 w 708"/>
                <a:gd name="T11" fmla="*/ 1 h 837"/>
                <a:gd name="T12" fmla="*/ 0 w 708"/>
                <a:gd name="T13" fmla="*/ 1 h 837"/>
                <a:gd name="T14" fmla="*/ 0 w 708"/>
                <a:gd name="T15" fmla="*/ 1 h 837"/>
                <a:gd name="T16" fmla="*/ 0 w 708"/>
                <a:gd name="T17" fmla="*/ 1 h 837"/>
                <a:gd name="T18" fmla="*/ 0 w 708"/>
                <a:gd name="T19" fmla="*/ 1 h 837"/>
                <a:gd name="T20" fmla="*/ 0 w 708"/>
                <a:gd name="T21" fmla="*/ 1 h 837"/>
                <a:gd name="T22" fmla="*/ 0 w 708"/>
                <a:gd name="T23" fmla="*/ 1 h 837"/>
                <a:gd name="T24" fmla="*/ 0 w 708"/>
                <a:gd name="T25" fmla="*/ 1 h 837"/>
                <a:gd name="T26" fmla="*/ 0 w 708"/>
                <a:gd name="T27" fmla="*/ 1 h 837"/>
                <a:gd name="T28" fmla="*/ 0 w 708"/>
                <a:gd name="T29" fmla="*/ 1 h 837"/>
                <a:gd name="T30" fmla="*/ 0 w 708"/>
                <a:gd name="T31" fmla="*/ 1 h 837"/>
                <a:gd name="T32" fmla="*/ 0 w 708"/>
                <a:gd name="T33" fmla="*/ 1 h 837"/>
                <a:gd name="T34" fmla="*/ 0 w 708"/>
                <a:gd name="T35" fmla="*/ 1 h 837"/>
                <a:gd name="T36" fmla="*/ 0 w 708"/>
                <a:gd name="T37" fmla="*/ 1 h 837"/>
                <a:gd name="T38" fmla="*/ 0 w 708"/>
                <a:gd name="T39" fmla="*/ 1 h 837"/>
                <a:gd name="T40" fmla="*/ 0 w 708"/>
                <a:gd name="T41" fmla="*/ 1 h 837"/>
                <a:gd name="T42" fmla="*/ 0 w 708"/>
                <a:gd name="T43" fmla="*/ 1 h 837"/>
                <a:gd name="T44" fmla="*/ 0 w 708"/>
                <a:gd name="T45" fmla="*/ 1 h 837"/>
                <a:gd name="T46" fmla="*/ 0 w 708"/>
                <a:gd name="T47" fmla="*/ 1 h 837"/>
                <a:gd name="T48" fmla="*/ 0 w 708"/>
                <a:gd name="T49" fmla="*/ 1 h 837"/>
                <a:gd name="T50" fmla="*/ 0 w 708"/>
                <a:gd name="T51" fmla="*/ 1 h 837"/>
                <a:gd name="T52" fmla="*/ 0 w 708"/>
                <a:gd name="T53" fmla="*/ 1 h 837"/>
                <a:gd name="T54" fmla="*/ 0 w 708"/>
                <a:gd name="T55" fmla="*/ 1 h 837"/>
                <a:gd name="T56" fmla="*/ 0 w 708"/>
                <a:gd name="T57" fmla="*/ 1 h 837"/>
                <a:gd name="T58" fmla="*/ 0 w 708"/>
                <a:gd name="T59" fmla="*/ 1 h 837"/>
                <a:gd name="T60" fmla="*/ 0 w 708"/>
                <a:gd name="T61" fmla="*/ 1 h 837"/>
                <a:gd name="T62" fmla="*/ 0 w 708"/>
                <a:gd name="T63" fmla="*/ 1 h 837"/>
                <a:gd name="T64" fmla="*/ 0 w 708"/>
                <a:gd name="T65" fmla="*/ 1 h 837"/>
                <a:gd name="T66" fmla="*/ 0 w 708"/>
                <a:gd name="T67" fmla="*/ 1 h 837"/>
                <a:gd name="T68" fmla="*/ 0 w 708"/>
                <a:gd name="T69" fmla="*/ 1 h 837"/>
                <a:gd name="T70" fmla="*/ 0 w 708"/>
                <a:gd name="T71" fmla="*/ 1 h 837"/>
                <a:gd name="T72" fmla="*/ 0 w 708"/>
                <a:gd name="T73" fmla="*/ 1 h 837"/>
                <a:gd name="T74" fmla="*/ 0 w 708"/>
                <a:gd name="T75" fmla="*/ 1 h 837"/>
                <a:gd name="T76" fmla="*/ 0 w 708"/>
                <a:gd name="T77" fmla="*/ 1 h 837"/>
                <a:gd name="T78" fmla="*/ 0 w 708"/>
                <a:gd name="T79" fmla="*/ 1 h 837"/>
                <a:gd name="T80" fmla="*/ 0 w 708"/>
                <a:gd name="T81" fmla="*/ 1 h 837"/>
                <a:gd name="T82" fmla="*/ 0 w 708"/>
                <a:gd name="T83" fmla="*/ 1 h 837"/>
                <a:gd name="T84" fmla="*/ 0 w 708"/>
                <a:gd name="T85" fmla="*/ 1 h 837"/>
                <a:gd name="T86" fmla="*/ 0 w 708"/>
                <a:gd name="T87" fmla="*/ 1 h 837"/>
                <a:gd name="T88" fmla="*/ 0 w 708"/>
                <a:gd name="T89" fmla="*/ 1 h 837"/>
                <a:gd name="T90" fmla="*/ 0 w 708"/>
                <a:gd name="T91" fmla="*/ 1 h 837"/>
                <a:gd name="T92" fmla="*/ 0 w 708"/>
                <a:gd name="T93" fmla="*/ 1 h 837"/>
                <a:gd name="T94" fmla="*/ 0 w 708"/>
                <a:gd name="T95" fmla="*/ 1 h 837"/>
                <a:gd name="T96" fmla="*/ 0 w 708"/>
                <a:gd name="T97" fmla="*/ 1 h 837"/>
                <a:gd name="T98" fmla="*/ 0 w 708"/>
                <a:gd name="T99" fmla="*/ 1 h 837"/>
                <a:gd name="T100" fmla="*/ 0 w 708"/>
                <a:gd name="T101" fmla="*/ 1 h 837"/>
                <a:gd name="T102" fmla="*/ 0 w 708"/>
                <a:gd name="T103" fmla="*/ 1 h 837"/>
                <a:gd name="T104" fmla="*/ 0 w 708"/>
                <a:gd name="T105" fmla="*/ 1 h 837"/>
                <a:gd name="T106" fmla="*/ 0 w 708"/>
                <a:gd name="T107" fmla="*/ 1 h 837"/>
                <a:gd name="T108" fmla="*/ 0 w 708"/>
                <a:gd name="T109" fmla="*/ 1 h 837"/>
                <a:gd name="T110" fmla="*/ 0 w 708"/>
                <a:gd name="T111" fmla="*/ 1 h 837"/>
                <a:gd name="T112" fmla="*/ 0 w 708"/>
                <a:gd name="T113" fmla="*/ 1 h 837"/>
                <a:gd name="T114" fmla="*/ 0 w 708"/>
                <a:gd name="T115" fmla="*/ 1 h 83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08" h="837">
                  <a:moveTo>
                    <a:pt x="254" y="743"/>
                  </a:moveTo>
                  <a:lnTo>
                    <a:pt x="263" y="749"/>
                  </a:lnTo>
                  <a:lnTo>
                    <a:pt x="272" y="756"/>
                  </a:lnTo>
                  <a:lnTo>
                    <a:pt x="281" y="766"/>
                  </a:lnTo>
                  <a:lnTo>
                    <a:pt x="293" y="775"/>
                  </a:lnTo>
                  <a:lnTo>
                    <a:pt x="302" y="784"/>
                  </a:lnTo>
                  <a:lnTo>
                    <a:pt x="309" y="793"/>
                  </a:lnTo>
                  <a:lnTo>
                    <a:pt x="316" y="800"/>
                  </a:lnTo>
                  <a:lnTo>
                    <a:pt x="320" y="806"/>
                  </a:lnTo>
                  <a:lnTo>
                    <a:pt x="309" y="804"/>
                  </a:lnTo>
                  <a:lnTo>
                    <a:pt x="298" y="802"/>
                  </a:lnTo>
                  <a:lnTo>
                    <a:pt x="291" y="802"/>
                  </a:lnTo>
                  <a:lnTo>
                    <a:pt x="287" y="804"/>
                  </a:lnTo>
                  <a:lnTo>
                    <a:pt x="287" y="810"/>
                  </a:lnTo>
                  <a:lnTo>
                    <a:pt x="287" y="815"/>
                  </a:lnTo>
                  <a:lnTo>
                    <a:pt x="291" y="822"/>
                  </a:lnTo>
                  <a:lnTo>
                    <a:pt x="296" y="826"/>
                  </a:lnTo>
                  <a:lnTo>
                    <a:pt x="305" y="830"/>
                  </a:lnTo>
                  <a:lnTo>
                    <a:pt x="318" y="833"/>
                  </a:lnTo>
                  <a:lnTo>
                    <a:pt x="329" y="837"/>
                  </a:lnTo>
                  <a:lnTo>
                    <a:pt x="337" y="835"/>
                  </a:lnTo>
                  <a:lnTo>
                    <a:pt x="344" y="826"/>
                  </a:lnTo>
                  <a:lnTo>
                    <a:pt x="355" y="813"/>
                  </a:lnTo>
                  <a:lnTo>
                    <a:pt x="362" y="799"/>
                  </a:lnTo>
                  <a:lnTo>
                    <a:pt x="366" y="786"/>
                  </a:lnTo>
                  <a:lnTo>
                    <a:pt x="377" y="778"/>
                  </a:lnTo>
                  <a:lnTo>
                    <a:pt x="390" y="769"/>
                  </a:lnTo>
                  <a:lnTo>
                    <a:pt x="406" y="758"/>
                  </a:lnTo>
                  <a:lnTo>
                    <a:pt x="423" y="745"/>
                  </a:lnTo>
                  <a:lnTo>
                    <a:pt x="438" y="734"/>
                  </a:lnTo>
                  <a:lnTo>
                    <a:pt x="452" y="723"/>
                  </a:lnTo>
                  <a:lnTo>
                    <a:pt x="465" y="716"/>
                  </a:lnTo>
                  <a:lnTo>
                    <a:pt x="474" y="712"/>
                  </a:lnTo>
                  <a:lnTo>
                    <a:pt x="484" y="709"/>
                  </a:lnTo>
                  <a:lnTo>
                    <a:pt x="496" y="705"/>
                  </a:lnTo>
                  <a:lnTo>
                    <a:pt x="511" y="701"/>
                  </a:lnTo>
                  <a:lnTo>
                    <a:pt x="530" y="696"/>
                  </a:lnTo>
                  <a:lnTo>
                    <a:pt x="546" y="690"/>
                  </a:lnTo>
                  <a:lnTo>
                    <a:pt x="564" y="687"/>
                  </a:lnTo>
                  <a:lnTo>
                    <a:pt x="583" y="683"/>
                  </a:lnTo>
                  <a:lnTo>
                    <a:pt x="598" y="681"/>
                  </a:lnTo>
                  <a:lnTo>
                    <a:pt x="592" y="674"/>
                  </a:lnTo>
                  <a:lnTo>
                    <a:pt x="583" y="663"/>
                  </a:lnTo>
                  <a:lnTo>
                    <a:pt x="574" y="650"/>
                  </a:lnTo>
                  <a:lnTo>
                    <a:pt x="563" y="635"/>
                  </a:lnTo>
                  <a:lnTo>
                    <a:pt x="552" y="622"/>
                  </a:lnTo>
                  <a:lnTo>
                    <a:pt x="542" y="609"/>
                  </a:lnTo>
                  <a:lnTo>
                    <a:pt x="535" y="598"/>
                  </a:lnTo>
                  <a:lnTo>
                    <a:pt x="531" y="589"/>
                  </a:lnTo>
                  <a:lnTo>
                    <a:pt x="544" y="593"/>
                  </a:lnTo>
                  <a:lnTo>
                    <a:pt x="557" y="595"/>
                  </a:lnTo>
                  <a:lnTo>
                    <a:pt x="568" y="595"/>
                  </a:lnTo>
                  <a:lnTo>
                    <a:pt x="579" y="589"/>
                  </a:lnTo>
                  <a:lnTo>
                    <a:pt x="590" y="576"/>
                  </a:lnTo>
                  <a:lnTo>
                    <a:pt x="601" y="562"/>
                  </a:lnTo>
                  <a:lnTo>
                    <a:pt x="609" y="545"/>
                  </a:lnTo>
                  <a:lnTo>
                    <a:pt x="614" y="532"/>
                  </a:lnTo>
                  <a:lnTo>
                    <a:pt x="623" y="534"/>
                  </a:lnTo>
                  <a:lnTo>
                    <a:pt x="634" y="534"/>
                  </a:lnTo>
                  <a:lnTo>
                    <a:pt x="645" y="530"/>
                  </a:lnTo>
                  <a:lnTo>
                    <a:pt x="654" y="525"/>
                  </a:lnTo>
                  <a:lnTo>
                    <a:pt x="649" y="521"/>
                  </a:lnTo>
                  <a:lnTo>
                    <a:pt x="645" y="516"/>
                  </a:lnTo>
                  <a:lnTo>
                    <a:pt x="643" y="510"/>
                  </a:lnTo>
                  <a:lnTo>
                    <a:pt x="645" y="507"/>
                  </a:lnTo>
                  <a:lnTo>
                    <a:pt x="649" y="503"/>
                  </a:lnTo>
                  <a:lnTo>
                    <a:pt x="656" y="497"/>
                  </a:lnTo>
                  <a:lnTo>
                    <a:pt x="667" y="490"/>
                  </a:lnTo>
                  <a:lnTo>
                    <a:pt x="678" y="479"/>
                  </a:lnTo>
                  <a:lnTo>
                    <a:pt x="689" y="470"/>
                  </a:lnTo>
                  <a:lnTo>
                    <a:pt x="699" y="459"/>
                  </a:lnTo>
                  <a:lnTo>
                    <a:pt x="704" y="450"/>
                  </a:lnTo>
                  <a:lnTo>
                    <a:pt x="708" y="440"/>
                  </a:lnTo>
                  <a:lnTo>
                    <a:pt x="708" y="411"/>
                  </a:lnTo>
                  <a:lnTo>
                    <a:pt x="708" y="365"/>
                  </a:lnTo>
                  <a:lnTo>
                    <a:pt x="706" y="319"/>
                  </a:lnTo>
                  <a:lnTo>
                    <a:pt x="702" y="288"/>
                  </a:lnTo>
                  <a:lnTo>
                    <a:pt x="695" y="270"/>
                  </a:lnTo>
                  <a:lnTo>
                    <a:pt x="684" y="251"/>
                  </a:lnTo>
                  <a:lnTo>
                    <a:pt x="673" y="235"/>
                  </a:lnTo>
                  <a:lnTo>
                    <a:pt x="660" y="225"/>
                  </a:lnTo>
                  <a:lnTo>
                    <a:pt x="649" y="222"/>
                  </a:lnTo>
                  <a:lnTo>
                    <a:pt x="638" y="220"/>
                  </a:lnTo>
                  <a:lnTo>
                    <a:pt x="631" y="220"/>
                  </a:lnTo>
                  <a:lnTo>
                    <a:pt x="621" y="220"/>
                  </a:lnTo>
                  <a:lnTo>
                    <a:pt x="623" y="207"/>
                  </a:lnTo>
                  <a:lnTo>
                    <a:pt x="625" y="191"/>
                  </a:lnTo>
                  <a:lnTo>
                    <a:pt x="625" y="176"/>
                  </a:lnTo>
                  <a:lnTo>
                    <a:pt x="623" y="161"/>
                  </a:lnTo>
                  <a:lnTo>
                    <a:pt x="618" y="150"/>
                  </a:lnTo>
                  <a:lnTo>
                    <a:pt x="610" y="141"/>
                  </a:lnTo>
                  <a:lnTo>
                    <a:pt x="599" y="134"/>
                  </a:lnTo>
                  <a:lnTo>
                    <a:pt x="588" y="132"/>
                  </a:lnTo>
                  <a:lnTo>
                    <a:pt x="577" y="130"/>
                  </a:lnTo>
                  <a:lnTo>
                    <a:pt x="570" y="123"/>
                  </a:lnTo>
                  <a:lnTo>
                    <a:pt x="566" y="115"/>
                  </a:lnTo>
                  <a:lnTo>
                    <a:pt x="564" y="106"/>
                  </a:lnTo>
                  <a:lnTo>
                    <a:pt x="564" y="101"/>
                  </a:lnTo>
                  <a:lnTo>
                    <a:pt x="561" y="91"/>
                  </a:lnTo>
                  <a:lnTo>
                    <a:pt x="557" y="80"/>
                  </a:lnTo>
                  <a:lnTo>
                    <a:pt x="550" y="67"/>
                  </a:lnTo>
                  <a:lnTo>
                    <a:pt x="541" y="56"/>
                  </a:lnTo>
                  <a:lnTo>
                    <a:pt x="526" y="47"/>
                  </a:lnTo>
                  <a:lnTo>
                    <a:pt x="509" y="42"/>
                  </a:lnTo>
                  <a:lnTo>
                    <a:pt x="487" y="42"/>
                  </a:lnTo>
                  <a:lnTo>
                    <a:pt x="473" y="42"/>
                  </a:lnTo>
                  <a:lnTo>
                    <a:pt x="462" y="38"/>
                  </a:lnTo>
                  <a:lnTo>
                    <a:pt x="452" y="34"/>
                  </a:lnTo>
                  <a:lnTo>
                    <a:pt x="443" y="31"/>
                  </a:lnTo>
                  <a:lnTo>
                    <a:pt x="434" y="29"/>
                  </a:lnTo>
                  <a:lnTo>
                    <a:pt x="425" y="29"/>
                  </a:lnTo>
                  <a:lnTo>
                    <a:pt x="414" y="29"/>
                  </a:lnTo>
                  <a:lnTo>
                    <a:pt x="405" y="33"/>
                  </a:lnTo>
                  <a:lnTo>
                    <a:pt x="397" y="34"/>
                  </a:lnTo>
                  <a:lnTo>
                    <a:pt x="392" y="36"/>
                  </a:lnTo>
                  <a:lnTo>
                    <a:pt x="384" y="38"/>
                  </a:lnTo>
                  <a:lnTo>
                    <a:pt x="377" y="36"/>
                  </a:lnTo>
                  <a:lnTo>
                    <a:pt x="368" y="33"/>
                  </a:lnTo>
                  <a:lnTo>
                    <a:pt x="360" y="29"/>
                  </a:lnTo>
                  <a:lnTo>
                    <a:pt x="349" y="27"/>
                  </a:lnTo>
                  <a:lnTo>
                    <a:pt x="338" y="27"/>
                  </a:lnTo>
                  <a:lnTo>
                    <a:pt x="340" y="22"/>
                  </a:lnTo>
                  <a:lnTo>
                    <a:pt x="344" y="16"/>
                  </a:lnTo>
                  <a:lnTo>
                    <a:pt x="348" y="12"/>
                  </a:lnTo>
                  <a:lnTo>
                    <a:pt x="351" y="12"/>
                  </a:lnTo>
                  <a:lnTo>
                    <a:pt x="340" y="9"/>
                  </a:lnTo>
                  <a:lnTo>
                    <a:pt x="326" y="5"/>
                  </a:lnTo>
                  <a:lnTo>
                    <a:pt x="305" y="1"/>
                  </a:lnTo>
                  <a:lnTo>
                    <a:pt x="287" y="0"/>
                  </a:lnTo>
                  <a:lnTo>
                    <a:pt x="267" y="0"/>
                  </a:lnTo>
                  <a:lnTo>
                    <a:pt x="248" y="1"/>
                  </a:lnTo>
                  <a:lnTo>
                    <a:pt x="234" y="5"/>
                  </a:lnTo>
                  <a:lnTo>
                    <a:pt x="223" y="12"/>
                  </a:lnTo>
                  <a:lnTo>
                    <a:pt x="215" y="22"/>
                  </a:lnTo>
                  <a:lnTo>
                    <a:pt x="210" y="31"/>
                  </a:lnTo>
                  <a:lnTo>
                    <a:pt x="204" y="38"/>
                  </a:lnTo>
                  <a:lnTo>
                    <a:pt x="199" y="45"/>
                  </a:lnTo>
                  <a:lnTo>
                    <a:pt x="193" y="51"/>
                  </a:lnTo>
                  <a:lnTo>
                    <a:pt x="186" y="55"/>
                  </a:lnTo>
                  <a:lnTo>
                    <a:pt x="177" y="56"/>
                  </a:lnTo>
                  <a:lnTo>
                    <a:pt x="168" y="56"/>
                  </a:lnTo>
                  <a:lnTo>
                    <a:pt x="157" y="55"/>
                  </a:lnTo>
                  <a:lnTo>
                    <a:pt x="144" y="55"/>
                  </a:lnTo>
                  <a:lnTo>
                    <a:pt x="131" y="55"/>
                  </a:lnTo>
                  <a:lnTo>
                    <a:pt x="118" y="56"/>
                  </a:lnTo>
                  <a:lnTo>
                    <a:pt x="107" y="58"/>
                  </a:lnTo>
                  <a:lnTo>
                    <a:pt x="96" y="62"/>
                  </a:lnTo>
                  <a:lnTo>
                    <a:pt x="87" y="67"/>
                  </a:lnTo>
                  <a:lnTo>
                    <a:pt x="79" y="75"/>
                  </a:lnTo>
                  <a:lnTo>
                    <a:pt x="72" y="88"/>
                  </a:lnTo>
                  <a:lnTo>
                    <a:pt x="68" y="102"/>
                  </a:lnTo>
                  <a:lnTo>
                    <a:pt x="67" y="117"/>
                  </a:lnTo>
                  <a:lnTo>
                    <a:pt x="67" y="132"/>
                  </a:lnTo>
                  <a:lnTo>
                    <a:pt x="57" y="139"/>
                  </a:lnTo>
                  <a:lnTo>
                    <a:pt x="44" y="146"/>
                  </a:lnTo>
                  <a:lnTo>
                    <a:pt x="33" y="157"/>
                  </a:lnTo>
                  <a:lnTo>
                    <a:pt x="22" y="170"/>
                  </a:lnTo>
                  <a:lnTo>
                    <a:pt x="11" y="183"/>
                  </a:lnTo>
                  <a:lnTo>
                    <a:pt x="6" y="200"/>
                  </a:lnTo>
                  <a:lnTo>
                    <a:pt x="4" y="214"/>
                  </a:lnTo>
                  <a:lnTo>
                    <a:pt x="6" y="231"/>
                  </a:lnTo>
                  <a:lnTo>
                    <a:pt x="13" y="253"/>
                  </a:lnTo>
                  <a:lnTo>
                    <a:pt x="13" y="268"/>
                  </a:lnTo>
                  <a:lnTo>
                    <a:pt x="11" y="281"/>
                  </a:lnTo>
                  <a:lnTo>
                    <a:pt x="6" y="290"/>
                  </a:lnTo>
                  <a:lnTo>
                    <a:pt x="2" y="297"/>
                  </a:lnTo>
                  <a:lnTo>
                    <a:pt x="0" y="304"/>
                  </a:lnTo>
                  <a:lnTo>
                    <a:pt x="0" y="314"/>
                  </a:lnTo>
                  <a:lnTo>
                    <a:pt x="2" y="323"/>
                  </a:lnTo>
                  <a:lnTo>
                    <a:pt x="6" y="334"/>
                  </a:lnTo>
                  <a:lnTo>
                    <a:pt x="15" y="343"/>
                  </a:lnTo>
                  <a:lnTo>
                    <a:pt x="30" y="350"/>
                  </a:lnTo>
                  <a:lnTo>
                    <a:pt x="48" y="356"/>
                  </a:lnTo>
                  <a:lnTo>
                    <a:pt x="46" y="365"/>
                  </a:lnTo>
                  <a:lnTo>
                    <a:pt x="44" y="376"/>
                  </a:lnTo>
                  <a:lnTo>
                    <a:pt x="44" y="389"/>
                  </a:lnTo>
                  <a:lnTo>
                    <a:pt x="46" y="398"/>
                  </a:lnTo>
                  <a:lnTo>
                    <a:pt x="44" y="404"/>
                  </a:lnTo>
                  <a:lnTo>
                    <a:pt x="44" y="411"/>
                  </a:lnTo>
                  <a:lnTo>
                    <a:pt x="48" y="418"/>
                  </a:lnTo>
                  <a:lnTo>
                    <a:pt x="54" y="424"/>
                  </a:lnTo>
                  <a:lnTo>
                    <a:pt x="48" y="442"/>
                  </a:lnTo>
                  <a:lnTo>
                    <a:pt x="39" y="472"/>
                  </a:lnTo>
                  <a:lnTo>
                    <a:pt x="32" y="503"/>
                  </a:lnTo>
                  <a:lnTo>
                    <a:pt x="33" y="521"/>
                  </a:lnTo>
                  <a:lnTo>
                    <a:pt x="39" y="525"/>
                  </a:lnTo>
                  <a:lnTo>
                    <a:pt x="44" y="527"/>
                  </a:lnTo>
                  <a:lnTo>
                    <a:pt x="50" y="527"/>
                  </a:lnTo>
                  <a:lnTo>
                    <a:pt x="54" y="529"/>
                  </a:lnTo>
                  <a:lnTo>
                    <a:pt x="57" y="529"/>
                  </a:lnTo>
                  <a:lnTo>
                    <a:pt x="65" y="532"/>
                  </a:lnTo>
                  <a:lnTo>
                    <a:pt x="70" y="534"/>
                  </a:lnTo>
                  <a:lnTo>
                    <a:pt x="74" y="538"/>
                  </a:lnTo>
                  <a:lnTo>
                    <a:pt x="72" y="545"/>
                  </a:lnTo>
                  <a:lnTo>
                    <a:pt x="70" y="554"/>
                  </a:lnTo>
                  <a:lnTo>
                    <a:pt x="67" y="565"/>
                  </a:lnTo>
                  <a:lnTo>
                    <a:pt x="67" y="573"/>
                  </a:lnTo>
                  <a:lnTo>
                    <a:pt x="70" y="578"/>
                  </a:lnTo>
                  <a:lnTo>
                    <a:pt x="76" y="582"/>
                  </a:lnTo>
                  <a:lnTo>
                    <a:pt x="81" y="586"/>
                  </a:lnTo>
                  <a:lnTo>
                    <a:pt x="89" y="587"/>
                  </a:lnTo>
                  <a:lnTo>
                    <a:pt x="83" y="591"/>
                  </a:lnTo>
                  <a:lnTo>
                    <a:pt x="78" y="597"/>
                  </a:lnTo>
                  <a:lnTo>
                    <a:pt x="74" y="604"/>
                  </a:lnTo>
                  <a:lnTo>
                    <a:pt x="72" y="609"/>
                  </a:lnTo>
                  <a:lnTo>
                    <a:pt x="76" y="615"/>
                  </a:lnTo>
                  <a:lnTo>
                    <a:pt x="81" y="620"/>
                  </a:lnTo>
                  <a:lnTo>
                    <a:pt x="87" y="626"/>
                  </a:lnTo>
                  <a:lnTo>
                    <a:pt x="89" y="631"/>
                  </a:lnTo>
                  <a:lnTo>
                    <a:pt x="87" y="642"/>
                  </a:lnTo>
                  <a:lnTo>
                    <a:pt x="85" y="661"/>
                  </a:lnTo>
                  <a:lnTo>
                    <a:pt x="89" y="679"/>
                  </a:lnTo>
                  <a:lnTo>
                    <a:pt x="98" y="692"/>
                  </a:lnTo>
                  <a:lnTo>
                    <a:pt x="103" y="696"/>
                  </a:lnTo>
                  <a:lnTo>
                    <a:pt x="111" y="698"/>
                  </a:lnTo>
                  <a:lnTo>
                    <a:pt x="116" y="698"/>
                  </a:lnTo>
                  <a:lnTo>
                    <a:pt x="123" y="698"/>
                  </a:lnTo>
                  <a:lnTo>
                    <a:pt x="134" y="698"/>
                  </a:lnTo>
                  <a:lnTo>
                    <a:pt x="146" y="696"/>
                  </a:lnTo>
                  <a:lnTo>
                    <a:pt x="155" y="694"/>
                  </a:lnTo>
                  <a:lnTo>
                    <a:pt x="164" y="692"/>
                  </a:lnTo>
                  <a:lnTo>
                    <a:pt x="177" y="690"/>
                  </a:lnTo>
                  <a:lnTo>
                    <a:pt x="191" y="687"/>
                  </a:lnTo>
                  <a:lnTo>
                    <a:pt x="202" y="685"/>
                  </a:lnTo>
                  <a:lnTo>
                    <a:pt x="212" y="683"/>
                  </a:lnTo>
                  <a:lnTo>
                    <a:pt x="217" y="690"/>
                  </a:lnTo>
                  <a:lnTo>
                    <a:pt x="225" y="698"/>
                  </a:lnTo>
                  <a:lnTo>
                    <a:pt x="232" y="707"/>
                  </a:lnTo>
                  <a:lnTo>
                    <a:pt x="236" y="712"/>
                  </a:lnTo>
                  <a:lnTo>
                    <a:pt x="239" y="721"/>
                  </a:lnTo>
                  <a:lnTo>
                    <a:pt x="245" y="731"/>
                  </a:lnTo>
                  <a:lnTo>
                    <a:pt x="250" y="738"/>
                  </a:lnTo>
                  <a:lnTo>
                    <a:pt x="254" y="7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2" name="Freeform 114"/>
            <p:cNvSpPr>
              <a:spLocks/>
            </p:cNvSpPr>
            <p:nvPr/>
          </p:nvSpPr>
          <p:spPr bwMode="auto">
            <a:xfrm>
              <a:off x="5040" y="2923"/>
              <a:ext cx="66" cy="121"/>
            </a:xfrm>
            <a:custGeom>
              <a:avLst/>
              <a:gdLst>
                <a:gd name="T0" fmla="*/ 1 w 132"/>
                <a:gd name="T1" fmla="*/ 1 h 240"/>
                <a:gd name="T2" fmla="*/ 1 w 132"/>
                <a:gd name="T3" fmla="*/ 1 h 240"/>
                <a:gd name="T4" fmla="*/ 1 w 132"/>
                <a:gd name="T5" fmla="*/ 1 h 240"/>
                <a:gd name="T6" fmla="*/ 1 w 132"/>
                <a:gd name="T7" fmla="*/ 1 h 240"/>
                <a:gd name="T8" fmla="*/ 1 w 132"/>
                <a:gd name="T9" fmla="*/ 1 h 240"/>
                <a:gd name="T10" fmla="*/ 1 w 132"/>
                <a:gd name="T11" fmla="*/ 1 h 240"/>
                <a:gd name="T12" fmla="*/ 1 w 132"/>
                <a:gd name="T13" fmla="*/ 1 h 240"/>
                <a:gd name="T14" fmla="*/ 1 w 132"/>
                <a:gd name="T15" fmla="*/ 1 h 240"/>
                <a:gd name="T16" fmla="*/ 1 w 132"/>
                <a:gd name="T17" fmla="*/ 1 h 240"/>
                <a:gd name="T18" fmla="*/ 1 w 132"/>
                <a:gd name="T19" fmla="*/ 1 h 240"/>
                <a:gd name="T20" fmla="*/ 1 w 132"/>
                <a:gd name="T21" fmla="*/ 1 h 240"/>
                <a:gd name="T22" fmla="*/ 1 w 132"/>
                <a:gd name="T23" fmla="*/ 1 h 240"/>
                <a:gd name="T24" fmla="*/ 1 w 132"/>
                <a:gd name="T25" fmla="*/ 1 h 240"/>
                <a:gd name="T26" fmla="*/ 1 w 132"/>
                <a:gd name="T27" fmla="*/ 1 h 240"/>
                <a:gd name="T28" fmla="*/ 1 w 132"/>
                <a:gd name="T29" fmla="*/ 1 h 240"/>
                <a:gd name="T30" fmla="*/ 1 w 132"/>
                <a:gd name="T31" fmla="*/ 1 h 240"/>
                <a:gd name="T32" fmla="*/ 1 w 132"/>
                <a:gd name="T33" fmla="*/ 1 h 240"/>
                <a:gd name="T34" fmla="*/ 1 w 132"/>
                <a:gd name="T35" fmla="*/ 1 h 240"/>
                <a:gd name="T36" fmla="*/ 1 w 132"/>
                <a:gd name="T37" fmla="*/ 1 h 240"/>
                <a:gd name="T38" fmla="*/ 1 w 132"/>
                <a:gd name="T39" fmla="*/ 1 h 240"/>
                <a:gd name="T40" fmla="*/ 1 w 132"/>
                <a:gd name="T41" fmla="*/ 1 h 240"/>
                <a:gd name="T42" fmla="*/ 1 w 132"/>
                <a:gd name="T43" fmla="*/ 1 h 240"/>
                <a:gd name="T44" fmla="*/ 1 w 132"/>
                <a:gd name="T45" fmla="*/ 1 h 240"/>
                <a:gd name="T46" fmla="*/ 1 w 132"/>
                <a:gd name="T47" fmla="*/ 1 h 240"/>
                <a:gd name="T48" fmla="*/ 1 w 132"/>
                <a:gd name="T49" fmla="*/ 1 h 240"/>
                <a:gd name="T50" fmla="*/ 1 w 132"/>
                <a:gd name="T51" fmla="*/ 1 h 240"/>
                <a:gd name="T52" fmla="*/ 1 w 132"/>
                <a:gd name="T53" fmla="*/ 1 h 240"/>
                <a:gd name="T54" fmla="*/ 1 w 132"/>
                <a:gd name="T55" fmla="*/ 1 h 240"/>
                <a:gd name="T56" fmla="*/ 0 w 132"/>
                <a:gd name="T57" fmla="*/ 1 h 240"/>
                <a:gd name="T58" fmla="*/ 1 w 132"/>
                <a:gd name="T59" fmla="*/ 1 h 240"/>
                <a:gd name="T60" fmla="*/ 1 w 132"/>
                <a:gd name="T61" fmla="*/ 1 h 240"/>
                <a:gd name="T62" fmla="*/ 1 w 132"/>
                <a:gd name="T63" fmla="*/ 1 h 240"/>
                <a:gd name="T64" fmla="*/ 1 w 132"/>
                <a:gd name="T65" fmla="*/ 1 h 240"/>
                <a:gd name="T66" fmla="*/ 1 w 132"/>
                <a:gd name="T67" fmla="*/ 1 h 240"/>
                <a:gd name="T68" fmla="*/ 1 w 132"/>
                <a:gd name="T69" fmla="*/ 1 h 240"/>
                <a:gd name="T70" fmla="*/ 1 w 132"/>
                <a:gd name="T71" fmla="*/ 1 h 240"/>
                <a:gd name="T72" fmla="*/ 1 w 132"/>
                <a:gd name="T73" fmla="*/ 1 h 240"/>
                <a:gd name="T74" fmla="*/ 1 w 132"/>
                <a:gd name="T75" fmla="*/ 1 h 240"/>
                <a:gd name="T76" fmla="*/ 1 w 132"/>
                <a:gd name="T77" fmla="*/ 1 h 240"/>
                <a:gd name="T78" fmla="*/ 1 w 132"/>
                <a:gd name="T79" fmla="*/ 1 h 240"/>
                <a:gd name="T80" fmla="*/ 1 w 132"/>
                <a:gd name="T81" fmla="*/ 0 h 240"/>
                <a:gd name="T82" fmla="*/ 1 w 132"/>
                <a:gd name="T83" fmla="*/ 1 h 240"/>
                <a:gd name="T84" fmla="*/ 1 w 132"/>
                <a:gd name="T85" fmla="*/ 1 h 240"/>
                <a:gd name="T86" fmla="*/ 1 w 132"/>
                <a:gd name="T87" fmla="*/ 1 h 240"/>
                <a:gd name="T88" fmla="*/ 1 w 132"/>
                <a:gd name="T89" fmla="*/ 1 h 240"/>
                <a:gd name="T90" fmla="*/ 1 w 132"/>
                <a:gd name="T91" fmla="*/ 1 h 240"/>
                <a:gd name="T92" fmla="*/ 1 w 132"/>
                <a:gd name="T93" fmla="*/ 1 h 240"/>
                <a:gd name="T94" fmla="*/ 1 w 132"/>
                <a:gd name="T95" fmla="*/ 1 h 240"/>
                <a:gd name="T96" fmla="*/ 1 w 132"/>
                <a:gd name="T97" fmla="*/ 1 h 240"/>
                <a:gd name="T98" fmla="*/ 1 w 132"/>
                <a:gd name="T99" fmla="*/ 1 h 240"/>
                <a:gd name="T100" fmla="*/ 1 w 132"/>
                <a:gd name="T101" fmla="*/ 1 h 240"/>
                <a:gd name="T102" fmla="*/ 1 w 132"/>
                <a:gd name="T103" fmla="*/ 1 h 240"/>
                <a:gd name="T104" fmla="*/ 1 w 132"/>
                <a:gd name="T105" fmla="*/ 1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2" h="240">
                  <a:moveTo>
                    <a:pt x="130" y="189"/>
                  </a:moveTo>
                  <a:lnTo>
                    <a:pt x="126" y="202"/>
                  </a:lnTo>
                  <a:lnTo>
                    <a:pt x="119" y="216"/>
                  </a:lnTo>
                  <a:lnTo>
                    <a:pt x="108" y="229"/>
                  </a:lnTo>
                  <a:lnTo>
                    <a:pt x="101" y="238"/>
                  </a:lnTo>
                  <a:lnTo>
                    <a:pt x="93" y="240"/>
                  </a:lnTo>
                  <a:lnTo>
                    <a:pt x="82" y="236"/>
                  </a:lnTo>
                  <a:lnTo>
                    <a:pt x="69" y="233"/>
                  </a:lnTo>
                  <a:lnTo>
                    <a:pt x="60" y="229"/>
                  </a:lnTo>
                  <a:lnTo>
                    <a:pt x="55" y="225"/>
                  </a:lnTo>
                  <a:lnTo>
                    <a:pt x="51" y="218"/>
                  </a:lnTo>
                  <a:lnTo>
                    <a:pt x="51" y="213"/>
                  </a:lnTo>
                  <a:lnTo>
                    <a:pt x="51" y="207"/>
                  </a:lnTo>
                  <a:lnTo>
                    <a:pt x="55" y="205"/>
                  </a:lnTo>
                  <a:lnTo>
                    <a:pt x="62" y="205"/>
                  </a:lnTo>
                  <a:lnTo>
                    <a:pt x="73" y="207"/>
                  </a:lnTo>
                  <a:lnTo>
                    <a:pt x="84" y="209"/>
                  </a:lnTo>
                  <a:lnTo>
                    <a:pt x="80" y="203"/>
                  </a:lnTo>
                  <a:lnTo>
                    <a:pt x="73" y="196"/>
                  </a:lnTo>
                  <a:lnTo>
                    <a:pt x="66" y="187"/>
                  </a:lnTo>
                  <a:lnTo>
                    <a:pt x="57" y="178"/>
                  </a:lnTo>
                  <a:lnTo>
                    <a:pt x="45" y="169"/>
                  </a:lnTo>
                  <a:lnTo>
                    <a:pt x="36" y="159"/>
                  </a:lnTo>
                  <a:lnTo>
                    <a:pt x="27" y="152"/>
                  </a:lnTo>
                  <a:lnTo>
                    <a:pt x="18" y="146"/>
                  </a:lnTo>
                  <a:lnTo>
                    <a:pt x="14" y="141"/>
                  </a:lnTo>
                  <a:lnTo>
                    <a:pt x="9" y="134"/>
                  </a:lnTo>
                  <a:lnTo>
                    <a:pt x="3" y="124"/>
                  </a:lnTo>
                  <a:lnTo>
                    <a:pt x="0" y="115"/>
                  </a:lnTo>
                  <a:lnTo>
                    <a:pt x="20" y="104"/>
                  </a:lnTo>
                  <a:lnTo>
                    <a:pt x="36" y="93"/>
                  </a:lnTo>
                  <a:lnTo>
                    <a:pt x="51" y="80"/>
                  </a:lnTo>
                  <a:lnTo>
                    <a:pt x="62" y="67"/>
                  </a:lnTo>
                  <a:lnTo>
                    <a:pt x="71" y="55"/>
                  </a:lnTo>
                  <a:lnTo>
                    <a:pt x="79" y="44"/>
                  </a:lnTo>
                  <a:lnTo>
                    <a:pt x="84" y="33"/>
                  </a:lnTo>
                  <a:lnTo>
                    <a:pt x="88" y="22"/>
                  </a:lnTo>
                  <a:lnTo>
                    <a:pt x="91" y="14"/>
                  </a:lnTo>
                  <a:lnTo>
                    <a:pt x="93" y="7"/>
                  </a:lnTo>
                  <a:lnTo>
                    <a:pt x="97" y="3"/>
                  </a:lnTo>
                  <a:lnTo>
                    <a:pt x="99" y="0"/>
                  </a:lnTo>
                  <a:lnTo>
                    <a:pt x="104" y="7"/>
                  </a:lnTo>
                  <a:lnTo>
                    <a:pt x="108" y="18"/>
                  </a:lnTo>
                  <a:lnTo>
                    <a:pt x="112" y="31"/>
                  </a:lnTo>
                  <a:lnTo>
                    <a:pt x="112" y="45"/>
                  </a:lnTo>
                  <a:lnTo>
                    <a:pt x="112" y="64"/>
                  </a:lnTo>
                  <a:lnTo>
                    <a:pt x="115" y="86"/>
                  </a:lnTo>
                  <a:lnTo>
                    <a:pt x="119" y="106"/>
                  </a:lnTo>
                  <a:lnTo>
                    <a:pt x="123" y="121"/>
                  </a:lnTo>
                  <a:lnTo>
                    <a:pt x="126" y="135"/>
                  </a:lnTo>
                  <a:lnTo>
                    <a:pt x="130" y="154"/>
                  </a:lnTo>
                  <a:lnTo>
                    <a:pt x="132" y="174"/>
                  </a:lnTo>
                  <a:lnTo>
                    <a:pt x="130"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3" name="Freeform 115"/>
            <p:cNvSpPr>
              <a:spLocks/>
            </p:cNvSpPr>
            <p:nvPr/>
          </p:nvSpPr>
          <p:spPr bwMode="auto">
            <a:xfrm>
              <a:off x="4938" y="2768"/>
              <a:ext cx="69" cy="206"/>
            </a:xfrm>
            <a:custGeom>
              <a:avLst/>
              <a:gdLst>
                <a:gd name="T0" fmla="*/ 1 w 137"/>
                <a:gd name="T1" fmla="*/ 1 h 412"/>
                <a:gd name="T2" fmla="*/ 1 w 137"/>
                <a:gd name="T3" fmla="*/ 1 h 412"/>
                <a:gd name="T4" fmla="*/ 1 w 137"/>
                <a:gd name="T5" fmla="*/ 1 h 412"/>
                <a:gd name="T6" fmla="*/ 1 w 137"/>
                <a:gd name="T7" fmla="*/ 1 h 412"/>
                <a:gd name="T8" fmla="*/ 1 w 137"/>
                <a:gd name="T9" fmla="*/ 1 h 412"/>
                <a:gd name="T10" fmla="*/ 1 w 137"/>
                <a:gd name="T11" fmla="*/ 1 h 412"/>
                <a:gd name="T12" fmla="*/ 1 w 137"/>
                <a:gd name="T13" fmla="*/ 1 h 412"/>
                <a:gd name="T14" fmla="*/ 1 w 137"/>
                <a:gd name="T15" fmla="*/ 1 h 412"/>
                <a:gd name="T16" fmla="*/ 1 w 137"/>
                <a:gd name="T17" fmla="*/ 1 h 412"/>
                <a:gd name="T18" fmla="*/ 1 w 137"/>
                <a:gd name="T19" fmla="*/ 1 h 412"/>
                <a:gd name="T20" fmla="*/ 1 w 137"/>
                <a:gd name="T21" fmla="*/ 1 h 412"/>
                <a:gd name="T22" fmla="*/ 1 w 137"/>
                <a:gd name="T23" fmla="*/ 1 h 412"/>
                <a:gd name="T24" fmla="*/ 1 w 137"/>
                <a:gd name="T25" fmla="*/ 1 h 412"/>
                <a:gd name="T26" fmla="*/ 1 w 137"/>
                <a:gd name="T27" fmla="*/ 1 h 412"/>
                <a:gd name="T28" fmla="*/ 1 w 137"/>
                <a:gd name="T29" fmla="*/ 1 h 412"/>
                <a:gd name="T30" fmla="*/ 1 w 137"/>
                <a:gd name="T31" fmla="*/ 1 h 412"/>
                <a:gd name="T32" fmla="*/ 1 w 137"/>
                <a:gd name="T33" fmla="*/ 1 h 412"/>
                <a:gd name="T34" fmla="*/ 1 w 137"/>
                <a:gd name="T35" fmla="*/ 1 h 412"/>
                <a:gd name="T36" fmla="*/ 0 w 137"/>
                <a:gd name="T37" fmla="*/ 1 h 412"/>
                <a:gd name="T38" fmla="*/ 1 w 137"/>
                <a:gd name="T39" fmla="*/ 1 h 412"/>
                <a:gd name="T40" fmla="*/ 1 w 137"/>
                <a:gd name="T41" fmla="*/ 1 h 412"/>
                <a:gd name="T42" fmla="*/ 1 w 137"/>
                <a:gd name="T43" fmla="*/ 1 h 412"/>
                <a:gd name="T44" fmla="*/ 1 w 137"/>
                <a:gd name="T45" fmla="*/ 1 h 412"/>
                <a:gd name="T46" fmla="*/ 1 w 137"/>
                <a:gd name="T47" fmla="*/ 1 h 412"/>
                <a:gd name="T48" fmla="*/ 1 w 137"/>
                <a:gd name="T49" fmla="*/ 1 h 412"/>
                <a:gd name="T50" fmla="*/ 1 w 137"/>
                <a:gd name="T51" fmla="*/ 1 h 412"/>
                <a:gd name="T52" fmla="*/ 1 w 137"/>
                <a:gd name="T53" fmla="*/ 1 h 412"/>
                <a:gd name="T54" fmla="*/ 1 w 137"/>
                <a:gd name="T55" fmla="*/ 1 h 412"/>
                <a:gd name="T56" fmla="*/ 1 w 137"/>
                <a:gd name="T57" fmla="*/ 1 h 412"/>
                <a:gd name="T58" fmla="*/ 1 w 137"/>
                <a:gd name="T59" fmla="*/ 1 h 412"/>
                <a:gd name="T60" fmla="*/ 1 w 137"/>
                <a:gd name="T61" fmla="*/ 1 h 412"/>
                <a:gd name="T62" fmla="*/ 1 w 137"/>
                <a:gd name="T63" fmla="*/ 1 h 412"/>
                <a:gd name="T64" fmla="*/ 1 w 137"/>
                <a:gd name="T65" fmla="*/ 1 h 412"/>
                <a:gd name="T66" fmla="*/ 1 w 137"/>
                <a:gd name="T67" fmla="*/ 1 h 412"/>
                <a:gd name="T68" fmla="*/ 1 w 137"/>
                <a:gd name="T69" fmla="*/ 1 h 412"/>
                <a:gd name="T70" fmla="*/ 1 w 137"/>
                <a:gd name="T71" fmla="*/ 1 h 412"/>
                <a:gd name="T72" fmla="*/ 1 w 137"/>
                <a:gd name="T73" fmla="*/ 1 h 412"/>
                <a:gd name="T74" fmla="*/ 1 w 137"/>
                <a:gd name="T75" fmla="*/ 1 h 412"/>
                <a:gd name="T76" fmla="*/ 1 w 137"/>
                <a:gd name="T77" fmla="*/ 1 h 412"/>
                <a:gd name="T78" fmla="*/ 1 w 137"/>
                <a:gd name="T79" fmla="*/ 1 h 412"/>
                <a:gd name="T80" fmla="*/ 1 w 137"/>
                <a:gd name="T81" fmla="*/ 1 h 412"/>
                <a:gd name="T82" fmla="*/ 1 w 137"/>
                <a:gd name="T83" fmla="*/ 1 h 412"/>
                <a:gd name="T84" fmla="*/ 1 w 137"/>
                <a:gd name="T85" fmla="*/ 1 h 412"/>
                <a:gd name="T86" fmla="*/ 1 w 137"/>
                <a:gd name="T87" fmla="*/ 1 h 412"/>
                <a:gd name="T88" fmla="*/ 1 w 137"/>
                <a:gd name="T89" fmla="*/ 1 h 412"/>
                <a:gd name="T90" fmla="*/ 1 w 137"/>
                <a:gd name="T91" fmla="*/ 1 h 4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7" h="412">
                  <a:moveTo>
                    <a:pt x="91" y="412"/>
                  </a:moveTo>
                  <a:lnTo>
                    <a:pt x="84" y="412"/>
                  </a:lnTo>
                  <a:lnTo>
                    <a:pt x="79" y="412"/>
                  </a:lnTo>
                  <a:lnTo>
                    <a:pt x="71" y="410"/>
                  </a:lnTo>
                  <a:lnTo>
                    <a:pt x="66" y="406"/>
                  </a:lnTo>
                  <a:lnTo>
                    <a:pt x="58" y="399"/>
                  </a:lnTo>
                  <a:lnTo>
                    <a:pt x="55" y="386"/>
                  </a:lnTo>
                  <a:lnTo>
                    <a:pt x="55" y="373"/>
                  </a:lnTo>
                  <a:lnTo>
                    <a:pt x="55" y="360"/>
                  </a:lnTo>
                  <a:lnTo>
                    <a:pt x="55" y="355"/>
                  </a:lnTo>
                  <a:lnTo>
                    <a:pt x="57" y="351"/>
                  </a:lnTo>
                  <a:lnTo>
                    <a:pt x="57" y="347"/>
                  </a:lnTo>
                  <a:lnTo>
                    <a:pt x="57" y="345"/>
                  </a:lnTo>
                  <a:lnTo>
                    <a:pt x="55" y="340"/>
                  </a:lnTo>
                  <a:lnTo>
                    <a:pt x="49" y="334"/>
                  </a:lnTo>
                  <a:lnTo>
                    <a:pt x="44" y="329"/>
                  </a:lnTo>
                  <a:lnTo>
                    <a:pt x="40" y="323"/>
                  </a:lnTo>
                  <a:lnTo>
                    <a:pt x="42" y="318"/>
                  </a:lnTo>
                  <a:lnTo>
                    <a:pt x="46" y="311"/>
                  </a:lnTo>
                  <a:lnTo>
                    <a:pt x="51" y="305"/>
                  </a:lnTo>
                  <a:lnTo>
                    <a:pt x="57" y="301"/>
                  </a:lnTo>
                  <a:lnTo>
                    <a:pt x="49" y="300"/>
                  </a:lnTo>
                  <a:lnTo>
                    <a:pt x="44" y="296"/>
                  </a:lnTo>
                  <a:lnTo>
                    <a:pt x="38" y="292"/>
                  </a:lnTo>
                  <a:lnTo>
                    <a:pt x="35" y="287"/>
                  </a:lnTo>
                  <a:lnTo>
                    <a:pt x="35" y="279"/>
                  </a:lnTo>
                  <a:lnTo>
                    <a:pt x="38" y="268"/>
                  </a:lnTo>
                  <a:lnTo>
                    <a:pt x="40" y="259"/>
                  </a:lnTo>
                  <a:lnTo>
                    <a:pt x="42" y="252"/>
                  </a:lnTo>
                  <a:lnTo>
                    <a:pt x="38" y="248"/>
                  </a:lnTo>
                  <a:lnTo>
                    <a:pt x="33" y="246"/>
                  </a:lnTo>
                  <a:lnTo>
                    <a:pt x="25" y="243"/>
                  </a:lnTo>
                  <a:lnTo>
                    <a:pt x="22" y="243"/>
                  </a:lnTo>
                  <a:lnTo>
                    <a:pt x="18" y="241"/>
                  </a:lnTo>
                  <a:lnTo>
                    <a:pt x="12" y="241"/>
                  </a:lnTo>
                  <a:lnTo>
                    <a:pt x="7" y="239"/>
                  </a:lnTo>
                  <a:lnTo>
                    <a:pt x="1" y="235"/>
                  </a:lnTo>
                  <a:lnTo>
                    <a:pt x="0" y="217"/>
                  </a:lnTo>
                  <a:lnTo>
                    <a:pt x="7" y="186"/>
                  </a:lnTo>
                  <a:lnTo>
                    <a:pt x="16" y="156"/>
                  </a:lnTo>
                  <a:lnTo>
                    <a:pt x="22" y="138"/>
                  </a:lnTo>
                  <a:lnTo>
                    <a:pt x="16" y="132"/>
                  </a:lnTo>
                  <a:lnTo>
                    <a:pt x="12" y="125"/>
                  </a:lnTo>
                  <a:lnTo>
                    <a:pt x="12" y="118"/>
                  </a:lnTo>
                  <a:lnTo>
                    <a:pt x="14" y="112"/>
                  </a:lnTo>
                  <a:lnTo>
                    <a:pt x="12" y="103"/>
                  </a:lnTo>
                  <a:lnTo>
                    <a:pt x="12" y="90"/>
                  </a:lnTo>
                  <a:lnTo>
                    <a:pt x="14" y="79"/>
                  </a:lnTo>
                  <a:lnTo>
                    <a:pt x="16" y="70"/>
                  </a:lnTo>
                  <a:lnTo>
                    <a:pt x="18" y="61"/>
                  </a:lnTo>
                  <a:lnTo>
                    <a:pt x="23" y="52"/>
                  </a:lnTo>
                  <a:lnTo>
                    <a:pt x="27" y="44"/>
                  </a:lnTo>
                  <a:lnTo>
                    <a:pt x="35" y="39"/>
                  </a:lnTo>
                  <a:lnTo>
                    <a:pt x="44" y="35"/>
                  </a:lnTo>
                  <a:lnTo>
                    <a:pt x="53" y="31"/>
                  </a:lnTo>
                  <a:lnTo>
                    <a:pt x="62" y="26"/>
                  </a:lnTo>
                  <a:lnTo>
                    <a:pt x="69" y="22"/>
                  </a:lnTo>
                  <a:lnTo>
                    <a:pt x="75" y="17"/>
                  </a:lnTo>
                  <a:lnTo>
                    <a:pt x="84" y="9"/>
                  </a:lnTo>
                  <a:lnTo>
                    <a:pt x="91" y="2"/>
                  </a:lnTo>
                  <a:lnTo>
                    <a:pt x="99" y="0"/>
                  </a:lnTo>
                  <a:lnTo>
                    <a:pt x="97" y="7"/>
                  </a:lnTo>
                  <a:lnTo>
                    <a:pt x="93" y="17"/>
                  </a:lnTo>
                  <a:lnTo>
                    <a:pt x="90" y="28"/>
                  </a:lnTo>
                  <a:lnTo>
                    <a:pt x="86" y="40"/>
                  </a:lnTo>
                  <a:lnTo>
                    <a:pt x="86" y="57"/>
                  </a:lnTo>
                  <a:lnTo>
                    <a:pt x="91" y="75"/>
                  </a:lnTo>
                  <a:lnTo>
                    <a:pt x="99" y="94"/>
                  </a:lnTo>
                  <a:lnTo>
                    <a:pt x="106" y="103"/>
                  </a:lnTo>
                  <a:lnTo>
                    <a:pt x="115" y="112"/>
                  </a:lnTo>
                  <a:lnTo>
                    <a:pt x="126" y="125"/>
                  </a:lnTo>
                  <a:lnTo>
                    <a:pt x="134" y="143"/>
                  </a:lnTo>
                  <a:lnTo>
                    <a:pt x="137" y="160"/>
                  </a:lnTo>
                  <a:lnTo>
                    <a:pt x="132" y="175"/>
                  </a:lnTo>
                  <a:lnTo>
                    <a:pt x="123" y="187"/>
                  </a:lnTo>
                  <a:lnTo>
                    <a:pt x="110" y="200"/>
                  </a:lnTo>
                  <a:lnTo>
                    <a:pt x="99" y="213"/>
                  </a:lnTo>
                  <a:lnTo>
                    <a:pt x="91" y="228"/>
                  </a:lnTo>
                  <a:lnTo>
                    <a:pt x="88" y="244"/>
                  </a:lnTo>
                  <a:lnTo>
                    <a:pt x="88" y="265"/>
                  </a:lnTo>
                  <a:lnTo>
                    <a:pt x="90" y="281"/>
                  </a:lnTo>
                  <a:lnTo>
                    <a:pt x="91" y="287"/>
                  </a:lnTo>
                  <a:lnTo>
                    <a:pt x="93" y="294"/>
                  </a:lnTo>
                  <a:lnTo>
                    <a:pt x="95" y="303"/>
                  </a:lnTo>
                  <a:lnTo>
                    <a:pt x="95" y="314"/>
                  </a:lnTo>
                  <a:lnTo>
                    <a:pt x="95" y="323"/>
                  </a:lnTo>
                  <a:lnTo>
                    <a:pt x="97" y="333"/>
                  </a:lnTo>
                  <a:lnTo>
                    <a:pt x="101" y="340"/>
                  </a:lnTo>
                  <a:lnTo>
                    <a:pt x="102" y="345"/>
                  </a:lnTo>
                  <a:lnTo>
                    <a:pt x="106" y="358"/>
                  </a:lnTo>
                  <a:lnTo>
                    <a:pt x="110" y="378"/>
                  </a:lnTo>
                  <a:lnTo>
                    <a:pt x="106" y="401"/>
                  </a:lnTo>
                  <a:lnTo>
                    <a:pt x="91" y="4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4" name="Freeform 116"/>
            <p:cNvSpPr>
              <a:spLocks/>
            </p:cNvSpPr>
            <p:nvPr/>
          </p:nvSpPr>
          <p:spPr bwMode="auto">
            <a:xfrm>
              <a:off x="5068" y="2863"/>
              <a:ext cx="26" cy="54"/>
            </a:xfrm>
            <a:custGeom>
              <a:avLst/>
              <a:gdLst>
                <a:gd name="T0" fmla="*/ 0 w 53"/>
                <a:gd name="T1" fmla="*/ 0 h 109"/>
                <a:gd name="T2" fmla="*/ 0 w 53"/>
                <a:gd name="T3" fmla="*/ 0 h 109"/>
                <a:gd name="T4" fmla="*/ 0 w 53"/>
                <a:gd name="T5" fmla="*/ 0 h 109"/>
                <a:gd name="T6" fmla="*/ 0 w 53"/>
                <a:gd name="T7" fmla="*/ 0 h 109"/>
                <a:gd name="T8" fmla="*/ 0 w 53"/>
                <a:gd name="T9" fmla="*/ 0 h 109"/>
                <a:gd name="T10" fmla="*/ 0 w 53"/>
                <a:gd name="T11" fmla="*/ 0 h 109"/>
                <a:gd name="T12" fmla="*/ 0 w 53"/>
                <a:gd name="T13" fmla="*/ 0 h 109"/>
                <a:gd name="T14" fmla="*/ 0 w 53"/>
                <a:gd name="T15" fmla="*/ 0 h 109"/>
                <a:gd name="T16" fmla="*/ 0 w 53"/>
                <a:gd name="T17" fmla="*/ 0 h 109"/>
                <a:gd name="T18" fmla="*/ 0 w 53"/>
                <a:gd name="T19" fmla="*/ 0 h 109"/>
                <a:gd name="T20" fmla="*/ 0 w 53"/>
                <a:gd name="T21" fmla="*/ 0 h 109"/>
                <a:gd name="T22" fmla="*/ 0 w 53"/>
                <a:gd name="T23" fmla="*/ 0 h 109"/>
                <a:gd name="T24" fmla="*/ 0 w 53"/>
                <a:gd name="T25" fmla="*/ 0 h 109"/>
                <a:gd name="T26" fmla="*/ 0 w 53"/>
                <a:gd name="T27" fmla="*/ 0 h 109"/>
                <a:gd name="T28" fmla="*/ 0 w 53"/>
                <a:gd name="T29" fmla="*/ 0 h 109"/>
                <a:gd name="T30" fmla="*/ 0 w 53"/>
                <a:gd name="T31" fmla="*/ 0 h 109"/>
                <a:gd name="T32" fmla="*/ 0 w 53"/>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09">
                  <a:moveTo>
                    <a:pt x="0" y="15"/>
                  </a:moveTo>
                  <a:lnTo>
                    <a:pt x="11" y="17"/>
                  </a:lnTo>
                  <a:lnTo>
                    <a:pt x="24" y="15"/>
                  </a:lnTo>
                  <a:lnTo>
                    <a:pt x="33" y="9"/>
                  </a:lnTo>
                  <a:lnTo>
                    <a:pt x="38" y="0"/>
                  </a:lnTo>
                  <a:lnTo>
                    <a:pt x="47" y="19"/>
                  </a:lnTo>
                  <a:lnTo>
                    <a:pt x="53" y="41"/>
                  </a:lnTo>
                  <a:lnTo>
                    <a:pt x="53" y="61"/>
                  </a:lnTo>
                  <a:lnTo>
                    <a:pt x="47" y="76"/>
                  </a:lnTo>
                  <a:lnTo>
                    <a:pt x="36" y="85"/>
                  </a:lnTo>
                  <a:lnTo>
                    <a:pt x="24" y="92"/>
                  </a:lnTo>
                  <a:lnTo>
                    <a:pt x="13" y="99"/>
                  </a:lnTo>
                  <a:lnTo>
                    <a:pt x="5" y="109"/>
                  </a:lnTo>
                  <a:lnTo>
                    <a:pt x="9" y="88"/>
                  </a:lnTo>
                  <a:lnTo>
                    <a:pt x="9" y="61"/>
                  </a:lnTo>
                  <a:lnTo>
                    <a:pt x="5" y="3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5" name="Freeform 117"/>
            <p:cNvSpPr>
              <a:spLocks/>
            </p:cNvSpPr>
            <p:nvPr/>
          </p:nvSpPr>
          <p:spPr bwMode="auto">
            <a:xfrm>
              <a:off x="5166" y="2823"/>
              <a:ext cx="35" cy="27"/>
            </a:xfrm>
            <a:custGeom>
              <a:avLst/>
              <a:gdLst>
                <a:gd name="T0" fmla="*/ 0 w 70"/>
                <a:gd name="T1" fmla="*/ 1 h 54"/>
                <a:gd name="T2" fmla="*/ 1 w 70"/>
                <a:gd name="T3" fmla="*/ 1 h 54"/>
                <a:gd name="T4" fmla="*/ 1 w 70"/>
                <a:gd name="T5" fmla="*/ 1 h 54"/>
                <a:gd name="T6" fmla="*/ 1 w 70"/>
                <a:gd name="T7" fmla="*/ 1 h 54"/>
                <a:gd name="T8" fmla="*/ 1 w 70"/>
                <a:gd name="T9" fmla="*/ 1 h 54"/>
                <a:gd name="T10" fmla="*/ 1 w 70"/>
                <a:gd name="T11" fmla="*/ 1 h 54"/>
                <a:gd name="T12" fmla="*/ 1 w 70"/>
                <a:gd name="T13" fmla="*/ 1 h 54"/>
                <a:gd name="T14" fmla="*/ 1 w 70"/>
                <a:gd name="T15" fmla="*/ 1 h 54"/>
                <a:gd name="T16" fmla="*/ 1 w 70"/>
                <a:gd name="T17" fmla="*/ 0 h 54"/>
                <a:gd name="T18" fmla="*/ 1 w 70"/>
                <a:gd name="T19" fmla="*/ 1 h 54"/>
                <a:gd name="T20" fmla="*/ 1 w 70"/>
                <a:gd name="T21" fmla="*/ 1 h 54"/>
                <a:gd name="T22" fmla="*/ 1 w 70"/>
                <a:gd name="T23" fmla="*/ 1 h 54"/>
                <a:gd name="T24" fmla="*/ 1 w 70"/>
                <a:gd name="T25" fmla="*/ 1 h 54"/>
                <a:gd name="T26" fmla="*/ 1 w 70"/>
                <a:gd name="T27" fmla="*/ 1 h 54"/>
                <a:gd name="T28" fmla="*/ 1 w 70"/>
                <a:gd name="T29" fmla="*/ 1 h 54"/>
                <a:gd name="T30" fmla="*/ 1 w 70"/>
                <a:gd name="T31" fmla="*/ 1 h 54"/>
                <a:gd name="T32" fmla="*/ 1 w 70"/>
                <a:gd name="T33" fmla="*/ 1 h 54"/>
                <a:gd name="T34" fmla="*/ 1 w 70"/>
                <a:gd name="T35" fmla="*/ 1 h 54"/>
                <a:gd name="T36" fmla="*/ 1 w 70"/>
                <a:gd name="T37" fmla="*/ 1 h 54"/>
                <a:gd name="T38" fmla="*/ 1 w 70"/>
                <a:gd name="T39" fmla="*/ 1 h 54"/>
                <a:gd name="T40" fmla="*/ 0 w 70"/>
                <a:gd name="T41" fmla="*/ 1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54">
                  <a:moveTo>
                    <a:pt x="0" y="26"/>
                  </a:moveTo>
                  <a:lnTo>
                    <a:pt x="11" y="28"/>
                  </a:lnTo>
                  <a:lnTo>
                    <a:pt x="22" y="26"/>
                  </a:lnTo>
                  <a:lnTo>
                    <a:pt x="33" y="24"/>
                  </a:lnTo>
                  <a:lnTo>
                    <a:pt x="43" y="21"/>
                  </a:lnTo>
                  <a:lnTo>
                    <a:pt x="50" y="17"/>
                  </a:lnTo>
                  <a:lnTo>
                    <a:pt x="55" y="11"/>
                  </a:lnTo>
                  <a:lnTo>
                    <a:pt x="59" y="6"/>
                  </a:lnTo>
                  <a:lnTo>
                    <a:pt x="61" y="0"/>
                  </a:lnTo>
                  <a:lnTo>
                    <a:pt x="66" y="11"/>
                  </a:lnTo>
                  <a:lnTo>
                    <a:pt x="70" y="22"/>
                  </a:lnTo>
                  <a:lnTo>
                    <a:pt x="68" y="32"/>
                  </a:lnTo>
                  <a:lnTo>
                    <a:pt x="59" y="41"/>
                  </a:lnTo>
                  <a:lnTo>
                    <a:pt x="44" y="48"/>
                  </a:lnTo>
                  <a:lnTo>
                    <a:pt x="33" y="54"/>
                  </a:lnTo>
                  <a:lnTo>
                    <a:pt x="26" y="54"/>
                  </a:lnTo>
                  <a:lnTo>
                    <a:pt x="19" y="50"/>
                  </a:lnTo>
                  <a:lnTo>
                    <a:pt x="13" y="44"/>
                  </a:lnTo>
                  <a:lnTo>
                    <a:pt x="8" y="39"/>
                  </a:lnTo>
                  <a:lnTo>
                    <a:pt x="4" y="33"/>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6" name="Freeform 118"/>
            <p:cNvSpPr>
              <a:spLocks/>
            </p:cNvSpPr>
            <p:nvPr/>
          </p:nvSpPr>
          <p:spPr bwMode="auto">
            <a:xfrm>
              <a:off x="5169" y="2812"/>
              <a:ext cx="16" cy="14"/>
            </a:xfrm>
            <a:custGeom>
              <a:avLst/>
              <a:gdLst>
                <a:gd name="T0" fmla="*/ 0 w 31"/>
                <a:gd name="T1" fmla="*/ 1 h 28"/>
                <a:gd name="T2" fmla="*/ 1 w 31"/>
                <a:gd name="T3" fmla="*/ 1 h 28"/>
                <a:gd name="T4" fmla="*/ 1 w 31"/>
                <a:gd name="T5" fmla="*/ 1 h 28"/>
                <a:gd name="T6" fmla="*/ 1 w 31"/>
                <a:gd name="T7" fmla="*/ 1 h 28"/>
                <a:gd name="T8" fmla="*/ 1 w 31"/>
                <a:gd name="T9" fmla="*/ 0 h 28"/>
                <a:gd name="T10" fmla="*/ 1 w 31"/>
                <a:gd name="T11" fmla="*/ 1 h 28"/>
                <a:gd name="T12" fmla="*/ 1 w 31"/>
                <a:gd name="T13" fmla="*/ 1 h 28"/>
                <a:gd name="T14" fmla="*/ 1 w 31"/>
                <a:gd name="T15" fmla="*/ 1 h 28"/>
                <a:gd name="T16" fmla="*/ 1 w 31"/>
                <a:gd name="T17" fmla="*/ 1 h 28"/>
                <a:gd name="T18" fmla="*/ 1 w 31"/>
                <a:gd name="T19" fmla="*/ 1 h 28"/>
                <a:gd name="T20" fmla="*/ 1 w 31"/>
                <a:gd name="T21" fmla="*/ 1 h 28"/>
                <a:gd name="T22" fmla="*/ 0 w 31"/>
                <a:gd name="T23" fmla="*/ 1 h 28"/>
                <a:gd name="T24" fmla="*/ 0 w 31"/>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28">
                  <a:moveTo>
                    <a:pt x="0" y="6"/>
                  </a:moveTo>
                  <a:lnTo>
                    <a:pt x="7" y="9"/>
                  </a:lnTo>
                  <a:lnTo>
                    <a:pt x="16" y="11"/>
                  </a:lnTo>
                  <a:lnTo>
                    <a:pt x="24" y="8"/>
                  </a:lnTo>
                  <a:lnTo>
                    <a:pt x="27" y="0"/>
                  </a:lnTo>
                  <a:lnTo>
                    <a:pt x="31" y="9"/>
                  </a:lnTo>
                  <a:lnTo>
                    <a:pt x="31" y="17"/>
                  </a:lnTo>
                  <a:lnTo>
                    <a:pt x="27" y="24"/>
                  </a:lnTo>
                  <a:lnTo>
                    <a:pt x="22" y="28"/>
                  </a:lnTo>
                  <a:lnTo>
                    <a:pt x="13" y="28"/>
                  </a:lnTo>
                  <a:lnTo>
                    <a:pt x="3" y="24"/>
                  </a:lnTo>
                  <a:lnTo>
                    <a:pt x="0" y="17"/>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7" name="Freeform 119"/>
            <p:cNvSpPr>
              <a:spLocks/>
            </p:cNvSpPr>
            <p:nvPr/>
          </p:nvSpPr>
          <p:spPr bwMode="auto">
            <a:xfrm>
              <a:off x="5074" y="2684"/>
              <a:ext cx="58" cy="27"/>
            </a:xfrm>
            <a:custGeom>
              <a:avLst/>
              <a:gdLst>
                <a:gd name="T0" fmla="*/ 0 w 115"/>
                <a:gd name="T1" fmla="*/ 1 h 53"/>
                <a:gd name="T2" fmla="*/ 1 w 115"/>
                <a:gd name="T3" fmla="*/ 1 h 53"/>
                <a:gd name="T4" fmla="*/ 1 w 115"/>
                <a:gd name="T5" fmla="*/ 1 h 53"/>
                <a:gd name="T6" fmla="*/ 1 w 115"/>
                <a:gd name="T7" fmla="*/ 1 h 53"/>
                <a:gd name="T8" fmla="*/ 1 w 115"/>
                <a:gd name="T9" fmla="*/ 1 h 53"/>
                <a:gd name="T10" fmla="*/ 1 w 115"/>
                <a:gd name="T11" fmla="*/ 1 h 53"/>
                <a:gd name="T12" fmla="*/ 1 w 115"/>
                <a:gd name="T13" fmla="*/ 1 h 53"/>
                <a:gd name="T14" fmla="*/ 1 w 115"/>
                <a:gd name="T15" fmla="*/ 1 h 53"/>
                <a:gd name="T16" fmla="*/ 1 w 115"/>
                <a:gd name="T17" fmla="*/ 0 h 53"/>
                <a:gd name="T18" fmla="*/ 1 w 115"/>
                <a:gd name="T19" fmla="*/ 1 h 53"/>
                <a:gd name="T20" fmla="*/ 1 w 115"/>
                <a:gd name="T21" fmla="*/ 1 h 53"/>
                <a:gd name="T22" fmla="*/ 1 w 115"/>
                <a:gd name="T23" fmla="*/ 1 h 53"/>
                <a:gd name="T24" fmla="*/ 1 w 115"/>
                <a:gd name="T25" fmla="*/ 1 h 53"/>
                <a:gd name="T26" fmla="*/ 1 w 115"/>
                <a:gd name="T27" fmla="*/ 1 h 53"/>
                <a:gd name="T28" fmla="*/ 1 w 115"/>
                <a:gd name="T29" fmla="*/ 1 h 53"/>
                <a:gd name="T30" fmla="*/ 1 w 115"/>
                <a:gd name="T31" fmla="*/ 1 h 53"/>
                <a:gd name="T32" fmla="*/ 1 w 115"/>
                <a:gd name="T33" fmla="*/ 1 h 53"/>
                <a:gd name="T34" fmla="*/ 1 w 115"/>
                <a:gd name="T35" fmla="*/ 1 h 53"/>
                <a:gd name="T36" fmla="*/ 1 w 115"/>
                <a:gd name="T37" fmla="*/ 1 h 53"/>
                <a:gd name="T38" fmla="*/ 1 w 115"/>
                <a:gd name="T39" fmla="*/ 1 h 53"/>
                <a:gd name="T40" fmla="*/ 1 w 115"/>
                <a:gd name="T41" fmla="*/ 1 h 53"/>
                <a:gd name="T42" fmla="*/ 1 w 115"/>
                <a:gd name="T43" fmla="*/ 1 h 53"/>
                <a:gd name="T44" fmla="*/ 1 w 115"/>
                <a:gd name="T45" fmla="*/ 1 h 53"/>
                <a:gd name="T46" fmla="*/ 1 w 115"/>
                <a:gd name="T47" fmla="*/ 1 h 53"/>
                <a:gd name="T48" fmla="*/ 0 w 115"/>
                <a:gd name="T49" fmla="*/ 1 h 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5" h="53">
                  <a:moveTo>
                    <a:pt x="0" y="37"/>
                  </a:moveTo>
                  <a:lnTo>
                    <a:pt x="18" y="38"/>
                  </a:lnTo>
                  <a:lnTo>
                    <a:pt x="33" y="33"/>
                  </a:lnTo>
                  <a:lnTo>
                    <a:pt x="44" y="24"/>
                  </a:lnTo>
                  <a:lnTo>
                    <a:pt x="53" y="15"/>
                  </a:lnTo>
                  <a:lnTo>
                    <a:pt x="58" y="9"/>
                  </a:lnTo>
                  <a:lnTo>
                    <a:pt x="68" y="5"/>
                  </a:lnTo>
                  <a:lnTo>
                    <a:pt x="77" y="2"/>
                  </a:lnTo>
                  <a:lnTo>
                    <a:pt x="88" y="0"/>
                  </a:lnTo>
                  <a:lnTo>
                    <a:pt x="97" y="2"/>
                  </a:lnTo>
                  <a:lnTo>
                    <a:pt x="106" y="7"/>
                  </a:lnTo>
                  <a:lnTo>
                    <a:pt x="112" y="18"/>
                  </a:lnTo>
                  <a:lnTo>
                    <a:pt x="115" y="35"/>
                  </a:lnTo>
                  <a:lnTo>
                    <a:pt x="104" y="26"/>
                  </a:lnTo>
                  <a:lnTo>
                    <a:pt x="90" y="22"/>
                  </a:lnTo>
                  <a:lnTo>
                    <a:pt x="77" y="24"/>
                  </a:lnTo>
                  <a:lnTo>
                    <a:pt x="62" y="35"/>
                  </a:lnTo>
                  <a:lnTo>
                    <a:pt x="55" y="42"/>
                  </a:lnTo>
                  <a:lnTo>
                    <a:pt x="47" y="48"/>
                  </a:lnTo>
                  <a:lnTo>
                    <a:pt x="40" y="51"/>
                  </a:lnTo>
                  <a:lnTo>
                    <a:pt x="33" y="53"/>
                  </a:lnTo>
                  <a:lnTo>
                    <a:pt x="23" y="53"/>
                  </a:lnTo>
                  <a:lnTo>
                    <a:pt x="16" y="50"/>
                  </a:lnTo>
                  <a:lnTo>
                    <a:pt x="7" y="44"/>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8" name="Freeform 120"/>
            <p:cNvSpPr>
              <a:spLocks/>
            </p:cNvSpPr>
            <p:nvPr/>
          </p:nvSpPr>
          <p:spPr bwMode="auto">
            <a:xfrm>
              <a:off x="5144" y="2640"/>
              <a:ext cx="130" cy="185"/>
            </a:xfrm>
            <a:custGeom>
              <a:avLst/>
              <a:gdLst>
                <a:gd name="T0" fmla="*/ 1 w 259"/>
                <a:gd name="T1" fmla="*/ 1 h 369"/>
                <a:gd name="T2" fmla="*/ 1 w 259"/>
                <a:gd name="T3" fmla="*/ 1 h 369"/>
                <a:gd name="T4" fmla="*/ 1 w 259"/>
                <a:gd name="T5" fmla="*/ 1 h 369"/>
                <a:gd name="T6" fmla="*/ 1 w 259"/>
                <a:gd name="T7" fmla="*/ 1 h 369"/>
                <a:gd name="T8" fmla="*/ 1 w 259"/>
                <a:gd name="T9" fmla="*/ 1 h 369"/>
                <a:gd name="T10" fmla="*/ 1 w 259"/>
                <a:gd name="T11" fmla="*/ 1 h 369"/>
                <a:gd name="T12" fmla="*/ 1 w 259"/>
                <a:gd name="T13" fmla="*/ 1 h 369"/>
                <a:gd name="T14" fmla="*/ 1 w 259"/>
                <a:gd name="T15" fmla="*/ 1 h 369"/>
                <a:gd name="T16" fmla="*/ 1 w 259"/>
                <a:gd name="T17" fmla="*/ 1 h 369"/>
                <a:gd name="T18" fmla="*/ 1 w 259"/>
                <a:gd name="T19" fmla="*/ 1 h 369"/>
                <a:gd name="T20" fmla="*/ 1 w 259"/>
                <a:gd name="T21" fmla="*/ 1 h 369"/>
                <a:gd name="T22" fmla="*/ 1 w 259"/>
                <a:gd name="T23" fmla="*/ 1 h 369"/>
                <a:gd name="T24" fmla="*/ 1 w 259"/>
                <a:gd name="T25" fmla="*/ 1 h 369"/>
                <a:gd name="T26" fmla="*/ 1 w 259"/>
                <a:gd name="T27" fmla="*/ 1 h 369"/>
                <a:gd name="T28" fmla="*/ 1 w 259"/>
                <a:gd name="T29" fmla="*/ 1 h 369"/>
                <a:gd name="T30" fmla="*/ 1 w 259"/>
                <a:gd name="T31" fmla="*/ 1 h 369"/>
                <a:gd name="T32" fmla="*/ 1 w 259"/>
                <a:gd name="T33" fmla="*/ 1 h 369"/>
                <a:gd name="T34" fmla="*/ 1 w 259"/>
                <a:gd name="T35" fmla="*/ 1 h 369"/>
                <a:gd name="T36" fmla="*/ 1 w 259"/>
                <a:gd name="T37" fmla="*/ 1 h 369"/>
                <a:gd name="T38" fmla="*/ 1 w 259"/>
                <a:gd name="T39" fmla="*/ 1 h 369"/>
                <a:gd name="T40" fmla="*/ 1 w 259"/>
                <a:gd name="T41" fmla="*/ 1 h 369"/>
                <a:gd name="T42" fmla="*/ 1 w 259"/>
                <a:gd name="T43" fmla="*/ 1 h 369"/>
                <a:gd name="T44" fmla="*/ 1 w 259"/>
                <a:gd name="T45" fmla="*/ 1 h 369"/>
                <a:gd name="T46" fmla="*/ 1 w 259"/>
                <a:gd name="T47" fmla="*/ 1 h 369"/>
                <a:gd name="T48" fmla="*/ 1 w 259"/>
                <a:gd name="T49" fmla="*/ 1 h 369"/>
                <a:gd name="T50" fmla="*/ 1 w 259"/>
                <a:gd name="T51" fmla="*/ 1 h 369"/>
                <a:gd name="T52" fmla="*/ 1 w 259"/>
                <a:gd name="T53" fmla="*/ 1 h 369"/>
                <a:gd name="T54" fmla="*/ 1 w 259"/>
                <a:gd name="T55" fmla="*/ 1 h 369"/>
                <a:gd name="T56" fmla="*/ 1 w 259"/>
                <a:gd name="T57" fmla="*/ 1 h 369"/>
                <a:gd name="T58" fmla="*/ 1 w 259"/>
                <a:gd name="T59" fmla="*/ 1 h 369"/>
                <a:gd name="T60" fmla="*/ 1 w 259"/>
                <a:gd name="T61" fmla="*/ 1 h 369"/>
                <a:gd name="T62" fmla="*/ 1 w 259"/>
                <a:gd name="T63" fmla="*/ 1 h 369"/>
                <a:gd name="T64" fmla="*/ 1 w 259"/>
                <a:gd name="T65" fmla="*/ 1 h 369"/>
                <a:gd name="T66" fmla="*/ 1 w 259"/>
                <a:gd name="T67" fmla="*/ 1 h 369"/>
                <a:gd name="T68" fmla="*/ 1 w 259"/>
                <a:gd name="T69" fmla="*/ 1 h 369"/>
                <a:gd name="T70" fmla="*/ 1 w 259"/>
                <a:gd name="T71" fmla="*/ 1 h 369"/>
                <a:gd name="T72" fmla="*/ 1 w 259"/>
                <a:gd name="T73" fmla="*/ 1 h 369"/>
                <a:gd name="T74" fmla="*/ 1 w 259"/>
                <a:gd name="T75" fmla="*/ 1 h 369"/>
                <a:gd name="T76" fmla="*/ 1 w 259"/>
                <a:gd name="T77" fmla="*/ 1 h 369"/>
                <a:gd name="T78" fmla="*/ 1 w 259"/>
                <a:gd name="T79" fmla="*/ 1 h 369"/>
                <a:gd name="T80" fmla="*/ 1 w 259"/>
                <a:gd name="T81" fmla="*/ 1 h 369"/>
                <a:gd name="T82" fmla="*/ 1 w 259"/>
                <a:gd name="T83" fmla="*/ 1 h 369"/>
                <a:gd name="T84" fmla="*/ 1 w 259"/>
                <a:gd name="T85" fmla="*/ 1 h 369"/>
                <a:gd name="T86" fmla="*/ 1 w 259"/>
                <a:gd name="T87" fmla="*/ 1 h 369"/>
                <a:gd name="T88" fmla="*/ 1 w 259"/>
                <a:gd name="T89" fmla="*/ 1 h 369"/>
                <a:gd name="T90" fmla="*/ 1 w 259"/>
                <a:gd name="T91" fmla="*/ 1 h 369"/>
                <a:gd name="T92" fmla="*/ 1 w 259"/>
                <a:gd name="T93" fmla="*/ 1 h 369"/>
                <a:gd name="T94" fmla="*/ 1 w 259"/>
                <a:gd name="T95" fmla="*/ 1 h 369"/>
                <a:gd name="T96" fmla="*/ 1 w 259"/>
                <a:gd name="T97" fmla="*/ 1 h 369"/>
                <a:gd name="T98" fmla="*/ 1 w 259"/>
                <a:gd name="T99" fmla="*/ 1 h 369"/>
                <a:gd name="T100" fmla="*/ 1 w 259"/>
                <a:gd name="T101" fmla="*/ 1 h 369"/>
                <a:gd name="T102" fmla="*/ 1 w 259"/>
                <a:gd name="T103" fmla="*/ 1 h 369"/>
                <a:gd name="T104" fmla="*/ 1 w 259"/>
                <a:gd name="T105" fmla="*/ 1 h 369"/>
                <a:gd name="T106" fmla="*/ 1 w 259"/>
                <a:gd name="T107" fmla="*/ 1 h 369"/>
                <a:gd name="T108" fmla="*/ 1 w 259"/>
                <a:gd name="T109" fmla="*/ 1 h 369"/>
                <a:gd name="T110" fmla="*/ 1 w 259"/>
                <a:gd name="T111" fmla="*/ 1 h 369"/>
                <a:gd name="T112" fmla="*/ 1 w 259"/>
                <a:gd name="T113" fmla="*/ 1 h 369"/>
                <a:gd name="T114" fmla="*/ 1 w 259"/>
                <a:gd name="T115" fmla="*/ 1 h 369"/>
                <a:gd name="T116" fmla="*/ 1 w 259"/>
                <a:gd name="T117" fmla="*/ 1 h 369"/>
                <a:gd name="T118" fmla="*/ 1 w 259"/>
                <a:gd name="T119" fmla="*/ 1 h 3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59" h="369">
                  <a:moveTo>
                    <a:pt x="180" y="130"/>
                  </a:moveTo>
                  <a:lnTo>
                    <a:pt x="175" y="119"/>
                  </a:lnTo>
                  <a:lnTo>
                    <a:pt x="167" y="110"/>
                  </a:lnTo>
                  <a:lnTo>
                    <a:pt x="156" y="103"/>
                  </a:lnTo>
                  <a:lnTo>
                    <a:pt x="145" y="101"/>
                  </a:lnTo>
                  <a:lnTo>
                    <a:pt x="134" y="99"/>
                  </a:lnTo>
                  <a:lnTo>
                    <a:pt x="127" y="92"/>
                  </a:lnTo>
                  <a:lnTo>
                    <a:pt x="123" y="84"/>
                  </a:lnTo>
                  <a:lnTo>
                    <a:pt x="121" y="75"/>
                  </a:lnTo>
                  <a:lnTo>
                    <a:pt x="121" y="70"/>
                  </a:lnTo>
                  <a:lnTo>
                    <a:pt x="118" y="60"/>
                  </a:lnTo>
                  <a:lnTo>
                    <a:pt x="114" y="49"/>
                  </a:lnTo>
                  <a:lnTo>
                    <a:pt x="107" y="36"/>
                  </a:lnTo>
                  <a:lnTo>
                    <a:pt x="98" y="25"/>
                  </a:lnTo>
                  <a:lnTo>
                    <a:pt x="83" y="16"/>
                  </a:lnTo>
                  <a:lnTo>
                    <a:pt x="66" y="11"/>
                  </a:lnTo>
                  <a:lnTo>
                    <a:pt x="44" y="11"/>
                  </a:lnTo>
                  <a:lnTo>
                    <a:pt x="30" y="11"/>
                  </a:lnTo>
                  <a:lnTo>
                    <a:pt x="19" y="7"/>
                  </a:lnTo>
                  <a:lnTo>
                    <a:pt x="9" y="3"/>
                  </a:lnTo>
                  <a:lnTo>
                    <a:pt x="0" y="0"/>
                  </a:lnTo>
                  <a:lnTo>
                    <a:pt x="11" y="7"/>
                  </a:lnTo>
                  <a:lnTo>
                    <a:pt x="22" y="16"/>
                  </a:lnTo>
                  <a:lnTo>
                    <a:pt x="30" y="24"/>
                  </a:lnTo>
                  <a:lnTo>
                    <a:pt x="37" y="33"/>
                  </a:lnTo>
                  <a:lnTo>
                    <a:pt x="42" y="40"/>
                  </a:lnTo>
                  <a:lnTo>
                    <a:pt x="48" y="48"/>
                  </a:lnTo>
                  <a:lnTo>
                    <a:pt x="52" y="53"/>
                  </a:lnTo>
                  <a:lnTo>
                    <a:pt x="55" y="60"/>
                  </a:lnTo>
                  <a:lnTo>
                    <a:pt x="63" y="71"/>
                  </a:lnTo>
                  <a:lnTo>
                    <a:pt x="74" y="82"/>
                  </a:lnTo>
                  <a:lnTo>
                    <a:pt x="85" y="93"/>
                  </a:lnTo>
                  <a:lnTo>
                    <a:pt x="96" y="99"/>
                  </a:lnTo>
                  <a:lnTo>
                    <a:pt x="109" y="108"/>
                  </a:lnTo>
                  <a:lnTo>
                    <a:pt x="121" y="119"/>
                  </a:lnTo>
                  <a:lnTo>
                    <a:pt x="132" y="136"/>
                  </a:lnTo>
                  <a:lnTo>
                    <a:pt x="134" y="150"/>
                  </a:lnTo>
                  <a:lnTo>
                    <a:pt x="129" y="169"/>
                  </a:lnTo>
                  <a:lnTo>
                    <a:pt x="125" y="187"/>
                  </a:lnTo>
                  <a:lnTo>
                    <a:pt x="127" y="205"/>
                  </a:lnTo>
                  <a:lnTo>
                    <a:pt x="136" y="217"/>
                  </a:lnTo>
                  <a:lnTo>
                    <a:pt x="151" y="226"/>
                  </a:lnTo>
                  <a:lnTo>
                    <a:pt x="160" y="239"/>
                  </a:lnTo>
                  <a:lnTo>
                    <a:pt x="166" y="253"/>
                  </a:lnTo>
                  <a:lnTo>
                    <a:pt x="164" y="270"/>
                  </a:lnTo>
                  <a:lnTo>
                    <a:pt x="155" y="286"/>
                  </a:lnTo>
                  <a:lnTo>
                    <a:pt x="142" y="297"/>
                  </a:lnTo>
                  <a:lnTo>
                    <a:pt x="127" y="301"/>
                  </a:lnTo>
                  <a:lnTo>
                    <a:pt x="116" y="286"/>
                  </a:lnTo>
                  <a:lnTo>
                    <a:pt x="110" y="273"/>
                  </a:lnTo>
                  <a:lnTo>
                    <a:pt x="105" y="262"/>
                  </a:lnTo>
                  <a:lnTo>
                    <a:pt x="99" y="250"/>
                  </a:lnTo>
                  <a:lnTo>
                    <a:pt x="94" y="240"/>
                  </a:lnTo>
                  <a:lnTo>
                    <a:pt x="87" y="233"/>
                  </a:lnTo>
                  <a:lnTo>
                    <a:pt x="77" y="228"/>
                  </a:lnTo>
                  <a:lnTo>
                    <a:pt x="66" y="228"/>
                  </a:lnTo>
                  <a:lnTo>
                    <a:pt x="55" y="229"/>
                  </a:lnTo>
                  <a:lnTo>
                    <a:pt x="33" y="244"/>
                  </a:lnTo>
                  <a:lnTo>
                    <a:pt x="19" y="268"/>
                  </a:lnTo>
                  <a:lnTo>
                    <a:pt x="13" y="290"/>
                  </a:lnTo>
                  <a:lnTo>
                    <a:pt x="19" y="303"/>
                  </a:lnTo>
                  <a:lnTo>
                    <a:pt x="26" y="305"/>
                  </a:lnTo>
                  <a:lnTo>
                    <a:pt x="35" y="307"/>
                  </a:lnTo>
                  <a:lnTo>
                    <a:pt x="46" y="308"/>
                  </a:lnTo>
                  <a:lnTo>
                    <a:pt x="59" y="308"/>
                  </a:lnTo>
                  <a:lnTo>
                    <a:pt x="70" y="308"/>
                  </a:lnTo>
                  <a:lnTo>
                    <a:pt x="83" y="310"/>
                  </a:lnTo>
                  <a:lnTo>
                    <a:pt x="94" y="312"/>
                  </a:lnTo>
                  <a:lnTo>
                    <a:pt x="103" y="314"/>
                  </a:lnTo>
                  <a:lnTo>
                    <a:pt x="118" y="319"/>
                  </a:lnTo>
                  <a:lnTo>
                    <a:pt x="131" y="327"/>
                  </a:lnTo>
                  <a:lnTo>
                    <a:pt x="140" y="334"/>
                  </a:lnTo>
                  <a:lnTo>
                    <a:pt x="143" y="345"/>
                  </a:lnTo>
                  <a:lnTo>
                    <a:pt x="149" y="356"/>
                  </a:lnTo>
                  <a:lnTo>
                    <a:pt x="158" y="365"/>
                  </a:lnTo>
                  <a:lnTo>
                    <a:pt x="169" y="369"/>
                  </a:lnTo>
                  <a:lnTo>
                    <a:pt x="182" y="367"/>
                  </a:lnTo>
                  <a:lnTo>
                    <a:pt x="195" y="360"/>
                  </a:lnTo>
                  <a:lnTo>
                    <a:pt x="206" y="351"/>
                  </a:lnTo>
                  <a:lnTo>
                    <a:pt x="211" y="341"/>
                  </a:lnTo>
                  <a:lnTo>
                    <a:pt x="211" y="332"/>
                  </a:lnTo>
                  <a:lnTo>
                    <a:pt x="204" y="327"/>
                  </a:lnTo>
                  <a:lnTo>
                    <a:pt x="195" y="327"/>
                  </a:lnTo>
                  <a:lnTo>
                    <a:pt x="186" y="329"/>
                  </a:lnTo>
                  <a:lnTo>
                    <a:pt x="180" y="334"/>
                  </a:lnTo>
                  <a:lnTo>
                    <a:pt x="177" y="318"/>
                  </a:lnTo>
                  <a:lnTo>
                    <a:pt x="178" y="297"/>
                  </a:lnTo>
                  <a:lnTo>
                    <a:pt x="186" y="279"/>
                  </a:lnTo>
                  <a:lnTo>
                    <a:pt x="193" y="266"/>
                  </a:lnTo>
                  <a:lnTo>
                    <a:pt x="200" y="257"/>
                  </a:lnTo>
                  <a:lnTo>
                    <a:pt x="210" y="251"/>
                  </a:lnTo>
                  <a:lnTo>
                    <a:pt x="217" y="248"/>
                  </a:lnTo>
                  <a:lnTo>
                    <a:pt x="224" y="246"/>
                  </a:lnTo>
                  <a:lnTo>
                    <a:pt x="232" y="246"/>
                  </a:lnTo>
                  <a:lnTo>
                    <a:pt x="243" y="248"/>
                  </a:lnTo>
                  <a:lnTo>
                    <a:pt x="254" y="251"/>
                  </a:lnTo>
                  <a:lnTo>
                    <a:pt x="259" y="257"/>
                  </a:lnTo>
                  <a:lnTo>
                    <a:pt x="252" y="239"/>
                  </a:lnTo>
                  <a:lnTo>
                    <a:pt x="241" y="220"/>
                  </a:lnTo>
                  <a:lnTo>
                    <a:pt x="230" y="204"/>
                  </a:lnTo>
                  <a:lnTo>
                    <a:pt x="217" y="194"/>
                  </a:lnTo>
                  <a:lnTo>
                    <a:pt x="208" y="194"/>
                  </a:lnTo>
                  <a:lnTo>
                    <a:pt x="199" y="194"/>
                  </a:lnTo>
                  <a:lnTo>
                    <a:pt x="191" y="198"/>
                  </a:lnTo>
                  <a:lnTo>
                    <a:pt x="189" y="204"/>
                  </a:lnTo>
                  <a:lnTo>
                    <a:pt x="193" y="211"/>
                  </a:lnTo>
                  <a:lnTo>
                    <a:pt x="195" y="218"/>
                  </a:lnTo>
                  <a:lnTo>
                    <a:pt x="195" y="226"/>
                  </a:lnTo>
                  <a:lnTo>
                    <a:pt x="191" y="229"/>
                  </a:lnTo>
                  <a:lnTo>
                    <a:pt x="186" y="229"/>
                  </a:lnTo>
                  <a:lnTo>
                    <a:pt x="178" y="226"/>
                  </a:lnTo>
                  <a:lnTo>
                    <a:pt x="173" y="220"/>
                  </a:lnTo>
                  <a:lnTo>
                    <a:pt x="169" y="213"/>
                  </a:lnTo>
                  <a:lnTo>
                    <a:pt x="166" y="205"/>
                  </a:lnTo>
                  <a:lnTo>
                    <a:pt x="162" y="196"/>
                  </a:lnTo>
                  <a:lnTo>
                    <a:pt x="158" y="185"/>
                  </a:lnTo>
                  <a:lnTo>
                    <a:pt x="162" y="174"/>
                  </a:lnTo>
                  <a:lnTo>
                    <a:pt x="169" y="161"/>
                  </a:lnTo>
                  <a:lnTo>
                    <a:pt x="175" y="150"/>
                  </a:lnTo>
                  <a:lnTo>
                    <a:pt x="178" y="139"/>
                  </a:lnTo>
                  <a:lnTo>
                    <a:pt x="180"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29" name="Freeform 121"/>
            <p:cNvSpPr>
              <a:spLocks/>
            </p:cNvSpPr>
            <p:nvPr/>
          </p:nvSpPr>
          <p:spPr bwMode="auto">
            <a:xfrm>
              <a:off x="4945" y="2817"/>
              <a:ext cx="33" cy="20"/>
            </a:xfrm>
            <a:custGeom>
              <a:avLst/>
              <a:gdLst>
                <a:gd name="T0" fmla="*/ 0 w 67"/>
                <a:gd name="T1" fmla="*/ 0 h 41"/>
                <a:gd name="T2" fmla="*/ 0 w 67"/>
                <a:gd name="T3" fmla="*/ 0 h 41"/>
                <a:gd name="T4" fmla="*/ 0 w 67"/>
                <a:gd name="T5" fmla="*/ 0 h 41"/>
                <a:gd name="T6" fmla="*/ 0 w 67"/>
                <a:gd name="T7" fmla="*/ 0 h 41"/>
                <a:gd name="T8" fmla="*/ 0 w 67"/>
                <a:gd name="T9" fmla="*/ 0 h 41"/>
                <a:gd name="T10" fmla="*/ 0 w 67"/>
                <a:gd name="T11" fmla="*/ 0 h 41"/>
                <a:gd name="T12" fmla="*/ 0 w 67"/>
                <a:gd name="T13" fmla="*/ 0 h 41"/>
                <a:gd name="T14" fmla="*/ 0 w 67"/>
                <a:gd name="T15" fmla="*/ 0 h 41"/>
                <a:gd name="T16" fmla="*/ 0 w 67"/>
                <a:gd name="T17" fmla="*/ 0 h 41"/>
                <a:gd name="T18" fmla="*/ 0 w 67"/>
                <a:gd name="T19" fmla="*/ 0 h 41"/>
                <a:gd name="T20" fmla="*/ 0 w 67"/>
                <a:gd name="T21" fmla="*/ 0 h 41"/>
                <a:gd name="T22" fmla="*/ 0 w 67"/>
                <a:gd name="T23" fmla="*/ 0 h 41"/>
                <a:gd name="T24" fmla="*/ 0 w 67"/>
                <a:gd name="T25" fmla="*/ 0 h 41"/>
                <a:gd name="T26" fmla="*/ 0 w 67"/>
                <a:gd name="T27" fmla="*/ 0 h 41"/>
                <a:gd name="T28" fmla="*/ 0 w 67"/>
                <a:gd name="T29" fmla="*/ 0 h 41"/>
                <a:gd name="T30" fmla="*/ 0 w 67"/>
                <a:gd name="T31" fmla="*/ 0 h 41"/>
                <a:gd name="T32" fmla="*/ 0 w 67"/>
                <a:gd name="T33" fmla="*/ 0 h 41"/>
                <a:gd name="T34" fmla="*/ 0 w 67"/>
                <a:gd name="T35" fmla="*/ 0 h 41"/>
                <a:gd name="T36" fmla="*/ 0 w 67"/>
                <a:gd name="T37" fmla="*/ 0 h 41"/>
                <a:gd name="T38" fmla="*/ 0 w 67"/>
                <a:gd name="T39" fmla="*/ 0 h 41"/>
                <a:gd name="T40" fmla="*/ 0 w 67"/>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7" h="41">
                  <a:moveTo>
                    <a:pt x="10" y="41"/>
                  </a:moveTo>
                  <a:lnTo>
                    <a:pt x="4" y="35"/>
                  </a:lnTo>
                  <a:lnTo>
                    <a:pt x="0" y="28"/>
                  </a:lnTo>
                  <a:lnTo>
                    <a:pt x="0" y="21"/>
                  </a:lnTo>
                  <a:lnTo>
                    <a:pt x="2" y="15"/>
                  </a:lnTo>
                  <a:lnTo>
                    <a:pt x="8" y="10"/>
                  </a:lnTo>
                  <a:lnTo>
                    <a:pt x="13" y="6"/>
                  </a:lnTo>
                  <a:lnTo>
                    <a:pt x="21" y="4"/>
                  </a:lnTo>
                  <a:lnTo>
                    <a:pt x="28" y="2"/>
                  </a:lnTo>
                  <a:lnTo>
                    <a:pt x="37" y="0"/>
                  </a:lnTo>
                  <a:lnTo>
                    <a:pt x="46" y="2"/>
                  </a:lnTo>
                  <a:lnTo>
                    <a:pt x="56" y="2"/>
                  </a:lnTo>
                  <a:lnTo>
                    <a:pt x="67" y="4"/>
                  </a:lnTo>
                  <a:lnTo>
                    <a:pt x="50" y="6"/>
                  </a:lnTo>
                  <a:lnTo>
                    <a:pt x="37" y="10"/>
                  </a:lnTo>
                  <a:lnTo>
                    <a:pt x="26" y="11"/>
                  </a:lnTo>
                  <a:lnTo>
                    <a:pt x="19" y="15"/>
                  </a:lnTo>
                  <a:lnTo>
                    <a:pt x="15" y="21"/>
                  </a:lnTo>
                  <a:lnTo>
                    <a:pt x="17" y="28"/>
                  </a:lnTo>
                  <a:lnTo>
                    <a:pt x="17" y="35"/>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0" name="Freeform 122"/>
            <p:cNvSpPr>
              <a:spLocks/>
            </p:cNvSpPr>
            <p:nvPr/>
          </p:nvSpPr>
          <p:spPr bwMode="auto">
            <a:xfrm>
              <a:off x="4939" y="2885"/>
              <a:ext cx="25" cy="9"/>
            </a:xfrm>
            <a:custGeom>
              <a:avLst/>
              <a:gdLst>
                <a:gd name="T0" fmla="*/ 1 w 50"/>
                <a:gd name="T1" fmla="*/ 0 h 19"/>
                <a:gd name="T2" fmla="*/ 1 w 50"/>
                <a:gd name="T3" fmla="*/ 0 h 19"/>
                <a:gd name="T4" fmla="*/ 1 w 50"/>
                <a:gd name="T5" fmla="*/ 0 h 19"/>
                <a:gd name="T6" fmla="*/ 1 w 50"/>
                <a:gd name="T7" fmla="*/ 0 h 19"/>
                <a:gd name="T8" fmla="*/ 1 w 50"/>
                <a:gd name="T9" fmla="*/ 0 h 19"/>
                <a:gd name="T10" fmla="*/ 1 w 50"/>
                <a:gd name="T11" fmla="*/ 0 h 19"/>
                <a:gd name="T12" fmla="*/ 1 w 50"/>
                <a:gd name="T13" fmla="*/ 0 h 19"/>
                <a:gd name="T14" fmla="*/ 1 w 50"/>
                <a:gd name="T15" fmla="*/ 0 h 19"/>
                <a:gd name="T16" fmla="*/ 0 w 50"/>
                <a:gd name="T17" fmla="*/ 0 h 19"/>
                <a:gd name="T18" fmla="*/ 1 w 50"/>
                <a:gd name="T19" fmla="*/ 0 h 19"/>
                <a:gd name="T20" fmla="*/ 1 w 50"/>
                <a:gd name="T21" fmla="*/ 0 h 19"/>
                <a:gd name="T22" fmla="*/ 1 w 50"/>
                <a:gd name="T23" fmla="*/ 0 h 19"/>
                <a:gd name="T24" fmla="*/ 1 w 50"/>
                <a:gd name="T25" fmla="*/ 0 h 19"/>
                <a:gd name="T26" fmla="*/ 1 w 50"/>
                <a:gd name="T27" fmla="*/ 0 h 19"/>
                <a:gd name="T28" fmla="*/ 1 w 50"/>
                <a:gd name="T29" fmla="*/ 0 h 19"/>
                <a:gd name="T30" fmla="*/ 1 w 50"/>
                <a:gd name="T31" fmla="*/ 0 h 19"/>
                <a:gd name="T32" fmla="*/ 1 w 50"/>
                <a:gd name="T33" fmla="*/ 0 h 19"/>
                <a:gd name="T34" fmla="*/ 1 w 50"/>
                <a:gd name="T35" fmla="*/ 0 h 19"/>
                <a:gd name="T36" fmla="*/ 1 w 50"/>
                <a:gd name="T37" fmla="*/ 0 h 19"/>
                <a:gd name="T38" fmla="*/ 1 w 50"/>
                <a:gd name="T39" fmla="*/ 0 h 19"/>
                <a:gd name="T40" fmla="*/ 1 w 50"/>
                <a:gd name="T41" fmla="*/ 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19">
                  <a:moveTo>
                    <a:pt x="41" y="19"/>
                  </a:moveTo>
                  <a:lnTo>
                    <a:pt x="37" y="15"/>
                  </a:lnTo>
                  <a:lnTo>
                    <a:pt x="32" y="13"/>
                  </a:lnTo>
                  <a:lnTo>
                    <a:pt x="24" y="10"/>
                  </a:lnTo>
                  <a:lnTo>
                    <a:pt x="21" y="10"/>
                  </a:lnTo>
                  <a:lnTo>
                    <a:pt x="17" y="8"/>
                  </a:lnTo>
                  <a:lnTo>
                    <a:pt x="11" y="8"/>
                  </a:lnTo>
                  <a:lnTo>
                    <a:pt x="6" y="6"/>
                  </a:lnTo>
                  <a:lnTo>
                    <a:pt x="0" y="2"/>
                  </a:lnTo>
                  <a:lnTo>
                    <a:pt x="8" y="0"/>
                  </a:lnTo>
                  <a:lnTo>
                    <a:pt x="13" y="0"/>
                  </a:lnTo>
                  <a:lnTo>
                    <a:pt x="19" y="0"/>
                  </a:lnTo>
                  <a:lnTo>
                    <a:pt x="22" y="2"/>
                  </a:lnTo>
                  <a:lnTo>
                    <a:pt x="28" y="4"/>
                  </a:lnTo>
                  <a:lnTo>
                    <a:pt x="37" y="4"/>
                  </a:lnTo>
                  <a:lnTo>
                    <a:pt x="45" y="2"/>
                  </a:lnTo>
                  <a:lnTo>
                    <a:pt x="50" y="0"/>
                  </a:lnTo>
                  <a:lnTo>
                    <a:pt x="50" y="6"/>
                  </a:lnTo>
                  <a:lnTo>
                    <a:pt x="50" y="11"/>
                  </a:lnTo>
                  <a:lnTo>
                    <a:pt x="46" y="17"/>
                  </a:lnTo>
                  <a:lnTo>
                    <a:pt x="4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1" name="Freeform 123"/>
            <p:cNvSpPr>
              <a:spLocks/>
            </p:cNvSpPr>
            <p:nvPr/>
          </p:nvSpPr>
          <p:spPr bwMode="auto">
            <a:xfrm>
              <a:off x="4956" y="2909"/>
              <a:ext cx="25" cy="12"/>
            </a:xfrm>
            <a:custGeom>
              <a:avLst/>
              <a:gdLst>
                <a:gd name="T0" fmla="*/ 0 w 51"/>
                <a:gd name="T1" fmla="*/ 0 h 26"/>
                <a:gd name="T2" fmla="*/ 0 w 51"/>
                <a:gd name="T3" fmla="*/ 0 h 26"/>
                <a:gd name="T4" fmla="*/ 0 w 51"/>
                <a:gd name="T5" fmla="*/ 0 h 26"/>
                <a:gd name="T6" fmla="*/ 0 w 51"/>
                <a:gd name="T7" fmla="*/ 0 h 26"/>
                <a:gd name="T8" fmla="*/ 0 w 51"/>
                <a:gd name="T9" fmla="*/ 0 h 26"/>
                <a:gd name="T10" fmla="*/ 0 w 51"/>
                <a:gd name="T11" fmla="*/ 0 h 26"/>
                <a:gd name="T12" fmla="*/ 0 w 51"/>
                <a:gd name="T13" fmla="*/ 0 h 26"/>
                <a:gd name="T14" fmla="*/ 0 w 51"/>
                <a:gd name="T15" fmla="*/ 0 h 26"/>
                <a:gd name="T16" fmla="*/ 0 w 51"/>
                <a:gd name="T17" fmla="*/ 0 h 26"/>
                <a:gd name="T18" fmla="*/ 0 w 51"/>
                <a:gd name="T19" fmla="*/ 0 h 26"/>
                <a:gd name="T20" fmla="*/ 0 w 51"/>
                <a:gd name="T21" fmla="*/ 0 h 26"/>
                <a:gd name="T22" fmla="*/ 0 w 51"/>
                <a:gd name="T23" fmla="*/ 0 h 26"/>
                <a:gd name="T24" fmla="*/ 0 w 51"/>
                <a:gd name="T25" fmla="*/ 0 h 26"/>
                <a:gd name="T26" fmla="*/ 0 w 51"/>
                <a:gd name="T27" fmla="*/ 0 h 26"/>
                <a:gd name="T28" fmla="*/ 0 w 51"/>
                <a:gd name="T29" fmla="*/ 0 h 26"/>
                <a:gd name="T30" fmla="*/ 0 w 51"/>
                <a:gd name="T31" fmla="*/ 0 h 26"/>
                <a:gd name="T32" fmla="*/ 0 w 51"/>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26">
                  <a:moveTo>
                    <a:pt x="22" y="20"/>
                  </a:moveTo>
                  <a:lnTo>
                    <a:pt x="14" y="19"/>
                  </a:lnTo>
                  <a:lnTo>
                    <a:pt x="9" y="15"/>
                  </a:lnTo>
                  <a:lnTo>
                    <a:pt x="3" y="11"/>
                  </a:lnTo>
                  <a:lnTo>
                    <a:pt x="0" y="6"/>
                  </a:lnTo>
                  <a:lnTo>
                    <a:pt x="1" y="2"/>
                  </a:lnTo>
                  <a:lnTo>
                    <a:pt x="3" y="0"/>
                  </a:lnTo>
                  <a:lnTo>
                    <a:pt x="7" y="0"/>
                  </a:lnTo>
                  <a:lnTo>
                    <a:pt x="12" y="2"/>
                  </a:lnTo>
                  <a:lnTo>
                    <a:pt x="20" y="6"/>
                  </a:lnTo>
                  <a:lnTo>
                    <a:pt x="33" y="13"/>
                  </a:lnTo>
                  <a:lnTo>
                    <a:pt x="44" y="20"/>
                  </a:lnTo>
                  <a:lnTo>
                    <a:pt x="51" y="26"/>
                  </a:lnTo>
                  <a:lnTo>
                    <a:pt x="44" y="24"/>
                  </a:lnTo>
                  <a:lnTo>
                    <a:pt x="36" y="22"/>
                  </a:lnTo>
                  <a:lnTo>
                    <a:pt x="27" y="22"/>
                  </a:lnTo>
                  <a:lnTo>
                    <a:pt x="22"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2" name="Freeform 124"/>
            <p:cNvSpPr>
              <a:spLocks/>
            </p:cNvSpPr>
            <p:nvPr/>
          </p:nvSpPr>
          <p:spPr bwMode="auto">
            <a:xfrm>
              <a:off x="4959" y="2929"/>
              <a:ext cx="17" cy="19"/>
            </a:xfrm>
            <a:custGeom>
              <a:avLst/>
              <a:gdLst>
                <a:gd name="T0" fmla="*/ 0 w 35"/>
                <a:gd name="T1" fmla="*/ 1 h 38"/>
                <a:gd name="T2" fmla="*/ 0 w 35"/>
                <a:gd name="T3" fmla="*/ 1 h 38"/>
                <a:gd name="T4" fmla="*/ 0 w 35"/>
                <a:gd name="T5" fmla="*/ 1 h 38"/>
                <a:gd name="T6" fmla="*/ 0 w 35"/>
                <a:gd name="T7" fmla="*/ 1 h 38"/>
                <a:gd name="T8" fmla="*/ 0 w 35"/>
                <a:gd name="T9" fmla="*/ 1 h 38"/>
                <a:gd name="T10" fmla="*/ 0 w 35"/>
                <a:gd name="T11" fmla="*/ 1 h 38"/>
                <a:gd name="T12" fmla="*/ 0 w 35"/>
                <a:gd name="T13" fmla="*/ 1 h 38"/>
                <a:gd name="T14" fmla="*/ 0 w 35"/>
                <a:gd name="T15" fmla="*/ 1 h 38"/>
                <a:gd name="T16" fmla="*/ 0 w 35"/>
                <a:gd name="T17" fmla="*/ 1 h 38"/>
                <a:gd name="T18" fmla="*/ 0 w 35"/>
                <a:gd name="T19" fmla="*/ 0 h 38"/>
                <a:gd name="T20" fmla="*/ 0 w 35"/>
                <a:gd name="T21" fmla="*/ 0 h 38"/>
                <a:gd name="T22" fmla="*/ 0 w 35"/>
                <a:gd name="T23" fmla="*/ 1 h 38"/>
                <a:gd name="T24" fmla="*/ 0 w 35"/>
                <a:gd name="T25" fmla="*/ 1 h 38"/>
                <a:gd name="T26" fmla="*/ 0 w 35"/>
                <a:gd name="T27" fmla="*/ 1 h 38"/>
                <a:gd name="T28" fmla="*/ 0 w 35"/>
                <a:gd name="T29" fmla="*/ 1 h 38"/>
                <a:gd name="T30" fmla="*/ 0 w 35"/>
                <a:gd name="T31" fmla="*/ 1 h 38"/>
                <a:gd name="T32" fmla="*/ 0 w 35"/>
                <a:gd name="T33" fmla="*/ 1 h 38"/>
                <a:gd name="T34" fmla="*/ 0 w 35"/>
                <a:gd name="T35" fmla="*/ 1 h 38"/>
                <a:gd name="T36" fmla="*/ 0 w 35"/>
                <a:gd name="T37" fmla="*/ 1 h 38"/>
                <a:gd name="T38" fmla="*/ 0 w 35"/>
                <a:gd name="T39" fmla="*/ 1 h 38"/>
                <a:gd name="T40" fmla="*/ 0 w 35"/>
                <a:gd name="T41" fmla="*/ 1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5" h="38">
                  <a:moveTo>
                    <a:pt x="15" y="38"/>
                  </a:moveTo>
                  <a:lnTo>
                    <a:pt x="15" y="33"/>
                  </a:lnTo>
                  <a:lnTo>
                    <a:pt x="17" y="29"/>
                  </a:lnTo>
                  <a:lnTo>
                    <a:pt x="17" y="25"/>
                  </a:lnTo>
                  <a:lnTo>
                    <a:pt x="17" y="23"/>
                  </a:lnTo>
                  <a:lnTo>
                    <a:pt x="15" y="18"/>
                  </a:lnTo>
                  <a:lnTo>
                    <a:pt x="9" y="12"/>
                  </a:lnTo>
                  <a:lnTo>
                    <a:pt x="4" y="7"/>
                  </a:lnTo>
                  <a:lnTo>
                    <a:pt x="0" y="1"/>
                  </a:lnTo>
                  <a:lnTo>
                    <a:pt x="7" y="0"/>
                  </a:lnTo>
                  <a:lnTo>
                    <a:pt x="18" y="0"/>
                  </a:lnTo>
                  <a:lnTo>
                    <a:pt x="26" y="1"/>
                  </a:lnTo>
                  <a:lnTo>
                    <a:pt x="31" y="5"/>
                  </a:lnTo>
                  <a:lnTo>
                    <a:pt x="33" y="11"/>
                  </a:lnTo>
                  <a:lnTo>
                    <a:pt x="35" y="20"/>
                  </a:lnTo>
                  <a:lnTo>
                    <a:pt x="35" y="29"/>
                  </a:lnTo>
                  <a:lnTo>
                    <a:pt x="33" y="36"/>
                  </a:lnTo>
                  <a:lnTo>
                    <a:pt x="28" y="34"/>
                  </a:lnTo>
                  <a:lnTo>
                    <a:pt x="22" y="34"/>
                  </a:lnTo>
                  <a:lnTo>
                    <a:pt x="18" y="36"/>
                  </a:lnTo>
                  <a:lnTo>
                    <a:pt x="1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3" name="Freeform 125"/>
            <p:cNvSpPr>
              <a:spLocks/>
            </p:cNvSpPr>
            <p:nvPr/>
          </p:nvSpPr>
          <p:spPr bwMode="auto">
            <a:xfrm>
              <a:off x="4957" y="2832"/>
              <a:ext cx="23" cy="31"/>
            </a:xfrm>
            <a:custGeom>
              <a:avLst/>
              <a:gdLst>
                <a:gd name="T0" fmla="*/ 1 w 46"/>
                <a:gd name="T1" fmla="*/ 0 h 60"/>
                <a:gd name="T2" fmla="*/ 1 w 46"/>
                <a:gd name="T3" fmla="*/ 1 h 60"/>
                <a:gd name="T4" fmla="*/ 1 w 46"/>
                <a:gd name="T5" fmla="*/ 1 h 60"/>
                <a:gd name="T6" fmla="*/ 1 w 46"/>
                <a:gd name="T7" fmla="*/ 1 h 60"/>
                <a:gd name="T8" fmla="*/ 1 w 46"/>
                <a:gd name="T9" fmla="*/ 1 h 60"/>
                <a:gd name="T10" fmla="*/ 1 w 46"/>
                <a:gd name="T11" fmla="*/ 1 h 60"/>
                <a:gd name="T12" fmla="*/ 1 w 46"/>
                <a:gd name="T13" fmla="*/ 1 h 60"/>
                <a:gd name="T14" fmla="*/ 1 w 46"/>
                <a:gd name="T15" fmla="*/ 1 h 60"/>
                <a:gd name="T16" fmla="*/ 0 w 46"/>
                <a:gd name="T17" fmla="*/ 1 h 60"/>
                <a:gd name="T18" fmla="*/ 1 w 46"/>
                <a:gd name="T19" fmla="*/ 1 h 60"/>
                <a:gd name="T20" fmla="*/ 1 w 46"/>
                <a:gd name="T21" fmla="*/ 1 h 60"/>
                <a:gd name="T22" fmla="*/ 1 w 46"/>
                <a:gd name="T23" fmla="*/ 1 h 60"/>
                <a:gd name="T24" fmla="*/ 1 w 4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60">
                  <a:moveTo>
                    <a:pt x="46" y="0"/>
                  </a:moveTo>
                  <a:lnTo>
                    <a:pt x="39" y="14"/>
                  </a:lnTo>
                  <a:lnTo>
                    <a:pt x="30" y="31"/>
                  </a:lnTo>
                  <a:lnTo>
                    <a:pt x="22" y="47"/>
                  </a:lnTo>
                  <a:lnTo>
                    <a:pt x="19" y="60"/>
                  </a:lnTo>
                  <a:lnTo>
                    <a:pt x="17" y="49"/>
                  </a:lnTo>
                  <a:lnTo>
                    <a:pt x="13" y="40"/>
                  </a:lnTo>
                  <a:lnTo>
                    <a:pt x="6" y="33"/>
                  </a:lnTo>
                  <a:lnTo>
                    <a:pt x="0" y="27"/>
                  </a:lnTo>
                  <a:lnTo>
                    <a:pt x="11" y="25"/>
                  </a:lnTo>
                  <a:lnTo>
                    <a:pt x="24" y="18"/>
                  </a:lnTo>
                  <a:lnTo>
                    <a:pt x="37" y="9"/>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4" name="Freeform 126"/>
            <p:cNvSpPr>
              <a:spLocks/>
            </p:cNvSpPr>
            <p:nvPr/>
          </p:nvSpPr>
          <p:spPr bwMode="auto">
            <a:xfrm>
              <a:off x="4936" y="2842"/>
              <a:ext cx="75" cy="43"/>
            </a:xfrm>
            <a:custGeom>
              <a:avLst/>
              <a:gdLst>
                <a:gd name="T0" fmla="*/ 1 w 149"/>
                <a:gd name="T1" fmla="*/ 1 h 84"/>
                <a:gd name="T2" fmla="*/ 1 w 149"/>
                <a:gd name="T3" fmla="*/ 1 h 84"/>
                <a:gd name="T4" fmla="*/ 1 w 149"/>
                <a:gd name="T5" fmla="*/ 1 h 84"/>
                <a:gd name="T6" fmla="*/ 1 w 149"/>
                <a:gd name="T7" fmla="*/ 1 h 84"/>
                <a:gd name="T8" fmla="*/ 1 w 149"/>
                <a:gd name="T9" fmla="*/ 1 h 84"/>
                <a:gd name="T10" fmla="*/ 1 w 149"/>
                <a:gd name="T11" fmla="*/ 1 h 84"/>
                <a:gd name="T12" fmla="*/ 1 w 149"/>
                <a:gd name="T13" fmla="*/ 1 h 84"/>
                <a:gd name="T14" fmla="*/ 1 w 149"/>
                <a:gd name="T15" fmla="*/ 1 h 84"/>
                <a:gd name="T16" fmla="*/ 1 w 149"/>
                <a:gd name="T17" fmla="*/ 1 h 84"/>
                <a:gd name="T18" fmla="*/ 1 w 149"/>
                <a:gd name="T19" fmla="*/ 1 h 84"/>
                <a:gd name="T20" fmla="*/ 1 w 149"/>
                <a:gd name="T21" fmla="*/ 1 h 84"/>
                <a:gd name="T22" fmla="*/ 1 w 149"/>
                <a:gd name="T23" fmla="*/ 1 h 84"/>
                <a:gd name="T24" fmla="*/ 1 w 149"/>
                <a:gd name="T25" fmla="*/ 1 h 84"/>
                <a:gd name="T26" fmla="*/ 1 w 149"/>
                <a:gd name="T27" fmla="*/ 0 h 84"/>
                <a:gd name="T28" fmla="*/ 1 w 149"/>
                <a:gd name="T29" fmla="*/ 1 h 84"/>
                <a:gd name="T30" fmla="*/ 1 w 149"/>
                <a:gd name="T31" fmla="*/ 1 h 84"/>
                <a:gd name="T32" fmla="*/ 1 w 149"/>
                <a:gd name="T33" fmla="*/ 1 h 84"/>
                <a:gd name="T34" fmla="*/ 1 w 149"/>
                <a:gd name="T35" fmla="*/ 1 h 84"/>
                <a:gd name="T36" fmla="*/ 1 w 149"/>
                <a:gd name="T37" fmla="*/ 1 h 84"/>
                <a:gd name="T38" fmla="*/ 1 w 149"/>
                <a:gd name="T39" fmla="*/ 1 h 84"/>
                <a:gd name="T40" fmla="*/ 1 w 149"/>
                <a:gd name="T41" fmla="*/ 1 h 84"/>
                <a:gd name="T42" fmla="*/ 1 w 149"/>
                <a:gd name="T43" fmla="*/ 1 h 84"/>
                <a:gd name="T44" fmla="*/ 1 w 149"/>
                <a:gd name="T45" fmla="*/ 1 h 84"/>
                <a:gd name="T46" fmla="*/ 1 w 149"/>
                <a:gd name="T47" fmla="*/ 1 h 84"/>
                <a:gd name="T48" fmla="*/ 1 w 149"/>
                <a:gd name="T49" fmla="*/ 1 h 84"/>
                <a:gd name="T50" fmla="*/ 1 w 149"/>
                <a:gd name="T51" fmla="*/ 1 h 84"/>
                <a:gd name="T52" fmla="*/ 1 w 149"/>
                <a:gd name="T53" fmla="*/ 1 h 84"/>
                <a:gd name="T54" fmla="*/ 1 w 149"/>
                <a:gd name="T55" fmla="*/ 1 h 84"/>
                <a:gd name="T56" fmla="*/ 1 w 149"/>
                <a:gd name="T57" fmla="*/ 1 h 84"/>
                <a:gd name="T58" fmla="*/ 0 w 149"/>
                <a:gd name="T59" fmla="*/ 1 h 84"/>
                <a:gd name="T60" fmla="*/ 1 w 149"/>
                <a:gd name="T61" fmla="*/ 1 h 84"/>
                <a:gd name="T62" fmla="*/ 1 w 149"/>
                <a:gd name="T63" fmla="*/ 1 h 84"/>
                <a:gd name="T64" fmla="*/ 1 w 149"/>
                <a:gd name="T65" fmla="*/ 1 h 84"/>
                <a:gd name="T66" fmla="*/ 1 w 149"/>
                <a:gd name="T67" fmla="*/ 1 h 84"/>
                <a:gd name="T68" fmla="*/ 1 w 149"/>
                <a:gd name="T69" fmla="*/ 1 h 84"/>
                <a:gd name="T70" fmla="*/ 1 w 149"/>
                <a:gd name="T71" fmla="*/ 1 h 84"/>
                <a:gd name="T72" fmla="*/ 1 w 149"/>
                <a:gd name="T73" fmla="*/ 1 h 84"/>
                <a:gd name="T74" fmla="*/ 1 w 149"/>
                <a:gd name="T75" fmla="*/ 1 h 84"/>
                <a:gd name="T76" fmla="*/ 1 w 149"/>
                <a:gd name="T77" fmla="*/ 1 h 84"/>
                <a:gd name="T78" fmla="*/ 1 w 149"/>
                <a:gd name="T79" fmla="*/ 1 h 84"/>
                <a:gd name="T80" fmla="*/ 1 w 149"/>
                <a:gd name="T81" fmla="*/ 1 h 84"/>
                <a:gd name="T82" fmla="*/ 1 w 149"/>
                <a:gd name="T83" fmla="*/ 1 h 84"/>
                <a:gd name="T84" fmla="*/ 1 w 149"/>
                <a:gd name="T85" fmla="*/ 1 h 84"/>
                <a:gd name="T86" fmla="*/ 1 w 149"/>
                <a:gd name="T87" fmla="*/ 1 h 84"/>
                <a:gd name="T88" fmla="*/ 1 w 149"/>
                <a:gd name="T89" fmla="*/ 1 h 84"/>
                <a:gd name="T90" fmla="*/ 1 w 149"/>
                <a:gd name="T91" fmla="*/ 1 h 84"/>
                <a:gd name="T92" fmla="*/ 1 w 149"/>
                <a:gd name="T93" fmla="*/ 1 h 84"/>
                <a:gd name="T94" fmla="*/ 1 w 149"/>
                <a:gd name="T95" fmla="*/ 1 h 84"/>
                <a:gd name="T96" fmla="*/ 1 w 149"/>
                <a:gd name="T97" fmla="*/ 1 h 84"/>
                <a:gd name="T98" fmla="*/ 1 w 149"/>
                <a:gd name="T99" fmla="*/ 1 h 84"/>
                <a:gd name="T100" fmla="*/ 1 w 149"/>
                <a:gd name="T101" fmla="*/ 1 h 84"/>
                <a:gd name="T102" fmla="*/ 1 w 149"/>
                <a:gd name="T103" fmla="*/ 1 h 84"/>
                <a:gd name="T104" fmla="*/ 1 w 149"/>
                <a:gd name="T105" fmla="*/ 1 h 84"/>
                <a:gd name="T106" fmla="*/ 1 w 149"/>
                <a:gd name="T107" fmla="*/ 1 h 84"/>
                <a:gd name="T108" fmla="*/ 1 w 149"/>
                <a:gd name="T109" fmla="*/ 1 h 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9" h="84">
                  <a:moveTo>
                    <a:pt x="59" y="72"/>
                  </a:moveTo>
                  <a:lnTo>
                    <a:pt x="61" y="66"/>
                  </a:lnTo>
                  <a:lnTo>
                    <a:pt x="64" y="57"/>
                  </a:lnTo>
                  <a:lnTo>
                    <a:pt x="64" y="48"/>
                  </a:lnTo>
                  <a:lnTo>
                    <a:pt x="64" y="42"/>
                  </a:lnTo>
                  <a:lnTo>
                    <a:pt x="70" y="40"/>
                  </a:lnTo>
                  <a:lnTo>
                    <a:pt x="81" y="37"/>
                  </a:lnTo>
                  <a:lnTo>
                    <a:pt x="94" y="31"/>
                  </a:lnTo>
                  <a:lnTo>
                    <a:pt x="106" y="27"/>
                  </a:lnTo>
                  <a:lnTo>
                    <a:pt x="121" y="22"/>
                  </a:lnTo>
                  <a:lnTo>
                    <a:pt x="134" y="18"/>
                  </a:lnTo>
                  <a:lnTo>
                    <a:pt x="143" y="15"/>
                  </a:lnTo>
                  <a:lnTo>
                    <a:pt x="149" y="13"/>
                  </a:lnTo>
                  <a:lnTo>
                    <a:pt x="145" y="0"/>
                  </a:lnTo>
                  <a:lnTo>
                    <a:pt x="136" y="4"/>
                  </a:lnTo>
                  <a:lnTo>
                    <a:pt x="121" y="7"/>
                  </a:lnTo>
                  <a:lnTo>
                    <a:pt x="103" y="15"/>
                  </a:lnTo>
                  <a:lnTo>
                    <a:pt x="83" y="20"/>
                  </a:lnTo>
                  <a:lnTo>
                    <a:pt x="62" y="27"/>
                  </a:lnTo>
                  <a:lnTo>
                    <a:pt x="46" y="33"/>
                  </a:lnTo>
                  <a:lnTo>
                    <a:pt x="31" y="37"/>
                  </a:lnTo>
                  <a:lnTo>
                    <a:pt x="24" y="38"/>
                  </a:lnTo>
                  <a:lnTo>
                    <a:pt x="20" y="31"/>
                  </a:lnTo>
                  <a:lnTo>
                    <a:pt x="16" y="22"/>
                  </a:lnTo>
                  <a:lnTo>
                    <a:pt x="15" y="13"/>
                  </a:lnTo>
                  <a:lnTo>
                    <a:pt x="13" y="5"/>
                  </a:lnTo>
                  <a:lnTo>
                    <a:pt x="9" y="4"/>
                  </a:lnTo>
                  <a:lnTo>
                    <a:pt x="5" y="5"/>
                  </a:lnTo>
                  <a:lnTo>
                    <a:pt x="2" y="7"/>
                  </a:lnTo>
                  <a:lnTo>
                    <a:pt x="0" y="11"/>
                  </a:lnTo>
                  <a:lnTo>
                    <a:pt x="2" y="18"/>
                  </a:lnTo>
                  <a:lnTo>
                    <a:pt x="4" y="27"/>
                  </a:lnTo>
                  <a:lnTo>
                    <a:pt x="7" y="40"/>
                  </a:lnTo>
                  <a:lnTo>
                    <a:pt x="13" y="51"/>
                  </a:lnTo>
                  <a:lnTo>
                    <a:pt x="20" y="62"/>
                  </a:lnTo>
                  <a:lnTo>
                    <a:pt x="29" y="72"/>
                  </a:lnTo>
                  <a:lnTo>
                    <a:pt x="40" y="81"/>
                  </a:lnTo>
                  <a:lnTo>
                    <a:pt x="55" y="84"/>
                  </a:lnTo>
                  <a:lnTo>
                    <a:pt x="59" y="81"/>
                  </a:lnTo>
                  <a:lnTo>
                    <a:pt x="59" y="79"/>
                  </a:lnTo>
                  <a:lnTo>
                    <a:pt x="59" y="75"/>
                  </a:lnTo>
                  <a:lnTo>
                    <a:pt x="59" y="72"/>
                  </a:lnTo>
                  <a:lnTo>
                    <a:pt x="51" y="70"/>
                  </a:lnTo>
                  <a:lnTo>
                    <a:pt x="42" y="64"/>
                  </a:lnTo>
                  <a:lnTo>
                    <a:pt x="35" y="57"/>
                  </a:lnTo>
                  <a:lnTo>
                    <a:pt x="31" y="51"/>
                  </a:lnTo>
                  <a:lnTo>
                    <a:pt x="39" y="49"/>
                  </a:lnTo>
                  <a:lnTo>
                    <a:pt x="44" y="48"/>
                  </a:lnTo>
                  <a:lnTo>
                    <a:pt x="50" y="46"/>
                  </a:lnTo>
                  <a:lnTo>
                    <a:pt x="53" y="44"/>
                  </a:lnTo>
                  <a:lnTo>
                    <a:pt x="55" y="49"/>
                  </a:lnTo>
                  <a:lnTo>
                    <a:pt x="55" y="57"/>
                  </a:lnTo>
                  <a:lnTo>
                    <a:pt x="53" y="64"/>
                  </a:lnTo>
                  <a:lnTo>
                    <a:pt x="51" y="70"/>
                  </a:lnTo>
                  <a:lnTo>
                    <a:pt x="59"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5" name="Freeform 127"/>
            <p:cNvSpPr>
              <a:spLocks/>
            </p:cNvSpPr>
            <p:nvPr/>
          </p:nvSpPr>
          <p:spPr bwMode="auto">
            <a:xfrm>
              <a:off x="3331" y="3186"/>
              <a:ext cx="2153" cy="529"/>
            </a:xfrm>
            <a:custGeom>
              <a:avLst/>
              <a:gdLst>
                <a:gd name="T0" fmla="*/ 3 w 4307"/>
                <a:gd name="T1" fmla="*/ 0 h 1058"/>
                <a:gd name="T2" fmla="*/ 4 w 4307"/>
                <a:gd name="T3" fmla="*/ 2 h 1058"/>
                <a:gd name="T4" fmla="*/ 0 w 4307"/>
                <a:gd name="T5" fmla="*/ 2 h 1058"/>
                <a:gd name="T6" fmla="*/ 0 w 4307"/>
                <a:gd name="T7" fmla="*/ 2 h 1058"/>
                <a:gd name="T8" fmla="*/ 0 w 4307"/>
                <a:gd name="T9" fmla="*/ 2 h 1058"/>
                <a:gd name="T10" fmla="*/ 1 w 4307"/>
                <a:gd name="T11" fmla="*/ 0 h 1058"/>
                <a:gd name="T12" fmla="*/ 3 w 4307"/>
                <a:gd name="T13" fmla="*/ 0 h 10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7" h="1058">
                  <a:moveTo>
                    <a:pt x="3129" y="0"/>
                  </a:moveTo>
                  <a:lnTo>
                    <a:pt x="4307" y="1058"/>
                  </a:lnTo>
                  <a:lnTo>
                    <a:pt x="814" y="1058"/>
                  </a:lnTo>
                  <a:lnTo>
                    <a:pt x="235" y="1058"/>
                  </a:lnTo>
                  <a:lnTo>
                    <a:pt x="0" y="1058"/>
                  </a:lnTo>
                  <a:lnTo>
                    <a:pt x="1395" y="0"/>
                  </a:lnTo>
                  <a:lnTo>
                    <a:pt x="3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6" name="Freeform 128"/>
            <p:cNvSpPr>
              <a:spLocks/>
            </p:cNvSpPr>
            <p:nvPr/>
          </p:nvSpPr>
          <p:spPr bwMode="auto">
            <a:xfrm>
              <a:off x="3448" y="3596"/>
              <a:ext cx="290" cy="119"/>
            </a:xfrm>
            <a:custGeom>
              <a:avLst/>
              <a:gdLst>
                <a:gd name="T0" fmla="*/ 1 w 579"/>
                <a:gd name="T1" fmla="*/ 0 h 239"/>
                <a:gd name="T2" fmla="*/ 0 w 579"/>
                <a:gd name="T3" fmla="*/ 0 h 239"/>
                <a:gd name="T4" fmla="*/ 1 w 579"/>
                <a:gd name="T5" fmla="*/ 0 h 239"/>
                <a:gd name="T6" fmla="*/ 1 w 579"/>
                <a:gd name="T7" fmla="*/ 0 h 2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9" h="239">
                  <a:moveTo>
                    <a:pt x="579" y="239"/>
                  </a:moveTo>
                  <a:lnTo>
                    <a:pt x="0" y="239"/>
                  </a:lnTo>
                  <a:lnTo>
                    <a:pt x="309" y="0"/>
                  </a:lnTo>
                  <a:lnTo>
                    <a:pt x="579"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7" name="Freeform 129"/>
            <p:cNvSpPr>
              <a:spLocks/>
            </p:cNvSpPr>
            <p:nvPr/>
          </p:nvSpPr>
          <p:spPr bwMode="auto">
            <a:xfrm>
              <a:off x="3846" y="3217"/>
              <a:ext cx="475" cy="229"/>
            </a:xfrm>
            <a:custGeom>
              <a:avLst/>
              <a:gdLst>
                <a:gd name="T0" fmla="*/ 0 w 950"/>
                <a:gd name="T1" fmla="*/ 1 h 458"/>
                <a:gd name="T2" fmla="*/ 1 w 950"/>
                <a:gd name="T3" fmla="*/ 0 h 458"/>
                <a:gd name="T4" fmla="*/ 1 w 950"/>
                <a:gd name="T5" fmla="*/ 1 h 458"/>
                <a:gd name="T6" fmla="*/ 1 w 950"/>
                <a:gd name="T7" fmla="*/ 1 h 458"/>
                <a:gd name="T8" fmla="*/ 1 w 950"/>
                <a:gd name="T9" fmla="*/ 1 h 458"/>
                <a:gd name="T10" fmla="*/ 1 w 950"/>
                <a:gd name="T11" fmla="*/ 1 h 458"/>
                <a:gd name="T12" fmla="*/ 1 w 950"/>
                <a:gd name="T13" fmla="*/ 1 h 458"/>
                <a:gd name="T14" fmla="*/ 1 w 950"/>
                <a:gd name="T15" fmla="*/ 1 h 458"/>
                <a:gd name="T16" fmla="*/ 0 w 950"/>
                <a:gd name="T17" fmla="*/ 1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0" h="458">
                  <a:moveTo>
                    <a:pt x="0" y="296"/>
                  </a:moveTo>
                  <a:lnTo>
                    <a:pt x="369" y="0"/>
                  </a:lnTo>
                  <a:lnTo>
                    <a:pt x="915" y="118"/>
                  </a:lnTo>
                  <a:lnTo>
                    <a:pt x="930" y="120"/>
                  </a:lnTo>
                  <a:lnTo>
                    <a:pt x="908" y="155"/>
                  </a:lnTo>
                  <a:lnTo>
                    <a:pt x="924" y="157"/>
                  </a:lnTo>
                  <a:lnTo>
                    <a:pt x="950" y="162"/>
                  </a:lnTo>
                  <a:lnTo>
                    <a:pt x="757" y="458"/>
                  </a:lnTo>
                  <a:lnTo>
                    <a:pt x="0" y="2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8" name="Freeform 130"/>
            <p:cNvSpPr>
              <a:spLocks/>
            </p:cNvSpPr>
            <p:nvPr/>
          </p:nvSpPr>
          <p:spPr bwMode="auto">
            <a:xfrm>
              <a:off x="4701" y="3175"/>
              <a:ext cx="278" cy="150"/>
            </a:xfrm>
            <a:custGeom>
              <a:avLst/>
              <a:gdLst>
                <a:gd name="T0" fmla="*/ 1 w 554"/>
                <a:gd name="T1" fmla="*/ 1 h 299"/>
                <a:gd name="T2" fmla="*/ 1 w 554"/>
                <a:gd name="T3" fmla="*/ 1 h 299"/>
                <a:gd name="T4" fmla="*/ 0 w 554"/>
                <a:gd name="T5" fmla="*/ 1 h 299"/>
                <a:gd name="T6" fmla="*/ 1 w 554"/>
                <a:gd name="T7" fmla="*/ 0 h 299"/>
                <a:gd name="T8" fmla="*/ 1 w 554"/>
                <a:gd name="T9" fmla="*/ 1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4" h="299">
                  <a:moveTo>
                    <a:pt x="554" y="145"/>
                  </a:moveTo>
                  <a:lnTo>
                    <a:pt x="336" y="299"/>
                  </a:lnTo>
                  <a:lnTo>
                    <a:pt x="0" y="92"/>
                  </a:lnTo>
                  <a:lnTo>
                    <a:pt x="231" y="0"/>
                  </a:lnTo>
                  <a:lnTo>
                    <a:pt x="554"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39" name="Freeform 131"/>
            <p:cNvSpPr>
              <a:spLocks/>
            </p:cNvSpPr>
            <p:nvPr/>
          </p:nvSpPr>
          <p:spPr bwMode="auto">
            <a:xfrm>
              <a:off x="4749" y="3284"/>
              <a:ext cx="355" cy="236"/>
            </a:xfrm>
            <a:custGeom>
              <a:avLst/>
              <a:gdLst>
                <a:gd name="T0" fmla="*/ 1 w 709"/>
                <a:gd name="T1" fmla="*/ 0 h 473"/>
                <a:gd name="T2" fmla="*/ 1 w 709"/>
                <a:gd name="T3" fmla="*/ 0 h 473"/>
                <a:gd name="T4" fmla="*/ 1 w 709"/>
                <a:gd name="T5" fmla="*/ 0 h 473"/>
                <a:gd name="T6" fmla="*/ 0 w 709"/>
                <a:gd name="T7" fmla="*/ 0 h 473"/>
                <a:gd name="T8" fmla="*/ 1 w 709"/>
                <a:gd name="T9" fmla="*/ 0 h 4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9" h="473">
                  <a:moveTo>
                    <a:pt x="568" y="473"/>
                  </a:moveTo>
                  <a:lnTo>
                    <a:pt x="709" y="140"/>
                  </a:lnTo>
                  <a:lnTo>
                    <a:pt x="142" y="0"/>
                  </a:lnTo>
                  <a:lnTo>
                    <a:pt x="0" y="333"/>
                  </a:lnTo>
                  <a:lnTo>
                    <a:pt x="568" y="4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0" name="Freeform 132"/>
            <p:cNvSpPr>
              <a:spLocks/>
            </p:cNvSpPr>
            <p:nvPr/>
          </p:nvSpPr>
          <p:spPr bwMode="auto">
            <a:xfrm>
              <a:off x="4804" y="3483"/>
              <a:ext cx="541" cy="206"/>
            </a:xfrm>
            <a:custGeom>
              <a:avLst/>
              <a:gdLst>
                <a:gd name="T0" fmla="*/ 1 w 1083"/>
                <a:gd name="T1" fmla="*/ 0 h 414"/>
                <a:gd name="T2" fmla="*/ 0 w 1083"/>
                <a:gd name="T3" fmla="*/ 0 h 414"/>
                <a:gd name="T4" fmla="*/ 0 w 1083"/>
                <a:gd name="T5" fmla="*/ 0 h 414"/>
                <a:gd name="T6" fmla="*/ 0 w 1083"/>
                <a:gd name="T7" fmla="*/ 0 h 414"/>
                <a:gd name="T8" fmla="*/ 1 w 1083"/>
                <a:gd name="T9" fmla="*/ 0 h 4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3" h="414">
                  <a:moveTo>
                    <a:pt x="1083" y="243"/>
                  </a:moveTo>
                  <a:lnTo>
                    <a:pt x="667" y="0"/>
                  </a:lnTo>
                  <a:lnTo>
                    <a:pt x="0" y="96"/>
                  </a:lnTo>
                  <a:lnTo>
                    <a:pt x="322" y="414"/>
                  </a:lnTo>
                  <a:lnTo>
                    <a:pt x="1083" y="2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1" name="Freeform 133"/>
            <p:cNvSpPr>
              <a:spLocks/>
            </p:cNvSpPr>
            <p:nvPr/>
          </p:nvSpPr>
          <p:spPr bwMode="auto">
            <a:xfrm>
              <a:off x="4436" y="3246"/>
              <a:ext cx="432" cy="245"/>
            </a:xfrm>
            <a:custGeom>
              <a:avLst/>
              <a:gdLst>
                <a:gd name="T0" fmla="*/ 0 w 865"/>
                <a:gd name="T1" fmla="*/ 0 h 491"/>
                <a:gd name="T2" fmla="*/ 0 w 865"/>
                <a:gd name="T3" fmla="*/ 0 h 491"/>
                <a:gd name="T4" fmla="*/ 0 w 865"/>
                <a:gd name="T5" fmla="*/ 0 h 491"/>
                <a:gd name="T6" fmla="*/ 0 w 865"/>
                <a:gd name="T7" fmla="*/ 0 h 491"/>
                <a:gd name="T8" fmla="*/ 0 w 865"/>
                <a:gd name="T9" fmla="*/ 0 h 491"/>
                <a:gd name="T10" fmla="*/ 0 w 865"/>
                <a:gd name="T11" fmla="*/ 0 h 491"/>
                <a:gd name="T12" fmla="*/ 0 w 865"/>
                <a:gd name="T13" fmla="*/ 0 h 491"/>
                <a:gd name="T14" fmla="*/ 0 w 865"/>
                <a:gd name="T15" fmla="*/ 0 h 491"/>
                <a:gd name="T16" fmla="*/ 0 w 865"/>
                <a:gd name="T17" fmla="*/ 0 h 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5" h="491">
                  <a:moveTo>
                    <a:pt x="841" y="204"/>
                  </a:moveTo>
                  <a:lnTo>
                    <a:pt x="865" y="169"/>
                  </a:lnTo>
                  <a:lnTo>
                    <a:pt x="837" y="162"/>
                  </a:lnTo>
                  <a:lnTo>
                    <a:pt x="215" y="0"/>
                  </a:lnTo>
                  <a:lnTo>
                    <a:pt x="12" y="302"/>
                  </a:lnTo>
                  <a:lnTo>
                    <a:pt x="0" y="322"/>
                  </a:lnTo>
                  <a:lnTo>
                    <a:pt x="45" y="335"/>
                  </a:lnTo>
                  <a:lnTo>
                    <a:pt x="648" y="491"/>
                  </a:lnTo>
                  <a:lnTo>
                    <a:pt x="841"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2" name="Freeform 134"/>
            <p:cNvSpPr>
              <a:spLocks/>
            </p:cNvSpPr>
            <p:nvPr/>
          </p:nvSpPr>
          <p:spPr bwMode="auto">
            <a:xfrm>
              <a:off x="4449" y="3348"/>
              <a:ext cx="432" cy="168"/>
            </a:xfrm>
            <a:custGeom>
              <a:avLst/>
              <a:gdLst>
                <a:gd name="T0" fmla="*/ 0 w 866"/>
                <a:gd name="T1" fmla="*/ 1 h 336"/>
                <a:gd name="T2" fmla="*/ 0 w 866"/>
                <a:gd name="T3" fmla="*/ 1 h 336"/>
                <a:gd name="T4" fmla="*/ 0 w 866"/>
                <a:gd name="T5" fmla="*/ 1 h 336"/>
                <a:gd name="T6" fmla="*/ 0 w 866"/>
                <a:gd name="T7" fmla="*/ 1 h 336"/>
                <a:gd name="T8" fmla="*/ 0 w 866"/>
                <a:gd name="T9" fmla="*/ 1 h 336"/>
                <a:gd name="T10" fmla="*/ 0 w 866"/>
                <a:gd name="T11" fmla="*/ 0 h 336"/>
                <a:gd name="T12" fmla="*/ 0 w 866"/>
                <a:gd name="T13" fmla="*/ 1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336">
                  <a:moveTo>
                    <a:pt x="866" y="15"/>
                  </a:moveTo>
                  <a:lnTo>
                    <a:pt x="649" y="336"/>
                  </a:lnTo>
                  <a:lnTo>
                    <a:pt x="0" y="167"/>
                  </a:lnTo>
                  <a:lnTo>
                    <a:pt x="20" y="131"/>
                  </a:lnTo>
                  <a:lnTo>
                    <a:pt x="623" y="287"/>
                  </a:lnTo>
                  <a:lnTo>
                    <a:pt x="816" y="0"/>
                  </a:lnTo>
                  <a:lnTo>
                    <a:pt x="86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3" name="Freeform 135"/>
            <p:cNvSpPr>
              <a:spLocks/>
            </p:cNvSpPr>
            <p:nvPr/>
          </p:nvSpPr>
          <p:spPr bwMode="auto">
            <a:xfrm>
              <a:off x="3687" y="3338"/>
              <a:ext cx="345" cy="323"/>
            </a:xfrm>
            <a:custGeom>
              <a:avLst/>
              <a:gdLst>
                <a:gd name="T0" fmla="*/ 1 w 689"/>
                <a:gd name="T1" fmla="*/ 0 h 647"/>
                <a:gd name="T2" fmla="*/ 0 w 689"/>
                <a:gd name="T3" fmla="*/ 0 h 647"/>
                <a:gd name="T4" fmla="*/ 1 w 689"/>
                <a:gd name="T5" fmla="*/ 0 h 647"/>
                <a:gd name="T6" fmla="*/ 1 w 689"/>
                <a:gd name="T7" fmla="*/ 0 h 647"/>
                <a:gd name="T8" fmla="*/ 1 w 689"/>
                <a:gd name="T9" fmla="*/ 0 h 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9" h="647">
                  <a:moveTo>
                    <a:pt x="362" y="0"/>
                  </a:moveTo>
                  <a:lnTo>
                    <a:pt x="0" y="198"/>
                  </a:lnTo>
                  <a:lnTo>
                    <a:pt x="287" y="647"/>
                  </a:lnTo>
                  <a:lnTo>
                    <a:pt x="689" y="389"/>
                  </a:lnTo>
                  <a:lnTo>
                    <a:pt x="3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4" name="Freeform 136"/>
            <p:cNvSpPr>
              <a:spLocks/>
            </p:cNvSpPr>
            <p:nvPr/>
          </p:nvSpPr>
          <p:spPr bwMode="auto">
            <a:xfrm>
              <a:off x="3857" y="3276"/>
              <a:ext cx="454" cy="155"/>
            </a:xfrm>
            <a:custGeom>
              <a:avLst/>
              <a:gdLst>
                <a:gd name="T0" fmla="*/ 1 w 908"/>
                <a:gd name="T1" fmla="*/ 0 h 310"/>
                <a:gd name="T2" fmla="*/ 1 w 908"/>
                <a:gd name="T3" fmla="*/ 1 h 310"/>
                <a:gd name="T4" fmla="*/ 1 w 908"/>
                <a:gd name="T5" fmla="*/ 1 h 310"/>
                <a:gd name="T6" fmla="*/ 1 w 908"/>
                <a:gd name="T7" fmla="*/ 1 h 310"/>
                <a:gd name="T8" fmla="*/ 1 w 908"/>
                <a:gd name="T9" fmla="*/ 1 h 310"/>
                <a:gd name="T10" fmla="*/ 0 w 908"/>
                <a:gd name="T11" fmla="*/ 1 h 310"/>
                <a:gd name="T12" fmla="*/ 1 w 908"/>
                <a:gd name="T13" fmla="*/ 1 h 310"/>
                <a:gd name="T14" fmla="*/ 1 w 908"/>
                <a:gd name="T15" fmla="*/ 1 h 310"/>
                <a:gd name="T16" fmla="*/ 1 w 908"/>
                <a:gd name="T17" fmla="*/ 0 h 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8" h="310">
                  <a:moveTo>
                    <a:pt x="893" y="0"/>
                  </a:moveTo>
                  <a:lnTo>
                    <a:pt x="908" y="2"/>
                  </a:lnTo>
                  <a:lnTo>
                    <a:pt x="886" y="37"/>
                  </a:lnTo>
                  <a:lnTo>
                    <a:pt x="902" y="39"/>
                  </a:lnTo>
                  <a:lnTo>
                    <a:pt x="724" y="310"/>
                  </a:lnTo>
                  <a:lnTo>
                    <a:pt x="0" y="160"/>
                  </a:lnTo>
                  <a:lnTo>
                    <a:pt x="29" y="138"/>
                  </a:lnTo>
                  <a:lnTo>
                    <a:pt x="711" y="277"/>
                  </a:lnTo>
                  <a:lnTo>
                    <a:pt x="8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5" name="Freeform 137"/>
            <p:cNvSpPr>
              <a:spLocks/>
            </p:cNvSpPr>
            <p:nvPr/>
          </p:nvSpPr>
          <p:spPr bwMode="auto">
            <a:xfrm>
              <a:off x="4436" y="3326"/>
              <a:ext cx="432" cy="165"/>
            </a:xfrm>
            <a:custGeom>
              <a:avLst/>
              <a:gdLst>
                <a:gd name="T0" fmla="*/ 0 w 865"/>
                <a:gd name="T1" fmla="*/ 1 h 329"/>
                <a:gd name="T2" fmla="*/ 0 w 865"/>
                <a:gd name="T3" fmla="*/ 1 h 329"/>
                <a:gd name="T4" fmla="*/ 0 w 865"/>
                <a:gd name="T5" fmla="*/ 1 h 329"/>
                <a:gd name="T6" fmla="*/ 0 w 865"/>
                <a:gd name="T7" fmla="*/ 0 h 329"/>
                <a:gd name="T8" fmla="*/ 0 w 865"/>
                <a:gd name="T9" fmla="*/ 1 h 329"/>
                <a:gd name="T10" fmla="*/ 0 w 865"/>
                <a:gd name="T11" fmla="*/ 1 h 329"/>
                <a:gd name="T12" fmla="*/ 0 w 865"/>
                <a:gd name="T13" fmla="*/ 1 h 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5" h="329">
                  <a:moveTo>
                    <a:pt x="0" y="160"/>
                  </a:moveTo>
                  <a:lnTo>
                    <a:pt x="648" y="329"/>
                  </a:lnTo>
                  <a:lnTo>
                    <a:pt x="865" y="7"/>
                  </a:lnTo>
                  <a:lnTo>
                    <a:pt x="837" y="0"/>
                  </a:lnTo>
                  <a:lnTo>
                    <a:pt x="635" y="301"/>
                  </a:lnTo>
                  <a:lnTo>
                    <a:pt x="12" y="140"/>
                  </a:lnTo>
                  <a:lnTo>
                    <a:pt x="0" y="1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6" name="Freeform 138"/>
            <p:cNvSpPr>
              <a:spLocks/>
            </p:cNvSpPr>
            <p:nvPr/>
          </p:nvSpPr>
          <p:spPr bwMode="auto">
            <a:xfrm>
              <a:off x="4107" y="3479"/>
              <a:ext cx="117" cy="39"/>
            </a:xfrm>
            <a:custGeom>
              <a:avLst/>
              <a:gdLst>
                <a:gd name="T0" fmla="*/ 1 w 233"/>
                <a:gd name="T1" fmla="*/ 0 h 79"/>
                <a:gd name="T2" fmla="*/ 1 w 233"/>
                <a:gd name="T3" fmla="*/ 0 h 79"/>
                <a:gd name="T4" fmla="*/ 1 w 233"/>
                <a:gd name="T5" fmla="*/ 0 h 79"/>
                <a:gd name="T6" fmla="*/ 1 w 233"/>
                <a:gd name="T7" fmla="*/ 0 h 79"/>
                <a:gd name="T8" fmla="*/ 1 w 233"/>
                <a:gd name="T9" fmla="*/ 0 h 79"/>
                <a:gd name="T10" fmla="*/ 1 w 233"/>
                <a:gd name="T11" fmla="*/ 0 h 79"/>
                <a:gd name="T12" fmla="*/ 1 w 233"/>
                <a:gd name="T13" fmla="*/ 0 h 79"/>
                <a:gd name="T14" fmla="*/ 1 w 233"/>
                <a:gd name="T15" fmla="*/ 0 h 79"/>
                <a:gd name="T16" fmla="*/ 1 w 233"/>
                <a:gd name="T17" fmla="*/ 0 h 79"/>
                <a:gd name="T18" fmla="*/ 1 w 233"/>
                <a:gd name="T19" fmla="*/ 0 h 79"/>
                <a:gd name="T20" fmla="*/ 1 w 233"/>
                <a:gd name="T21" fmla="*/ 0 h 79"/>
                <a:gd name="T22" fmla="*/ 1 w 233"/>
                <a:gd name="T23" fmla="*/ 0 h 79"/>
                <a:gd name="T24" fmla="*/ 1 w 233"/>
                <a:gd name="T25" fmla="*/ 0 h 79"/>
                <a:gd name="T26" fmla="*/ 1 w 233"/>
                <a:gd name="T27" fmla="*/ 0 h 79"/>
                <a:gd name="T28" fmla="*/ 1 w 233"/>
                <a:gd name="T29" fmla="*/ 0 h 79"/>
                <a:gd name="T30" fmla="*/ 1 w 233"/>
                <a:gd name="T31" fmla="*/ 0 h 79"/>
                <a:gd name="T32" fmla="*/ 1 w 233"/>
                <a:gd name="T33" fmla="*/ 0 h 79"/>
                <a:gd name="T34" fmla="*/ 1 w 233"/>
                <a:gd name="T35" fmla="*/ 0 h 79"/>
                <a:gd name="T36" fmla="*/ 1 w 233"/>
                <a:gd name="T37" fmla="*/ 0 h 79"/>
                <a:gd name="T38" fmla="*/ 1 w 233"/>
                <a:gd name="T39" fmla="*/ 0 h 79"/>
                <a:gd name="T40" fmla="*/ 1 w 233"/>
                <a:gd name="T41" fmla="*/ 0 h 79"/>
                <a:gd name="T42" fmla="*/ 1 w 233"/>
                <a:gd name="T43" fmla="*/ 0 h 79"/>
                <a:gd name="T44" fmla="*/ 1 w 233"/>
                <a:gd name="T45" fmla="*/ 0 h 79"/>
                <a:gd name="T46" fmla="*/ 1 w 233"/>
                <a:gd name="T47" fmla="*/ 0 h 79"/>
                <a:gd name="T48" fmla="*/ 0 w 233"/>
                <a:gd name="T49" fmla="*/ 0 h 79"/>
                <a:gd name="T50" fmla="*/ 1 w 233"/>
                <a:gd name="T51" fmla="*/ 0 h 79"/>
                <a:gd name="T52" fmla="*/ 1 w 233"/>
                <a:gd name="T53" fmla="*/ 0 h 79"/>
                <a:gd name="T54" fmla="*/ 1 w 233"/>
                <a:gd name="T55" fmla="*/ 0 h 79"/>
                <a:gd name="T56" fmla="*/ 1 w 233"/>
                <a:gd name="T57" fmla="*/ 0 h 79"/>
                <a:gd name="T58" fmla="*/ 1 w 233"/>
                <a:gd name="T59" fmla="*/ 0 h 79"/>
                <a:gd name="T60" fmla="*/ 1 w 233"/>
                <a:gd name="T61" fmla="*/ 0 h 79"/>
                <a:gd name="T62" fmla="*/ 1 w 233"/>
                <a:gd name="T63" fmla="*/ 0 h 79"/>
                <a:gd name="T64" fmla="*/ 1 w 23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79">
                  <a:moveTo>
                    <a:pt x="117" y="79"/>
                  </a:moveTo>
                  <a:lnTo>
                    <a:pt x="141" y="79"/>
                  </a:lnTo>
                  <a:lnTo>
                    <a:pt x="163" y="75"/>
                  </a:lnTo>
                  <a:lnTo>
                    <a:pt x="182" y="72"/>
                  </a:lnTo>
                  <a:lnTo>
                    <a:pt x="200" y="66"/>
                  </a:lnTo>
                  <a:lnTo>
                    <a:pt x="213" y="61"/>
                  </a:lnTo>
                  <a:lnTo>
                    <a:pt x="224" y="53"/>
                  </a:lnTo>
                  <a:lnTo>
                    <a:pt x="231" y="46"/>
                  </a:lnTo>
                  <a:lnTo>
                    <a:pt x="233" y="38"/>
                  </a:lnTo>
                  <a:lnTo>
                    <a:pt x="231" y="31"/>
                  </a:lnTo>
                  <a:lnTo>
                    <a:pt x="224" y="24"/>
                  </a:lnTo>
                  <a:lnTo>
                    <a:pt x="213" y="16"/>
                  </a:lnTo>
                  <a:lnTo>
                    <a:pt x="200" y="11"/>
                  </a:lnTo>
                  <a:lnTo>
                    <a:pt x="182" y="5"/>
                  </a:lnTo>
                  <a:lnTo>
                    <a:pt x="163" y="4"/>
                  </a:lnTo>
                  <a:lnTo>
                    <a:pt x="141" y="0"/>
                  </a:lnTo>
                  <a:lnTo>
                    <a:pt x="117" y="0"/>
                  </a:lnTo>
                  <a:lnTo>
                    <a:pt x="93" y="0"/>
                  </a:lnTo>
                  <a:lnTo>
                    <a:pt x="71" y="4"/>
                  </a:lnTo>
                  <a:lnTo>
                    <a:pt x="51" y="5"/>
                  </a:lnTo>
                  <a:lnTo>
                    <a:pt x="35" y="11"/>
                  </a:lnTo>
                  <a:lnTo>
                    <a:pt x="20" y="16"/>
                  </a:lnTo>
                  <a:lnTo>
                    <a:pt x="9" y="24"/>
                  </a:lnTo>
                  <a:lnTo>
                    <a:pt x="2" y="31"/>
                  </a:lnTo>
                  <a:lnTo>
                    <a:pt x="0" y="38"/>
                  </a:lnTo>
                  <a:lnTo>
                    <a:pt x="2" y="46"/>
                  </a:lnTo>
                  <a:lnTo>
                    <a:pt x="9" y="53"/>
                  </a:lnTo>
                  <a:lnTo>
                    <a:pt x="20" y="61"/>
                  </a:lnTo>
                  <a:lnTo>
                    <a:pt x="35" y="66"/>
                  </a:lnTo>
                  <a:lnTo>
                    <a:pt x="51" y="72"/>
                  </a:lnTo>
                  <a:lnTo>
                    <a:pt x="71" y="75"/>
                  </a:lnTo>
                  <a:lnTo>
                    <a:pt x="93" y="79"/>
                  </a:lnTo>
                  <a:lnTo>
                    <a:pt x="11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7" name="Freeform 139"/>
            <p:cNvSpPr>
              <a:spLocks/>
            </p:cNvSpPr>
            <p:nvPr/>
          </p:nvSpPr>
          <p:spPr bwMode="auto">
            <a:xfrm>
              <a:off x="4107" y="3498"/>
              <a:ext cx="117" cy="169"/>
            </a:xfrm>
            <a:custGeom>
              <a:avLst/>
              <a:gdLst>
                <a:gd name="T0" fmla="*/ 1 w 233"/>
                <a:gd name="T1" fmla="*/ 1 h 338"/>
                <a:gd name="T2" fmla="*/ 1 w 233"/>
                <a:gd name="T3" fmla="*/ 1 h 338"/>
                <a:gd name="T4" fmla="*/ 1 w 233"/>
                <a:gd name="T5" fmla="*/ 1 h 338"/>
                <a:gd name="T6" fmla="*/ 1 w 233"/>
                <a:gd name="T7" fmla="*/ 1 h 338"/>
                <a:gd name="T8" fmla="*/ 1 w 233"/>
                <a:gd name="T9" fmla="*/ 0 h 338"/>
                <a:gd name="T10" fmla="*/ 1 w 233"/>
                <a:gd name="T11" fmla="*/ 1 h 338"/>
                <a:gd name="T12" fmla="*/ 1 w 233"/>
                <a:gd name="T13" fmla="*/ 1 h 338"/>
                <a:gd name="T14" fmla="*/ 1 w 233"/>
                <a:gd name="T15" fmla="*/ 1 h 338"/>
                <a:gd name="T16" fmla="*/ 1 w 233"/>
                <a:gd name="T17" fmla="*/ 1 h 338"/>
                <a:gd name="T18" fmla="*/ 1 w 233"/>
                <a:gd name="T19" fmla="*/ 1 h 338"/>
                <a:gd name="T20" fmla="*/ 1 w 233"/>
                <a:gd name="T21" fmla="*/ 1 h 338"/>
                <a:gd name="T22" fmla="*/ 1 w 233"/>
                <a:gd name="T23" fmla="*/ 1 h 338"/>
                <a:gd name="T24" fmla="*/ 1 w 233"/>
                <a:gd name="T25" fmla="*/ 1 h 338"/>
                <a:gd name="T26" fmla="*/ 1 w 233"/>
                <a:gd name="T27" fmla="*/ 1 h 338"/>
                <a:gd name="T28" fmla="*/ 1 w 233"/>
                <a:gd name="T29" fmla="*/ 1 h 338"/>
                <a:gd name="T30" fmla="*/ 1 w 233"/>
                <a:gd name="T31" fmla="*/ 1 h 338"/>
                <a:gd name="T32" fmla="*/ 1 w 233"/>
                <a:gd name="T33" fmla="*/ 1 h 338"/>
                <a:gd name="T34" fmla="*/ 1 w 233"/>
                <a:gd name="T35" fmla="*/ 1 h 338"/>
                <a:gd name="T36" fmla="*/ 1 w 233"/>
                <a:gd name="T37" fmla="*/ 1 h 338"/>
                <a:gd name="T38" fmla="*/ 1 w 233"/>
                <a:gd name="T39" fmla="*/ 1 h 338"/>
                <a:gd name="T40" fmla="*/ 0 w 233"/>
                <a:gd name="T41" fmla="*/ 0 h 338"/>
                <a:gd name="T42" fmla="*/ 0 w 233"/>
                <a:gd name="T43" fmla="*/ 1 h 338"/>
                <a:gd name="T44" fmla="*/ 1 w 233"/>
                <a:gd name="T45" fmla="*/ 1 h 338"/>
                <a:gd name="T46" fmla="*/ 1 w 233"/>
                <a:gd name="T47" fmla="*/ 1 h 338"/>
                <a:gd name="T48" fmla="*/ 1 w 233"/>
                <a:gd name="T49" fmla="*/ 1 h 338"/>
                <a:gd name="T50" fmla="*/ 1 w 233"/>
                <a:gd name="T51" fmla="*/ 1 h 338"/>
                <a:gd name="T52" fmla="*/ 1 w 233"/>
                <a:gd name="T53" fmla="*/ 1 h 338"/>
                <a:gd name="T54" fmla="*/ 1 w 233"/>
                <a:gd name="T55" fmla="*/ 1 h 338"/>
                <a:gd name="T56" fmla="*/ 1 w 233"/>
                <a:gd name="T57" fmla="*/ 1 h 338"/>
                <a:gd name="T58" fmla="*/ 1 w 233"/>
                <a:gd name="T59" fmla="*/ 1 h 338"/>
                <a:gd name="T60" fmla="*/ 1 w 233"/>
                <a:gd name="T61" fmla="*/ 1 h 338"/>
                <a:gd name="T62" fmla="*/ 1 w 233"/>
                <a:gd name="T63" fmla="*/ 1 h 338"/>
                <a:gd name="T64" fmla="*/ 1 w 233"/>
                <a:gd name="T65" fmla="*/ 1 h 338"/>
                <a:gd name="T66" fmla="*/ 1 w 233"/>
                <a:gd name="T67" fmla="*/ 1 h 338"/>
                <a:gd name="T68" fmla="*/ 1 w 233"/>
                <a:gd name="T69" fmla="*/ 1 h 338"/>
                <a:gd name="T70" fmla="*/ 1 w 233"/>
                <a:gd name="T71" fmla="*/ 1 h 338"/>
                <a:gd name="T72" fmla="*/ 1 w 233"/>
                <a:gd name="T73" fmla="*/ 1 h 338"/>
                <a:gd name="T74" fmla="*/ 1 w 233"/>
                <a:gd name="T75" fmla="*/ 1 h 338"/>
                <a:gd name="T76" fmla="*/ 1 w 233"/>
                <a:gd name="T77" fmla="*/ 1 h 3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3" h="338">
                  <a:moveTo>
                    <a:pt x="233" y="241"/>
                  </a:moveTo>
                  <a:lnTo>
                    <a:pt x="233" y="206"/>
                  </a:lnTo>
                  <a:lnTo>
                    <a:pt x="233" y="79"/>
                  </a:lnTo>
                  <a:lnTo>
                    <a:pt x="233" y="37"/>
                  </a:lnTo>
                  <a:lnTo>
                    <a:pt x="233" y="0"/>
                  </a:lnTo>
                  <a:lnTo>
                    <a:pt x="231" y="8"/>
                  </a:lnTo>
                  <a:lnTo>
                    <a:pt x="224" y="15"/>
                  </a:lnTo>
                  <a:lnTo>
                    <a:pt x="213" y="23"/>
                  </a:lnTo>
                  <a:lnTo>
                    <a:pt x="200" y="28"/>
                  </a:lnTo>
                  <a:lnTo>
                    <a:pt x="182" y="34"/>
                  </a:lnTo>
                  <a:lnTo>
                    <a:pt x="163" y="37"/>
                  </a:lnTo>
                  <a:lnTo>
                    <a:pt x="141" y="41"/>
                  </a:lnTo>
                  <a:lnTo>
                    <a:pt x="117" y="41"/>
                  </a:lnTo>
                  <a:lnTo>
                    <a:pt x="93" y="41"/>
                  </a:lnTo>
                  <a:lnTo>
                    <a:pt x="71" y="37"/>
                  </a:lnTo>
                  <a:lnTo>
                    <a:pt x="51" y="34"/>
                  </a:lnTo>
                  <a:lnTo>
                    <a:pt x="35" y="28"/>
                  </a:lnTo>
                  <a:lnTo>
                    <a:pt x="20" y="23"/>
                  </a:lnTo>
                  <a:lnTo>
                    <a:pt x="9" y="15"/>
                  </a:lnTo>
                  <a:lnTo>
                    <a:pt x="2" y="8"/>
                  </a:lnTo>
                  <a:lnTo>
                    <a:pt x="0" y="0"/>
                  </a:lnTo>
                  <a:lnTo>
                    <a:pt x="0" y="298"/>
                  </a:lnTo>
                  <a:lnTo>
                    <a:pt x="2" y="305"/>
                  </a:lnTo>
                  <a:lnTo>
                    <a:pt x="9" y="313"/>
                  </a:lnTo>
                  <a:lnTo>
                    <a:pt x="20" y="320"/>
                  </a:lnTo>
                  <a:lnTo>
                    <a:pt x="35" y="326"/>
                  </a:lnTo>
                  <a:lnTo>
                    <a:pt x="51" y="331"/>
                  </a:lnTo>
                  <a:lnTo>
                    <a:pt x="71" y="335"/>
                  </a:lnTo>
                  <a:lnTo>
                    <a:pt x="93" y="338"/>
                  </a:lnTo>
                  <a:lnTo>
                    <a:pt x="117" y="338"/>
                  </a:lnTo>
                  <a:lnTo>
                    <a:pt x="141" y="338"/>
                  </a:lnTo>
                  <a:lnTo>
                    <a:pt x="163" y="335"/>
                  </a:lnTo>
                  <a:lnTo>
                    <a:pt x="182" y="331"/>
                  </a:lnTo>
                  <a:lnTo>
                    <a:pt x="200" y="326"/>
                  </a:lnTo>
                  <a:lnTo>
                    <a:pt x="213" y="320"/>
                  </a:lnTo>
                  <a:lnTo>
                    <a:pt x="224" y="313"/>
                  </a:lnTo>
                  <a:lnTo>
                    <a:pt x="231" y="305"/>
                  </a:lnTo>
                  <a:lnTo>
                    <a:pt x="233" y="298"/>
                  </a:lnTo>
                  <a:lnTo>
                    <a:pt x="233"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8" name="Freeform 140"/>
            <p:cNvSpPr>
              <a:spLocks/>
            </p:cNvSpPr>
            <p:nvPr/>
          </p:nvSpPr>
          <p:spPr bwMode="auto">
            <a:xfrm>
              <a:off x="4224" y="3507"/>
              <a:ext cx="41" cy="112"/>
            </a:xfrm>
            <a:custGeom>
              <a:avLst/>
              <a:gdLst>
                <a:gd name="T0" fmla="*/ 0 w 83"/>
                <a:gd name="T1" fmla="*/ 1 h 224"/>
                <a:gd name="T2" fmla="*/ 0 w 83"/>
                <a:gd name="T3" fmla="*/ 1 h 224"/>
                <a:gd name="T4" fmla="*/ 0 w 83"/>
                <a:gd name="T5" fmla="*/ 1 h 224"/>
                <a:gd name="T6" fmla="*/ 0 w 83"/>
                <a:gd name="T7" fmla="*/ 1 h 224"/>
                <a:gd name="T8" fmla="*/ 0 w 83"/>
                <a:gd name="T9" fmla="*/ 0 h 224"/>
                <a:gd name="T10" fmla="*/ 0 w 83"/>
                <a:gd name="T11" fmla="*/ 0 h 224"/>
                <a:gd name="T12" fmla="*/ 0 w 83"/>
                <a:gd name="T13" fmla="*/ 1 h 224"/>
                <a:gd name="T14" fmla="*/ 0 w 83"/>
                <a:gd name="T15" fmla="*/ 1 h 224"/>
                <a:gd name="T16" fmla="*/ 0 w 83"/>
                <a:gd name="T17" fmla="*/ 1 h 224"/>
                <a:gd name="T18" fmla="*/ 0 w 83"/>
                <a:gd name="T19" fmla="*/ 1 h 224"/>
                <a:gd name="T20" fmla="*/ 0 w 83"/>
                <a:gd name="T21" fmla="*/ 1 h 224"/>
                <a:gd name="T22" fmla="*/ 0 w 83"/>
                <a:gd name="T23" fmla="*/ 1 h 224"/>
                <a:gd name="T24" fmla="*/ 0 w 83"/>
                <a:gd name="T25" fmla="*/ 1 h 224"/>
                <a:gd name="T26" fmla="*/ 0 w 83"/>
                <a:gd name="T27" fmla="*/ 1 h 224"/>
                <a:gd name="T28" fmla="*/ 0 w 83"/>
                <a:gd name="T29" fmla="*/ 1 h 224"/>
                <a:gd name="T30" fmla="*/ 0 w 83"/>
                <a:gd name="T31" fmla="*/ 1 h 224"/>
                <a:gd name="T32" fmla="*/ 0 w 83"/>
                <a:gd name="T33" fmla="*/ 1 h 224"/>
                <a:gd name="T34" fmla="*/ 0 w 83"/>
                <a:gd name="T35" fmla="*/ 1 h 224"/>
                <a:gd name="T36" fmla="*/ 0 w 83"/>
                <a:gd name="T37" fmla="*/ 1 h 224"/>
                <a:gd name="T38" fmla="*/ 0 w 83"/>
                <a:gd name="T39" fmla="*/ 1 h 224"/>
                <a:gd name="T40" fmla="*/ 0 w 83"/>
                <a:gd name="T41" fmla="*/ 1 h 224"/>
                <a:gd name="T42" fmla="*/ 0 w 83"/>
                <a:gd name="T43" fmla="*/ 1 h 224"/>
                <a:gd name="T44" fmla="*/ 0 w 83"/>
                <a:gd name="T45" fmla="*/ 1 h 224"/>
                <a:gd name="T46" fmla="*/ 0 w 83"/>
                <a:gd name="T47" fmla="*/ 1 h 224"/>
                <a:gd name="T48" fmla="*/ 0 w 83"/>
                <a:gd name="T49" fmla="*/ 1 h 224"/>
                <a:gd name="T50" fmla="*/ 0 w 83"/>
                <a:gd name="T51" fmla="*/ 1 h 224"/>
                <a:gd name="T52" fmla="*/ 0 w 83"/>
                <a:gd name="T53" fmla="*/ 1 h 224"/>
                <a:gd name="T54" fmla="*/ 0 w 83"/>
                <a:gd name="T55" fmla="*/ 1 h 224"/>
                <a:gd name="T56" fmla="*/ 0 w 83"/>
                <a:gd name="T57" fmla="*/ 1 h 224"/>
                <a:gd name="T58" fmla="*/ 0 w 83"/>
                <a:gd name="T59" fmla="*/ 1 h 224"/>
                <a:gd name="T60" fmla="*/ 0 w 83"/>
                <a:gd name="T61" fmla="*/ 1 h 224"/>
                <a:gd name="T62" fmla="*/ 0 w 83"/>
                <a:gd name="T63" fmla="*/ 1 h 224"/>
                <a:gd name="T64" fmla="*/ 0 w 83"/>
                <a:gd name="T65" fmla="*/ 1 h 224"/>
                <a:gd name="T66" fmla="*/ 0 w 83"/>
                <a:gd name="T67" fmla="*/ 1 h 224"/>
                <a:gd name="T68" fmla="*/ 0 w 83"/>
                <a:gd name="T69" fmla="*/ 1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 h="224">
                  <a:moveTo>
                    <a:pt x="0" y="60"/>
                  </a:moveTo>
                  <a:lnTo>
                    <a:pt x="0" y="15"/>
                  </a:lnTo>
                  <a:lnTo>
                    <a:pt x="11" y="5"/>
                  </a:lnTo>
                  <a:lnTo>
                    <a:pt x="22" y="2"/>
                  </a:lnTo>
                  <a:lnTo>
                    <a:pt x="31" y="0"/>
                  </a:lnTo>
                  <a:lnTo>
                    <a:pt x="41" y="0"/>
                  </a:lnTo>
                  <a:lnTo>
                    <a:pt x="53" y="2"/>
                  </a:lnTo>
                  <a:lnTo>
                    <a:pt x="66" y="9"/>
                  </a:lnTo>
                  <a:lnTo>
                    <a:pt x="77" y="24"/>
                  </a:lnTo>
                  <a:lnTo>
                    <a:pt x="83" y="49"/>
                  </a:lnTo>
                  <a:lnTo>
                    <a:pt x="83" y="73"/>
                  </a:lnTo>
                  <a:lnTo>
                    <a:pt x="83" y="101"/>
                  </a:lnTo>
                  <a:lnTo>
                    <a:pt x="83" y="130"/>
                  </a:lnTo>
                  <a:lnTo>
                    <a:pt x="83" y="156"/>
                  </a:lnTo>
                  <a:lnTo>
                    <a:pt x="81" y="178"/>
                  </a:lnTo>
                  <a:lnTo>
                    <a:pt x="74" y="196"/>
                  </a:lnTo>
                  <a:lnTo>
                    <a:pt x="63" y="209"/>
                  </a:lnTo>
                  <a:lnTo>
                    <a:pt x="52" y="218"/>
                  </a:lnTo>
                  <a:lnTo>
                    <a:pt x="41" y="222"/>
                  </a:lnTo>
                  <a:lnTo>
                    <a:pt x="26" y="224"/>
                  </a:lnTo>
                  <a:lnTo>
                    <a:pt x="13" y="224"/>
                  </a:lnTo>
                  <a:lnTo>
                    <a:pt x="0" y="222"/>
                  </a:lnTo>
                  <a:lnTo>
                    <a:pt x="0" y="178"/>
                  </a:lnTo>
                  <a:lnTo>
                    <a:pt x="20" y="184"/>
                  </a:lnTo>
                  <a:lnTo>
                    <a:pt x="33" y="178"/>
                  </a:lnTo>
                  <a:lnTo>
                    <a:pt x="42" y="167"/>
                  </a:lnTo>
                  <a:lnTo>
                    <a:pt x="44" y="147"/>
                  </a:lnTo>
                  <a:lnTo>
                    <a:pt x="44" y="130"/>
                  </a:lnTo>
                  <a:lnTo>
                    <a:pt x="44" y="105"/>
                  </a:lnTo>
                  <a:lnTo>
                    <a:pt x="44" y="79"/>
                  </a:lnTo>
                  <a:lnTo>
                    <a:pt x="44" y="59"/>
                  </a:lnTo>
                  <a:lnTo>
                    <a:pt x="39" y="46"/>
                  </a:lnTo>
                  <a:lnTo>
                    <a:pt x="28" y="42"/>
                  </a:lnTo>
                  <a:lnTo>
                    <a:pt x="13" y="46"/>
                  </a:lnTo>
                  <a:lnTo>
                    <a:pt x="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49" name="Freeform 141"/>
            <p:cNvSpPr>
              <a:spLocks/>
            </p:cNvSpPr>
            <p:nvPr/>
          </p:nvSpPr>
          <p:spPr bwMode="auto">
            <a:xfrm>
              <a:off x="4114" y="3486"/>
              <a:ext cx="101" cy="32"/>
            </a:xfrm>
            <a:custGeom>
              <a:avLst/>
              <a:gdLst>
                <a:gd name="T0" fmla="*/ 0 w 203"/>
                <a:gd name="T1" fmla="*/ 1 h 64"/>
                <a:gd name="T2" fmla="*/ 0 w 203"/>
                <a:gd name="T3" fmla="*/ 1 h 64"/>
                <a:gd name="T4" fmla="*/ 0 w 203"/>
                <a:gd name="T5" fmla="*/ 1 h 64"/>
                <a:gd name="T6" fmla="*/ 0 w 203"/>
                <a:gd name="T7" fmla="*/ 1 h 64"/>
                <a:gd name="T8" fmla="*/ 0 w 203"/>
                <a:gd name="T9" fmla="*/ 1 h 64"/>
                <a:gd name="T10" fmla="*/ 0 w 203"/>
                <a:gd name="T11" fmla="*/ 1 h 64"/>
                <a:gd name="T12" fmla="*/ 0 w 203"/>
                <a:gd name="T13" fmla="*/ 1 h 64"/>
                <a:gd name="T14" fmla="*/ 0 w 203"/>
                <a:gd name="T15" fmla="*/ 1 h 64"/>
                <a:gd name="T16" fmla="*/ 0 w 203"/>
                <a:gd name="T17" fmla="*/ 1 h 64"/>
                <a:gd name="T18" fmla="*/ 0 w 203"/>
                <a:gd name="T19" fmla="*/ 1 h 64"/>
                <a:gd name="T20" fmla="*/ 0 w 203"/>
                <a:gd name="T21" fmla="*/ 1 h 64"/>
                <a:gd name="T22" fmla="*/ 0 w 203"/>
                <a:gd name="T23" fmla="*/ 1 h 64"/>
                <a:gd name="T24" fmla="*/ 0 w 203"/>
                <a:gd name="T25" fmla="*/ 1 h 64"/>
                <a:gd name="T26" fmla="*/ 0 w 203"/>
                <a:gd name="T27" fmla="*/ 1 h 64"/>
                <a:gd name="T28" fmla="*/ 0 w 203"/>
                <a:gd name="T29" fmla="*/ 1 h 64"/>
                <a:gd name="T30" fmla="*/ 0 w 203"/>
                <a:gd name="T31" fmla="*/ 1 h 64"/>
                <a:gd name="T32" fmla="*/ 0 w 203"/>
                <a:gd name="T33" fmla="*/ 1 h 64"/>
                <a:gd name="T34" fmla="*/ 0 w 203"/>
                <a:gd name="T35" fmla="*/ 1 h 64"/>
                <a:gd name="T36" fmla="*/ 0 w 203"/>
                <a:gd name="T37" fmla="*/ 1 h 64"/>
                <a:gd name="T38" fmla="*/ 0 w 203"/>
                <a:gd name="T39" fmla="*/ 1 h 64"/>
                <a:gd name="T40" fmla="*/ 0 w 203"/>
                <a:gd name="T41" fmla="*/ 1 h 64"/>
                <a:gd name="T42" fmla="*/ 0 w 203"/>
                <a:gd name="T43" fmla="*/ 1 h 64"/>
                <a:gd name="T44" fmla="*/ 0 w 203"/>
                <a:gd name="T45" fmla="*/ 1 h 64"/>
                <a:gd name="T46" fmla="*/ 0 w 203"/>
                <a:gd name="T47" fmla="*/ 1 h 64"/>
                <a:gd name="T48" fmla="*/ 0 w 203"/>
                <a:gd name="T49" fmla="*/ 1 h 64"/>
                <a:gd name="T50" fmla="*/ 0 w 203"/>
                <a:gd name="T51" fmla="*/ 1 h 64"/>
                <a:gd name="T52" fmla="*/ 0 w 203"/>
                <a:gd name="T53" fmla="*/ 1 h 64"/>
                <a:gd name="T54" fmla="*/ 0 w 203"/>
                <a:gd name="T55" fmla="*/ 1 h 64"/>
                <a:gd name="T56" fmla="*/ 0 w 203"/>
                <a:gd name="T57" fmla="*/ 1 h 64"/>
                <a:gd name="T58" fmla="*/ 0 w 203"/>
                <a:gd name="T59" fmla="*/ 1 h 64"/>
                <a:gd name="T60" fmla="*/ 0 w 203"/>
                <a:gd name="T61" fmla="*/ 0 h 64"/>
                <a:gd name="T62" fmla="*/ 0 w 203"/>
                <a:gd name="T63" fmla="*/ 0 h 64"/>
                <a:gd name="T64" fmla="*/ 0 w 203"/>
                <a:gd name="T65" fmla="*/ 0 h 64"/>
                <a:gd name="T66" fmla="*/ 0 w 203"/>
                <a:gd name="T67" fmla="*/ 1 h 64"/>
                <a:gd name="T68" fmla="*/ 0 w 203"/>
                <a:gd name="T69" fmla="*/ 1 h 64"/>
                <a:gd name="T70" fmla="*/ 0 w 203"/>
                <a:gd name="T71" fmla="*/ 1 h 64"/>
                <a:gd name="T72" fmla="*/ 0 w 203"/>
                <a:gd name="T73" fmla="*/ 1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64">
                  <a:moveTo>
                    <a:pt x="203" y="23"/>
                  </a:moveTo>
                  <a:lnTo>
                    <a:pt x="203" y="31"/>
                  </a:lnTo>
                  <a:lnTo>
                    <a:pt x="199" y="38"/>
                  </a:lnTo>
                  <a:lnTo>
                    <a:pt x="192" y="44"/>
                  </a:lnTo>
                  <a:lnTo>
                    <a:pt x="181" y="51"/>
                  </a:lnTo>
                  <a:lnTo>
                    <a:pt x="166" y="57"/>
                  </a:lnTo>
                  <a:lnTo>
                    <a:pt x="147" y="60"/>
                  </a:lnTo>
                  <a:lnTo>
                    <a:pt x="127" y="62"/>
                  </a:lnTo>
                  <a:lnTo>
                    <a:pt x="103" y="64"/>
                  </a:lnTo>
                  <a:lnTo>
                    <a:pt x="81" y="64"/>
                  </a:lnTo>
                  <a:lnTo>
                    <a:pt x="61" y="62"/>
                  </a:lnTo>
                  <a:lnTo>
                    <a:pt x="45" y="58"/>
                  </a:lnTo>
                  <a:lnTo>
                    <a:pt x="32" y="55"/>
                  </a:lnTo>
                  <a:lnTo>
                    <a:pt x="21" y="49"/>
                  </a:lnTo>
                  <a:lnTo>
                    <a:pt x="12" y="44"/>
                  </a:lnTo>
                  <a:lnTo>
                    <a:pt x="4" y="36"/>
                  </a:lnTo>
                  <a:lnTo>
                    <a:pt x="0" y="29"/>
                  </a:lnTo>
                  <a:lnTo>
                    <a:pt x="2" y="25"/>
                  </a:lnTo>
                  <a:lnTo>
                    <a:pt x="6" y="23"/>
                  </a:lnTo>
                  <a:lnTo>
                    <a:pt x="13" y="22"/>
                  </a:lnTo>
                  <a:lnTo>
                    <a:pt x="23" y="22"/>
                  </a:lnTo>
                  <a:lnTo>
                    <a:pt x="32" y="22"/>
                  </a:lnTo>
                  <a:lnTo>
                    <a:pt x="41" y="23"/>
                  </a:lnTo>
                  <a:lnTo>
                    <a:pt x="50" y="23"/>
                  </a:lnTo>
                  <a:lnTo>
                    <a:pt x="56" y="23"/>
                  </a:lnTo>
                  <a:lnTo>
                    <a:pt x="59" y="18"/>
                  </a:lnTo>
                  <a:lnTo>
                    <a:pt x="68" y="12"/>
                  </a:lnTo>
                  <a:lnTo>
                    <a:pt x="78" y="7"/>
                  </a:lnTo>
                  <a:lnTo>
                    <a:pt x="87" y="3"/>
                  </a:lnTo>
                  <a:lnTo>
                    <a:pt x="94" y="1"/>
                  </a:lnTo>
                  <a:lnTo>
                    <a:pt x="105" y="0"/>
                  </a:lnTo>
                  <a:lnTo>
                    <a:pt x="120" y="0"/>
                  </a:lnTo>
                  <a:lnTo>
                    <a:pt x="136" y="0"/>
                  </a:lnTo>
                  <a:lnTo>
                    <a:pt x="153" y="1"/>
                  </a:lnTo>
                  <a:lnTo>
                    <a:pt x="170" y="7"/>
                  </a:lnTo>
                  <a:lnTo>
                    <a:pt x="188" y="14"/>
                  </a:lnTo>
                  <a:lnTo>
                    <a:pt x="203"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0" name="Freeform 142"/>
            <p:cNvSpPr>
              <a:spLocks/>
            </p:cNvSpPr>
            <p:nvPr/>
          </p:nvSpPr>
          <p:spPr bwMode="auto">
            <a:xfrm>
              <a:off x="4615" y="3436"/>
              <a:ext cx="117" cy="39"/>
            </a:xfrm>
            <a:custGeom>
              <a:avLst/>
              <a:gdLst>
                <a:gd name="T0" fmla="*/ 1 w 233"/>
                <a:gd name="T1" fmla="*/ 0 h 79"/>
                <a:gd name="T2" fmla="*/ 1 w 233"/>
                <a:gd name="T3" fmla="*/ 0 h 79"/>
                <a:gd name="T4" fmla="*/ 1 w 233"/>
                <a:gd name="T5" fmla="*/ 0 h 79"/>
                <a:gd name="T6" fmla="*/ 1 w 233"/>
                <a:gd name="T7" fmla="*/ 0 h 79"/>
                <a:gd name="T8" fmla="*/ 1 w 233"/>
                <a:gd name="T9" fmla="*/ 0 h 79"/>
                <a:gd name="T10" fmla="*/ 1 w 233"/>
                <a:gd name="T11" fmla="*/ 0 h 79"/>
                <a:gd name="T12" fmla="*/ 1 w 233"/>
                <a:gd name="T13" fmla="*/ 0 h 79"/>
                <a:gd name="T14" fmla="*/ 1 w 233"/>
                <a:gd name="T15" fmla="*/ 0 h 79"/>
                <a:gd name="T16" fmla="*/ 0 w 233"/>
                <a:gd name="T17" fmla="*/ 0 h 79"/>
                <a:gd name="T18" fmla="*/ 1 w 233"/>
                <a:gd name="T19" fmla="*/ 0 h 79"/>
                <a:gd name="T20" fmla="*/ 1 w 233"/>
                <a:gd name="T21" fmla="*/ 0 h 79"/>
                <a:gd name="T22" fmla="*/ 1 w 233"/>
                <a:gd name="T23" fmla="*/ 0 h 79"/>
                <a:gd name="T24" fmla="*/ 1 w 233"/>
                <a:gd name="T25" fmla="*/ 0 h 79"/>
                <a:gd name="T26" fmla="*/ 1 w 233"/>
                <a:gd name="T27" fmla="*/ 0 h 79"/>
                <a:gd name="T28" fmla="*/ 1 w 233"/>
                <a:gd name="T29" fmla="*/ 0 h 79"/>
                <a:gd name="T30" fmla="*/ 1 w 233"/>
                <a:gd name="T31" fmla="*/ 0 h 79"/>
                <a:gd name="T32" fmla="*/ 1 w 233"/>
                <a:gd name="T33" fmla="*/ 0 h 79"/>
                <a:gd name="T34" fmla="*/ 1 w 233"/>
                <a:gd name="T35" fmla="*/ 0 h 79"/>
                <a:gd name="T36" fmla="*/ 1 w 233"/>
                <a:gd name="T37" fmla="*/ 0 h 79"/>
                <a:gd name="T38" fmla="*/ 1 w 233"/>
                <a:gd name="T39" fmla="*/ 0 h 79"/>
                <a:gd name="T40" fmla="*/ 1 w 233"/>
                <a:gd name="T41" fmla="*/ 0 h 79"/>
                <a:gd name="T42" fmla="*/ 1 w 233"/>
                <a:gd name="T43" fmla="*/ 0 h 79"/>
                <a:gd name="T44" fmla="*/ 1 w 233"/>
                <a:gd name="T45" fmla="*/ 0 h 79"/>
                <a:gd name="T46" fmla="*/ 1 w 233"/>
                <a:gd name="T47" fmla="*/ 0 h 79"/>
                <a:gd name="T48" fmla="*/ 1 w 233"/>
                <a:gd name="T49" fmla="*/ 0 h 79"/>
                <a:gd name="T50" fmla="*/ 1 w 233"/>
                <a:gd name="T51" fmla="*/ 0 h 79"/>
                <a:gd name="T52" fmla="*/ 1 w 233"/>
                <a:gd name="T53" fmla="*/ 0 h 79"/>
                <a:gd name="T54" fmla="*/ 1 w 233"/>
                <a:gd name="T55" fmla="*/ 0 h 79"/>
                <a:gd name="T56" fmla="*/ 1 w 233"/>
                <a:gd name="T57" fmla="*/ 0 h 79"/>
                <a:gd name="T58" fmla="*/ 1 w 233"/>
                <a:gd name="T59" fmla="*/ 0 h 79"/>
                <a:gd name="T60" fmla="*/ 1 w 233"/>
                <a:gd name="T61" fmla="*/ 0 h 79"/>
                <a:gd name="T62" fmla="*/ 1 w 233"/>
                <a:gd name="T63" fmla="*/ 0 h 79"/>
                <a:gd name="T64" fmla="*/ 1 w 23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79">
                  <a:moveTo>
                    <a:pt x="117" y="79"/>
                  </a:moveTo>
                  <a:lnTo>
                    <a:pt x="94" y="79"/>
                  </a:lnTo>
                  <a:lnTo>
                    <a:pt x="72" y="75"/>
                  </a:lnTo>
                  <a:lnTo>
                    <a:pt x="51" y="71"/>
                  </a:lnTo>
                  <a:lnTo>
                    <a:pt x="35" y="68"/>
                  </a:lnTo>
                  <a:lnTo>
                    <a:pt x="20" y="60"/>
                  </a:lnTo>
                  <a:lnTo>
                    <a:pt x="9" y="55"/>
                  </a:lnTo>
                  <a:lnTo>
                    <a:pt x="2" y="47"/>
                  </a:lnTo>
                  <a:lnTo>
                    <a:pt x="0" y="40"/>
                  </a:lnTo>
                  <a:lnTo>
                    <a:pt x="2" y="33"/>
                  </a:lnTo>
                  <a:lnTo>
                    <a:pt x="9" y="23"/>
                  </a:lnTo>
                  <a:lnTo>
                    <a:pt x="20" y="18"/>
                  </a:lnTo>
                  <a:lnTo>
                    <a:pt x="35" y="11"/>
                  </a:lnTo>
                  <a:lnTo>
                    <a:pt x="51" y="7"/>
                  </a:lnTo>
                  <a:lnTo>
                    <a:pt x="72" y="3"/>
                  </a:lnTo>
                  <a:lnTo>
                    <a:pt x="94" y="0"/>
                  </a:lnTo>
                  <a:lnTo>
                    <a:pt x="117" y="0"/>
                  </a:lnTo>
                  <a:lnTo>
                    <a:pt x="141" y="0"/>
                  </a:lnTo>
                  <a:lnTo>
                    <a:pt x="163" y="3"/>
                  </a:lnTo>
                  <a:lnTo>
                    <a:pt x="182" y="7"/>
                  </a:lnTo>
                  <a:lnTo>
                    <a:pt x="200" y="11"/>
                  </a:lnTo>
                  <a:lnTo>
                    <a:pt x="213" y="18"/>
                  </a:lnTo>
                  <a:lnTo>
                    <a:pt x="224" y="23"/>
                  </a:lnTo>
                  <a:lnTo>
                    <a:pt x="231" y="33"/>
                  </a:lnTo>
                  <a:lnTo>
                    <a:pt x="233" y="40"/>
                  </a:lnTo>
                  <a:lnTo>
                    <a:pt x="231" y="47"/>
                  </a:lnTo>
                  <a:lnTo>
                    <a:pt x="224" y="55"/>
                  </a:lnTo>
                  <a:lnTo>
                    <a:pt x="213" y="60"/>
                  </a:lnTo>
                  <a:lnTo>
                    <a:pt x="200" y="68"/>
                  </a:lnTo>
                  <a:lnTo>
                    <a:pt x="182" y="71"/>
                  </a:lnTo>
                  <a:lnTo>
                    <a:pt x="163" y="75"/>
                  </a:lnTo>
                  <a:lnTo>
                    <a:pt x="141" y="79"/>
                  </a:lnTo>
                  <a:lnTo>
                    <a:pt x="11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1" name="Freeform 143"/>
            <p:cNvSpPr>
              <a:spLocks/>
            </p:cNvSpPr>
            <p:nvPr/>
          </p:nvSpPr>
          <p:spPr bwMode="auto">
            <a:xfrm>
              <a:off x="4615" y="3456"/>
              <a:ext cx="117" cy="168"/>
            </a:xfrm>
            <a:custGeom>
              <a:avLst/>
              <a:gdLst>
                <a:gd name="T0" fmla="*/ 0 w 233"/>
                <a:gd name="T1" fmla="*/ 1 h 336"/>
                <a:gd name="T2" fmla="*/ 0 w 233"/>
                <a:gd name="T3" fmla="*/ 1 h 336"/>
                <a:gd name="T4" fmla="*/ 0 w 233"/>
                <a:gd name="T5" fmla="*/ 1 h 336"/>
                <a:gd name="T6" fmla="*/ 0 w 233"/>
                <a:gd name="T7" fmla="*/ 1 h 336"/>
                <a:gd name="T8" fmla="*/ 0 w 233"/>
                <a:gd name="T9" fmla="*/ 0 h 336"/>
                <a:gd name="T10" fmla="*/ 1 w 233"/>
                <a:gd name="T11" fmla="*/ 1 h 336"/>
                <a:gd name="T12" fmla="*/ 1 w 233"/>
                <a:gd name="T13" fmla="*/ 1 h 336"/>
                <a:gd name="T14" fmla="*/ 1 w 233"/>
                <a:gd name="T15" fmla="*/ 1 h 336"/>
                <a:gd name="T16" fmla="*/ 1 w 233"/>
                <a:gd name="T17" fmla="*/ 1 h 336"/>
                <a:gd name="T18" fmla="*/ 1 w 233"/>
                <a:gd name="T19" fmla="*/ 1 h 336"/>
                <a:gd name="T20" fmla="*/ 1 w 233"/>
                <a:gd name="T21" fmla="*/ 1 h 336"/>
                <a:gd name="T22" fmla="*/ 1 w 233"/>
                <a:gd name="T23" fmla="*/ 1 h 336"/>
                <a:gd name="T24" fmla="*/ 1 w 233"/>
                <a:gd name="T25" fmla="*/ 1 h 336"/>
                <a:gd name="T26" fmla="*/ 1 w 233"/>
                <a:gd name="T27" fmla="*/ 1 h 336"/>
                <a:gd name="T28" fmla="*/ 1 w 233"/>
                <a:gd name="T29" fmla="*/ 1 h 336"/>
                <a:gd name="T30" fmla="*/ 1 w 233"/>
                <a:gd name="T31" fmla="*/ 1 h 336"/>
                <a:gd name="T32" fmla="*/ 1 w 233"/>
                <a:gd name="T33" fmla="*/ 1 h 336"/>
                <a:gd name="T34" fmla="*/ 1 w 233"/>
                <a:gd name="T35" fmla="*/ 1 h 336"/>
                <a:gd name="T36" fmla="*/ 1 w 233"/>
                <a:gd name="T37" fmla="*/ 1 h 336"/>
                <a:gd name="T38" fmla="*/ 1 w 233"/>
                <a:gd name="T39" fmla="*/ 1 h 336"/>
                <a:gd name="T40" fmla="*/ 1 w 233"/>
                <a:gd name="T41" fmla="*/ 0 h 336"/>
                <a:gd name="T42" fmla="*/ 1 w 233"/>
                <a:gd name="T43" fmla="*/ 1 h 336"/>
                <a:gd name="T44" fmla="*/ 1 w 233"/>
                <a:gd name="T45" fmla="*/ 1 h 336"/>
                <a:gd name="T46" fmla="*/ 1 w 233"/>
                <a:gd name="T47" fmla="*/ 1 h 336"/>
                <a:gd name="T48" fmla="*/ 1 w 233"/>
                <a:gd name="T49" fmla="*/ 1 h 336"/>
                <a:gd name="T50" fmla="*/ 1 w 233"/>
                <a:gd name="T51" fmla="*/ 1 h 336"/>
                <a:gd name="T52" fmla="*/ 1 w 233"/>
                <a:gd name="T53" fmla="*/ 1 h 336"/>
                <a:gd name="T54" fmla="*/ 1 w 233"/>
                <a:gd name="T55" fmla="*/ 1 h 336"/>
                <a:gd name="T56" fmla="*/ 1 w 233"/>
                <a:gd name="T57" fmla="*/ 1 h 336"/>
                <a:gd name="T58" fmla="*/ 1 w 233"/>
                <a:gd name="T59" fmla="*/ 1 h 336"/>
                <a:gd name="T60" fmla="*/ 1 w 233"/>
                <a:gd name="T61" fmla="*/ 1 h 336"/>
                <a:gd name="T62" fmla="*/ 1 w 233"/>
                <a:gd name="T63" fmla="*/ 1 h 336"/>
                <a:gd name="T64" fmla="*/ 1 w 233"/>
                <a:gd name="T65" fmla="*/ 1 h 336"/>
                <a:gd name="T66" fmla="*/ 1 w 233"/>
                <a:gd name="T67" fmla="*/ 1 h 336"/>
                <a:gd name="T68" fmla="*/ 1 w 233"/>
                <a:gd name="T69" fmla="*/ 1 h 336"/>
                <a:gd name="T70" fmla="*/ 1 w 233"/>
                <a:gd name="T71" fmla="*/ 1 h 336"/>
                <a:gd name="T72" fmla="*/ 1 w 233"/>
                <a:gd name="T73" fmla="*/ 1 h 336"/>
                <a:gd name="T74" fmla="*/ 0 w 233"/>
                <a:gd name="T75" fmla="*/ 1 h 336"/>
                <a:gd name="T76" fmla="*/ 0 w 233"/>
                <a:gd name="T77" fmla="*/ 1 h 3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3" h="336">
                  <a:moveTo>
                    <a:pt x="0" y="239"/>
                  </a:moveTo>
                  <a:lnTo>
                    <a:pt x="0" y="204"/>
                  </a:lnTo>
                  <a:lnTo>
                    <a:pt x="0" y="77"/>
                  </a:lnTo>
                  <a:lnTo>
                    <a:pt x="0" y="35"/>
                  </a:lnTo>
                  <a:lnTo>
                    <a:pt x="0" y="0"/>
                  </a:lnTo>
                  <a:lnTo>
                    <a:pt x="2" y="7"/>
                  </a:lnTo>
                  <a:lnTo>
                    <a:pt x="9" y="15"/>
                  </a:lnTo>
                  <a:lnTo>
                    <a:pt x="20" y="20"/>
                  </a:lnTo>
                  <a:lnTo>
                    <a:pt x="35" y="28"/>
                  </a:lnTo>
                  <a:lnTo>
                    <a:pt x="51" y="31"/>
                  </a:lnTo>
                  <a:lnTo>
                    <a:pt x="72" y="35"/>
                  </a:lnTo>
                  <a:lnTo>
                    <a:pt x="94" y="39"/>
                  </a:lnTo>
                  <a:lnTo>
                    <a:pt x="117" y="39"/>
                  </a:lnTo>
                  <a:lnTo>
                    <a:pt x="141" y="39"/>
                  </a:lnTo>
                  <a:lnTo>
                    <a:pt x="163" y="35"/>
                  </a:lnTo>
                  <a:lnTo>
                    <a:pt x="182" y="31"/>
                  </a:lnTo>
                  <a:lnTo>
                    <a:pt x="200" y="28"/>
                  </a:lnTo>
                  <a:lnTo>
                    <a:pt x="213" y="20"/>
                  </a:lnTo>
                  <a:lnTo>
                    <a:pt x="224" y="15"/>
                  </a:lnTo>
                  <a:lnTo>
                    <a:pt x="231" y="7"/>
                  </a:lnTo>
                  <a:lnTo>
                    <a:pt x="233" y="0"/>
                  </a:lnTo>
                  <a:lnTo>
                    <a:pt x="233" y="298"/>
                  </a:lnTo>
                  <a:lnTo>
                    <a:pt x="231" y="305"/>
                  </a:lnTo>
                  <a:lnTo>
                    <a:pt x="224" y="312"/>
                  </a:lnTo>
                  <a:lnTo>
                    <a:pt x="213" y="320"/>
                  </a:lnTo>
                  <a:lnTo>
                    <a:pt x="200" y="325"/>
                  </a:lnTo>
                  <a:lnTo>
                    <a:pt x="182" y="331"/>
                  </a:lnTo>
                  <a:lnTo>
                    <a:pt x="163" y="332"/>
                  </a:lnTo>
                  <a:lnTo>
                    <a:pt x="141" y="336"/>
                  </a:lnTo>
                  <a:lnTo>
                    <a:pt x="117" y="336"/>
                  </a:lnTo>
                  <a:lnTo>
                    <a:pt x="94" y="336"/>
                  </a:lnTo>
                  <a:lnTo>
                    <a:pt x="72" y="332"/>
                  </a:lnTo>
                  <a:lnTo>
                    <a:pt x="51" y="331"/>
                  </a:lnTo>
                  <a:lnTo>
                    <a:pt x="35" y="325"/>
                  </a:lnTo>
                  <a:lnTo>
                    <a:pt x="20" y="320"/>
                  </a:lnTo>
                  <a:lnTo>
                    <a:pt x="9" y="312"/>
                  </a:lnTo>
                  <a:lnTo>
                    <a:pt x="2" y="305"/>
                  </a:lnTo>
                  <a:lnTo>
                    <a:pt x="0" y="298"/>
                  </a:lnTo>
                  <a:lnTo>
                    <a:pt x="0"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2" name="Freeform 144"/>
            <p:cNvSpPr>
              <a:spLocks/>
            </p:cNvSpPr>
            <p:nvPr/>
          </p:nvSpPr>
          <p:spPr bwMode="auto">
            <a:xfrm>
              <a:off x="4574" y="3465"/>
              <a:ext cx="41" cy="112"/>
            </a:xfrm>
            <a:custGeom>
              <a:avLst/>
              <a:gdLst>
                <a:gd name="T0" fmla="*/ 0 w 83"/>
                <a:gd name="T1" fmla="*/ 1 h 224"/>
                <a:gd name="T2" fmla="*/ 0 w 83"/>
                <a:gd name="T3" fmla="*/ 1 h 224"/>
                <a:gd name="T4" fmla="*/ 0 w 83"/>
                <a:gd name="T5" fmla="*/ 1 h 224"/>
                <a:gd name="T6" fmla="*/ 0 w 83"/>
                <a:gd name="T7" fmla="*/ 0 h 224"/>
                <a:gd name="T8" fmla="*/ 0 w 83"/>
                <a:gd name="T9" fmla="*/ 0 h 224"/>
                <a:gd name="T10" fmla="*/ 0 w 83"/>
                <a:gd name="T11" fmla="*/ 0 h 224"/>
                <a:gd name="T12" fmla="*/ 0 w 83"/>
                <a:gd name="T13" fmla="*/ 1 h 224"/>
                <a:gd name="T14" fmla="*/ 0 w 83"/>
                <a:gd name="T15" fmla="*/ 1 h 224"/>
                <a:gd name="T16" fmla="*/ 0 w 83"/>
                <a:gd name="T17" fmla="*/ 1 h 224"/>
                <a:gd name="T18" fmla="*/ 0 w 83"/>
                <a:gd name="T19" fmla="*/ 1 h 224"/>
                <a:gd name="T20" fmla="*/ 0 w 83"/>
                <a:gd name="T21" fmla="*/ 1 h 224"/>
                <a:gd name="T22" fmla="*/ 0 w 83"/>
                <a:gd name="T23" fmla="*/ 1 h 224"/>
                <a:gd name="T24" fmla="*/ 0 w 83"/>
                <a:gd name="T25" fmla="*/ 1 h 224"/>
                <a:gd name="T26" fmla="*/ 0 w 83"/>
                <a:gd name="T27" fmla="*/ 1 h 224"/>
                <a:gd name="T28" fmla="*/ 0 w 83"/>
                <a:gd name="T29" fmla="*/ 1 h 224"/>
                <a:gd name="T30" fmla="*/ 0 w 83"/>
                <a:gd name="T31" fmla="*/ 1 h 224"/>
                <a:gd name="T32" fmla="*/ 0 w 83"/>
                <a:gd name="T33" fmla="*/ 1 h 224"/>
                <a:gd name="T34" fmla="*/ 0 w 83"/>
                <a:gd name="T35" fmla="*/ 1 h 224"/>
                <a:gd name="T36" fmla="*/ 0 w 83"/>
                <a:gd name="T37" fmla="*/ 1 h 224"/>
                <a:gd name="T38" fmla="*/ 0 w 83"/>
                <a:gd name="T39" fmla="*/ 1 h 224"/>
                <a:gd name="T40" fmla="*/ 0 w 83"/>
                <a:gd name="T41" fmla="*/ 1 h 224"/>
                <a:gd name="T42" fmla="*/ 0 w 83"/>
                <a:gd name="T43" fmla="*/ 1 h 224"/>
                <a:gd name="T44" fmla="*/ 0 w 83"/>
                <a:gd name="T45" fmla="*/ 1 h 224"/>
                <a:gd name="T46" fmla="*/ 0 w 83"/>
                <a:gd name="T47" fmla="*/ 1 h 224"/>
                <a:gd name="T48" fmla="*/ 0 w 83"/>
                <a:gd name="T49" fmla="*/ 1 h 224"/>
                <a:gd name="T50" fmla="*/ 0 w 83"/>
                <a:gd name="T51" fmla="*/ 1 h 224"/>
                <a:gd name="T52" fmla="*/ 0 w 83"/>
                <a:gd name="T53" fmla="*/ 1 h 224"/>
                <a:gd name="T54" fmla="*/ 0 w 83"/>
                <a:gd name="T55" fmla="*/ 1 h 224"/>
                <a:gd name="T56" fmla="*/ 0 w 83"/>
                <a:gd name="T57" fmla="*/ 1 h 224"/>
                <a:gd name="T58" fmla="*/ 0 w 83"/>
                <a:gd name="T59" fmla="*/ 1 h 224"/>
                <a:gd name="T60" fmla="*/ 0 w 83"/>
                <a:gd name="T61" fmla="*/ 1 h 224"/>
                <a:gd name="T62" fmla="*/ 0 w 83"/>
                <a:gd name="T63" fmla="*/ 1 h 224"/>
                <a:gd name="T64" fmla="*/ 0 w 83"/>
                <a:gd name="T65" fmla="*/ 1 h 224"/>
                <a:gd name="T66" fmla="*/ 0 w 83"/>
                <a:gd name="T67" fmla="*/ 1 h 224"/>
                <a:gd name="T68" fmla="*/ 0 w 83"/>
                <a:gd name="T69" fmla="*/ 1 h 2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3" h="224">
                  <a:moveTo>
                    <a:pt x="83" y="59"/>
                  </a:moveTo>
                  <a:lnTo>
                    <a:pt x="83" y="13"/>
                  </a:lnTo>
                  <a:lnTo>
                    <a:pt x="72" y="4"/>
                  </a:lnTo>
                  <a:lnTo>
                    <a:pt x="61" y="0"/>
                  </a:lnTo>
                  <a:lnTo>
                    <a:pt x="52" y="0"/>
                  </a:lnTo>
                  <a:lnTo>
                    <a:pt x="42" y="0"/>
                  </a:lnTo>
                  <a:lnTo>
                    <a:pt x="30" y="2"/>
                  </a:lnTo>
                  <a:lnTo>
                    <a:pt x="17" y="10"/>
                  </a:lnTo>
                  <a:lnTo>
                    <a:pt x="6" y="24"/>
                  </a:lnTo>
                  <a:lnTo>
                    <a:pt x="0" y="48"/>
                  </a:lnTo>
                  <a:lnTo>
                    <a:pt x="0" y="74"/>
                  </a:lnTo>
                  <a:lnTo>
                    <a:pt x="0" y="101"/>
                  </a:lnTo>
                  <a:lnTo>
                    <a:pt x="0" y="131"/>
                  </a:lnTo>
                  <a:lnTo>
                    <a:pt x="0" y="156"/>
                  </a:lnTo>
                  <a:lnTo>
                    <a:pt x="2" y="179"/>
                  </a:lnTo>
                  <a:lnTo>
                    <a:pt x="9" y="197"/>
                  </a:lnTo>
                  <a:lnTo>
                    <a:pt x="20" y="210"/>
                  </a:lnTo>
                  <a:lnTo>
                    <a:pt x="31" y="217"/>
                  </a:lnTo>
                  <a:lnTo>
                    <a:pt x="42" y="221"/>
                  </a:lnTo>
                  <a:lnTo>
                    <a:pt x="57" y="224"/>
                  </a:lnTo>
                  <a:lnTo>
                    <a:pt x="70" y="224"/>
                  </a:lnTo>
                  <a:lnTo>
                    <a:pt x="83" y="221"/>
                  </a:lnTo>
                  <a:lnTo>
                    <a:pt x="83" y="177"/>
                  </a:lnTo>
                  <a:lnTo>
                    <a:pt x="64" y="182"/>
                  </a:lnTo>
                  <a:lnTo>
                    <a:pt x="50" y="177"/>
                  </a:lnTo>
                  <a:lnTo>
                    <a:pt x="42" y="166"/>
                  </a:lnTo>
                  <a:lnTo>
                    <a:pt x="39" y="145"/>
                  </a:lnTo>
                  <a:lnTo>
                    <a:pt x="39" y="129"/>
                  </a:lnTo>
                  <a:lnTo>
                    <a:pt x="39" y="103"/>
                  </a:lnTo>
                  <a:lnTo>
                    <a:pt x="39" y="77"/>
                  </a:lnTo>
                  <a:lnTo>
                    <a:pt x="39" y="57"/>
                  </a:lnTo>
                  <a:lnTo>
                    <a:pt x="44" y="46"/>
                  </a:lnTo>
                  <a:lnTo>
                    <a:pt x="55" y="41"/>
                  </a:lnTo>
                  <a:lnTo>
                    <a:pt x="70" y="46"/>
                  </a:lnTo>
                  <a:lnTo>
                    <a:pt x="8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3" name="Freeform 145"/>
            <p:cNvSpPr>
              <a:spLocks/>
            </p:cNvSpPr>
            <p:nvPr/>
          </p:nvSpPr>
          <p:spPr bwMode="auto">
            <a:xfrm>
              <a:off x="4624" y="3441"/>
              <a:ext cx="98" cy="30"/>
            </a:xfrm>
            <a:custGeom>
              <a:avLst/>
              <a:gdLst>
                <a:gd name="T0" fmla="*/ 0 w 197"/>
                <a:gd name="T1" fmla="*/ 1 h 58"/>
                <a:gd name="T2" fmla="*/ 0 w 197"/>
                <a:gd name="T3" fmla="*/ 1 h 58"/>
                <a:gd name="T4" fmla="*/ 0 w 197"/>
                <a:gd name="T5" fmla="*/ 1 h 58"/>
                <a:gd name="T6" fmla="*/ 0 w 197"/>
                <a:gd name="T7" fmla="*/ 1 h 58"/>
                <a:gd name="T8" fmla="*/ 0 w 197"/>
                <a:gd name="T9" fmla="*/ 1 h 58"/>
                <a:gd name="T10" fmla="*/ 0 w 197"/>
                <a:gd name="T11" fmla="*/ 1 h 58"/>
                <a:gd name="T12" fmla="*/ 0 w 197"/>
                <a:gd name="T13" fmla="*/ 1 h 58"/>
                <a:gd name="T14" fmla="*/ 0 w 197"/>
                <a:gd name="T15" fmla="*/ 1 h 58"/>
                <a:gd name="T16" fmla="*/ 0 w 197"/>
                <a:gd name="T17" fmla="*/ 1 h 58"/>
                <a:gd name="T18" fmla="*/ 0 w 197"/>
                <a:gd name="T19" fmla="*/ 1 h 58"/>
                <a:gd name="T20" fmla="*/ 0 w 197"/>
                <a:gd name="T21" fmla="*/ 1 h 58"/>
                <a:gd name="T22" fmla="*/ 0 w 197"/>
                <a:gd name="T23" fmla="*/ 1 h 58"/>
                <a:gd name="T24" fmla="*/ 0 w 197"/>
                <a:gd name="T25" fmla="*/ 1 h 58"/>
                <a:gd name="T26" fmla="*/ 0 w 197"/>
                <a:gd name="T27" fmla="*/ 1 h 58"/>
                <a:gd name="T28" fmla="*/ 0 w 197"/>
                <a:gd name="T29" fmla="*/ 1 h 58"/>
                <a:gd name="T30" fmla="*/ 0 w 197"/>
                <a:gd name="T31" fmla="*/ 0 h 58"/>
                <a:gd name="T32" fmla="*/ 0 w 197"/>
                <a:gd name="T33" fmla="*/ 0 h 58"/>
                <a:gd name="T34" fmla="*/ 0 w 197"/>
                <a:gd name="T35" fmla="*/ 0 h 58"/>
                <a:gd name="T36" fmla="*/ 0 w 197"/>
                <a:gd name="T37" fmla="*/ 1 h 58"/>
                <a:gd name="T38" fmla="*/ 0 w 197"/>
                <a:gd name="T39" fmla="*/ 1 h 58"/>
                <a:gd name="T40" fmla="*/ 0 w 197"/>
                <a:gd name="T41" fmla="*/ 1 h 58"/>
                <a:gd name="T42" fmla="*/ 0 w 197"/>
                <a:gd name="T43" fmla="*/ 1 h 58"/>
                <a:gd name="T44" fmla="*/ 0 w 197"/>
                <a:gd name="T45" fmla="*/ 1 h 58"/>
                <a:gd name="T46" fmla="*/ 0 w 197"/>
                <a:gd name="T47" fmla="*/ 1 h 58"/>
                <a:gd name="T48" fmla="*/ 0 w 197"/>
                <a:gd name="T49" fmla="*/ 1 h 58"/>
                <a:gd name="T50" fmla="*/ 0 w 197"/>
                <a:gd name="T51" fmla="*/ 1 h 58"/>
                <a:gd name="T52" fmla="*/ 0 w 197"/>
                <a:gd name="T53" fmla="*/ 1 h 58"/>
                <a:gd name="T54" fmla="*/ 0 w 197"/>
                <a:gd name="T55" fmla="*/ 1 h 58"/>
                <a:gd name="T56" fmla="*/ 0 w 197"/>
                <a:gd name="T57" fmla="*/ 1 h 58"/>
                <a:gd name="T58" fmla="*/ 0 w 197"/>
                <a:gd name="T59" fmla="*/ 1 h 58"/>
                <a:gd name="T60" fmla="*/ 0 w 197"/>
                <a:gd name="T61" fmla="*/ 1 h 58"/>
                <a:gd name="T62" fmla="*/ 0 w 197"/>
                <a:gd name="T63" fmla="*/ 1 h 58"/>
                <a:gd name="T64" fmla="*/ 0 w 197"/>
                <a:gd name="T65" fmla="*/ 1 h 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 h="58">
                  <a:moveTo>
                    <a:pt x="99" y="58"/>
                  </a:moveTo>
                  <a:lnTo>
                    <a:pt x="79" y="58"/>
                  </a:lnTo>
                  <a:lnTo>
                    <a:pt x="61" y="57"/>
                  </a:lnTo>
                  <a:lnTo>
                    <a:pt x="44" y="53"/>
                  </a:lnTo>
                  <a:lnTo>
                    <a:pt x="30" y="49"/>
                  </a:lnTo>
                  <a:lnTo>
                    <a:pt x="17" y="46"/>
                  </a:lnTo>
                  <a:lnTo>
                    <a:pt x="8" y="40"/>
                  </a:lnTo>
                  <a:lnTo>
                    <a:pt x="2" y="34"/>
                  </a:lnTo>
                  <a:lnTo>
                    <a:pt x="0" y="29"/>
                  </a:lnTo>
                  <a:lnTo>
                    <a:pt x="2" y="23"/>
                  </a:lnTo>
                  <a:lnTo>
                    <a:pt x="8" y="18"/>
                  </a:lnTo>
                  <a:lnTo>
                    <a:pt x="17" y="12"/>
                  </a:lnTo>
                  <a:lnTo>
                    <a:pt x="30" y="9"/>
                  </a:lnTo>
                  <a:lnTo>
                    <a:pt x="44" y="5"/>
                  </a:lnTo>
                  <a:lnTo>
                    <a:pt x="61" y="1"/>
                  </a:lnTo>
                  <a:lnTo>
                    <a:pt x="79" y="0"/>
                  </a:lnTo>
                  <a:lnTo>
                    <a:pt x="99" y="0"/>
                  </a:lnTo>
                  <a:lnTo>
                    <a:pt x="120" y="0"/>
                  </a:lnTo>
                  <a:lnTo>
                    <a:pt x="138" y="1"/>
                  </a:lnTo>
                  <a:lnTo>
                    <a:pt x="155" y="5"/>
                  </a:lnTo>
                  <a:lnTo>
                    <a:pt x="167" y="9"/>
                  </a:lnTo>
                  <a:lnTo>
                    <a:pt x="180" y="12"/>
                  </a:lnTo>
                  <a:lnTo>
                    <a:pt x="189" y="18"/>
                  </a:lnTo>
                  <a:lnTo>
                    <a:pt x="195" y="23"/>
                  </a:lnTo>
                  <a:lnTo>
                    <a:pt x="197" y="29"/>
                  </a:lnTo>
                  <a:lnTo>
                    <a:pt x="195" y="34"/>
                  </a:lnTo>
                  <a:lnTo>
                    <a:pt x="189" y="40"/>
                  </a:lnTo>
                  <a:lnTo>
                    <a:pt x="180" y="46"/>
                  </a:lnTo>
                  <a:lnTo>
                    <a:pt x="167" y="49"/>
                  </a:lnTo>
                  <a:lnTo>
                    <a:pt x="155" y="53"/>
                  </a:lnTo>
                  <a:lnTo>
                    <a:pt x="138" y="57"/>
                  </a:lnTo>
                  <a:lnTo>
                    <a:pt x="120" y="58"/>
                  </a:lnTo>
                  <a:lnTo>
                    <a:pt x="99"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4" name="Freeform 146"/>
            <p:cNvSpPr>
              <a:spLocks/>
            </p:cNvSpPr>
            <p:nvPr/>
          </p:nvSpPr>
          <p:spPr bwMode="auto">
            <a:xfrm>
              <a:off x="4797" y="3199"/>
              <a:ext cx="191" cy="110"/>
            </a:xfrm>
            <a:custGeom>
              <a:avLst/>
              <a:gdLst>
                <a:gd name="T0" fmla="*/ 1 w 382"/>
                <a:gd name="T1" fmla="*/ 1 h 220"/>
                <a:gd name="T2" fmla="*/ 1 w 382"/>
                <a:gd name="T3" fmla="*/ 1 h 220"/>
                <a:gd name="T4" fmla="*/ 1 w 382"/>
                <a:gd name="T5" fmla="*/ 1 h 220"/>
                <a:gd name="T6" fmla="*/ 1 w 382"/>
                <a:gd name="T7" fmla="*/ 1 h 220"/>
                <a:gd name="T8" fmla="*/ 1 w 382"/>
                <a:gd name="T9" fmla="*/ 1 h 220"/>
                <a:gd name="T10" fmla="*/ 1 w 382"/>
                <a:gd name="T11" fmla="*/ 1 h 220"/>
                <a:gd name="T12" fmla="*/ 1 w 382"/>
                <a:gd name="T13" fmla="*/ 1 h 220"/>
                <a:gd name="T14" fmla="*/ 1 w 382"/>
                <a:gd name="T15" fmla="*/ 1 h 220"/>
                <a:gd name="T16" fmla="*/ 1 w 382"/>
                <a:gd name="T17" fmla="*/ 1 h 220"/>
                <a:gd name="T18" fmla="*/ 1 w 382"/>
                <a:gd name="T19" fmla="*/ 1 h 220"/>
                <a:gd name="T20" fmla="*/ 1 w 382"/>
                <a:gd name="T21" fmla="*/ 1 h 220"/>
                <a:gd name="T22" fmla="*/ 1 w 382"/>
                <a:gd name="T23" fmla="*/ 1 h 220"/>
                <a:gd name="T24" fmla="*/ 1 w 382"/>
                <a:gd name="T25" fmla="*/ 1 h 220"/>
                <a:gd name="T26" fmla="*/ 1 w 382"/>
                <a:gd name="T27" fmla="*/ 0 h 220"/>
                <a:gd name="T28" fmla="*/ 1 w 382"/>
                <a:gd name="T29" fmla="*/ 1 h 220"/>
                <a:gd name="T30" fmla="*/ 1 w 382"/>
                <a:gd name="T31" fmla="*/ 1 h 220"/>
                <a:gd name="T32" fmla="*/ 1 w 382"/>
                <a:gd name="T33" fmla="*/ 1 h 220"/>
                <a:gd name="T34" fmla="*/ 1 w 382"/>
                <a:gd name="T35" fmla="*/ 1 h 220"/>
                <a:gd name="T36" fmla="*/ 1 w 382"/>
                <a:gd name="T37" fmla="*/ 1 h 220"/>
                <a:gd name="T38" fmla="*/ 1 w 382"/>
                <a:gd name="T39" fmla="*/ 1 h 220"/>
                <a:gd name="T40" fmla="*/ 1 w 382"/>
                <a:gd name="T41" fmla="*/ 1 h 220"/>
                <a:gd name="T42" fmla="*/ 1 w 382"/>
                <a:gd name="T43" fmla="*/ 1 h 220"/>
                <a:gd name="T44" fmla="*/ 1 w 382"/>
                <a:gd name="T45" fmla="*/ 1 h 220"/>
                <a:gd name="T46" fmla="*/ 0 w 382"/>
                <a:gd name="T47" fmla="*/ 1 h 220"/>
                <a:gd name="T48" fmla="*/ 1 w 382"/>
                <a:gd name="T49" fmla="*/ 1 h 220"/>
                <a:gd name="T50" fmla="*/ 1 w 382"/>
                <a:gd name="T51" fmla="*/ 1 h 220"/>
                <a:gd name="T52" fmla="*/ 1 w 382"/>
                <a:gd name="T53" fmla="*/ 1 h 220"/>
                <a:gd name="T54" fmla="*/ 1 w 382"/>
                <a:gd name="T55" fmla="*/ 1 h 220"/>
                <a:gd name="T56" fmla="*/ 1 w 382"/>
                <a:gd name="T57" fmla="*/ 1 h 220"/>
                <a:gd name="T58" fmla="*/ 1 w 382"/>
                <a:gd name="T59" fmla="*/ 1 h 220"/>
                <a:gd name="T60" fmla="*/ 1 w 382"/>
                <a:gd name="T61" fmla="*/ 1 h 220"/>
                <a:gd name="T62" fmla="*/ 1 w 382"/>
                <a:gd name="T63" fmla="*/ 1 h 220"/>
                <a:gd name="T64" fmla="*/ 1 w 382"/>
                <a:gd name="T65" fmla="*/ 1 h 220"/>
                <a:gd name="T66" fmla="*/ 1 w 382"/>
                <a:gd name="T67" fmla="*/ 1 h 220"/>
                <a:gd name="T68" fmla="*/ 1 w 382"/>
                <a:gd name="T69" fmla="*/ 1 h 220"/>
                <a:gd name="T70" fmla="*/ 1 w 382"/>
                <a:gd name="T71" fmla="*/ 1 h 220"/>
                <a:gd name="T72" fmla="*/ 1 w 382"/>
                <a:gd name="T73" fmla="*/ 1 h 220"/>
                <a:gd name="T74" fmla="*/ 1 w 382"/>
                <a:gd name="T75" fmla="*/ 1 h 220"/>
                <a:gd name="T76" fmla="*/ 1 w 382"/>
                <a:gd name="T77" fmla="*/ 1 h 220"/>
                <a:gd name="T78" fmla="*/ 1 w 382"/>
                <a:gd name="T79" fmla="*/ 1 h 220"/>
                <a:gd name="T80" fmla="*/ 1 w 382"/>
                <a:gd name="T81" fmla="*/ 1 h 220"/>
                <a:gd name="T82" fmla="*/ 1 w 382"/>
                <a:gd name="T83" fmla="*/ 1 h 220"/>
                <a:gd name="T84" fmla="*/ 1 w 382"/>
                <a:gd name="T85" fmla="*/ 1 h 220"/>
                <a:gd name="T86" fmla="*/ 1 w 382"/>
                <a:gd name="T87" fmla="*/ 1 h 220"/>
                <a:gd name="T88" fmla="*/ 1 w 382"/>
                <a:gd name="T89" fmla="*/ 1 h 220"/>
                <a:gd name="T90" fmla="*/ 1 w 382"/>
                <a:gd name="T91" fmla="*/ 1 h 220"/>
                <a:gd name="T92" fmla="*/ 1 w 382"/>
                <a:gd name="T93" fmla="*/ 1 h 220"/>
                <a:gd name="T94" fmla="*/ 1 w 382"/>
                <a:gd name="T95" fmla="*/ 1 h 220"/>
                <a:gd name="T96" fmla="*/ 1 w 382"/>
                <a:gd name="T97" fmla="*/ 1 h 220"/>
                <a:gd name="T98" fmla="*/ 1 w 382"/>
                <a:gd name="T99" fmla="*/ 1 h 220"/>
                <a:gd name="T100" fmla="*/ 1 w 382"/>
                <a:gd name="T101" fmla="*/ 1 h 220"/>
                <a:gd name="T102" fmla="*/ 1 w 382"/>
                <a:gd name="T103" fmla="*/ 1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2" h="220">
                  <a:moveTo>
                    <a:pt x="382" y="220"/>
                  </a:moveTo>
                  <a:lnTo>
                    <a:pt x="382" y="205"/>
                  </a:lnTo>
                  <a:lnTo>
                    <a:pt x="382" y="187"/>
                  </a:lnTo>
                  <a:lnTo>
                    <a:pt x="380" y="167"/>
                  </a:lnTo>
                  <a:lnTo>
                    <a:pt x="380" y="145"/>
                  </a:lnTo>
                  <a:lnTo>
                    <a:pt x="380" y="134"/>
                  </a:lnTo>
                  <a:lnTo>
                    <a:pt x="380" y="123"/>
                  </a:lnTo>
                  <a:lnTo>
                    <a:pt x="380" y="115"/>
                  </a:lnTo>
                  <a:lnTo>
                    <a:pt x="382" y="110"/>
                  </a:lnTo>
                  <a:lnTo>
                    <a:pt x="376" y="108"/>
                  </a:lnTo>
                  <a:lnTo>
                    <a:pt x="373" y="106"/>
                  </a:lnTo>
                  <a:lnTo>
                    <a:pt x="367" y="104"/>
                  </a:lnTo>
                  <a:lnTo>
                    <a:pt x="363" y="102"/>
                  </a:lnTo>
                  <a:lnTo>
                    <a:pt x="360" y="101"/>
                  </a:lnTo>
                  <a:lnTo>
                    <a:pt x="354" y="99"/>
                  </a:lnTo>
                  <a:lnTo>
                    <a:pt x="351" y="97"/>
                  </a:lnTo>
                  <a:lnTo>
                    <a:pt x="345" y="95"/>
                  </a:lnTo>
                  <a:lnTo>
                    <a:pt x="334" y="86"/>
                  </a:lnTo>
                  <a:lnTo>
                    <a:pt x="319" y="73"/>
                  </a:lnTo>
                  <a:lnTo>
                    <a:pt x="301" y="60"/>
                  </a:lnTo>
                  <a:lnTo>
                    <a:pt x="283" y="49"/>
                  </a:lnTo>
                  <a:lnTo>
                    <a:pt x="266" y="36"/>
                  </a:lnTo>
                  <a:lnTo>
                    <a:pt x="250" y="27"/>
                  </a:lnTo>
                  <a:lnTo>
                    <a:pt x="239" y="20"/>
                  </a:lnTo>
                  <a:lnTo>
                    <a:pt x="233" y="14"/>
                  </a:lnTo>
                  <a:lnTo>
                    <a:pt x="226" y="9"/>
                  </a:lnTo>
                  <a:lnTo>
                    <a:pt x="215" y="3"/>
                  </a:lnTo>
                  <a:lnTo>
                    <a:pt x="202" y="0"/>
                  </a:lnTo>
                  <a:lnTo>
                    <a:pt x="187" y="0"/>
                  </a:lnTo>
                  <a:lnTo>
                    <a:pt x="176" y="1"/>
                  </a:lnTo>
                  <a:lnTo>
                    <a:pt x="165" y="3"/>
                  </a:lnTo>
                  <a:lnTo>
                    <a:pt x="152" y="5"/>
                  </a:lnTo>
                  <a:lnTo>
                    <a:pt x="139" y="7"/>
                  </a:lnTo>
                  <a:lnTo>
                    <a:pt x="126" y="11"/>
                  </a:lnTo>
                  <a:lnTo>
                    <a:pt x="115" y="12"/>
                  </a:lnTo>
                  <a:lnTo>
                    <a:pt x="106" y="12"/>
                  </a:lnTo>
                  <a:lnTo>
                    <a:pt x="99" y="14"/>
                  </a:lnTo>
                  <a:lnTo>
                    <a:pt x="86" y="16"/>
                  </a:lnTo>
                  <a:lnTo>
                    <a:pt x="71" y="18"/>
                  </a:lnTo>
                  <a:lnTo>
                    <a:pt x="57" y="22"/>
                  </a:lnTo>
                  <a:lnTo>
                    <a:pt x="49" y="25"/>
                  </a:lnTo>
                  <a:lnTo>
                    <a:pt x="44" y="36"/>
                  </a:lnTo>
                  <a:lnTo>
                    <a:pt x="36" y="55"/>
                  </a:lnTo>
                  <a:lnTo>
                    <a:pt x="27" y="73"/>
                  </a:lnTo>
                  <a:lnTo>
                    <a:pt x="20" y="86"/>
                  </a:lnTo>
                  <a:lnTo>
                    <a:pt x="13" y="99"/>
                  </a:lnTo>
                  <a:lnTo>
                    <a:pt x="3" y="117"/>
                  </a:lnTo>
                  <a:lnTo>
                    <a:pt x="0" y="136"/>
                  </a:lnTo>
                  <a:lnTo>
                    <a:pt x="3" y="145"/>
                  </a:lnTo>
                  <a:lnTo>
                    <a:pt x="11" y="145"/>
                  </a:lnTo>
                  <a:lnTo>
                    <a:pt x="18" y="145"/>
                  </a:lnTo>
                  <a:lnTo>
                    <a:pt x="24" y="145"/>
                  </a:lnTo>
                  <a:lnTo>
                    <a:pt x="29" y="143"/>
                  </a:lnTo>
                  <a:lnTo>
                    <a:pt x="36" y="152"/>
                  </a:lnTo>
                  <a:lnTo>
                    <a:pt x="46" y="163"/>
                  </a:lnTo>
                  <a:lnTo>
                    <a:pt x="55" y="174"/>
                  </a:lnTo>
                  <a:lnTo>
                    <a:pt x="60" y="178"/>
                  </a:lnTo>
                  <a:lnTo>
                    <a:pt x="64" y="178"/>
                  </a:lnTo>
                  <a:lnTo>
                    <a:pt x="69" y="174"/>
                  </a:lnTo>
                  <a:lnTo>
                    <a:pt x="71" y="167"/>
                  </a:lnTo>
                  <a:lnTo>
                    <a:pt x="71" y="158"/>
                  </a:lnTo>
                  <a:lnTo>
                    <a:pt x="69" y="152"/>
                  </a:lnTo>
                  <a:lnTo>
                    <a:pt x="69" y="148"/>
                  </a:lnTo>
                  <a:lnTo>
                    <a:pt x="69" y="147"/>
                  </a:lnTo>
                  <a:lnTo>
                    <a:pt x="68" y="143"/>
                  </a:lnTo>
                  <a:lnTo>
                    <a:pt x="75" y="147"/>
                  </a:lnTo>
                  <a:lnTo>
                    <a:pt x="84" y="152"/>
                  </a:lnTo>
                  <a:lnTo>
                    <a:pt x="93" y="156"/>
                  </a:lnTo>
                  <a:lnTo>
                    <a:pt x="103" y="152"/>
                  </a:lnTo>
                  <a:lnTo>
                    <a:pt x="106" y="154"/>
                  </a:lnTo>
                  <a:lnTo>
                    <a:pt x="110" y="158"/>
                  </a:lnTo>
                  <a:lnTo>
                    <a:pt x="112" y="159"/>
                  </a:lnTo>
                  <a:lnTo>
                    <a:pt x="115" y="159"/>
                  </a:lnTo>
                  <a:lnTo>
                    <a:pt x="119" y="158"/>
                  </a:lnTo>
                  <a:lnTo>
                    <a:pt x="123" y="154"/>
                  </a:lnTo>
                  <a:lnTo>
                    <a:pt x="125" y="150"/>
                  </a:lnTo>
                  <a:lnTo>
                    <a:pt x="125" y="145"/>
                  </a:lnTo>
                  <a:lnTo>
                    <a:pt x="132" y="147"/>
                  </a:lnTo>
                  <a:lnTo>
                    <a:pt x="139" y="147"/>
                  </a:lnTo>
                  <a:lnTo>
                    <a:pt x="148" y="148"/>
                  </a:lnTo>
                  <a:lnTo>
                    <a:pt x="158" y="148"/>
                  </a:lnTo>
                  <a:lnTo>
                    <a:pt x="167" y="150"/>
                  </a:lnTo>
                  <a:lnTo>
                    <a:pt x="176" y="150"/>
                  </a:lnTo>
                  <a:lnTo>
                    <a:pt x="183" y="150"/>
                  </a:lnTo>
                  <a:lnTo>
                    <a:pt x="189" y="150"/>
                  </a:lnTo>
                  <a:lnTo>
                    <a:pt x="198" y="148"/>
                  </a:lnTo>
                  <a:lnTo>
                    <a:pt x="205" y="148"/>
                  </a:lnTo>
                  <a:lnTo>
                    <a:pt x="211" y="150"/>
                  </a:lnTo>
                  <a:lnTo>
                    <a:pt x="215" y="152"/>
                  </a:lnTo>
                  <a:lnTo>
                    <a:pt x="218" y="154"/>
                  </a:lnTo>
                  <a:lnTo>
                    <a:pt x="226" y="159"/>
                  </a:lnTo>
                  <a:lnTo>
                    <a:pt x="235" y="167"/>
                  </a:lnTo>
                  <a:lnTo>
                    <a:pt x="246" y="176"/>
                  </a:lnTo>
                  <a:lnTo>
                    <a:pt x="257" y="183"/>
                  </a:lnTo>
                  <a:lnTo>
                    <a:pt x="268" y="191"/>
                  </a:lnTo>
                  <a:lnTo>
                    <a:pt x="277" y="196"/>
                  </a:lnTo>
                  <a:lnTo>
                    <a:pt x="283" y="200"/>
                  </a:lnTo>
                  <a:lnTo>
                    <a:pt x="288" y="202"/>
                  </a:lnTo>
                  <a:lnTo>
                    <a:pt x="299" y="202"/>
                  </a:lnTo>
                  <a:lnTo>
                    <a:pt x="312" y="205"/>
                  </a:lnTo>
                  <a:lnTo>
                    <a:pt x="329" y="207"/>
                  </a:lnTo>
                  <a:lnTo>
                    <a:pt x="345" y="211"/>
                  </a:lnTo>
                  <a:lnTo>
                    <a:pt x="360" y="213"/>
                  </a:lnTo>
                  <a:lnTo>
                    <a:pt x="373" y="216"/>
                  </a:lnTo>
                  <a:lnTo>
                    <a:pt x="382"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5" name="Freeform 147"/>
            <p:cNvSpPr>
              <a:spLocks/>
            </p:cNvSpPr>
            <p:nvPr/>
          </p:nvSpPr>
          <p:spPr bwMode="auto">
            <a:xfrm>
              <a:off x="4594" y="3292"/>
              <a:ext cx="368" cy="130"/>
            </a:xfrm>
            <a:custGeom>
              <a:avLst/>
              <a:gdLst>
                <a:gd name="T0" fmla="*/ 1 w 736"/>
                <a:gd name="T1" fmla="*/ 1 h 259"/>
                <a:gd name="T2" fmla="*/ 1 w 736"/>
                <a:gd name="T3" fmla="*/ 1 h 259"/>
                <a:gd name="T4" fmla="*/ 1 w 736"/>
                <a:gd name="T5" fmla="*/ 1 h 259"/>
                <a:gd name="T6" fmla="*/ 1 w 736"/>
                <a:gd name="T7" fmla="*/ 1 h 259"/>
                <a:gd name="T8" fmla="*/ 1 w 736"/>
                <a:gd name="T9" fmla="*/ 1 h 259"/>
                <a:gd name="T10" fmla="*/ 1 w 736"/>
                <a:gd name="T11" fmla="*/ 1 h 259"/>
                <a:gd name="T12" fmla="*/ 1 w 736"/>
                <a:gd name="T13" fmla="*/ 1 h 259"/>
                <a:gd name="T14" fmla="*/ 1 w 736"/>
                <a:gd name="T15" fmla="*/ 1 h 259"/>
                <a:gd name="T16" fmla="*/ 1 w 736"/>
                <a:gd name="T17" fmla="*/ 1 h 259"/>
                <a:gd name="T18" fmla="*/ 1 w 736"/>
                <a:gd name="T19" fmla="*/ 1 h 259"/>
                <a:gd name="T20" fmla="*/ 1 w 736"/>
                <a:gd name="T21" fmla="*/ 1 h 259"/>
                <a:gd name="T22" fmla="*/ 1 w 736"/>
                <a:gd name="T23" fmla="*/ 1 h 259"/>
                <a:gd name="T24" fmla="*/ 1 w 736"/>
                <a:gd name="T25" fmla="*/ 1 h 259"/>
                <a:gd name="T26" fmla="*/ 1 w 736"/>
                <a:gd name="T27" fmla="*/ 1 h 259"/>
                <a:gd name="T28" fmla="*/ 1 w 736"/>
                <a:gd name="T29" fmla="*/ 1 h 259"/>
                <a:gd name="T30" fmla="*/ 1 w 736"/>
                <a:gd name="T31" fmla="*/ 1 h 259"/>
                <a:gd name="T32" fmla="*/ 1 w 736"/>
                <a:gd name="T33" fmla="*/ 1 h 259"/>
                <a:gd name="T34" fmla="*/ 1 w 736"/>
                <a:gd name="T35" fmla="*/ 1 h 259"/>
                <a:gd name="T36" fmla="*/ 1 w 736"/>
                <a:gd name="T37" fmla="*/ 1 h 259"/>
                <a:gd name="T38" fmla="*/ 1 w 736"/>
                <a:gd name="T39" fmla="*/ 1 h 259"/>
                <a:gd name="T40" fmla="*/ 1 w 736"/>
                <a:gd name="T41" fmla="*/ 1 h 259"/>
                <a:gd name="T42" fmla="*/ 1 w 736"/>
                <a:gd name="T43" fmla="*/ 1 h 259"/>
                <a:gd name="T44" fmla="*/ 1 w 736"/>
                <a:gd name="T45" fmla="*/ 1 h 259"/>
                <a:gd name="T46" fmla="*/ 1 w 736"/>
                <a:gd name="T47" fmla="*/ 1 h 259"/>
                <a:gd name="T48" fmla="*/ 1 w 736"/>
                <a:gd name="T49" fmla="*/ 1 h 259"/>
                <a:gd name="T50" fmla="*/ 1 w 736"/>
                <a:gd name="T51" fmla="*/ 1 h 259"/>
                <a:gd name="T52" fmla="*/ 1 w 736"/>
                <a:gd name="T53" fmla="*/ 1 h 259"/>
                <a:gd name="T54" fmla="*/ 1 w 736"/>
                <a:gd name="T55" fmla="*/ 1 h 259"/>
                <a:gd name="T56" fmla="*/ 1 w 736"/>
                <a:gd name="T57" fmla="*/ 1 h 259"/>
                <a:gd name="T58" fmla="*/ 1 w 736"/>
                <a:gd name="T59" fmla="*/ 1 h 259"/>
                <a:gd name="T60" fmla="*/ 1 w 736"/>
                <a:gd name="T61" fmla="*/ 1 h 259"/>
                <a:gd name="T62" fmla="*/ 0 w 736"/>
                <a:gd name="T63" fmla="*/ 1 h 259"/>
                <a:gd name="T64" fmla="*/ 1 w 736"/>
                <a:gd name="T65" fmla="*/ 1 h 259"/>
                <a:gd name="T66" fmla="*/ 1 w 736"/>
                <a:gd name="T67" fmla="*/ 1 h 259"/>
                <a:gd name="T68" fmla="*/ 1 w 736"/>
                <a:gd name="T69" fmla="*/ 1 h 259"/>
                <a:gd name="T70" fmla="*/ 1 w 736"/>
                <a:gd name="T71" fmla="*/ 1 h 259"/>
                <a:gd name="T72" fmla="*/ 1 w 736"/>
                <a:gd name="T73" fmla="*/ 1 h 259"/>
                <a:gd name="T74" fmla="*/ 1 w 736"/>
                <a:gd name="T75" fmla="*/ 1 h 259"/>
                <a:gd name="T76" fmla="*/ 1 w 736"/>
                <a:gd name="T77" fmla="*/ 1 h 259"/>
                <a:gd name="T78" fmla="*/ 1 w 736"/>
                <a:gd name="T79" fmla="*/ 1 h 259"/>
                <a:gd name="T80" fmla="*/ 1 w 736"/>
                <a:gd name="T81" fmla="*/ 1 h 259"/>
                <a:gd name="T82" fmla="*/ 1 w 736"/>
                <a:gd name="T83" fmla="*/ 1 h 259"/>
                <a:gd name="T84" fmla="*/ 1 w 736"/>
                <a:gd name="T85" fmla="*/ 1 h 259"/>
                <a:gd name="T86" fmla="*/ 1 w 736"/>
                <a:gd name="T87" fmla="*/ 1 h 259"/>
                <a:gd name="T88" fmla="*/ 1 w 736"/>
                <a:gd name="T89" fmla="*/ 1 h 259"/>
                <a:gd name="T90" fmla="*/ 1 w 736"/>
                <a:gd name="T91" fmla="*/ 1 h 259"/>
                <a:gd name="T92" fmla="*/ 1 w 736"/>
                <a:gd name="T93" fmla="*/ 1 h 259"/>
                <a:gd name="T94" fmla="*/ 1 w 736"/>
                <a:gd name="T95" fmla="*/ 1 h 259"/>
                <a:gd name="T96" fmla="*/ 1 w 736"/>
                <a:gd name="T97" fmla="*/ 1 h 259"/>
                <a:gd name="T98" fmla="*/ 1 w 736"/>
                <a:gd name="T99" fmla="*/ 1 h 259"/>
                <a:gd name="T100" fmla="*/ 1 w 736"/>
                <a:gd name="T101" fmla="*/ 1 h 259"/>
                <a:gd name="T102" fmla="*/ 1 w 736"/>
                <a:gd name="T103" fmla="*/ 1 h 259"/>
                <a:gd name="T104" fmla="*/ 1 w 736"/>
                <a:gd name="T105" fmla="*/ 1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6" h="259">
                  <a:moveTo>
                    <a:pt x="722" y="42"/>
                  </a:moveTo>
                  <a:lnTo>
                    <a:pt x="724" y="46"/>
                  </a:lnTo>
                  <a:lnTo>
                    <a:pt x="727" y="50"/>
                  </a:lnTo>
                  <a:lnTo>
                    <a:pt x="729" y="55"/>
                  </a:lnTo>
                  <a:lnTo>
                    <a:pt x="731" y="59"/>
                  </a:lnTo>
                  <a:lnTo>
                    <a:pt x="736" y="86"/>
                  </a:lnTo>
                  <a:lnTo>
                    <a:pt x="736" y="116"/>
                  </a:lnTo>
                  <a:lnTo>
                    <a:pt x="735" y="143"/>
                  </a:lnTo>
                  <a:lnTo>
                    <a:pt x="735" y="169"/>
                  </a:lnTo>
                  <a:lnTo>
                    <a:pt x="735" y="187"/>
                  </a:lnTo>
                  <a:lnTo>
                    <a:pt x="731" y="213"/>
                  </a:lnTo>
                  <a:lnTo>
                    <a:pt x="727" y="239"/>
                  </a:lnTo>
                  <a:lnTo>
                    <a:pt x="724" y="259"/>
                  </a:lnTo>
                  <a:lnTo>
                    <a:pt x="707" y="257"/>
                  </a:lnTo>
                  <a:lnTo>
                    <a:pt x="690" y="255"/>
                  </a:lnTo>
                  <a:lnTo>
                    <a:pt x="674" y="253"/>
                  </a:lnTo>
                  <a:lnTo>
                    <a:pt x="657" y="250"/>
                  </a:lnTo>
                  <a:lnTo>
                    <a:pt x="643" y="248"/>
                  </a:lnTo>
                  <a:lnTo>
                    <a:pt x="630" y="246"/>
                  </a:lnTo>
                  <a:lnTo>
                    <a:pt x="621" y="244"/>
                  </a:lnTo>
                  <a:lnTo>
                    <a:pt x="613" y="242"/>
                  </a:lnTo>
                  <a:lnTo>
                    <a:pt x="606" y="241"/>
                  </a:lnTo>
                  <a:lnTo>
                    <a:pt x="597" y="239"/>
                  </a:lnTo>
                  <a:lnTo>
                    <a:pt x="586" y="237"/>
                  </a:lnTo>
                  <a:lnTo>
                    <a:pt x="575" y="235"/>
                  </a:lnTo>
                  <a:lnTo>
                    <a:pt x="562" y="233"/>
                  </a:lnTo>
                  <a:lnTo>
                    <a:pt x="551" y="231"/>
                  </a:lnTo>
                  <a:lnTo>
                    <a:pt x="540" y="230"/>
                  </a:lnTo>
                  <a:lnTo>
                    <a:pt x="531" y="230"/>
                  </a:lnTo>
                  <a:lnTo>
                    <a:pt x="518" y="230"/>
                  </a:lnTo>
                  <a:lnTo>
                    <a:pt x="505" y="228"/>
                  </a:lnTo>
                  <a:lnTo>
                    <a:pt x="490" y="226"/>
                  </a:lnTo>
                  <a:lnTo>
                    <a:pt x="475" y="222"/>
                  </a:lnTo>
                  <a:lnTo>
                    <a:pt x="463" y="220"/>
                  </a:lnTo>
                  <a:lnTo>
                    <a:pt x="450" y="219"/>
                  </a:lnTo>
                  <a:lnTo>
                    <a:pt x="441" y="217"/>
                  </a:lnTo>
                  <a:lnTo>
                    <a:pt x="433" y="215"/>
                  </a:lnTo>
                  <a:lnTo>
                    <a:pt x="430" y="215"/>
                  </a:lnTo>
                  <a:lnTo>
                    <a:pt x="426" y="213"/>
                  </a:lnTo>
                  <a:lnTo>
                    <a:pt x="419" y="213"/>
                  </a:lnTo>
                  <a:lnTo>
                    <a:pt x="413" y="211"/>
                  </a:lnTo>
                  <a:lnTo>
                    <a:pt x="406" y="209"/>
                  </a:lnTo>
                  <a:lnTo>
                    <a:pt x="396" y="209"/>
                  </a:lnTo>
                  <a:lnTo>
                    <a:pt x="387" y="208"/>
                  </a:lnTo>
                  <a:lnTo>
                    <a:pt x="378" y="208"/>
                  </a:lnTo>
                  <a:lnTo>
                    <a:pt x="369" y="206"/>
                  </a:lnTo>
                  <a:lnTo>
                    <a:pt x="362" y="206"/>
                  </a:lnTo>
                  <a:lnTo>
                    <a:pt x="352" y="204"/>
                  </a:lnTo>
                  <a:lnTo>
                    <a:pt x="343" y="204"/>
                  </a:lnTo>
                  <a:lnTo>
                    <a:pt x="336" y="202"/>
                  </a:lnTo>
                  <a:lnTo>
                    <a:pt x="330" y="202"/>
                  </a:lnTo>
                  <a:lnTo>
                    <a:pt x="323" y="202"/>
                  </a:lnTo>
                  <a:lnTo>
                    <a:pt x="316" y="200"/>
                  </a:lnTo>
                  <a:lnTo>
                    <a:pt x="301" y="200"/>
                  </a:lnTo>
                  <a:lnTo>
                    <a:pt x="284" y="200"/>
                  </a:lnTo>
                  <a:lnTo>
                    <a:pt x="268" y="200"/>
                  </a:lnTo>
                  <a:lnTo>
                    <a:pt x="251" y="200"/>
                  </a:lnTo>
                  <a:lnTo>
                    <a:pt x="235" y="202"/>
                  </a:lnTo>
                  <a:lnTo>
                    <a:pt x="220" y="204"/>
                  </a:lnTo>
                  <a:lnTo>
                    <a:pt x="207" y="204"/>
                  </a:lnTo>
                  <a:lnTo>
                    <a:pt x="198" y="206"/>
                  </a:lnTo>
                  <a:lnTo>
                    <a:pt x="187" y="208"/>
                  </a:lnTo>
                  <a:lnTo>
                    <a:pt x="174" y="209"/>
                  </a:lnTo>
                  <a:lnTo>
                    <a:pt x="158" y="213"/>
                  </a:lnTo>
                  <a:lnTo>
                    <a:pt x="139" y="215"/>
                  </a:lnTo>
                  <a:lnTo>
                    <a:pt x="123" y="217"/>
                  </a:lnTo>
                  <a:lnTo>
                    <a:pt x="106" y="219"/>
                  </a:lnTo>
                  <a:lnTo>
                    <a:pt x="93" y="219"/>
                  </a:lnTo>
                  <a:lnTo>
                    <a:pt x="84" y="219"/>
                  </a:lnTo>
                  <a:lnTo>
                    <a:pt x="77" y="213"/>
                  </a:lnTo>
                  <a:lnTo>
                    <a:pt x="73" y="204"/>
                  </a:lnTo>
                  <a:lnTo>
                    <a:pt x="73" y="193"/>
                  </a:lnTo>
                  <a:lnTo>
                    <a:pt x="73" y="186"/>
                  </a:lnTo>
                  <a:lnTo>
                    <a:pt x="73" y="180"/>
                  </a:lnTo>
                  <a:lnTo>
                    <a:pt x="68" y="176"/>
                  </a:lnTo>
                  <a:lnTo>
                    <a:pt x="62" y="173"/>
                  </a:lnTo>
                  <a:lnTo>
                    <a:pt x="55" y="169"/>
                  </a:lnTo>
                  <a:lnTo>
                    <a:pt x="47" y="165"/>
                  </a:lnTo>
                  <a:lnTo>
                    <a:pt x="38" y="160"/>
                  </a:lnTo>
                  <a:lnTo>
                    <a:pt x="29" y="152"/>
                  </a:lnTo>
                  <a:lnTo>
                    <a:pt x="25" y="145"/>
                  </a:lnTo>
                  <a:lnTo>
                    <a:pt x="25" y="140"/>
                  </a:lnTo>
                  <a:lnTo>
                    <a:pt x="25" y="132"/>
                  </a:lnTo>
                  <a:lnTo>
                    <a:pt x="27" y="127"/>
                  </a:lnTo>
                  <a:lnTo>
                    <a:pt x="31" y="123"/>
                  </a:lnTo>
                  <a:lnTo>
                    <a:pt x="33" y="119"/>
                  </a:lnTo>
                  <a:lnTo>
                    <a:pt x="35" y="114"/>
                  </a:lnTo>
                  <a:lnTo>
                    <a:pt x="35" y="110"/>
                  </a:lnTo>
                  <a:lnTo>
                    <a:pt x="29" y="105"/>
                  </a:lnTo>
                  <a:lnTo>
                    <a:pt x="22" y="101"/>
                  </a:lnTo>
                  <a:lnTo>
                    <a:pt x="14" y="96"/>
                  </a:lnTo>
                  <a:lnTo>
                    <a:pt x="9" y="90"/>
                  </a:lnTo>
                  <a:lnTo>
                    <a:pt x="5" y="84"/>
                  </a:lnTo>
                  <a:lnTo>
                    <a:pt x="1" y="75"/>
                  </a:lnTo>
                  <a:lnTo>
                    <a:pt x="0" y="66"/>
                  </a:lnTo>
                  <a:lnTo>
                    <a:pt x="0" y="59"/>
                  </a:lnTo>
                  <a:lnTo>
                    <a:pt x="3" y="51"/>
                  </a:lnTo>
                  <a:lnTo>
                    <a:pt x="12" y="46"/>
                  </a:lnTo>
                  <a:lnTo>
                    <a:pt x="23" y="42"/>
                  </a:lnTo>
                  <a:lnTo>
                    <a:pt x="38" y="37"/>
                  </a:lnTo>
                  <a:lnTo>
                    <a:pt x="55" y="33"/>
                  </a:lnTo>
                  <a:lnTo>
                    <a:pt x="71" y="29"/>
                  </a:lnTo>
                  <a:lnTo>
                    <a:pt x="86" y="26"/>
                  </a:lnTo>
                  <a:lnTo>
                    <a:pt x="101" y="24"/>
                  </a:lnTo>
                  <a:lnTo>
                    <a:pt x="112" y="24"/>
                  </a:lnTo>
                  <a:lnTo>
                    <a:pt x="119" y="24"/>
                  </a:lnTo>
                  <a:lnTo>
                    <a:pt x="126" y="24"/>
                  </a:lnTo>
                  <a:lnTo>
                    <a:pt x="134" y="24"/>
                  </a:lnTo>
                  <a:lnTo>
                    <a:pt x="139" y="24"/>
                  </a:lnTo>
                  <a:lnTo>
                    <a:pt x="143" y="18"/>
                  </a:lnTo>
                  <a:lnTo>
                    <a:pt x="147" y="13"/>
                  </a:lnTo>
                  <a:lnTo>
                    <a:pt x="148" y="7"/>
                  </a:lnTo>
                  <a:lnTo>
                    <a:pt x="152" y="0"/>
                  </a:lnTo>
                  <a:lnTo>
                    <a:pt x="159" y="2"/>
                  </a:lnTo>
                  <a:lnTo>
                    <a:pt x="167" y="6"/>
                  </a:lnTo>
                  <a:lnTo>
                    <a:pt x="174" y="9"/>
                  </a:lnTo>
                  <a:lnTo>
                    <a:pt x="183" y="13"/>
                  </a:lnTo>
                  <a:lnTo>
                    <a:pt x="193" y="17"/>
                  </a:lnTo>
                  <a:lnTo>
                    <a:pt x="200" y="22"/>
                  </a:lnTo>
                  <a:lnTo>
                    <a:pt x="205" y="26"/>
                  </a:lnTo>
                  <a:lnTo>
                    <a:pt x="211" y="28"/>
                  </a:lnTo>
                  <a:lnTo>
                    <a:pt x="216" y="31"/>
                  </a:lnTo>
                  <a:lnTo>
                    <a:pt x="222" y="35"/>
                  </a:lnTo>
                  <a:lnTo>
                    <a:pt x="227" y="40"/>
                  </a:lnTo>
                  <a:lnTo>
                    <a:pt x="235" y="46"/>
                  </a:lnTo>
                  <a:lnTo>
                    <a:pt x="240" y="51"/>
                  </a:lnTo>
                  <a:lnTo>
                    <a:pt x="249" y="55"/>
                  </a:lnTo>
                  <a:lnTo>
                    <a:pt x="259" y="59"/>
                  </a:lnTo>
                  <a:lnTo>
                    <a:pt x="268" y="62"/>
                  </a:lnTo>
                  <a:lnTo>
                    <a:pt x="275" y="64"/>
                  </a:lnTo>
                  <a:lnTo>
                    <a:pt x="283" y="64"/>
                  </a:lnTo>
                  <a:lnTo>
                    <a:pt x="292" y="66"/>
                  </a:lnTo>
                  <a:lnTo>
                    <a:pt x="303" y="66"/>
                  </a:lnTo>
                  <a:lnTo>
                    <a:pt x="312" y="68"/>
                  </a:lnTo>
                  <a:lnTo>
                    <a:pt x="323" y="68"/>
                  </a:lnTo>
                  <a:lnTo>
                    <a:pt x="334" y="68"/>
                  </a:lnTo>
                  <a:lnTo>
                    <a:pt x="345" y="68"/>
                  </a:lnTo>
                  <a:lnTo>
                    <a:pt x="358" y="70"/>
                  </a:lnTo>
                  <a:lnTo>
                    <a:pt x="369" y="70"/>
                  </a:lnTo>
                  <a:lnTo>
                    <a:pt x="378" y="70"/>
                  </a:lnTo>
                  <a:lnTo>
                    <a:pt x="387" y="70"/>
                  </a:lnTo>
                  <a:lnTo>
                    <a:pt x="391" y="70"/>
                  </a:lnTo>
                  <a:lnTo>
                    <a:pt x="396" y="70"/>
                  </a:lnTo>
                  <a:lnTo>
                    <a:pt x="400" y="70"/>
                  </a:lnTo>
                  <a:lnTo>
                    <a:pt x="404" y="70"/>
                  </a:lnTo>
                  <a:lnTo>
                    <a:pt x="417" y="70"/>
                  </a:lnTo>
                  <a:lnTo>
                    <a:pt x="433" y="68"/>
                  </a:lnTo>
                  <a:lnTo>
                    <a:pt x="453" y="68"/>
                  </a:lnTo>
                  <a:lnTo>
                    <a:pt x="474" y="66"/>
                  </a:lnTo>
                  <a:lnTo>
                    <a:pt x="498" y="64"/>
                  </a:lnTo>
                  <a:lnTo>
                    <a:pt x="521" y="61"/>
                  </a:lnTo>
                  <a:lnTo>
                    <a:pt x="547" y="59"/>
                  </a:lnTo>
                  <a:lnTo>
                    <a:pt x="571" y="55"/>
                  </a:lnTo>
                  <a:lnTo>
                    <a:pt x="597" y="53"/>
                  </a:lnTo>
                  <a:lnTo>
                    <a:pt x="621" y="51"/>
                  </a:lnTo>
                  <a:lnTo>
                    <a:pt x="645" y="48"/>
                  </a:lnTo>
                  <a:lnTo>
                    <a:pt x="665" y="46"/>
                  </a:lnTo>
                  <a:lnTo>
                    <a:pt x="683" y="44"/>
                  </a:lnTo>
                  <a:lnTo>
                    <a:pt x="700" y="44"/>
                  </a:lnTo>
                  <a:lnTo>
                    <a:pt x="712" y="42"/>
                  </a:lnTo>
                  <a:lnTo>
                    <a:pt x="72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6" name="Freeform 148"/>
            <p:cNvSpPr>
              <a:spLocks/>
            </p:cNvSpPr>
            <p:nvPr/>
          </p:nvSpPr>
          <p:spPr bwMode="auto">
            <a:xfrm>
              <a:off x="4650" y="3237"/>
              <a:ext cx="53" cy="67"/>
            </a:xfrm>
            <a:custGeom>
              <a:avLst/>
              <a:gdLst>
                <a:gd name="T0" fmla="*/ 1 w 106"/>
                <a:gd name="T1" fmla="*/ 1 h 134"/>
                <a:gd name="T2" fmla="*/ 1 w 106"/>
                <a:gd name="T3" fmla="*/ 1 h 134"/>
                <a:gd name="T4" fmla="*/ 1 w 106"/>
                <a:gd name="T5" fmla="*/ 1 h 134"/>
                <a:gd name="T6" fmla="*/ 1 w 106"/>
                <a:gd name="T7" fmla="*/ 1 h 134"/>
                <a:gd name="T8" fmla="*/ 1 w 106"/>
                <a:gd name="T9" fmla="*/ 1 h 134"/>
                <a:gd name="T10" fmla="*/ 1 w 106"/>
                <a:gd name="T11" fmla="*/ 1 h 134"/>
                <a:gd name="T12" fmla="*/ 1 w 106"/>
                <a:gd name="T13" fmla="*/ 1 h 134"/>
                <a:gd name="T14" fmla="*/ 1 w 106"/>
                <a:gd name="T15" fmla="*/ 1 h 134"/>
                <a:gd name="T16" fmla="*/ 0 w 106"/>
                <a:gd name="T17" fmla="*/ 1 h 134"/>
                <a:gd name="T18" fmla="*/ 1 w 106"/>
                <a:gd name="T19" fmla="*/ 1 h 134"/>
                <a:gd name="T20" fmla="*/ 1 w 106"/>
                <a:gd name="T21" fmla="*/ 1 h 134"/>
                <a:gd name="T22" fmla="*/ 1 w 106"/>
                <a:gd name="T23" fmla="*/ 1 h 134"/>
                <a:gd name="T24" fmla="*/ 1 w 106"/>
                <a:gd name="T25" fmla="*/ 1 h 134"/>
                <a:gd name="T26" fmla="*/ 1 w 106"/>
                <a:gd name="T27" fmla="*/ 1 h 134"/>
                <a:gd name="T28" fmla="*/ 1 w 106"/>
                <a:gd name="T29" fmla="*/ 1 h 134"/>
                <a:gd name="T30" fmla="*/ 1 w 106"/>
                <a:gd name="T31" fmla="*/ 1 h 134"/>
                <a:gd name="T32" fmla="*/ 1 w 106"/>
                <a:gd name="T33" fmla="*/ 0 h 134"/>
                <a:gd name="T34" fmla="*/ 1 w 106"/>
                <a:gd name="T35" fmla="*/ 0 h 134"/>
                <a:gd name="T36" fmla="*/ 1 w 106"/>
                <a:gd name="T37" fmla="*/ 0 h 134"/>
                <a:gd name="T38" fmla="*/ 1 w 106"/>
                <a:gd name="T39" fmla="*/ 0 h 134"/>
                <a:gd name="T40" fmla="*/ 1 w 106"/>
                <a:gd name="T41" fmla="*/ 0 h 134"/>
                <a:gd name="T42" fmla="*/ 1 w 106"/>
                <a:gd name="T43" fmla="*/ 1 h 134"/>
                <a:gd name="T44" fmla="*/ 1 w 106"/>
                <a:gd name="T45" fmla="*/ 1 h 134"/>
                <a:gd name="T46" fmla="*/ 1 w 106"/>
                <a:gd name="T47" fmla="*/ 1 h 134"/>
                <a:gd name="T48" fmla="*/ 1 w 106"/>
                <a:gd name="T49" fmla="*/ 1 h 134"/>
                <a:gd name="T50" fmla="*/ 1 w 106"/>
                <a:gd name="T51" fmla="*/ 1 h 134"/>
                <a:gd name="T52" fmla="*/ 1 w 106"/>
                <a:gd name="T53" fmla="*/ 1 h 134"/>
                <a:gd name="T54" fmla="*/ 1 w 106"/>
                <a:gd name="T55" fmla="*/ 1 h 134"/>
                <a:gd name="T56" fmla="*/ 1 w 106"/>
                <a:gd name="T57" fmla="*/ 1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6" h="134">
                  <a:moveTo>
                    <a:pt x="40" y="110"/>
                  </a:moveTo>
                  <a:lnTo>
                    <a:pt x="36" y="117"/>
                  </a:lnTo>
                  <a:lnTo>
                    <a:pt x="35" y="123"/>
                  </a:lnTo>
                  <a:lnTo>
                    <a:pt x="31" y="128"/>
                  </a:lnTo>
                  <a:lnTo>
                    <a:pt x="27" y="134"/>
                  </a:lnTo>
                  <a:lnTo>
                    <a:pt x="22" y="134"/>
                  </a:lnTo>
                  <a:lnTo>
                    <a:pt x="14" y="134"/>
                  </a:lnTo>
                  <a:lnTo>
                    <a:pt x="7" y="134"/>
                  </a:lnTo>
                  <a:lnTo>
                    <a:pt x="0" y="134"/>
                  </a:lnTo>
                  <a:lnTo>
                    <a:pt x="5" y="123"/>
                  </a:lnTo>
                  <a:lnTo>
                    <a:pt x="16" y="106"/>
                  </a:lnTo>
                  <a:lnTo>
                    <a:pt x="29" y="86"/>
                  </a:lnTo>
                  <a:lnTo>
                    <a:pt x="42" y="64"/>
                  </a:lnTo>
                  <a:lnTo>
                    <a:pt x="57" y="42"/>
                  </a:lnTo>
                  <a:lnTo>
                    <a:pt x="69" y="24"/>
                  </a:lnTo>
                  <a:lnTo>
                    <a:pt x="79" y="9"/>
                  </a:lnTo>
                  <a:lnTo>
                    <a:pt x="84" y="0"/>
                  </a:lnTo>
                  <a:lnTo>
                    <a:pt x="90" y="0"/>
                  </a:lnTo>
                  <a:lnTo>
                    <a:pt x="95" y="0"/>
                  </a:lnTo>
                  <a:lnTo>
                    <a:pt x="101" y="0"/>
                  </a:lnTo>
                  <a:lnTo>
                    <a:pt x="106" y="0"/>
                  </a:lnTo>
                  <a:lnTo>
                    <a:pt x="101" y="9"/>
                  </a:lnTo>
                  <a:lnTo>
                    <a:pt x="93" y="24"/>
                  </a:lnTo>
                  <a:lnTo>
                    <a:pt x="82" y="40"/>
                  </a:lnTo>
                  <a:lnTo>
                    <a:pt x="71" y="59"/>
                  </a:lnTo>
                  <a:lnTo>
                    <a:pt x="60" y="77"/>
                  </a:lnTo>
                  <a:lnTo>
                    <a:pt x="51" y="93"/>
                  </a:lnTo>
                  <a:lnTo>
                    <a:pt x="44" y="104"/>
                  </a:lnTo>
                  <a:lnTo>
                    <a:pt x="40" y="1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7" name="Freeform 149"/>
            <p:cNvSpPr>
              <a:spLocks/>
            </p:cNvSpPr>
            <p:nvPr/>
          </p:nvSpPr>
          <p:spPr bwMode="auto">
            <a:xfrm>
              <a:off x="4806" y="3199"/>
              <a:ext cx="182" cy="80"/>
            </a:xfrm>
            <a:custGeom>
              <a:avLst/>
              <a:gdLst>
                <a:gd name="T0" fmla="*/ 1 w 364"/>
                <a:gd name="T1" fmla="*/ 1 h 159"/>
                <a:gd name="T2" fmla="*/ 1 w 364"/>
                <a:gd name="T3" fmla="*/ 1 h 159"/>
                <a:gd name="T4" fmla="*/ 1 w 364"/>
                <a:gd name="T5" fmla="*/ 1 h 159"/>
                <a:gd name="T6" fmla="*/ 1 w 364"/>
                <a:gd name="T7" fmla="*/ 1 h 159"/>
                <a:gd name="T8" fmla="*/ 1 w 364"/>
                <a:gd name="T9" fmla="*/ 1 h 159"/>
                <a:gd name="T10" fmla="*/ 1 w 364"/>
                <a:gd name="T11" fmla="*/ 1 h 159"/>
                <a:gd name="T12" fmla="*/ 1 w 364"/>
                <a:gd name="T13" fmla="*/ 1 h 159"/>
                <a:gd name="T14" fmla="*/ 1 w 364"/>
                <a:gd name="T15" fmla="*/ 1 h 159"/>
                <a:gd name="T16" fmla="*/ 1 w 364"/>
                <a:gd name="T17" fmla="*/ 1 h 159"/>
                <a:gd name="T18" fmla="*/ 1 w 364"/>
                <a:gd name="T19" fmla="*/ 1 h 159"/>
                <a:gd name="T20" fmla="*/ 1 w 364"/>
                <a:gd name="T21" fmla="*/ 1 h 159"/>
                <a:gd name="T22" fmla="*/ 1 w 364"/>
                <a:gd name="T23" fmla="*/ 1 h 159"/>
                <a:gd name="T24" fmla="*/ 1 w 364"/>
                <a:gd name="T25" fmla="*/ 1 h 159"/>
                <a:gd name="T26" fmla="*/ 1 w 364"/>
                <a:gd name="T27" fmla="*/ 1 h 159"/>
                <a:gd name="T28" fmla="*/ 1 w 364"/>
                <a:gd name="T29" fmla="*/ 1 h 159"/>
                <a:gd name="T30" fmla="*/ 1 w 364"/>
                <a:gd name="T31" fmla="*/ 1 h 159"/>
                <a:gd name="T32" fmla="*/ 1 w 364"/>
                <a:gd name="T33" fmla="*/ 1 h 159"/>
                <a:gd name="T34" fmla="*/ 1 w 364"/>
                <a:gd name="T35" fmla="*/ 1 h 159"/>
                <a:gd name="T36" fmla="*/ 1 w 364"/>
                <a:gd name="T37" fmla="*/ 1 h 159"/>
                <a:gd name="T38" fmla="*/ 1 w 364"/>
                <a:gd name="T39" fmla="*/ 1 h 159"/>
                <a:gd name="T40" fmla="*/ 1 w 364"/>
                <a:gd name="T41" fmla="*/ 1 h 159"/>
                <a:gd name="T42" fmla="*/ 1 w 364"/>
                <a:gd name="T43" fmla="*/ 1 h 159"/>
                <a:gd name="T44" fmla="*/ 1 w 364"/>
                <a:gd name="T45" fmla="*/ 1 h 159"/>
                <a:gd name="T46" fmla="*/ 1 w 364"/>
                <a:gd name="T47" fmla="*/ 1 h 159"/>
                <a:gd name="T48" fmla="*/ 1 w 364"/>
                <a:gd name="T49" fmla="*/ 1 h 159"/>
                <a:gd name="T50" fmla="*/ 1 w 364"/>
                <a:gd name="T51" fmla="*/ 1 h 159"/>
                <a:gd name="T52" fmla="*/ 1 w 364"/>
                <a:gd name="T53" fmla="*/ 1 h 159"/>
                <a:gd name="T54" fmla="*/ 1 w 364"/>
                <a:gd name="T55" fmla="*/ 1 h 159"/>
                <a:gd name="T56" fmla="*/ 1 w 364"/>
                <a:gd name="T57" fmla="*/ 1 h 159"/>
                <a:gd name="T58" fmla="*/ 1 w 364"/>
                <a:gd name="T59" fmla="*/ 1 h 159"/>
                <a:gd name="T60" fmla="*/ 1 w 364"/>
                <a:gd name="T61" fmla="*/ 1 h 159"/>
                <a:gd name="T62" fmla="*/ 1 w 364"/>
                <a:gd name="T63" fmla="*/ 1 h 159"/>
                <a:gd name="T64" fmla="*/ 0 w 364"/>
                <a:gd name="T65" fmla="*/ 1 h 159"/>
                <a:gd name="T66" fmla="*/ 1 w 364"/>
                <a:gd name="T67" fmla="*/ 1 h 159"/>
                <a:gd name="T68" fmla="*/ 1 w 364"/>
                <a:gd name="T69" fmla="*/ 1 h 159"/>
                <a:gd name="T70" fmla="*/ 1 w 364"/>
                <a:gd name="T71" fmla="*/ 1 h 159"/>
                <a:gd name="T72" fmla="*/ 1 w 364"/>
                <a:gd name="T73" fmla="*/ 1 h 159"/>
                <a:gd name="T74" fmla="*/ 1 w 364"/>
                <a:gd name="T75" fmla="*/ 1 h 159"/>
                <a:gd name="T76" fmla="*/ 1 w 364"/>
                <a:gd name="T77" fmla="*/ 0 h 159"/>
                <a:gd name="T78" fmla="*/ 1 w 364"/>
                <a:gd name="T79" fmla="*/ 1 h 159"/>
                <a:gd name="T80" fmla="*/ 1 w 364"/>
                <a:gd name="T81" fmla="*/ 1 h 159"/>
                <a:gd name="T82" fmla="*/ 1 w 364"/>
                <a:gd name="T83" fmla="*/ 1 h 159"/>
                <a:gd name="T84" fmla="*/ 1 w 364"/>
                <a:gd name="T85" fmla="*/ 1 h 159"/>
                <a:gd name="T86" fmla="*/ 1 w 364"/>
                <a:gd name="T87" fmla="*/ 1 h 159"/>
                <a:gd name="T88" fmla="*/ 1 w 364"/>
                <a:gd name="T89" fmla="*/ 1 h 159"/>
                <a:gd name="T90" fmla="*/ 1 w 364"/>
                <a:gd name="T91" fmla="*/ 1 h 159"/>
                <a:gd name="T92" fmla="*/ 1 w 364"/>
                <a:gd name="T93" fmla="*/ 1 h 1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4" h="159">
                  <a:moveTo>
                    <a:pt x="362" y="145"/>
                  </a:moveTo>
                  <a:lnTo>
                    <a:pt x="353" y="141"/>
                  </a:lnTo>
                  <a:lnTo>
                    <a:pt x="342" y="136"/>
                  </a:lnTo>
                  <a:lnTo>
                    <a:pt x="329" y="132"/>
                  </a:lnTo>
                  <a:lnTo>
                    <a:pt x="320" y="128"/>
                  </a:lnTo>
                  <a:lnTo>
                    <a:pt x="311" y="128"/>
                  </a:lnTo>
                  <a:lnTo>
                    <a:pt x="301" y="130"/>
                  </a:lnTo>
                  <a:lnTo>
                    <a:pt x="290" y="136"/>
                  </a:lnTo>
                  <a:lnTo>
                    <a:pt x="283" y="139"/>
                  </a:lnTo>
                  <a:lnTo>
                    <a:pt x="276" y="141"/>
                  </a:lnTo>
                  <a:lnTo>
                    <a:pt x="266" y="141"/>
                  </a:lnTo>
                  <a:lnTo>
                    <a:pt x="257" y="139"/>
                  </a:lnTo>
                  <a:lnTo>
                    <a:pt x="252" y="137"/>
                  </a:lnTo>
                  <a:lnTo>
                    <a:pt x="248" y="136"/>
                  </a:lnTo>
                  <a:lnTo>
                    <a:pt x="244" y="134"/>
                  </a:lnTo>
                  <a:lnTo>
                    <a:pt x="239" y="132"/>
                  </a:lnTo>
                  <a:lnTo>
                    <a:pt x="232" y="132"/>
                  </a:lnTo>
                  <a:lnTo>
                    <a:pt x="224" y="128"/>
                  </a:lnTo>
                  <a:lnTo>
                    <a:pt x="215" y="123"/>
                  </a:lnTo>
                  <a:lnTo>
                    <a:pt x="208" y="117"/>
                  </a:lnTo>
                  <a:lnTo>
                    <a:pt x="202" y="110"/>
                  </a:lnTo>
                  <a:lnTo>
                    <a:pt x="191" y="108"/>
                  </a:lnTo>
                  <a:lnTo>
                    <a:pt x="176" y="102"/>
                  </a:lnTo>
                  <a:lnTo>
                    <a:pt x="162" y="99"/>
                  </a:lnTo>
                  <a:lnTo>
                    <a:pt x="153" y="97"/>
                  </a:lnTo>
                  <a:lnTo>
                    <a:pt x="147" y="97"/>
                  </a:lnTo>
                  <a:lnTo>
                    <a:pt x="143" y="99"/>
                  </a:lnTo>
                  <a:lnTo>
                    <a:pt x="140" y="102"/>
                  </a:lnTo>
                  <a:lnTo>
                    <a:pt x="138" y="106"/>
                  </a:lnTo>
                  <a:lnTo>
                    <a:pt x="138" y="108"/>
                  </a:lnTo>
                  <a:lnTo>
                    <a:pt x="140" y="112"/>
                  </a:lnTo>
                  <a:lnTo>
                    <a:pt x="142" y="117"/>
                  </a:lnTo>
                  <a:lnTo>
                    <a:pt x="142" y="123"/>
                  </a:lnTo>
                  <a:lnTo>
                    <a:pt x="136" y="119"/>
                  </a:lnTo>
                  <a:lnTo>
                    <a:pt x="127" y="112"/>
                  </a:lnTo>
                  <a:lnTo>
                    <a:pt x="118" y="104"/>
                  </a:lnTo>
                  <a:lnTo>
                    <a:pt x="110" y="97"/>
                  </a:lnTo>
                  <a:lnTo>
                    <a:pt x="118" y="91"/>
                  </a:lnTo>
                  <a:lnTo>
                    <a:pt x="129" y="86"/>
                  </a:lnTo>
                  <a:lnTo>
                    <a:pt x="142" y="80"/>
                  </a:lnTo>
                  <a:lnTo>
                    <a:pt x="151" y="77"/>
                  </a:lnTo>
                  <a:lnTo>
                    <a:pt x="154" y="77"/>
                  </a:lnTo>
                  <a:lnTo>
                    <a:pt x="162" y="77"/>
                  </a:lnTo>
                  <a:lnTo>
                    <a:pt x="171" y="77"/>
                  </a:lnTo>
                  <a:lnTo>
                    <a:pt x="182" y="77"/>
                  </a:lnTo>
                  <a:lnTo>
                    <a:pt x="191" y="77"/>
                  </a:lnTo>
                  <a:lnTo>
                    <a:pt x="202" y="77"/>
                  </a:lnTo>
                  <a:lnTo>
                    <a:pt x="211" y="77"/>
                  </a:lnTo>
                  <a:lnTo>
                    <a:pt x="219" y="77"/>
                  </a:lnTo>
                  <a:lnTo>
                    <a:pt x="213" y="73"/>
                  </a:lnTo>
                  <a:lnTo>
                    <a:pt x="204" y="68"/>
                  </a:lnTo>
                  <a:lnTo>
                    <a:pt x="193" y="64"/>
                  </a:lnTo>
                  <a:lnTo>
                    <a:pt x="184" y="62"/>
                  </a:lnTo>
                  <a:lnTo>
                    <a:pt x="176" y="60"/>
                  </a:lnTo>
                  <a:lnTo>
                    <a:pt x="167" y="58"/>
                  </a:lnTo>
                  <a:lnTo>
                    <a:pt x="162" y="55"/>
                  </a:lnTo>
                  <a:lnTo>
                    <a:pt x="156" y="49"/>
                  </a:lnTo>
                  <a:lnTo>
                    <a:pt x="149" y="51"/>
                  </a:lnTo>
                  <a:lnTo>
                    <a:pt x="136" y="55"/>
                  </a:lnTo>
                  <a:lnTo>
                    <a:pt x="121" y="57"/>
                  </a:lnTo>
                  <a:lnTo>
                    <a:pt x="107" y="58"/>
                  </a:lnTo>
                  <a:lnTo>
                    <a:pt x="105" y="66"/>
                  </a:lnTo>
                  <a:lnTo>
                    <a:pt x="103" y="73"/>
                  </a:lnTo>
                  <a:lnTo>
                    <a:pt x="97" y="82"/>
                  </a:lnTo>
                  <a:lnTo>
                    <a:pt x="92" y="90"/>
                  </a:lnTo>
                  <a:lnTo>
                    <a:pt x="97" y="102"/>
                  </a:lnTo>
                  <a:lnTo>
                    <a:pt x="103" y="117"/>
                  </a:lnTo>
                  <a:lnTo>
                    <a:pt x="105" y="134"/>
                  </a:lnTo>
                  <a:lnTo>
                    <a:pt x="107" y="145"/>
                  </a:lnTo>
                  <a:lnTo>
                    <a:pt x="107" y="150"/>
                  </a:lnTo>
                  <a:lnTo>
                    <a:pt x="105" y="154"/>
                  </a:lnTo>
                  <a:lnTo>
                    <a:pt x="101" y="158"/>
                  </a:lnTo>
                  <a:lnTo>
                    <a:pt x="97" y="159"/>
                  </a:lnTo>
                  <a:lnTo>
                    <a:pt x="94" y="159"/>
                  </a:lnTo>
                  <a:lnTo>
                    <a:pt x="92" y="158"/>
                  </a:lnTo>
                  <a:lnTo>
                    <a:pt x="88" y="154"/>
                  </a:lnTo>
                  <a:lnTo>
                    <a:pt x="85" y="152"/>
                  </a:lnTo>
                  <a:lnTo>
                    <a:pt x="79" y="139"/>
                  </a:lnTo>
                  <a:lnTo>
                    <a:pt x="72" y="123"/>
                  </a:lnTo>
                  <a:lnTo>
                    <a:pt x="62" y="106"/>
                  </a:lnTo>
                  <a:lnTo>
                    <a:pt x="53" y="93"/>
                  </a:lnTo>
                  <a:lnTo>
                    <a:pt x="55" y="84"/>
                  </a:lnTo>
                  <a:lnTo>
                    <a:pt x="62" y="66"/>
                  </a:lnTo>
                  <a:lnTo>
                    <a:pt x="70" y="44"/>
                  </a:lnTo>
                  <a:lnTo>
                    <a:pt x="75" y="29"/>
                  </a:lnTo>
                  <a:lnTo>
                    <a:pt x="68" y="38"/>
                  </a:lnTo>
                  <a:lnTo>
                    <a:pt x="59" y="55"/>
                  </a:lnTo>
                  <a:lnTo>
                    <a:pt x="48" y="73"/>
                  </a:lnTo>
                  <a:lnTo>
                    <a:pt x="40" y="86"/>
                  </a:lnTo>
                  <a:lnTo>
                    <a:pt x="40" y="93"/>
                  </a:lnTo>
                  <a:lnTo>
                    <a:pt x="40" y="102"/>
                  </a:lnTo>
                  <a:lnTo>
                    <a:pt x="37" y="114"/>
                  </a:lnTo>
                  <a:lnTo>
                    <a:pt x="33" y="121"/>
                  </a:lnTo>
                  <a:lnTo>
                    <a:pt x="26" y="125"/>
                  </a:lnTo>
                  <a:lnTo>
                    <a:pt x="17" y="128"/>
                  </a:lnTo>
                  <a:lnTo>
                    <a:pt x="7" y="130"/>
                  </a:lnTo>
                  <a:lnTo>
                    <a:pt x="2" y="132"/>
                  </a:lnTo>
                  <a:lnTo>
                    <a:pt x="0" y="126"/>
                  </a:lnTo>
                  <a:lnTo>
                    <a:pt x="0" y="112"/>
                  </a:lnTo>
                  <a:lnTo>
                    <a:pt x="0" y="97"/>
                  </a:lnTo>
                  <a:lnTo>
                    <a:pt x="2" y="86"/>
                  </a:lnTo>
                  <a:lnTo>
                    <a:pt x="9" y="73"/>
                  </a:lnTo>
                  <a:lnTo>
                    <a:pt x="18" y="55"/>
                  </a:lnTo>
                  <a:lnTo>
                    <a:pt x="26" y="36"/>
                  </a:lnTo>
                  <a:lnTo>
                    <a:pt x="31" y="25"/>
                  </a:lnTo>
                  <a:lnTo>
                    <a:pt x="39" y="22"/>
                  </a:lnTo>
                  <a:lnTo>
                    <a:pt x="53" y="18"/>
                  </a:lnTo>
                  <a:lnTo>
                    <a:pt x="68" y="16"/>
                  </a:lnTo>
                  <a:lnTo>
                    <a:pt x="81" y="14"/>
                  </a:lnTo>
                  <a:lnTo>
                    <a:pt x="88" y="12"/>
                  </a:lnTo>
                  <a:lnTo>
                    <a:pt x="97" y="12"/>
                  </a:lnTo>
                  <a:lnTo>
                    <a:pt x="108" y="11"/>
                  </a:lnTo>
                  <a:lnTo>
                    <a:pt x="121" y="7"/>
                  </a:lnTo>
                  <a:lnTo>
                    <a:pt x="134" y="5"/>
                  </a:lnTo>
                  <a:lnTo>
                    <a:pt x="147" y="3"/>
                  </a:lnTo>
                  <a:lnTo>
                    <a:pt x="158" y="1"/>
                  </a:lnTo>
                  <a:lnTo>
                    <a:pt x="169" y="0"/>
                  </a:lnTo>
                  <a:lnTo>
                    <a:pt x="184" y="0"/>
                  </a:lnTo>
                  <a:lnTo>
                    <a:pt x="197" y="3"/>
                  </a:lnTo>
                  <a:lnTo>
                    <a:pt x="208" y="9"/>
                  </a:lnTo>
                  <a:lnTo>
                    <a:pt x="215" y="14"/>
                  </a:lnTo>
                  <a:lnTo>
                    <a:pt x="222" y="22"/>
                  </a:lnTo>
                  <a:lnTo>
                    <a:pt x="235" y="33"/>
                  </a:lnTo>
                  <a:lnTo>
                    <a:pt x="250" y="47"/>
                  </a:lnTo>
                  <a:lnTo>
                    <a:pt x="268" y="62"/>
                  </a:lnTo>
                  <a:lnTo>
                    <a:pt x="287" y="79"/>
                  </a:lnTo>
                  <a:lnTo>
                    <a:pt x="303" y="91"/>
                  </a:lnTo>
                  <a:lnTo>
                    <a:pt x="316" y="102"/>
                  </a:lnTo>
                  <a:lnTo>
                    <a:pt x="322" y="106"/>
                  </a:lnTo>
                  <a:lnTo>
                    <a:pt x="327" y="108"/>
                  </a:lnTo>
                  <a:lnTo>
                    <a:pt x="334" y="106"/>
                  </a:lnTo>
                  <a:lnTo>
                    <a:pt x="340" y="104"/>
                  </a:lnTo>
                  <a:lnTo>
                    <a:pt x="345" y="102"/>
                  </a:lnTo>
                  <a:lnTo>
                    <a:pt x="349" y="104"/>
                  </a:lnTo>
                  <a:lnTo>
                    <a:pt x="355" y="106"/>
                  </a:lnTo>
                  <a:lnTo>
                    <a:pt x="358" y="108"/>
                  </a:lnTo>
                  <a:lnTo>
                    <a:pt x="364" y="110"/>
                  </a:lnTo>
                  <a:lnTo>
                    <a:pt x="362" y="115"/>
                  </a:lnTo>
                  <a:lnTo>
                    <a:pt x="362" y="123"/>
                  </a:lnTo>
                  <a:lnTo>
                    <a:pt x="362" y="134"/>
                  </a:lnTo>
                  <a:lnTo>
                    <a:pt x="362"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8" name="Freeform 150"/>
            <p:cNvSpPr>
              <a:spLocks/>
            </p:cNvSpPr>
            <p:nvPr/>
          </p:nvSpPr>
          <p:spPr bwMode="auto">
            <a:xfrm>
              <a:off x="4664" y="3299"/>
              <a:ext cx="295" cy="53"/>
            </a:xfrm>
            <a:custGeom>
              <a:avLst/>
              <a:gdLst>
                <a:gd name="T0" fmla="*/ 0 w 592"/>
                <a:gd name="T1" fmla="*/ 1 h 106"/>
                <a:gd name="T2" fmla="*/ 0 w 592"/>
                <a:gd name="T3" fmla="*/ 1 h 106"/>
                <a:gd name="T4" fmla="*/ 0 w 592"/>
                <a:gd name="T5" fmla="*/ 1 h 106"/>
                <a:gd name="T6" fmla="*/ 0 w 592"/>
                <a:gd name="T7" fmla="*/ 1 h 106"/>
                <a:gd name="T8" fmla="*/ 0 w 592"/>
                <a:gd name="T9" fmla="*/ 1 h 106"/>
                <a:gd name="T10" fmla="*/ 0 w 592"/>
                <a:gd name="T11" fmla="*/ 1 h 106"/>
                <a:gd name="T12" fmla="*/ 0 w 592"/>
                <a:gd name="T13" fmla="*/ 1 h 106"/>
                <a:gd name="T14" fmla="*/ 0 w 592"/>
                <a:gd name="T15" fmla="*/ 1 h 106"/>
                <a:gd name="T16" fmla="*/ 0 w 592"/>
                <a:gd name="T17" fmla="*/ 1 h 106"/>
                <a:gd name="T18" fmla="*/ 0 w 592"/>
                <a:gd name="T19" fmla="*/ 1 h 106"/>
                <a:gd name="T20" fmla="*/ 0 w 592"/>
                <a:gd name="T21" fmla="*/ 1 h 106"/>
                <a:gd name="T22" fmla="*/ 0 w 592"/>
                <a:gd name="T23" fmla="*/ 1 h 106"/>
                <a:gd name="T24" fmla="*/ 0 w 592"/>
                <a:gd name="T25" fmla="*/ 1 h 106"/>
                <a:gd name="T26" fmla="*/ 0 w 592"/>
                <a:gd name="T27" fmla="*/ 1 h 106"/>
                <a:gd name="T28" fmla="*/ 0 w 592"/>
                <a:gd name="T29" fmla="*/ 1 h 106"/>
                <a:gd name="T30" fmla="*/ 0 w 592"/>
                <a:gd name="T31" fmla="*/ 1 h 106"/>
                <a:gd name="T32" fmla="*/ 0 w 592"/>
                <a:gd name="T33" fmla="*/ 1 h 106"/>
                <a:gd name="T34" fmla="*/ 0 w 592"/>
                <a:gd name="T35" fmla="*/ 1 h 106"/>
                <a:gd name="T36" fmla="*/ 0 w 592"/>
                <a:gd name="T37" fmla="*/ 1 h 106"/>
                <a:gd name="T38" fmla="*/ 0 w 592"/>
                <a:gd name="T39" fmla="*/ 1 h 106"/>
                <a:gd name="T40" fmla="*/ 0 w 592"/>
                <a:gd name="T41" fmla="*/ 1 h 106"/>
                <a:gd name="T42" fmla="*/ 0 w 592"/>
                <a:gd name="T43" fmla="*/ 1 h 106"/>
                <a:gd name="T44" fmla="*/ 0 w 592"/>
                <a:gd name="T45" fmla="*/ 0 h 106"/>
                <a:gd name="T46" fmla="*/ 0 w 592"/>
                <a:gd name="T47" fmla="*/ 1 h 106"/>
                <a:gd name="T48" fmla="*/ 0 w 592"/>
                <a:gd name="T49" fmla="*/ 1 h 106"/>
                <a:gd name="T50" fmla="*/ 0 w 592"/>
                <a:gd name="T51" fmla="*/ 1 h 106"/>
                <a:gd name="T52" fmla="*/ 0 w 592"/>
                <a:gd name="T53" fmla="*/ 1 h 106"/>
                <a:gd name="T54" fmla="*/ 0 w 592"/>
                <a:gd name="T55" fmla="*/ 1 h 106"/>
                <a:gd name="T56" fmla="*/ 0 w 592"/>
                <a:gd name="T57" fmla="*/ 1 h 106"/>
                <a:gd name="T58" fmla="*/ 0 w 592"/>
                <a:gd name="T59" fmla="*/ 1 h 106"/>
                <a:gd name="T60" fmla="*/ 0 w 592"/>
                <a:gd name="T61" fmla="*/ 1 h 106"/>
                <a:gd name="T62" fmla="*/ 0 w 592"/>
                <a:gd name="T63" fmla="*/ 1 h 106"/>
                <a:gd name="T64" fmla="*/ 0 w 592"/>
                <a:gd name="T65" fmla="*/ 1 h 106"/>
                <a:gd name="T66" fmla="*/ 0 w 592"/>
                <a:gd name="T67" fmla="*/ 1 h 106"/>
                <a:gd name="T68" fmla="*/ 0 w 592"/>
                <a:gd name="T69" fmla="*/ 1 h 106"/>
                <a:gd name="T70" fmla="*/ 0 w 592"/>
                <a:gd name="T71" fmla="*/ 1 h 106"/>
                <a:gd name="T72" fmla="*/ 0 w 592"/>
                <a:gd name="T73" fmla="*/ 1 h 106"/>
                <a:gd name="T74" fmla="*/ 0 w 592"/>
                <a:gd name="T75" fmla="*/ 1 h 106"/>
                <a:gd name="T76" fmla="*/ 0 w 592"/>
                <a:gd name="T77" fmla="*/ 1 h 106"/>
                <a:gd name="T78" fmla="*/ 0 w 592"/>
                <a:gd name="T79" fmla="*/ 1 h 106"/>
                <a:gd name="T80" fmla="*/ 0 w 592"/>
                <a:gd name="T81" fmla="*/ 1 h 106"/>
                <a:gd name="T82" fmla="*/ 0 w 592"/>
                <a:gd name="T83" fmla="*/ 1 h 106"/>
                <a:gd name="T84" fmla="*/ 0 w 592"/>
                <a:gd name="T85" fmla="*/ 1 h 106"/>
                <a:gd name="T86" fmla="*/ 0 w 592"/>
                <a:gd name="T87" fmla="*/ 1 h 106"/>
                <a:gd name="T88" fmla="*/ 0 w 592"/>
                <a:gd name="T89" fmla="*/ 1 h 106"/>
                <a:gd name="T90" fmla="*/ 0 w 592"/>
                <a:gd name="T91" fmla="*/ 1 h 106"/>
                <a:gd name="T92" fmla="*/ 0 w 592"/>
                <a:gd name="T93" fmla="*/ 1 h 106"/>
                <a:gd name="T94" fmla="*/ 0 w 592"/>
                <a:gd name="T95" fmla="*/ 1 h 106"/>
                <a:gd name="T96" fmla="*/ 0 w 592"/>
                <a:gd name="T97" fmla="*/ 1 h 106"/>
                <a:gd name="T98" fmla="*/ 0 w 592"/>
                <a:gd name="T99" fmla="*/ 1 h 106"/>
                <a:gd name="T100" fmla="*/ 0 w 592"/>
                <a:gd name="T101" fmla="*/ 1 h 106"/>
                <a:gd name="T102" fmla="*/ 0 w 592"/>
                <a:gd name="T103" fmla="*/ 1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2" h="106">
                  <a:moveTo>
                    <a:pt x="592" y="46"/>
                  </a:moveTo>
                  <a:lnTo>
                    <a:pt x="588" y="57"/>
                  </a:lnTo>
                  <a:lnTo>
                    <a:pt x="581" y="70"/>
                  </a:lnTo>
                  <a:lnTo>
                    <a:pt x="573" y="84"/>
                  </a:lnTo>
                  <a:lnTo>
                    <a:pt x="566" y="94"/>
                  </a:lnTo>
                  <a:lnTo>
                    <a:pt x="540" y="99"/>
                  </a:lnTo>
                  <a:lnTo>
                    <a:pt x="515" y="103"/>
                  </a:lnTo>
                  <a:lnTo>
                    <a:pt x="489" y="105"/>
                  </a:lnTo>
                  <a:lnTo>
                    <a:pt x="463" y="106"/>
                  </a:lnTo>
                  <a:lnTo>
                    <a:pt x="438" y="106"/>
                  </a:lnTo>
                  <a:lnTo>
                    <a:pt x="414" y="106"/>
                  </a:lnTo>
                  <a:lnTo>
                    <a:pt x="388" y="105"/>
                  </a:lnTo>
                  <a:lnTo>
                    <a:pt x="366" y="105"/>
                  </a:lnTo>
                  <a:lnTo>
                    <a:pt x="344" y="103"/>
                  </a:lnTo>
                  <a:lnTo>
                    <a:pt x="324" y="99"/>
                  </a:lnTo>
                  <a:lnTo>
                    <a:pt x="303" y="97"/>
                  </a:lnTo>
                  <a:lnTo>
                    <a:pt x="287" y="95"/>
                  </a:lnTo>
                  <a:lnTo>
                    <a:pt x="272" y="94"/>
                  </a:lnTo>
                  <a:lnTo>
                    <a:pt x="261" y="92"/>
                  </a:lnTo>
                  <a:lnTo>
                    <a:pt x="250" y="90"/>
                  </a:lnTo>
                  <a:lnTo>
                    <a:pt x="245" y="88"/>
                  </a:lnTo>
                  <a:lnTo>
                    <a:pt x="232" y="86"/>
                  </a:lnTo>
                  <a:lnTo>
                    <a:pt x="210" y="83"/>
                  </a:lnTo>
                  <a:lnTo>
                    <a:pt x="180" y="81"/>
                  </a:lnTo>
                  <a:lnTo>
                    <a:pt x="149" y="77"/>
                  </a:lnTo>
                  <a:lnTo>
                    <a:pt x="118" y="73"/>
                  </a:lnTo>
                  <a:lnTo>
                    <a:pt x="90" y="70"/>
                  </a:lnTo>
                  <a:lnTo>
                    <a:pt x="70" y="68"/>
                  </a:lnTo>
                  <a:lnTo>
                    <a:pt x="61" y="68"/>
                  </a:lnTo>
                  <a:lnTo>
                    <a:pt x="57" y="64"/>
                  </a:lnTo>
                  <a:lnTo>
                    <a:pt x="57" y="57"/>
                  </a:lnTo>
                  <a:lnTo>
                    <a:pt x="59" y="49"/>
                  </a:lnTo>
                  <a:lnTo>
                    <a:pt x="61" y="42"/>
                  </a:lnTo>
                  <a:lnTo>
                    <a:pt x="59" y="40"/>
                  </a:lnTo>
                  <a:lnTo>
                    <a:pt x="55" y="37"/>
                  </a:lnTo>
                  <a:lnTo>
                    <a:pt x="48" y="33"/>
                  </a:lnTo>
                  <a:lnTo>
                    <a:pt x="39" y="29"/>
                  </a:lnTo>
                  <a:lnTo>
                    <a:pt x="30" y="26"/>
                  </a:lnTo>
                  <a:lnTo>
                    <a:pt x="19" y="20"/>
                  </a:lnTo>
                  <a:lnTo>
                    <a:pt x="9" y="16"/>
                  </a:lnTo>
                  <a:lnTo>
                    <a:pt x="0" y="11"/>
                  </a:lnTo>
                  <a:lnTo>
                    <a:pt x="2" y="7"/>
                  </a:lnTo>
                  <a:lnTo>
                    <a:pt x="4" y="5"/>
                  </a:lnTo>
                  <a:lnTo>
                    <a:pt x="4" y="2"/>
                  </a:lnTo>
                  <a:lnTo>
                    <a:pt x="6" y="0"/>
                  </a:lnTo>
                  <a:lnTo>
                    <a:pt x="13" y="0"/>
                  </a:lnTo>
                  <a:lnTo>
                    <a:pt x="20" y="2"/>
                  </a:lnTo>
                  <a:lnTo>
                    <a:pt x="30" y="2"/>
                  </a:lnTo>
                  <a:lnTo>
                    <a:pt x="39" y="4"/>
                  </a:lnTo>
                  <a:lnTo>
                    <a:pt x="48" y="5"/>
                  </a:lnTo>
                  <a:lnTo>
                    <a:pt x="57" y="9"/>
                  </a:lnTo>
                  <a:lnTo>
                    <a:pt x="65" y="11"/>
                  </a:lnTo>
                  <a:lnTo>
                    <a:pt x="72" y="15"/>
                  </a:lnTo>
                  <a:lnTo>
                    <a:pt x="77" y="18"/>
                  </a:lnTo>
                  <a:lnTo>
                    <a:pt x="83" y="22"/>
                  </a:lnTo>
                  <a:lnTo>
                    <a:pt x="88" y="27"/>
                  </a:lnTo>
                  <a:lnTo>
                    <a:pt x="96" y="33"/>
                  </a:lnTo>
                  <a:lnTo>
                    <a:pt x="101" y="38"/>
                  </a:lnTo>
                  <a:lnTo>
                    <a:pt x="110" y="42"/>
                  </a:lnTo>
                  <a:lnTo>
                    <a:pt x="120" y="46"/>
                  </a:lnTo>
                  <a:lnTo>
                    <a:pt x="129" y="49"/>
                  </a:lnTo>
                  <a:lnTo>
                    <a:pt x="136" y="51"/>
                  </a:lnTo>
                  <a:lnTo>
                    <a:pt x="147" y="55"/>
                  </a:lnTo>
                  <a:lnTo>
                    <a:pt x="158" y="57"/>
                  </a:lnTo>
                  <a:lnTo>
                    <a:pt x="169" y="60"/>
                  </a:lnTo>
                  <a:lnTo>
                    <a:pt x="180" y="66"/>
                  </a:lnTo>
                  <a:lnTo>
                    <a:pt x="189" y="68"/>
                  </a:lnTo>
                  <a:lnTo>
                    <a:pt x="199" y="71"/>
                  </a:lnTo>
                  <a:lnTo>
                    <a:pt x="204" y="73"/>
                  </a:lnTo>
                  <a:lnTo>
                    <a:pt x="204" y="70"/>
                  </a:lnTo>
                  <a:lnTo>
                    <a:pt x="204" y="64"/>
                  </a:lnTo>
                  <a:lnTo>
                    <a:pt x="204" y="59"/>
                  </a:lnTo>
                  <a:lnTo>
                    <a:pt x="206" y="55"/>
                  </a:lnTo>
                  <a:lnTo>
                    <a:pt x="219" y="57"/>
                  </a:lnTo>
                  <a:lnTo>
                    <a:pt x="230" y="57"/>
                  </a:lnTo>
                  <a:lnTo>
                    <a:pt x="239" y="57"/>
                  </a:lnTo>
                  <a:lnTo>
                    <a:pt x="248" y="57"/>
                  </a:lnTo>
                  <a:lnTo>
                    <a:pt x="248" y="60"/>
                  </a:lnTo>
                  <a:lnTo>
                    <a:pt x="248" y="64"/>
                  </a:lnTo>
                  <a:lnTo>
                    <a:pt x="248" y="70"/>
                  </a:lnTo>
                  <a:lnTo>
                    <a:pt x="248" y="73"/>
                  </a:lnTo>
                  <a:lnTo>
                    <a:pt x="256" y="71"/>
                  </a:lnTo>
                  <a:lnTo>
                    <a:pt x="270" y="70"/>
                  </a:lnTo>
                  <a:lnTo>
                    <a:pt x="287" y="66"/>
                  </a:lnTo>
                  <a:lnTo>
                    <a:pt x="307" y="62"/>
                  </a:lnTo>
                  <a:lnTo>
                    <a:pt x="329" y="59"/>
                  </a:lnTo>
                  <a:lnTo>
                    <a:pt x="347" y="55"/>
                  </a:lnTo>
                  <a:lnTo>
                    <a:pt x="366" y="51"/>
                  </a:lnTo>
                  <a:lnTo>
                    <a:pt x="377" y="49"/>
                  </a:lnTo>
                  <a:lnTo>
                    <a:pt x="395" y="48"/>
                  </a:lnTo>
                  <a:lnTo>
                    <a:pt x="415" y="46"/>
                  </a:lnTo>
                  <a:lnTo>
                    <a:pt x="434" y="44"/>
                  </a:lnTo>
                  <a:lnTo>
                    <a:pt x="452" y="42"/>
                  </a:lnTo>
                  <a:lnTo>
                    <a:pt x="471" y="40"/>
                  </a:lnTo>
                  <a:lnTo>
                    <a:pt x="489" y="38"/>
                  </a:lnTo>
                  <a:lnTo>
                    <a:pt x="506" y="37"/>
                  </a:lnTo>
                  <a:lnTo>
                    <a:pt x="522" y="35"/>
                  </a:lnTo>
                  <a:lnTo>
                    <a:pt x="529" y="35"/>
                  </a:lnTo>
                  <a:lnTo>
                    <a:pt x="537" y="37"/>
                  </a:lnTo>
                  <a:lnTo>
                    <a:pt x="548" y="37"/>
                  </a:lnTo>
                  <a:lnTo>
                    <a:pt x="559" y="38"/>
                  </a:lnTo>
                  <a:lnTo>
                    <a:pt x="568" y="40"/>
                  </a:lnTo>
                  <a:lnTo>
                    <a:pt x="579" y="42"/>
                  </a:lnTo>
                  <a:lnTo>
                    <a:pt x="586" y="44"/>
                  </a:lnTo>
                  <a:lnTo>
                    <a:pt x="592"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59" name="Freeform 151"/>
            <p:cNvSpPr>
              <a:spLocks/>
            </p:cNvSpPr>
            <p:nvPr/>
          </p:nvSpPr>
          <p:spPr bwMode="auto">
            <a:xfrm>
              <a:off x="4754" y="3326"/>
              <a:ext cx="43" cy="70"/>
            </a:xfrm>
            <a:custGeom>
              <a:avLst/>
              <a:gdLst>
                <a:gd name="T0" fmla="*/ 0 w 87"/>
                <a:gd name="T1" fmla="*/ 1 h 140"/>
                <a:gd name="T2" fmla="*/ 0 w 87"/>
                <a:gd name="T3" fmla="*/ 1 h 140"/>
                <a:gd name="T4" fmla="*/ 0 w 87"/>
                <a:gd name="T5" fmla="*/ 1 h 140"/>
                <a:gd name="T6" fmla="*/ 0 w 87"/>
                <a:gd name="T7" fmla="*/ 1 h 140"/>
                <a:gd name="T8" fmla="*/ 0 w 87"/>
                <a:gd name="T9" fmla="*/ 1 h 140"/>
                <a:gd name="T10" fmla="*/ 0 w 87"/>
                <a:gd name="T11" fmla="*/ 1 h 140"/>
                <a:gd name="T12" fmla="*/ 0 w 87"/>
                <a:gd name="T13" fmla="*/ 1 h 140"/>
                <a:gd name="T14" fmla="*/ 0 w 87"/>
                <a:gd name="T15" fmla="*/ 1 h 140"/>
                <a:gd name="T16" fmla="*/ 0 w 87"/>
                <a:gd name="T17" fmla="*/ 1 h 140"/>
                <a:gd name="T18" fmla="*/ 0 w 87"/>
                <a:gd name="T19" fmla="*/ 1 h 140"/>
                <a:gd name="T20" fmla="*/ 0 w 87"/>
                <a:gd name="T21" fmla="*/ 1 h 140"/>
                <a:gd name="T22" fmla="*/ 0 w 87"/>
                <a:gd name="T23" fmla="*/ 1 h 140"/>
                <a:gd name="T24" fmla="*/ 0 w 87"/>
                <a:gd name="T25" fmla="*/ 0 h 140"/>
                <a:gd name="T26" fmla="*/ 0 w 87"/>
                <a:gd name="T27" fmla="*/ 1 h 140"/>
                <a:gd name="T28" fmla="*/ 0 w 87"/>
                <a:gd name="T29" fmla="*/ 1 h 140"/>
                <a:gd name="T30" fmla="*/ 0 w 87"/>
                <a:gd name="T31" fmla="*/ 1 h 140"/>
                <a:gd name="T32" fmla="*/ 0 w 87"/>
                <a:gd name="T33" fmla="*/ 1 h 140"/>
                <a:gd name="T34" fmla="*/ 0 w 87"/>
                <a:gd name="T35" fmla="*/ 1 h 140"/>
                <a:gd name="T36" fmla="*/ 0 w 87"/>
                <a:gd name="T37" fmla="*/ 1 h 140"/>
                <a:gd name="T38" fmla="*/ 0 w 87"/>
                <a:gd name="T39" fmla="*/ 1 h 140"/>
                <a:gd name="T40" fmla="*/ 0 w 87"/>
                <a:gd name="T41" fmla="*/ 1 h 140"/>
                <a:gd name="T42" fmla="*/ 0 w 87"/>
                <a:gd name="T43" fmla="*/ 1 h 140"/>
                <a:gd name="T44" fmla="*/ 0 w 87"/>
                <a:gd name="T45" fmla="*/ 1 h 140"/>
                <a:gd name="T46" fmla="*/ 0 w 87"/>
                <a:gd name="T47" fmla="*/ 1 h 140"/>
                <a:gd name="T48" fmla="*/ 0 w 87"/>
                <a:gd name="T49" fmla="*/ 1 h 140"/>
                <a:gd name="T50" fmla="*/ 0 w 87"/>
                <a:gd name="T51" fmla="*/ 1 h 140"/>
                <a:gd name="T52" fmla="*/ 0 w 87"/>
                <a:gd name="T53" fmla="*/ 1 h 140"/>
                <a:gd name="T54" fmla="*/ 0 w 87"/>
                <a:gd name="T55" fmla="*/ 1 h 140"/>
                <a:gd name="T56" fmla="*/ 0 w 87"/>
                <a:gd name="T57" fmla="*/ 1 h 140"/>
                <a:gd name="T58" fmla="*/ 0 w 87"/>
                <a:gd name="T59" fmla="*/ 1 h 140"/>
                <a:gd name="T60" fmla="*/ 0 w 87"/>
                <a:gd name="T61" fmla="*/ 1 h 140"/>
                <a:gd name="T62" fmla="*/ 0 w 87"/>
                <a:gd name="T63" fmla="*/ 1 h 140"/>
                <a:gd name="T64" fmla="*/ 0 w 87"/>
                <a:gd name="T65" fmla="*/ 1 h 140"/>
                <a:gd name="T66" fmla="*/ 0 w 87"/>
                <a:gd name="T67" fmla="*/ 1 h 140"/>
                <a:gd name="T68" fmla="*/ 0 w 87"/>
                <a:gd name="T69" fmla="*/ 1 h 140"/>
                <a:gd name="T70" fmla="*/ 0 w 87"/>
                <a:gd name="T71" fmla="*/ 1 h 140"/>
                <a:gd name="T72" fmla="*/ 0 w 87"/>
                <a:gd name="T73" fmla="*/ 1 h 140"/>
                <a:gd name="T74" fmla="*/ 0 w 87"/>
                <a:gd name="T75" fmla="*/ 1 h 140"/>
                <a:gd name="T76" fmla="*/ 0 w 87"/>
                <a:gd name="T77" fmla="*/ 1 h 140"/>
                <a:gd name="T78" fmla="*/ 0 w 87"/>
                <a:gd name="T79" fmla="*/ 1 h 140"/>
                <a:gd name="T80" fmla="*/ 0 w 87"/>
                <a:gd name="T81" fmla="*/ 1 h 140"/>
                <a:gd name="T82" fmla="*/ 0 w 87"/>
                <a:gd name="T83" fmla="*/ 1 h 140"/>
                <a:gd name="T84" fmla="*/ 0 w 87"/>
                <a:gd name="T85" fmla="*/ 1 h 140"/>
                <a:gd name="T86" fmla="*/ 0 w 87"/>
                <a:gd name="T87" fmla="*/ 1 h 140"/>
                <a:gd name="T88" fmla="*/ 0 w 87"/>
                <a:gd name="T89" fmla="*/ 1 h 140"/>
                <a:gd name="T90" fmla="*/ 0 w 87"/>
                <a:gd name="T91" fmla="*/ 1 h 140"/>
                <a:gd name="T92" fmla="*/ 0 w 87"/>
                <a:gd name="T93" fmla="*/ 1 h 140"/>
                <a:gd name="T94" fmla="*/ 0 w 87"/>
                <a:gd name="T95" fmla="*/ 1 h 140"/>
                <a:gd name="T96" fmla="*/ 0 w 87"/>
                <a:gd name="T97" fmla="*/ 1 h 140"/>
                <a:gd name="T98" fmla="*/ 0 w 87"/>
                <a:gd name="T99" fmla="*/ 1 h 140"/>
                <a:gd name="T100" fmla="*/ 0 w 87"/>
                <a:gd name="T101" fmla="*/ 1 h 140"/>
                <a:gd name="T102" fmla="*/ 0 w 87"/>
                <a:gd name="T103" fmla="*/ 1 h 140"/>
                <a:gd name="T104" fmla="*/ 0 w 87"/>
                <a:gd name="T105" fmla="*/ 1 h 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7" h="140">
                  <a:moveTo>
                    <a:pt x="68" y="18"/>
                  </a:moveTo>
                  <a:lnTo>
                    <a:pt x="68" y="15"/>
                  </a:lnTo>
                  <a:lnTo>
                    <a:pt x="68" y="9"/>
                  </a:lnTo>
                  <a:lnTo>
                    <a:pt x="68" y="5"/>
                  </a:lnTo>
                  <a:lnTo>
                    <a:pt x="68" y="2"/>
                  </a:lnTo>
                  <a:lnTo>
                    <a:pt x="65" y="2"/>
                  </a:lnTo>
                  <a:lnTo>
                    <a:pt x="63" y="2"/>
                  </a:lnTo>
                  <a:lnTo>
                    <a:pt x="59" y="2"/>
                  </a:lnTo>
                  <a:lnTo>
                    <a:pt x="55" y="2"/>
                  </a:lnTo>
                  <a:lnTo>
                    <a:pt x="48" y="2"/>
                  </a:lnTo>
                  <a:lnTo>
                    <a:pt x="41" y="2"/>
                  </a:lnTo>
                  <a:lnTo>
                    <a:pt x="33" y="2"/>
                  </a:lnTo>
                  <a:lnTo>
                    <a:pt x="26" y="0"/>
                  </a:lnTo>
                  <a:lnTo>
                    <a:pt x="24" y="4"/>
                  </a:lnTo>
                  <a:lnTo>
                    <a:pt x="24" y="9"/>
                  </a:lnTo>
                  <a:lnTo>
                    <a:pt x="24" y="15"/>
                  </a:lnTo>
                  <a:lnTo>
                    <a:pt x="24" y="18"/>
                  </a:lnTo>
                  <a:lnTo>
                    <a:pt x="24" y="24"/>
                  </a:lnTo>
                  <a:lnTo>
                    <a:pt x="24" y="31"/>
                  </a:lnTo>
                  <a:lnTo>
                    <a:pt x="24" y="39"/>
                  </a:lnTo>
                  <a:lnTo>
                    <a:pt x="26" y="44"/>
                  </a:lnTo>
                  <a:lnTo>
                    <a:pt x="15" y="51"/>
                  </a:lnTo>
                  <a:lnTo>
                    <a:pt x="6" y="62"/>
                  </a:lnTo>
                  <a:lnTo>
                    <a:pt x="2" y="75"/>
                  </a:lnTo>
                  <a:lnTo>
                    <a:pt x="0" y="83"/>
                  </a:lnTo>
                  <a:lnTo>
                    <a:pt x="2" y="90"/>
                  </a:lnTo>
                  <a:lnTo>
                    <a:pt x="4" y="101"/>
                  </a:lnTo>
                  <a:lnTo>
                    <a:pt x="11" y="110"/>
                  </a:lnTo>
                  <a:lnTo>
                    <a:pt x="22" y="119"/>
                  </a:lnTo>
                  <a:lnTo>
                    <a:pt x="22" y="123"/>
                  </a:lnTo>
                  <a:lnTo>
                    <a:pt x="24" y="127"/>
                  </a:lnTo>
                  <a:lnTo>
                    <a:pt x="24" y="132"/>
                  </a:lnTo>
                  <a:lnTo>
                    <a:pt x="24" y="136"/>
                  </a:lnTo>
                  <a:lnTo>
                    <a:pt x="33" y="136"/>
                  </a:lnTo>
                  <a:lnTo>
                    <a:pt x="43" y="138"/>
                  </a:lnTo>
                  <a:lnTo>
                    <a:pt x="50" y="138"/>
                  </a:lnTo>
                  <a:lnTo>
                    <a:pt x="59" y="140"/>
                  </a:lnTo>
                  <a:lnTo>
                    <a:pt x="59" y="132"/>
                  </a:lnTo>
                  <a:lnTo>
                    <a:pt x="61" y="127"/>
                  </a:lnTo>
                  <a:lnTo>
                    <a:pt x="61" y="123"/>
                  </a:lnTo>
                  <a:lnTo>
                    <a:pt x="61" y="119"/>
                  </a:lnTo>
                  <a:lnTo>
                    <a:pt x="74" y="114"/>
                  </a:lnTo>
                  <a:lnTo>
                    <a:pt x="81" y="105"/>
                  </a:lnTo>
                  <a:lnTo>
                    <a:pt x="85" y="94"/>
                  </a:lnTo>
                  <a:lnTo>
                    <a:pt x="87" y="81"/>
                  </a:lnTo>
                  <a:lnTo>
                    <a:pt x="87" y="70"/>
                  </a:lnTo>
                  <a:lnTo>
                    <a:pt x="83" y="59"/>
                  </a:lnTo>
                  <a:lnTo>
                    <a:pt x="77" y="51"/>
                  </a:lnTo>
                  <a:lnTo>
                    <a:pt x="70" y="46"/>
                  </a:lnTo>
                  <a:lnTo>
                    <a:pt x="70" y="39"/>
                  </a:lnTo>
                  <a:lnTo>
                    <a:pt x="70" y="31"/>
                  </a:lnTo>
                  <a:lnTo>
                    <a:pt x="68" y="24"/>
                  </a:lnTo>
                  <a:lnTo>
                    <a:pt x="6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0" name="Freeform 152"/>
            <p:cNvSpPr>
              <a:spLocks/>
            </p:cNvSpPr>
            <p:nvPr/>
          </p:nvSpPr>
          <p:spPr bwMode="auto">
            <a:xfrm>
              <a:off x="4781" y="3327"/>
              <a:ext cx="8" cy="22"/>
            </a:xfrm>
            <a:custGeom>
              <a:avLst/>
              <a:gdLst>
                <a:gd name="T0" fmla="*/ 1 w 15"/>
                <a:gd name="T1" fmla="*/ 1 h 44"/>
                <a:gd name="T2" fmla="*/ 1 w 15"/>
                <a:gd name="T3" fmla="*/ 1 h 44"/>
                <a:gd name="T4" fmla="*/ 1 w 15"/>
                <a:gd name="T5" fmla="*/ 1 h 44"/>
                <a:gd name="T6" fmla="*/ 1 w 15"/>
                <a:gd name="T7" fmla="*/ 1 h 44"/>
                <a:gd name="T8" fmla="*/ 1 w 15"/>
                <a:gd name="T9" fmla="*/ 1 h 44"/>
                <a:gd name="T10" fmla="*/ 1 w 15"/>
                <a:gd name="T11" fmla="*/ 1 h 44"/>
                <a:gd name="T12" fmla="*/ 1 w 15"/>
                <a:gd name="T13" fmla="*/ 1 h 44"/>
                <a:gd name="T14" fmla="*/ 1 w 15"/>
                <a:gd name="T15" fmla="*/ 1 h 44"/>
                <a:gd name="T16" fmla="*/ 1 w 15"/>
                <a:gd name="T17" fmla="*/ 0 h 44"/>
                <a:gd name="T18" fmla="*/ 1 w 15"/>
                <a:gd name="T19" fmla="*/ 0 h 44"/>
                <a:gd name="T20" fmla="*/ 1 w 15"/>
                <a:gd name="T21" fmla="*/ 0 h 44"/>
                <a:gd name="T22" fmla="*/ 1 w 15"/>
                <a:gd name="T23" fmla="*/ 0 h 44"/>
                <a:gd name="T24" fmla="*/ 0 w 15"/>
                <a:gd name="T25" fmla="*/ 0 h 44"/>
                <a:gd name="T26" fmla="*/ 0 w 15"/>
                <a:gd name="T27" fmla="*/ 1 h 44"/>
                <a:gd name="T28" fmla="*/ 1 w 15"/>
                <a:gd name="T29" fmla="*/ 1 h 44"/>
                <a:gd name="T30" fmla="*/ 1 w 15"/>
                <a:gd name="T31" fmla="*/ 1 h 44"/>
                <a:gd name="T32" fmla="*/ 1 w 15"/>
                <a:gd name="T33" fmla="*/ 1 h 44"/>
                <a:gd name="T34" fmla="*/ 1 w 15"/>
                <a:gd name="T35" fmla="*/ 1 h 44"/>
                <a:gd name="T36" fmla="*/ 1 w 15"/>
                <a:gd name="T37" fmla="*/ 1 h 44"/>
                <a:gd name="T38" fmla="*/ 1 w 15"/>
                <a:gd name="T39" fmla="*/ 1 h 44"/>
                <a:gd name="T40" fmla="*/ 1 w 15"/>
                <a:gd name="T41" fmla="*/ 1 h 44"/>
                <a:gd name="T42" fmla="*/ 1 w 15"/>
                <a:gd name="T43" fmla="*/ 1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 h="44">
                  <a:moveTo>
                    <a:pt x="15" y="44"/>
                  </a:moveTo>
                  <a:lnTo>
                    <a:pt x="15" y="37"/>
                  </a:lnTo>
                  <a:lnTo>
                    <a:pt x="15" y="29"/>
                  </a:lnTo>
                  <a:lnTo>
                    <a:pt x="13" y="22"/>
                  </a:lnTo>
                  <a:lnTo>
                    <a:pt x="13" y="16"/>
                  </a:lnTo>
                  <a:lnTo>
                    <a:pt x="13" y="13"/>
                  </a:lnTo>
                  <a:lnTo>
                    <a:pt x="13" y="7"/>
                  </a:lnTo>
                  <a:lnTo>
                    <a:pt x="13" y="3"/>
                  </a:lnTo>
                  <a:lnTo>
                    <a:pt x="13" y="0"/>
                  </a:lnTo>
                  <a:lnTo>
                    <a:pt x="10" y="0"/>
                  </a:lnTo>
                  <a:lnTo>
                    <a:pt x="8" y="0"/>
                  </a:lnTo>
                  <a:lnTo>
                    <a:pt x="4" y="0"/>
                  </a:lnTo>
                  <a:lnTo>
                    <a:pt x="0" y="0"/>
                  </a:lnTo>
                  <a:lnTo>
                    <a:pt x="0" y="9"/>
                  </a:lnTo>
                  <a:lnTo>
                    <a:pt x="2" y="24"/>
                  </a:lnTo>
                  <a:lnTo>
                    <a:pt x="2" y="35"/>
                  </a:lnTo>
                  <a:lnTo>
                    <a:pt x="2" y="42"/>
                  </a:lnTo>
                  <a:lnTo>
                    <a:pt x="6" y="42"/>
                  </a:lnTo>
                  <a:lnTo>
                    <a:pt x="8" y="42"/>
                  </a:lnTo>
                  <a:lnTo>
                    <a:pt x="11" y="44"/>
                  </a:lnTo>
                  <a:lnTo>
                    <a:pt x="13" y="44"/>
                  </a:lnTo>
                  <a:lnTo>
                    <a:pt x="1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1" name="Freeform 153"/>
            <p:cNvSpPr>
              <a:spLocks/>
            </p:cNvSpPr>
            <p:nvPr/>
          </p:nvSpPr>
          <p:spPr bwMode="auto">
            <a:xfrm>
              <a:off x="4955" y="2980"/>
              <a:ext cx="295" cy="471"/>
            </a:xfrm>
            <a:custGeom>
              <a:avLst/>
              <a:gdLst>
                <a:gd name="T0" fmla="*/ 1 w 589"/>
                <a:gd name="T1" fmla="*/ 0 h 943"/>
                <a:gd name="T2" fmla="*/ 1 w 589"/>
                <a:gd name="T3" fmla="*/ 0 h 943"/>
                <a:gd name="T4" fmla="*/ 1 w 589"/>
                <a:gd name="T5" fmla="*/ 0 h 943"/>
                <a:gd name="T6" fmla="*/ 1 w 589"/>
                <a:gd name="T7" fmla="*/ 0 h 943"/>
                <a:gd name="T8" fmla="*/ 1 w 589"/>
                <a:gd name="T9" fmla="*/ 0 h 943"/>
                <a:gd name="T10" fmla="*/ 1 w 589"/>
                <a:gd name="T11" fmla="*/ 0 h 943"/>
                <a:gd name="T12" fmla="*/ 1 w 589"/>
                <a:gd name="T13" fmla="*/ 0 h 943"/>
                <a:gd name="T14" fmla="*/ 1 w 589"/>
                <a:gd name="T15" fmla="*/ 0 h 943"/>
                <a:gd name="T16" fmla="*/ 1 w 589"/>
                <a:gd name="T17" fmla="*/ 0 h 943"/>
                <a:gd name="T18" fmla="*/ 1 w 589"/>
                <a:gd name="T19" fmla="*/ 0 h 943"/>
                <a:gd name="T20" fmla="*/ 1 w 589"/>
                <a:gd name="T21" fmla="*/ 0 h 943"/>
                <a:gd name="T22" fmla="*/ 1 w 589"/>
                <a:gd name="T23" fmla="*/ 0 h 943"/>
                <a:gd name="T24" fmla="*/ 1 w 589"/>
                <a:gd name="T25" fmla="*/ 0 h 943"/>
                <a:gd name="T26" fmla="*/ 1 w 589"/>
                <a:gd name="T27" fmla="*/ 0 h 943"/>
                <a:gd name="T28" fmla="*/ 1 w 589"/>
                <a:gd name="T29" fmla="*/ 0 h 943"/>
                <a:gd name="T30" fmla="*/ 1 w 589"/>
                <a:gd name="T31" fmla="*/ 0 h 943"/>
                <a:gd name="T32" fmla="*/ 1 w 589"/>
                <a:gd name="T33" fmla="*/ 0 h 943"/>
                <a:gd name="T34" fmla="*/ 1 w 589"/>
                <a:gd name="T35" fmla="*/ 0 h 943"/>
                <a:gd name="T36" fmla="*/ 1 w 589"/>
                <a:gd name="T37" fmla="*/ 0 h 943"/>
                <a:gd name="T38" fmla="*/ 1 w 589"/>
                <a:gd name="T39" fmla="*/ 0 h 943"/>
                <a:gd name="T40" fmla="*/ 1 w 589"/>
                <a:gd name="T41" fmla="*/ 0 h 943"/>
                <a:gd name="T42" fmla="*/ 1 w 589"/>
                <a:gd name="T43" fmla="*/ 0 h 943"/>
                <a:gd name="T44" fmla="*/ 1 w 589"/>
                <a:gd name="T45" fmla="*/ 0 h 943"/>
                <a:gd name="T46" fmla="*/ 1 w 589"/>
                <a:gd name="T47" fmla="*/ 0 h 943"/>
                <a:gd name="T48" fmla="*/ 1 w 589"/>
                <a:gd name="T49" fmla="*/ 0 h 943"/>
                <a:gd name="T50" fmla="*/ 1 w 589"/>
                <a:gd name="T51" fmla="*/ 0 h 943"/>
                <a:gd name="T52" fmla="*/ 1 w 589"/>
                <a:gd name="T53" fmla="*/ 0 h 943"/>
                <a:gd name="T54" fmla="*/ 1 w 589"/>
                <a:gd name="T55" fmla="*/ 0 h 943"/>
                <a:gd name="T56" fmla="*/ 1 w 589"/>
                <a:gd name="T57" fmla="*/ 0 h 943"/>
                <a:gd name="T58" fmla="*/ 1 w 589"/>
                <a:gd name="T59" fmla="*/ 0 h 943"/>
                <a:gd name="T60" fmla="*/ 1 w 589"/>
                <a:gd name="T61" fmla="*/ 0 h 943"/>
                <a:gd name="T62" fmla="*/ 1 w 589"/>
                <a:gd name="T63" fmla="*/ 0 h 943"/>
                <a:gd name="T64" fmla="*/ 1 w 589"/>
                <a:gd name="T65" fmla="*/ 0 h 943"/>
                <a:gd name="T66" fmla="*/ 1 w 589"/>
                <a:gd name="T67" fmla="*/ 0 h 943"/>
                <a:gd name="T68" fmla="*/ 1 w 589"/>
                <a:gd name="T69" fmla="*/ 0 h 943"/>
                <a:gd name="T70" fmla="*/ 1 w 589"/>
                <a:gd name="T71" fmla="*/ 0 h 943"/>
                <a:gd name="T72" fmla="*/ 1 w 589"/>
                <a:gd name="T73" fmla="*/ 0 h 943"/>
                <a:gd name="T74" fmla="*/ 1 w 589"/>
                <a:gd name="T75" fmla="*/ 0 h 943"/>
                <a:gd name="T76" fmla="*/ 1 w 589"/>
                <a:gd name="T77" fmla="*/ 0 h 943"/>
                <a:gd name="T78" fmla="*/ 1 w 589"/>
                <a:gd name="T79" fmla="*/ 0 h 943"/>
                <a:gd name="T80" fmla="*/ 1 w 589"/>
                <a:gd name="T81" fmla="*/ 0 h 943"/>
                <a:gd name="T82" fmla="*/ 1 w 589"/>
                <a:gd name="T83" fmla="*/ 0 h 943"/>
                <a:gd name="T84" fmla="*/ 1 w 589"/>
                <a:gd name="T85" fmla="*/ 0 h 943"/>
                <a:gd name="T86" fmla="*/ 1 w 589"/>
                <a:gd name="T87" fmla="*/ 0 h 943"/>
                <a:gd name="T88" fmla="*/ 1 w 589"/>
                <a:gd name="T89" fmla="*/ 0 h 943"/>
                <a:gd name="T90" fmla="*/ 1 w 589"/>
                <a:gd name="T91" fmla="*/ 0 h 943"/>
                <a:gd name="T92" fmla="*/ 1 w 589"/>
                <a:gd name="T93" fmla="*/ 0 h 943"/>
                <a:gd name="T94" fmla="*/ 1 w 589"/>
                <a:gd name="T95" fmla="*/ 0 h 943"/>
                <a:gd name="T96" fmla="*/ 1 w 589"/>
                <a:gd name="T97" fmla="*/ 0 h 943"/>
                <a:gd name="T98" fmla="*/ 1 w 589"/>
                <a:gd name="T99" fmla="*/ 0 h 943"/>
                <a:gd name="T100" fmla="*/ 1 w 589"/>
                <a:gd name="T101" fmla="*/ 0 h 9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89" h="943">
                  <a:moveTo>
                    <a:pt x="409" y="2"/>
                  </a:moveTo>
                  <a:lnTo>
                    <a:pt x="384" y="24"/>
                  </a:lnTo>
                  <a:lnTo>
                    <a:pt x="358" y="52"/>
                  </a:lnTo>
                  <a:lnTo>
                    <a:pt x="332" y="85"/>
                  </a:lnTo>
                  <a:lnTo>
                    <a:pt x="307" y="118"/>
                  </a:lnTo>
                  <a:lnTo>
                    <a:pt x="284" y="153"/>
                  </a:lnTo>
                  <a:lnTo>
                    <a:pt x="264" y="186"/>
                  </a:lnTo>
                  <a:lnTo>
                    <a:pt x="250" y="214"/>
                  </a:lnTo>
                  <a:lnTo>
                    <a:pt x="237" y="236"/>
                  </a:lnTo>
                  <a:lnTo>
                    <a:pt x="218" y="285"/>
                  </a:lnTo>
                  <a:lnTo>
                    <a:pt x="204" y="349"/>
                  </a:lnTo>
                  <a:lnTo>
                    <a:pt x="194" y="410"/>
                  </a:lnTo>
                  <a:lnTo>
                    <a:pt x="191" y="452"/>
                  </a:lnTo>
                  <a:lnTo>
                    <a:pt x="187" y="485"/>
                  </a:lnTo>
                  <a:lnTo>
                    <a:pt x="178" y="529"/>
                  </a:lnTo>
                  <a:lnTo>
                    <a:pt x="169" y="566"/>
                  </a:lnTo>
                  <a:lnTo>
                    <a:pt x="163" y="585"/>
                  </a:lnTo>
                  <a:lnTo>
                    <a:pt x="160" y="588"/>
                  </a:lnTo>
                  <a:lnTo>
                    <a:pt x="158" y="592"/>
                  </a:lnTo>
                  <a:lnTo>
                    <a:pt x="154" y="596"/>
                  </a:lnTo>
                  <a:lnTo>
                    <a:pt x="150" y="597"/>
                  </a:lnTo>
                  <a:lnTo>
                    <a:pt x="154" y="599"/>
                  </a:lnTo>
                  <a:lnTo>
                    <a:pt x="158" y="605"/>
                  </a:lnTo>
                  <a:lnTo>
                    <a:pt x="161" y="608"/>
                  </a:lnTo>
                  <a:lnTo>
                    <a:pt x="165" y="612"/>
                  </a:lnTo>
                  <a:lnTo>
                    <a:pt x="149" y="621"/>
                  </a:lnTo>
                  <a:lnTo>
                    <a:pt x="136" y="634"/>
                  </a:lnTo>
                  <a:lnTo>
                    <a:pt x="123" y="651"/>
                  </a:lnTo>
                  <a:lnTo>
                    <a:pt x="112" y="665"/>
                  </a:lnTo>
                  <a:lnTo>
                    <a:pt x="103" y="664"/>
                  </a:lnTo>
                  <a:lnTo>
                    <a:pt x="90" y="662"/>
                  </a:lnTo>
                  <a:lnTo>
                    <a:pt x="77" y="660"/>
                  </a:lnTo>
                  <a:lnTo>
                    <a:pt x="66" y="658"/>
                  </a:lnTo>
                  <a:lnTo>
                    <a:pt x="58" y="658"/>
                  </a:lnTo>
                  <a:lnTo>
                    <a:pt x="49" y="658"/>
                  </a:lnTo>
                  <a:lnTo>
                    <a:pt x="40" y="660"/>
                  </a:lnTo>
                  <a:lnTo>
                    <a:pt x="31" y="660"/>
                  </a:lnTo>
                  <a:lnTo>
                    <a:pt x="22" y="662"/>
                  </a:lnTo>
                  <a:lnTo>
                    <a:pt x="14" y="664"/>
                  </a:lnTo>
                  <a:lnTo>
                    <a:pt x="5" y="665"/>
                  </a:lnTo>
                  <a:lnTo>
                    <a:pt x="0" y="667"/>
                  </a:lnTo>
                  <a:lnTo>
                    <a:pt x="13" y="697"/>
                  </a:lnTo>
                  <a:lnTo>
                    <a:pt x="14" y="730"/>
                  </a:lnTo>
                  <a:lnTo>
                    <a:pt x="13" y="765"/>
                  </a:lnTo>
                  <a:lnTo>
                    <a:pt x="13" y="794"/>
                  </a:lnTo>
                  <a:lnTo>
                    <a:pt x="13" y="812"/>
                  </a:lnTo>
                  <a:lnTo>
                    <a:pt x="9" y="838"/>
                  </a:lnTo>
                  <a:lnTo>
                    <a:pt x="5" y="864"/>
                  </a:lnTo>
                  <a:lnTo>
                    <a:pt x="2" y="884"/>
                  </a:lnTo>
                  <a:lnTo>
                    <a:pt x="9" y="895"/>
                  </a:lnTo>
                  <a:lnTo>
                    <a:pt x="18" y="910"/>
                  </a:lnTo>
                  <a:lnTo>
                    <a:pt x="24" y="926"/>
                  </a:lnTo>
                  <a:lnTo>
                    <a:pt x="27" y="943"/>
                  </a:lnTo>
                  <a:lnTo>
                    <a:pt x="44" y="939"/>
                  </a:lnTo>
                  <a:lnTo>
                    <a:pt x="64" y="937"/>
                  </a:lnTo>
                  <a:lnTo>
                    <a:pt x="82" y="935"/>
                  </a:lnTo>
                  <a:lnTo>
                    <a:pt x="101" y="935"/>
                  </a:lnTo>
                  <a:lnTo>
                    <a:pt x="115" y="937"/>
                  </a:lnTo>
                  <a:lnTo>
                    <a:pt x="130" y="939"/>
                  </a:lnTo>
                  <a:lnTo>
                    <a:pt x="139" y="939"/>
                  </a:lnTo>
                  <a:lnTo>
                    <a:pt x="145" y="941"/>
                  </a:lnTo>
                  <a:lnTo>
                    <a:pt x="165" y="941"/>
                  </a:lnTo>
                  <a:lnTo>
                    <a:pt x="185" y="941"/>
                  </a:lnTo>
                  <a:lnTo>
                    <a:pt x="204" y="941"/>
                  </a:lnTo>
                  <a:lnTo>
                    <a:pt x="222" y="941"/>
                  </a:lnTo>
                  <a:lnTo>
                    <a:pt x="237" y="941"/>
                  </a:lnTo>
                  <a:lnTo>
                    <a:pt x="250" y="941"/>
                  </a:lnTo>
                  <a:lnTo>
                    <a:pt x="259" y="939"/>
                  </a:lnTo>
                  <a:lnTo>
                    <a:pt x="264" y="939"/>
                  </a:lnTo>
                  <a:lnTo>
                    <a:pt x="272" y="937"/>
                  </a:lnTo>
                  <a:lnTo>
                    <a:pt x="281" y="935"/>
                  </a:lnTo>
                  <a:lnTo>
                    <a:pt x="292" y="932"/>
                  </a:lnTo>
                  <a:lnTo>
                    <a:pt x="303" y="928"/>
                  </a:lnTo>
                  <a:lnTo>
                    <a:pt x="314" y="924"/>
                  </a:lnTo>
                  <a:lnTo>
                    <a:pt x="325" y="921"/>
                  </a:lnTo>
                  <a:lnTo>
                    <a:pt x="334" y="917"/>
                  </a:lnTo>
                  <a:lnTo>
                    <a:pt x="341" y="913"/>
                  </a:lnTo>
                  <a:lnTo>
                    <a:pt x="349" y="910"/>
                  </a:lnTo>
                  <a:lnTo>
                    <a:pt x="356" y="904"/>
                  </a:lnTo>
                  <a:lnTo>
                    <a:pt x="365" y="899"/>
                  </a:lnTo>
                  <a:lnTo>
                    <a:pt x="374" y="893"/>
                  </a:lnTo>
                  <a:lnTo>
                    <a:pt x="384" y="888"/>
                  </a:lnTo>
                  <a:lnTo>
                    <a:pt x="391" y="880"/>
                  </a:lnTo>
                  <a:lnTo>
                    <a:pt x="398" y="873"/>
                  </a:lnTo>
                  <a:lnTo>
                    <a:pt x="402" y="867"/>
                  </a:lnTo>
                  <a:lnTo>
                    <a:pt x="408" y="860"/>
                  </a:lnTo>
                  <a:lnTo>
                    <a:pt x="415" y="849"/>
                  </a:lnTo>
                  <a:lnTo>
                    <a:pt x="422" y="838"/>
                  </a:lnTo>
                  <a:lnTo>
                    <a:pt x="428" y="829"/>
                  </a:lnTo>
                  <a:lnTo>
                    <a:pt x="433" y="820"/>
                  </a:lnTo>
                  <a:lnTo>
                    <a:pt x="441" y="807"/>
                  </a:lnTo>
                  <a:lnTo>
                    <a:pt x="448" y="790"/>
                  </a:lnTo>
                  <a:lnTo>
                    <a:pt x="455" y="776"/>
                  </a:lnTo>
                  <a:lnTo>
                    <a:pt x="461" y="763"/>
                  </a:lnTo>
                  <a:lnTo>
                    <a:pt x="470" y="739"/>
                  </a:lnTo>
                  <a:lnTo>
                    <a:pt x="483" y="706"/>
                  </a:lnTo>
                  <a:lnTo>
                    <a:pt x="496" y="671"/>
                  </a:lnTo>
                  <a:lnTo>
                    <a:pt x="509" y="632"/>
                  </a:lnTo>
                  <a:lnTo>
                    <a:pt x="521" y="597"/>
                  </a:lnTo>
                  <a:lnTo>
                    <a:pt x="531" y="568"/>
                  </a:lnTo>
                  <a:lnTo>
                    <a:pt x="536" y="546"/>
                  </a:lnTo>
                  <a:lnTo>
                    <a:pt x="545" y="491"/>
                  </a:lnTo>
                  <a:lnTo>
                    <a:pt x="558" y="406"/>
                  </a:lnTo>
                  <a:lnTo>
                    <a:pt x="569" y="327"/>
                  </a:lnTo>
                  <a:lnTo>
                    <a:pt x="573" y="280"/>
                  </a:lnTo>
                  <a:lnTo>
                    <a:pt x="571" y="265"/>
                  </a:lnTo>
                  <a:lnTo>
                    <a:pt x="567" y="265"/>
                  </a:lnTo>
                  <a:lnTo>
                    <a:pt x="562" y="269"/>
                  </a:lnTo>
                  <a:lnTo>
                    <a:pt x="558" y="274"/>
                  </a:lnTo>
                  <a:lnTo>
                    <a:pt x="555" y="278"/>
                  </a:lnTo>
                  <a:lnTo>
                    <a:pt x="547" y="287"/>
                  </a:lnTo>
                  <a:lnTo>
                    <a:pt x="536" y="296"/>
                  </a:lnTo>
                  <a:lnTo>
                    <a:pt x="521" y="309"/>
                  </a:lnTo>
                  <a:lnTo>
                    <a:pt x="503" y="320"/>
                  </a:lnTo>
                  <a:lnTo>
                    <a:pt x="483" y="329"/>
                  </a:lnTo>
                  <a:lnTo>
                    <a:pt x="459" y="337"/>
                  </a:lnTo>
                  <a:lnTo>
                    <a:pt x="433" y="338"/>
                  </a:lnTo>
                  <a:lnTo>
                    <a:pt x="430" y="327"/>
                  </a:lnTo>
                  <a:lnTo>
                    <a:pt x="424" y="316"/>
                  </a:lnTo>
                  <a:lnTo>
                    <a:pt x="417" y="307"/>
                  </a:lnTo>
                  <a:lnTo>
                    <a:pt x="409" y="298"/>
                  </a:lnTo>
                  <a:lnTo>
                    <a:pt x="398" y="293"/>
                  </a:lnTo>
                  <a:lnTo>
                    <a:pt x="389" y="287"/>
                  </a:lnTo>
                  <a:lnTo>
                    <a:pt x="378" y="285"/>
                  </a:lnTo>
                  <a:lnTo>
                    <a:pt x="367" y="285"/>
                  </a:lnTo>
                  <a:lnTo>
                    <a:pt x="356" y="287"/>
                  </a:lnTo>
                  <a:lnTo>
                    <a:pt x="343" y="287"/>
                  </a:lnTo>
                  <a:lnTo>
                    <a:pt x="330" y="289"/>
                  </a:lnTo>
                  <a:lnTo>
                    <a:pt x="319" y="287"/>
                  </a:lnTo>
                  <a:lnTo>
                    <a:pt x="310" y="287"/>
                  </a:lnTo>
                  <a:lnTo>
                    <a:pt x="303" y="283"/>
                  </a:lnTo>
                  <a:lnTo>
                    <a:pt x="299" y="280"/>
                  </a:lnTo>
                  <a:lnTo>
                    <a:pt x="299" y="272"/>
                  </a:lnTo>
                  <a:lnTo>
                    <a:pt x="308" y="254"/>
                  </a:lnTo>
                  <a:lnTo>
                    <a:pt x="323" y="232"/>
                  </a:lnTo>
                  <a:lnTo>
                    <a:pt x="338" y="212"/>
                  </a:lnTo>
                  <a:lnTo>
                    <a:pt x="351" y="202"/>
                  </a:lnTo>
                  <a:lnTo>
                    <a:pt x="363" y="197"/>
                  </a:lnTo>
                  <a:lnTo>
                    <a:pt x="391" y="186"/>
                  </a:lnTo>
                  <a:lnTo>
                    <a:pt x="426" y="171"/>
                  </a:lnTo>
                  <a:lnTo>
                    <a:pt x="466" y="153"/>
                  </a:lnTo>
                  <a:lnTo>
                    <a:pt x="507" y="136"/>
                  </a:lnTo>
                  <a:lnTo>
                    <a:pt x="545" y="122"/>
                  </a:lnTo>
                  <a:lnTo>
                    <a:pt x="573" y="109"/>
                  </a:lnTo>
                  <a:lnTo>
                    <a:pt x="589" y="103"/>
                  </a:lnTo>
                  <a:lnTo>
                    <a:pt x="582" y="98"/>
                  </a:lnTo>
                  <a:lnTo>
                    <a:pt x="573" y="89"/>
                  </a:lnTo>
                  <a:lnTo>
                    <a:pt x="560" y="81"/>
                  </a:lnTo>
                  <a:lnTo>
                    <a:pt x="547" y="72"/>
                  </a:lnTo>
                  <a:lnTo>
                    <a:pt x="533" y="63"/>
                  </a:lnTo>
                  <a:lnTo>
                    <a:pt x="520" y="56"/>
                  </a:lnTo>
                  <a:lnTo>
                    <a:pt x="509" y="50"/>
                  </a:lnTo>
                  <a:lnTo>
                    <a:pt x="499" y="46"/>
                  </a:lnTo>
                  <a:lnTo>
                    <a:pt x="488" y="43"/>
                  </a:lnTo>
                  <a:lnTo>
                    <a:pt x="483" y="37"/>
                  </a:lnTo>
                  <a:lnTo>
                    <a:pt x="485" y="33"/>
                  </a:lnTo>
                  <a:lnTo>
                    <a:pt x="494" y="30"/>
                  </a:lnTo>
                  <a:lnTo>
                    <a:pt x="499" y="28"/>
                  </a:lnTo>
                  <a:lnTo>
                    <a:pt x="509" y="28"/>
                  </a:lnTo>
                  <a:lnTo>
                    <a:pt x="516" y="28"/>
                  </a:lnTo>
                  <a:lnTo>
                    <a:pt x="525" y="26"/>
                  </a:lnTo>
                  <a:lnTo>
                    <a:pt x="533" y="26"/>
                  </a:lnTo>
                  <a:lnTo>
                    <a:pt x="542" y="26"/>
                  </a:lnTo>
                  <a:lnTo>
                    <a:pt x="547" y="28"/>
                  </a:lnTo>
                  <a:lnTo>
                    <a:pt x="553" y="28"/>
                  </a:lnTo>
                  <a:lnTo>
                    <a:pt x="551" y="19"/>
                  </a:lnTo>
                  <a:lnTo>
                    <a:pt x="545" y="11"/>
                  </a:lnTo>
                  <a:lnTo>
                    <a:pt x="538" y="6"/>
                  </a:lnTo>
                  <a:lnTo>
                    <a:pt x="527" y="2"/>
                  </a:lnTo>
                  <a:lnTo>
                    <a:pt x="520" y="2"/>
                  </a:lnTo>
                  <a:lnTo>
                    <a:pt x="512" y="2"/>
                  </a:lnTo>
                  <a:lnTo>
                    <a:pt x="501" y="4"/>
                  </a:lnTo>
                  <a:lnTo>
                    <a:pt x="490" y="4"/>
                  </a:lnTo>
                  <a:lnTo>
                    <a:pt x="479" y="8"/>
                  </a:lnTo>
                  <a:lnTo>
                    <a:pt x="466" y="11"/>
                  </a:lnTo>
                  <a:lnTo>
                    <a:pt x="455" y="15"/>
                  </a:lnTo>
                  <a:lnTo>
                    <a:pt x="446" y="22"/>
                  </a:lnTo>
                  <a:lnTo>
                    <a:pt x="439" y="30"/>
                  </a:lnTo>
                  <a:lnTo>
                    <a:pt x="430" y="39"/>
                  </a:lnTo>
                  <a:lnTo>
                    <a:pt x="422" y="48"/>
                  </a:lnTo>
                  <a:lnTo>
                    <a:pt x="415" y="57"/>
                  </a:lnTo>
                  <a:lnTo>
                    <a:pt x="406" y="67"/>
                  </a:lnTo>
                  <a:lnTo>
                    <a:pt x="400" y="74"/>
                  </a:lnTo>
                  <a:lnTo>
                    <a:pt x="393" y="81"/>
                  </a:lnTo>
                  <a:lnTo>
                    <a:pt x="387" y="87"/>
                  </a:lnTo>
                  <a:lnTo>
                    <a:pt x="380" y="92"/>
                  </a:lnTo>
                  <a:lnTo>
                    <a:pt x="373" y="98"/>
                  </a:lnTo>
                  <a:lnTo>
                    <a:pt x="363" y="105"/>
                  </a:lnTo>
                  <a:lnTo>
                    <a:pt x="354" y="111"/>
                  </a:lnTo>
                  <a:lnTo>
                    <a:pt x="347" y="118"/>
                  </a:lnTo>
                  <a:lnTo>
                    <a:pt x="338" y="122"/>
                  </a:lnTo>
                  <a:lnTo>
                    <a:pt x="332" y="125"/>
                  </a:lnTo>
                  <a:lnTo>
                    <a:pt x="329" y="125"/>
                  </a:lnTo>
                  <a:lnTo>
                    <a:pt x="330" y="120"/>
                  </a:lnTo>
                  <a:lnTo>
                    <a:pt x="341" y="107"/>
                  </a:lnTo>
                  <a:lnTo>
                    <a:pt x="356" y="92"/>
                  </a:lnTo>
                  <a:lnTo>
                    <a:pt x="371" y="79"/>
                  </a:lnTo>
                  <a:lnTo>
                    <a:pt x="378" y="70"/>
                  </a:lnTo>
                  <a:lnTo>
                    <a:pt x="389" y="59"/>
                  </a:lnTo>
                  <a:lnTo>
                    <a:pt x="400" y="45"/>
                  </a:lnTo>
                  <a:lnTo>
                    <a:pt x="411" y="30"/>
                  </a:lnTo>
                  <a:lnTo>
                    <a:pt x="419" y="17"/>
                  </a:lnTo>
                  <a:lnTo>
                    <a:pt x="422" y="6"/>
                  </a:lnTo>
                  <a:lnTo>
                    <a:pt x="419" y="0"/>
                  </a:lnTo>
                  <a:lnTo>
                    <a:pt x="40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2" name="Freeform 154"/>
            <p:cNvSpPr>
              <a:spLocks/>
            </p:cNvSpPr>
            <p:nvPr/>
          </p:nvSpPr>
          <p:spPr bwMode="auto">
            <a:xfrm>
              <a:off x="4955" y="2980"/>
              <a:ext cx="295" cy="397"/>
            </a:xfrm>
            <a:custGeom>
              <a:avLst/>
              <a:gdLst>
                <a:gd name="T0" fmla="*/ 1 w 589"/>
                <a:gd name="T1" fmla="*/ 1 h 794"/>
                <a:gd name="T2" fmla="*/ 1 w 589"/>
                <a:gd name="T3" fmla="*/ 1 h 794"/>
                <a:gd name="T4" fmla="*/ 1 w 589"/>
                <a:gd name="T5" fmla="*/ 1 h 794"/>
                <a:gd name="T6" fmla="*/ 1 w 589"/>
                <a:gd name="T7" fmla="*/ 1 h 794"/>
                <a:gd name="T8" fmla="*/ 1 w 589"/>
                <a:gd name="T9" fmla="*/ 1 h 794"/>
                <a:gd name="T10" fmla="*/ 1 w 589"/>
                <a:gd name="T11" fmla="*/ 1 h 794"/>
                <a:gd name="T12" fmla="*/ 1 w 589"/>
                <a:gd name="T13" fmla="*/ 1 h 794"/>
                <a:gd name="T14" fmla="*/ 1 w 589"/>
                <a:gd name="T15" fmla="*/ 1 h 794"/>
                <a:gd name="T16" fmla="*/ 1 w 589"/>
                <a:gd name="T17" fmla="*/ 1 h 794"/>
                <a:gd name="T18" fmla="*/ 1 w 589"/>
                <a:gd name="T19" fmla="*/ 1 h 794"/>
                <a:gd name="T20" fmla="*/ 1 w 589"/>
                <a:gd name="T21" fmla="*/ 1 h 794"/>
                <a:gd name="T22" fmla="*/ 1 w 589"/>
                <a:gd name="T23" fmla="*/ 1 h 794"/>
                <a:gd name="T24" fmla="*/ 1 w 589"/>
                <a:gd name="T25" fmla="*/ 1 h 794"/>
                <a:gd name="T26" fmla="*/ 1 w 589"/>
                <a:gd name="T27" fmla="*/ 1 h 794"/>
                <a:gd name="T28" fmla="*/ 1 w 589"/>
                <a:gd name="T29" fmla="*/ 1 h 794"/>
                <a:gd name="T30" fmla="*/ 1 w 589"/>
                <a:gd name="T31" fmla="*/ 1 h 794"/>
                <a:gd name="T32" fmla="*/ 1 w 589"/>
                <a:gd name="T33" fmla="*/ 1 h 794"/>
                <a:gd name="T34" fmla="*/ 1 w 589"/>
                <a:gd name="T35" fmla="*/ 1 h 794"/>
                <a:gd name="T36" fmla="*/ 1 w 589"/>
                <a:gd name="T37" fmla="*/ 1 h 794"/>
                <a:gd name="T38" fmla="*/ 1 w 589"/>
                <a:gd name="T39" fmla="*/ 1 h 794"/>
                <a:gd name="T40" fmla="*/ 1 w 589"/>
                <a:gd name="T41" fmla="*/ 1 h 794"/>
                <a:gd name="T42" fmla="*/ 1 w 589"/>
                <a:gd name="T43" fmla="*/ 1 h 794"/>
                <a:gd name="T44" fmla="*/ 1 w 589"/>
                <a:gd name="T45" fmla="*/ 1 h 794"/>
                <a:gd name="T46" fmla="*/ 1 w 589"/>
                <a:gd name="T47" fmla="*/ 1 h 794"/>
                <a:gd name="T48" fmla="*/ 1 w 589"/>
                <a:gd name="T49" fmla="*/ 1 h 794"/>
                <a:gd name="T50" fmla="*/ 1 w 589"/>
                <a:gd name="T51" fmla="*/ 1 h 794"/>
                <a:gd name="T52" fmla="*/ 1 w 589"/>
                <a:gd name="T53" fmla="*/ 1 h 794"/>
                <a:gd name="T54" fmla="*/ 1 w 589"/>
                <a:gd name="T55" fmla="*/ 1 h 794"/>
                <a:gd name="T56" fmla="*/ 1 w 589"/>
                <a:gd name="T57" fmla="*/ 1 h 794"/>
                <a:gd name="T58" fmla="*/ 1 w 589"/>
                <a:gd name="T59" fmla="*/ 1 h 794"/>
                <a:gd name="T60" fmla="*/ 1 w 589"/>
                <a:gd name="T61" fmla="*/ 1 h 794"/>
                <a:gd name="T62" fmla="*/ 1 w 589"/>
                <a:gd name="T63" fmla="*/ 1 h 794"/>
                <a:gd name="T64" fmla="*/ 1 w 589"/>
                <a:gd name="T65" fmla="*/ 1 h 794"/>
                <a:gd name="T66" fmla="*/ 1 w 589"/>
                <a:gd name="T67" fmla="*/ 1 h 794"/>
                <a:gd name="T68" fmla="*/ 1 w 589"/>
                <a:gd name="T69" fmla="*/ 1 h 794"/>
                <a:gd name="T70" fmla="*/ 1 w 589"/>
                <a:gd name="T71" fmla="*/ 1 h 794"/>
                <a:gd name="T72" fmla="*/ 1 w 589"/>
                <a:gd name="T73" fmla="*/ 1 h 794"/>
                <a:gd name="T74" fmla="*/ 1 w 589"/>
                <a:gd name="T75" fmla="*/ 1 h 794"/>
                <a:gd name="T76" fmla="*/ 1 w 589"/>
                <a:gd name="T77" fmla="*/ 1 h 794"/>
                <a:gd name="T78" fmla="*/ 1 w 589"/>
                <a:gd name="T79" fmla="*/ 1 h 794"/>
                <a:gd name="T80" fmla="*/ 1 w 589"/>
                <a:gd name="T81" fmla="*/ 1 h 794"/>
                <a:gd name="T82" fmla="*/ 1 w 589"/>
                <a:gd name="T83" fmla="*/ 1 h 794"/>
                <a:gd name="T84" fmla="*/ 1 w 589"/>
                <a:gd name="T85" fmla="*/ 1 h 794"/>
                <a:gd name="T86" fmla="*/ 1 w 589"/>
                <a:gd name="T87" fmla="*/ 1 h 794"/>
                <a:gd name="T88" fmla="*/ 1 w 589"/>
                <a:gd name="T89" fmla="*/ 1 h 794"/>
                <a:gd name="T90" fmla="*/ 1 w 589"/>
                <a:gd name="T91" fmla="*/ 1 h 794"/>
                <a:gd name="T92" fmla="*/ 1 w 589"/>
                <a:gd name="T93" fmla="*/ 1 h 794"/>
                <a:gd name="T94" fmla="*/ 1 w 589"/>
                <a:gd name="T95" fmla="*/ 1 h 794"/>
                <a:gd name="T96" fmla="*/ 1 w 589"/>
                <a:gd name="T97" fmla="*/ 1 h 794"/>
                <a:gd name="T98" fmla="*/ 1 w 589"/>
                <a:gd name="T99" fmla="*/ 1 h 794"/>
                <a:gd name="T100" fmla="*/ 1 w 589"/>
                <a:gd name="T101" fmla="*/ 1 h 794"/>
                <a:gd name="T102" fmla="*/ 1 w 589"/>
                <a:gd name="T103" fmla="*/ 1 h 794"/>
                <a:gd name="T104" fmla="*/ 1 w 589"/>
                <a:gd name="T105" fmla="*/ 1 h 794"/>
                <a:gd name="T106" fmla="*/ 1 w 589"/>
                <a:gd name="T107" fmla="*/ 1 h 794"/>
                <a:gd name="T108" fmla="*/ 1 w 589"/>
                <a:gd name="T109" fmla="*/ 1 h 794"/>
                <a:gd name="T110" fmla="*/ 1 w 589"/>
                <a:gd name="T111" fmla="*/ 1 h 794"/>
                <a:gd name="T112" fmla="*/ 1 w 589"/>
                <a:gd name="T113" fmla="*/ 1 h 794"/>
                <a:gd name="T114" fmla="*/ 1 w 589"/>
                <a:gd name="T115" fmla="*/ 1 h 794"/>
                <a:gd name="T116" fmla="*/ 1 w 589"/>
                <a:gd name="T117" fmla="*/ 1 h 7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9" h="794">
                  <a:moveTo>
                    <a:pt x="299" y="272"/>
                  </a:moveTo>
                  <a:lnTo>
                    <a:pt x="308" y="254"/>
                  </a:lnTo>
                  <a:lnTo>
                    <a:pt x="323" y="232"/>
                  </a:lnTo>
                  <a:lnTo>
                    <a:pt x="338" y="212"/>
                  </a:lnTo>
                  <a:lnTo>
                    <a:pt x="351" y="202"/>
                  </a:lnTo>
                  <a:lnTo>
                    <a:pt x="363" y="197"/>
                  </a:lnTo>
                  <a:lnTo>
                    <a:pt x="391" y="186"/>
                  </a:lnTo>
                  <a:lnTo>
                    <a:pt x="426" y="171"/>
                  </a:lnTo>
                  <a:lnTo>
                    <a:pt x="466" y="153"/>
                  </a:lnTo>
                  <a:lnTo>
                    <a:pt x="507" y="136"/>
                  </a:lnTo>
                  <a:lnTo>
                    <a:pt x="545" y="122"/>
                  </a:lnTo>
                  <a:lnTo>
                    <a:pt x="573" y="109"/>
                  </a:lnTo>
                  <a:lnTo>
                    <a:pt x="589" y="103"/>
                  </a:lnTo>
                  <a:lnTo>
                    <a:pt x="582" y="98"/>
                  </a:lnTo>
                  <a:lnTo>
                    <a:pt x="573" y="89"/>
                  </a:lnTo>
                  <a:lnTo>
                    <a:pt x="560" y="81"/>
                  </a:lnTo>
                  <a:lnTo>
                    <a:pt x="547" y="72"/>
                  </a:lnTo>
                  <a:lnTo>
                    <a:pt x="533" y="63"/>
                  </a:lnTo>
                  <a:lnTo>
                    <a:pt x="520" y="56"/>
                  </a:lnTo>
                  <a:lnTo>
                    <a:pt x="509" y="50"/>
                  </a:lnTo>
                  <a:lnTo>
                    <a:pt x="499" y="46"/>
                  </a:lnTo>
                  <a:lnTo>
                    <a:pt x="488" y="43"/>
                  </a:lnTo>
                  <a:lnTo>
                    <a:pt x="483" y="37"/>
                  </a:lnTo>
                  <a:lnTo>
                    <a:pt x="485" y="33"/>
                  </a:lnTo>
                  <a:lnTo>
                    <a:pt x="494" y="30"/>
                  </a:lnTo>
                  <a:lnTo>
                    <a:pt x="499" y="28"/>
                  </a:lnTo>
                  <a:lnTo>
                    <a:pt x="509" y="28"/>
                  </a:lnTo>
                  <a:lnTo>
                    <a:pt x="516" y="28"/>
                  </a:lnTo>
                  <a:lnTo>
                    <a:pt x="525" y="26"/>
                  </a:lnTo>
                  <a:lnTo>
                    <a:pt x="533" y="26"/>
                  </a:lnTo>
                  <a:lnTo>
                    <a:pt x="542" y="26"/>
                  </a:lnTo>
                  <a:lnTo>
                    <a:pt x="547" y="28"/>
                  </a:lnTo>
                  <a:lnTo>
                    <a:pt x="553" y="28"/>
                  </a:lnTo>
                  <a:lnTo>
                    <a:pt x="551" y="19"/>
                  </a:lnTo>
                  <a:lnTo>
                    <a:pt x="545" y="11"/>
                  </a:lnTo>
                  <a:lnTo>
                    <a:pt x="538" y="6"/>
                  </a:lnTo>
                  <a:lnTo>
                    <a:pt x="527" y="2"/>
                  </a:lnTo>
                  <a:lnTo>
                    <a:pt x="520" y="2"/>
                  </a:lnTo>
                  <a:lnTo>
                    <a:pt x="512" y="2"/>
                  </a:lnTo>
                  <a:lnTo>
                    <a:pt x="501" y="4"/>
                  </a:lnTo>
                  <a:lnTo>
                    <a:pt x="490" y="4"/>
                  </a:lnTo>
                  <a:lnTo>
                    <a:pt x="479" y="8"/>
                  </a:lnTo>
                  <a:lnTo>
                    <a:pt x="466" y="11"/>
                  </a:lnTo>
                  <a:lnTo>
                    <a:pt x="455" y="15"/>
                  </a:lnTo>
                  <a:lnTo>
                    <a:pt x="446" y="22"/>
                  </a:lnTo>
                  <a:lnTo>
                    <a:pt x="439" y="30"/>
                  </a:lnTo>
                  <a:lnTo>
                    <a:pt x="430" y="39"/>
                  </a:lnTo>
                  <a:lnTo>
                    <a:pt x="422" y="48"/>
                  </a:lnTo>
                  <a:lnTo>
                    <a:pt x="415" y="57"/>
                  </a:lnTo>
                  <a:lnTo>
                    <a:pt x="406" y="67"/>
                  </a:lnTo>
                  <a:lnTo>
                    <a:pt x="400" y="74"/>
                  </a:lnTo>
                  <a:lnTo>
                    <a:pt x="393" y="81"/>
                  </a:lnTo>
                  <a:lnTo>
                    <a:pt x="387" y="87"/>
                  </a:lnTo>
                  <a:lnTo>
                    <a:pt x="380" y="92"/>
                  </a:lnTo>
                  <a:lnTo>
                    <a:pt x="373" y="98"/>
                  </a:lnTo>
                  <a:lnTo>
                    <a:pt x="363" y="105"/>
                  </a:lnTo>
                  <a:lnTo>
                    <a:pt x="354" y="111"/>
                  </a:lnTo>
                  <a:lnTo>
                    <a:pt x="347" y="118"/>
                  </a:lnTo>
                  <a:lnTo>
                    <a:pt x="338" y="122"/>
                  </a:lnTo>
                  <a:lnTo>
                    <a:pt x="332" y="125"/>
                  </a:lnTo>
                  <a:lnTo>
                    <a:pt x="329" y="125"/>
                  </a:lnTo>
                  <a:lnTo>
                    <a:pt x="330" y="120"/>
                  </a:lnTo>
                  <a:lnTo>
                    <a:pt x="341" y="107"/>
                  </a:lnTo>
                  <a:lnTo>
                    <a:pt x="356" y="92"/>
                  </a:lnTo>
                  <a:lnTo>
                    <a:pt x="371" y="79"/>
                  </a:lnTo>
                  <a:lnTo>
                    <a:pt x="378" y="70"/>
                  </a:lnTo>
                  <a:lnTo>
                    <a:pt x="389" y="59"/>
                  </a:lnTo>
                  <a:lnTo>
                    <a:pt x="400" y="45"/>
                  </a:lnTo>
                  <a:lnTo>
                    <a:pt x="411" y="30"/>
                  </a:lnTo>
                  <a:lnTo>
                    <a:pt x="419" y="17"/>
                  </a:lnTo>
                  <a:lnTo>
                    <a:pt x="422" y="6"/>
                  </a:lnTo>
                  <a:lnTo>
                    <a:pt x="419" y="0"/>
                  </a:lnTo>
                  <a:lnTo>
                    <a:pt x="409" y="2"/>
                  </a:lnTo>
                  <a:lnTo>
                    <a:pt x="384" y="24"/>
                  </a:lnTo>
                  <a:lnTo>
                    <a:pt x="358" y="52"/>
                  </a:lnTo>
                  <a:lnTo>
                    <a:pt x="332" y="85"/>
                  </a:lnTo>
                  <a:lnTo>
                    <a:pt x="307" y="118"/>
                  </a:lnTo>
                  <a:lnTo>
                    <a:pt x="284" y="153"/>
                  </a:lnTo>
                  <a:lnTo>
                    <a:pt x="264" y="186"/>
                  </a:lnTo>
                  <a:lnTo>
                    <a:pt x="250" y="214"/>
                  </a:lnTo>
                  <a:lnTo>
                    <a:pt x="237" y="236"/>
                  </a:lnTo>
                  <a:lnTo>
                    <a:pt x="218" y="285"/>
                  </a:lnTo>
                  <a:lnTo>
                    <a:pt x="204" y="349"/>
                  </a:lnTo>
                  <a:lnTo>
                    <a:pt x="194" y="410"/>
                  </a:lnTo>
                  <a:lnTo>
                    <a:pt x="191" y="452"/>
                  </a:lnTo>
                  <a:lnTo>
                    <a:pt x="187" y="485"/>
                  </a:lnTo>
                  <a:lnTo>
                    <a:pt x="178" y="529"/>
                  </a:lnTo>
                  <a:lnTo>
                    <a:pt x="169" y="566"/>
                  </a:lnTo>
                  <a:lnTo>
                    <a:pt x="163" y="585"/>
                  </a:lnTo>
                  <a:lnTo>
                    <a:pt x="160" y="588"/>
                  </a:lnTo>
                  <a:lnTo>
                    <a:pt x="158" y="592"/>
                  </a:lnTo>
                  <a:lnTo>
                    <a:pt x="154" y="596"/>
                  </a:lnTo>
                  <a:lnTo>
                    <a:pt x="150" y="597"/>
                  </a:lnTo>
                  <a:lnTo>
                    <a:pt x="154" y="599"/>
                  </a:lnTo>
                  <a:lnTo>
                    <a:pt x="158" y="605"/>
                  </a:lnTo>
                  <a:lnTo>
                    <a:pt x="161" y="608"/>
                  </a:lnTo>
                  <a:lnTo>
                    <a:pt x="165" y="612"/>
                  </a:lnTo>
                  <a:lnTo>
                    <a:pt x="149" y="621"/>
                  </a:lnTo>
                  <a:lnTo>
                    <a:pt x="136" y="634"/>
                  </a:lnTo>
                  <a:lnTo>
                    <a:pt x="123" y="651"/>
                  </a:lnTo>
                  <a:lnTo>
                    <a:pt x="112" y="665"/>
                  </a:lnTo>
                  <a:lnTo>
                    <a:pt x="103" y="664"/>
                  </a:lnTo>
                  <a:lnTo>
                    <a:pt x="90" y="662"/>
                  </a:lnTo>
                  <a:lnTo>
                    <a:pt x="77" y="660"/>
                  </a:lnTo>
                  <a:lnTo>
                    <a:pt x="66" y="658"/>
                  </a:lnTo>
                  <a:lnTo>
                    <a:pt x="58" y="658"/>
                  </a:lnTo>
                  <a:lnTo>
                    <a:pt x="49" y="658"/>
                  </a:lnTo>
                  <a:lnTo>
                    <a:pt x="40" y="660"/>
                  </a:lnTo>
                  <a:lnTo>
                    <a:pt x="31" y="660"/>
                  </a:lnTo>
                  <a:lnTo>
                    <a:pt x="22" y="662"/>
                  </a:lnTo>
                  <a:lnTo>
                    <a:pt x="14" y="664"/>
                  </a:lnTo>
                  <a:lnTo>
                    <a:pt x="5" y="665"/>
                  </a:lnTo>
                  <a:lnTo>
                    <a:pt x="0" y="667"/>
                  </a:lnTo>
                  <a:lnTo>
                    <a:pt x="13" y="697"/>
                  </a:lnTo>
                  <a:lnTo>
                    <a:pt x="14" y="730"/>
                  </a:lnTo>
                  <a:lnTo>
                    <a:pt x="13" y="765"/>
                  </a:lnTo>
                  <a:lnTo>
                    <a:pt x="13" y="794"/>
                  </a:lnTo>
                  <a:lnTo>
                    <a:pt x="24" y="794"/>
                  </a:lnTo>
                  <a:lnTo>
                    <a:pt x="36" y="792"/>
                  </a:lnTo>
                  <a:lnTo>
                    <a:pt x="49" y="790"/>
                  </a:lnTo>
                  <a:lnTo>
                    <a:pt x="64" y="788"/>
                  </a:lnTo>
                  <a:lnTo>
                    <a:pt x="77" y="788"/>
                  </a:lnTo>
                  <a:lnTo>
                    <a:pt x="90" y="788"/>
                  </a:lnTo>
                  <a:lnTo>
                    <a:pt x="99" y="788"/>
                  </a:lnTo>
                  <a:lnTo>
                    <a:pt x="108" y="790"/>
                  </a:lnTo>
                  <a:lnTo>
                    <a:pt x="115" y="779"/>
                  </a:lnTo>
                  <a:lnTo>
                    <a:pt x="121" y="770"/>
                  </a:lnTo>
                  <a:lnTo>
                    <a:pt x="125" y="763"/>
                  </a:lnTo>
                  <a:lnTo>
                    <a:pt x="125" y="757"/>
                  </a:lnTo>
                  <a:lnTo>
                    <a:pt x="123" y="750"/>
                  </a:lnTo>
                  <a:lnTo>
                    <a:pt x="121" y="739"/>
                  </a:lnTo>
                  <a:lnTo>
                    <a:pt x="119" y="728"/>
                  </a:lnTo>
                  <a:lnTo>
                    <a:pt x="117" y="721"/>
                  </a:lnTo>
                  <a:lnTo>
                    <a:pt x="123" y="721"/>
                  </a:lnTo>
                  <a:lnTo>
                    <a:pt x="130" y="717"/>
                  </a:lnTo>
                  <a:lnTo>
                    <a:pt x="136" y="713"/>
                  </a:lnTo>
                  <a:lnTo>
                    <a:pt x="139" y="711"/>
                  </a:lnTo>
                  <a:lnTo>
                    <a:pt x="143" y="708"/>
                  </a:lnTo>
                  <a:lnTo>
                    <a:pt x="145" y="700"/>
                  </a:lnTo>
                  <a:lnTo>
                    <a:pt x="145" y="693"/>
                  </a:lnTo>
                  <a:lnTo>
                    <a:pt x="143" y="687"/>
                  </a:lnTo>
                  <a:lnTo>
                    <a:pt x="149" y="684"/>
                  </a:lnTo>
                  <a:lnTo>
                    <a:pt x="154" y="682"/>
                  </a:lnTo>
                  <a:lnTo>
                    <a:pt x="160" y="678"/>
                  </a:lnTo>
                  <a:lnTo>
                    <a:pt x="163" y="678"/>
                  </a:lnTo>
                  <a:lnTo>
                    <a:pt x="174" y="682"/>
                  </a:lnTo>
                  <a:lnTo>
                    <a:pt x="189" y="689"/>
                  </a:lnTo>
                  <a:lnTo>
                    <a:pt x="205" y="697"/>
                  </a:lnTo>
                  <a:lnTo>
                    <a:pt x="222" y="704"/>
                  </a:lnTo>
                  <a:lnTo>
                    <a:pt x="239" y="711"/>
                  </a:lnTo>
                  <a:lnTo>
                    <a:pt x="255" y="719"/>
                  </a:lnTo>
                  <a:lnTo>
                    <a:pt x="268" y="726"/>
                  </a:lnTo>
                  <a:lnTo>
                    <a:pt x="277" y="732"/>
                  </a:lnTo>
                  <a:lnTo>
                    <a:pt x="290" y="739"/>
                  </a:lnTo>
                  <a:lnTo>
                    <a:pt x="299" y="743"/>
                  </a:lnTo>
                  <a:lnTo>
                    <a:pt x="308" y="744"/>
                  </a:lnTo>
                  <a:lnTo>
                    <a:pt x="318" y="743"/>
                  </a:lnTo>
                  <a:lnTo>
                    <a:pt x="330" y="737"/>
                  </a:lnTo>
                  <a:lnTo>
                    <a:pt x="345" y="732"/>
                  </a:lnTo>
                  <a:lnTo>
                    <a:pt x="354" y="726"/>
                  </a:lnTo>
                  <a:lnTo>
                    <a:pt x="356" y="719"/>
                  </a:lnTo>
                  <a:lnTo>
                    <a:pt x="351" y="713"/>
                  </a:lnTo>
                  <a:lnTo>
                    <a:pt x="341" y="702"/>
                  </a:lnTo>
                  <a:lnTo>
                    <a:pt x="329" y="687"/>
                  </a:lnTo>
                  <a:lnTo>
                    <a:pt x="316" y="673"/>
                  </a:lnTo>
                  <a:lnTo>
                    <a:pt x="303" y="656"/>
                  </a:lnTo>
                  <a:lnTo>
                    <a:pt x="290" y="642"/>
                  </a:lnTo>
                  <a:lnTo>
                    <a:pt x="281" y="629"/>
                  </a:lnTo>
                  <a:lnTo>
                    <a:pt x="275" y="621"/>
                  </a:lnTo>
                  <a:lnTo>
                    <a:pt x="272" y="608"/>
                  </a:lnTo>
                  <a:lnTo>
                    <a:pt x="270" y="596"/>
                  </a:lnTo>
                  <a:lnTo>
                    <a:pt x="275" y="585"/>
                  </a:lnTo>
                  <a:lnTo>
                    <a:pt x="286" y="579"/>
                  </a:lnTo>
                  <a:lnTo>
                    <a:pt x="297" y="577"/>
                  </a:lnTo>
                  <a:lnTo>
                    <a:pt x="312" y="575"/>
                  </a:lnTo>
                  <a:lnTo>
                    <a:pt x="329" y="572"/>
                  </a:lnTo>
                  <a:lnTo>
                    <a:pt x="349" y="570"/>
                  </a:lnTo>
                  <a:lnTo>
                    <a:pt x="369" y="568"/>
                  </a:lnTo>
                  <a:lnTo>
                    <a:pt x="386" y="566"/>
                  </a:lnTo>
                  <a:lnTo>
                    <a:pt x="400" y="564"/>
                  </a:lnTo>
                  <a:lnTo>
                    <a:pt x="411" y="564"/>
                  </a:lnTo>
                  <a:lnTo>
                    <a:pt x="428" y="564"/>
                  </a:lnTo>
                  <a:lnTo>
                    <a:pt x="442" y="559"/>
                  </a:lnTo>
                  <a:lnTo>
                    <a:pt x="454" y="548"/>
                  </a:lnTo>
                  <a:lnTo>
                    <a:pt x="459" y="537"/>
                  </a:lnTo>
                  <a:lnTo>
                    <a:pt x="454" y="520"/>
                  </a:lnTo>
                  <a:lnTo>
                    <a:pt x="441" y="498"/>
                  </a:lnTo>
                  <a:lnTo>
                    <a:pt x="424" y="482"/>
                  </a:lnTo>
                  <a:lnTo>
                    <a:pt x="408" y="473"/>
                  </a:lnTo>
                  <a:lnTo>
                    <a:pt x="398" y="471"/>
                  </a:lnTo>
                  <a:lnTo>
                    <a:pt x="387" y="471"/>
                  </a:lnTo>
                  <a:lnTo>
                    <a:pt x="374" y="469"/>
                  </a:lnTo>
                  <a:lnTo>
                    <a:pt x="362" y="467"/>
                  </a:lnTo>
                  <a:lnTo>
                    <a:pt x="349" y="465"/>
                  </a:lnTo>
                  <a:lnTo>
                    <a:pt x="338" y="463"/>
                  </a:lnTo>
                  <a:lnTo>
                    <a:pt x="329" y="462"/>
                  </a:lnTo>
                  <a:lnTo>
                    <a:pt x="323" y="462"/>
                  </a:lnTo>
                  <a:lnTo>
                    <a:pt x="316" y="460"/>
                  </a:lnTo>
                  <a:lnTo>
                    <a:pt x="308" y="458"/>
                  </a:lnTo>
                  <a:lnTo>
                    <a:pt x="307" y="452"/>
                  </a:lnTo>
                  <a:lnTo>
                    <a:pt x="310" y="445"/>
                  </a:lnTo>
                  <a:lnTo>
                    <a:pt x="319" y="438"/>
                  </a:lnTo>
                  <a:lnTo>
                    <a:pt x="330" y="430"/>
                  </a:lnTo>
                  <a:lnTo>
                    <a:pt x="340" y="425"/>
                  </a:lnTo>
                  <a:lnTo>
                    <a:pt x="351" y="423"/>
                  </a:lnTo>
                  <a:lnTo>
                    <a:pt x="363" y="421"/>
                  </a:lnTo>
                  <a:lnTo>
                    <a:pt x="387" y="416"/>
                  </a:lnTo>
                  <a:lnTo>
                    <a:pt x="420" y="406"/>
                  </a:lnTo>
                  <a:lnTo>
                    <a:pt x="459" y="392"/>
                  </a:lnTo>
                  <a:lnTo>
                    <a:pt x="498" y="373"/>
                  </a:lnTo>
                  <a:lnTo>
                    <a:pt x="531" y="348"/>
                  </a:lnTo>
                  <a:lnTo>
                    <a:pt x="558" y="318"/>
                  </a:lnTo>
                  <a:lnTo>
                    <a:pt x="573" y="280"/>
                  </a:lnTo>
                  <a:lnTo>
                    <a:pt x="571" y="265"/>
                  </a:lnTo>
                  <a:lnTo>
                    <a:pt x="567" y="265"/>
                  </a:lnTo>
                  <a:lnTo>
                    <a:pt x="562" y="269"/>
                  </a:lnTo>
                  <a:lnTo>
                    <a:pt x="558" y="274"/>
                  </a:lnTo>
                  <a:lnTo>
                    <a:pt x="555" y="278"/>
                  </a:lnTo>
                  <a:lnTo>
                    <a:pt x="547" y="287"/>
                  </a:lnTo>
                  <a:lnTo>
                    <a:pt x="536" y="296"/>
                  </a:lnTo>
                  <a:lnTo>
                    <a:pt x="521" y="309"/>
                  </a:lnTo>
                  <a:lnTo>
                    <a:pt x="503" y="320"/>
                  </a:lnTo>
                  <a:lnTo>
                    <a:pt x="483" y="329"/>
                  </a:lnTo>
                  <a:lnTo>
                    <a:pt x="459" y="337"/>
                  </a:lnTo>
                  <a:lnTo>
                    <a:pt x="433" y="338"/>
                  </a:lnTo>
                  <a:lnTo>
                    <a:pt x="430" y="327"/>
                  </a:lnTo>
                  <a:lnTo>
                    <a:pt x="424" y="316"/>
                  </a:lnTo>
                  <a:lnTo>
                    <a:pt x="417" y="307"/>
                  </a:lnTo>
                  <a:lnTo>
                    <a:pt x="409" y="298"/>
                  </a:lnTo>
                  <a:lnTo>
                    <a:pt x="398" y="293"/>
                  </a:lnTo>
                  <a:lnTo>
                    <a:pt x="389" y="287"/>
                  </a:lnTo>
                  <a:lnTo>
                    <a:pt x="378" y="285"/>
                  </a:lnTo>
                  <a:lnTo>
                    <a:pt x="367" y="285"/>
                  </a:lnTo>
                  <a:lnTo>
                    <a:pt x="356" y="287"/>
                  </a:lnTo>
                  <a:lnTo>
                    <a:pt x="343" y="287"/>
                  </a:lnTo>
                  <a:lnTo>
                    <a:pt x="330" y="289"/>
                  </a:lnTo>
                  <a:lnTo>
                    <a:pt x="319" y="287"/>
                  </a:lnTo>
                  <a:lnTo>
                    <a:pt x="310" y="287"/>
                  </a:lnTo>
                  <a:lnTo>
                    <a:pt x="303" y="283"/>
                  </a:lnTo>
                  <a:lnTo>
                    <a:pt x="299" y="280"/>
                  </a:lnTo>
                  <a:lnTo>
                    <a:pt x="299" y="272"/>
                  </a:lnTo>
                  <a:lnTo>
                    <a:pt x="288" y="294"/>
                  </a:lnTo>
                  <a:lnTo>
                    <a:pt x="284" y="307"/>
                  </a:lnTo>
                  <a:lnTo>
                    <a:pt x="279" y="326"/>
                  </a:lnTo>
                  <a:lnTo>
                    <a:pt x="277" y="342"/>
                  </a:lnTo>
                  <a:lnTo>
                    <a:pt x="283" y="346"/>
                  </a:lnTo>
                  <a:lnTo>
                    <a:pt x="292" y="342"/>
                  </a:lnTo>
                  <a:lnTo>
                    <a:pt x="307" y="335"/>
                  </a:lnTo>
                  <a:lnTo>
                    <a:pt x="325" y="329"/>
                  </a:lnTo>
                  <a:lnTo>
                    <a:pt x="343" y="322"/>
                  </a:lnTo>
                  <a:lnTo>
                    <a:pt x="363" y="320"/>
                  </a:lnTo>
                  <a:lnTo>
                    <a:pt x="380" y="320"/>
                  </a:lnTo>
                  <a:lnTo>
                    <a:pt x="395" y="329"/>
                  </a:lnTo>
                  <a:lnTo>
                    <a:pt x="402" y="344"/>
                  </a:lnTo>
                  <a:lnTo>
                    <a:pt x="395" y="342"/>
                  </a:lnTo>
                  <a:lnTo>
                    <a:pt x="386" y="340"/>
                  </a:lnTo>
                  <a:lnTo>
                    <a:pt x="378" y="338"/>
                  </a:lnTo>
                  <a:lnTo>
                    <a:pt x="369" y="338"/>
                  </a:lnTo>
                  <a:lnTo>
                    <a:pt x="362" y="338"/>
                  </a:lnTo>
                  <a:lnTo>
                    <a:pt x="354" y="338"/>
                  </a:lnTo>
                  <a:lnTo>
                    <a:pt x="349" y="338"/>
                  </a:lnTo>
                  <a:lnTo>
                    <a:pt x="341" y="340"/>
                  </a:lnTo>
                  <a:lnTo>
                    <a:pt x="336" y="348"/>
                  </a:lnTo>
                  <a:lnTo>
                    <a:pt x="329" y="355"/>
                  </a:lnTo>
                  <a:lnTo>
                    <a:pt x="319" y="364"/>
                  </a:lnTo>
                  <a:lnTo>
                    <a:pt x="310" y="373"/>
                  </a:lnTo>
                  <a:lnTo>
                    <a:pt x="299" y="381"/>
                  </a:lnTo>
                  <a:lnTo>
                    <a:pt x="290" y="388"/>
                  </a:lnTo>
                  <a:lnTo>
                    <a:pt x="283" y="392"/>
                  </a:lnTo>
                  <a:lnTo>
                    <a:pt x="277" y="394"/>
                  </a:lnTo>
                  <a:lnTo>
                    <a:pt x="266" y="417"/>
                  </a:lnTo>
                  <a:lnTo>
                    <a:pt x="257" y="439"/>
                  </a:lnTo>
                  <a:lnTo>
                    <a:pt x="250" y="460"/>
                  </a:lnTo>
                  <a:lnTo>
                    <a:pt x="246" y="474"/>
                  </a:lnTo>
                  <a:lnTo>
                    <a:pt x="240" y="500"/>
                  </a:lnTo>
                  <a:lnTo>
                    <a:pt x="233" y="539"/>
                  </a:lnTo>
                  <a:lnTo>
                    <a:pt x="224" y="574"/>
                  </a:lnTo>
                  <a:lnTo>
                    <a:pt x="220" y="592"/>
                  </a:lnTo>
                  <a:lnTo>
                    <a:pt x="216" y="596"/>
                  </a:lnTo>
                  <a:lnTo>
                    <a:pt x="213" y="597"/>
                  </a:lnTo>
                  <a:lnTo>
                    <a:pt x="207" y="601"/>
                  </a:lnTo>
                  <a:lnTo>
                    <a:pt x="204" y="603"/>
                  </a:lnTo>
                  <a:lnTo>
                    <a:pt x="215" y="564"/>
                  </a:lnTo>
                  <a:lnTo>
                    <a:pt x="228" y="513"/>
                  </a:lnTo>
                  <a:lnTo>
                    <a:pt x="237" y="467"/>
                  </a:lnTo>
                  <a:lnTo>
                    <a:pt x="240" y="438"/>
                  </a:lnTo>
                  <a:lnTo>
                    <a:pt x="240" y="419"/>
                  </a:lnTo>
                  <a:lnTo>
                    <a:pt x="242" y="399"/>
                  </a:lnTo>
                  <a:lnTo>
                    <a:pt x="244" y="379"/>
                  </a:lnTo>
                  <a:lnTo>
                    <a:pt x="250" y="364"/>
                  </a:lnTo>
                  <a:lnTo>
                    <a:pt x="257" y="349"/>
                  </a:lnTo>
                  <a:lnTo>
                    <a:pt x="264" y="331"/>
                  </a:lnTo>
                  <a:lnTo>
                    <a:pt x="272" y="315"/>
                  </a:lnTo>
                  <a:lnTo>
                    <a:pt x="273" y="302"/>
                  </a:lnTo>
                  <a:lnTo>
                    <a:pt x="277" y="293"/>
                  </a:lnTo>
                  <a:lnTo>
                    <a:pt x="281" y="289"/>
                  </a:lnTo>
                  <a:lnTo>
                    <a:pt x="284" y="289"/>
                  </a:lnTo>
                  <a:lnTo>
                    <a:pt x="288" y="294"/>
                  </a:lnTo>
                  <a:lnTo>
                    <a:pt x="299"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3" name="Freeform 155"/>
            <p:cNvSpPr>
              <a:spLocks/>
            </p:cNvSpPr>
            <p:nvPr/>
          </p:nvSpPr>
          <p:spPr bwMode="auto">
            <a:xfrm>
              <a:off x="4048" y="2937"/>
              <a:ext cx="139" cy="159"/>
            </a:xfrm>
            <a:custGeom>
              <a:avLst/>
              <a:gdLst>
                <a:gd name="T0" fmla="*/ 1 w 278"/>
                <a:gd name="T1" fmla="*/ 1 h 318"/>
                <a:gd name="T2" fmla="*/ 1 w 278"/>
                <a:gd name="T3" fmla="*/ 1 h 318"/>
                <a:gd name="T4" fmla="*/ 1 w 278"/>
                <a:gd name="T5" fmla="*/ 1 h 318"/>
                <a:gd name="T6" fmla="*/ 1 w 278"/>
                <a:gd name="T7" fmla="*/ 1 h 318"/>
                <a:gd name="T8" fmla="*/ 1 w 278"/>
                <a:gd name="T9" fmla="*/ 1 h 318"/>
                <a:gd name="T10" fmla="*/ 1 w 278"/>
                <a:gd name="T11" fmla="*/ 1 h 318"/>
                <a:gd name="T12" fmla="*/ 1 w 278"/>
                <a:gd name="T13" fmla="*/ 1 h 318"/>
                <a:gd name="T14" fmla="*/ 1 w 278"/>
                <a:gd name="T15" fmla="*/ 1 h 318"/>
                <a:gd name="T16" fmla="*/ 1 w 278"/>
                <a:gd name="T17" fmla="*/ 1 h 318"/>
                <a:gd name="T18" fmla="*/ 1 w 278"/>
                <a:gd name="T19" fmla="*/ 1 h 318"/>
                <a:gd name="T20" fmla="*/ 1 w 278"/>
                <a:gd name="T21" fmla="*/ 1 h 318"/>
                <a:gd name="T22" fmla="*/ 1 w 278"/>
                <a:gd name="T23" fmla="*/ 1 h 318"/>
                <a:gd name="T24" fmla="*/ 1 w 278"/>
                <a:gd name="T25" fmla="*/ 1 h 318"/>
                <a:gd name="T26" fmla="*/ 1 w 278"/>
                <a:gd name="T27" fmla="*/ 1 h 318"/>
                <a:gd name="T28" fmla="*/ 1 w 278"/>
                <a:gd name="T29" fmla="*/ 1 h 318"/>
                <a:gd name="T30" fmla="*/ 1 w 278"/>
                <a:gd name="T31" fmla="*/ 1 h 318"/>
                <a:gd name="T32" fmla="*/ 1 w 278"/>
                <a:gd name="T33" fmla="*/ 1 h 318"/>
                <a:gd name="T34" fmla="*/ 1 w 278"/>
                <a:gd name="T35" fmla="*/ 1 h 318"/>
                <a:gd name="T36" fmla="*/ 1 w 278"/>
                <a:gd name="T37" fmla="*/ 0 h 318"/>
                <a:gd name="T38" fmla="*/ 1 w 278"/>
                <a:gd name="T39" fmla="*/ 1 h 318"/>
                <a:gd name="T40" fmla="*/ 1 w 278"/>
                <a:gd name="T41" fmla="*/ 1 h 318"/>
                <a:gd name="T42" fmla="*/ 1 w 278"/>
                <a:gd name="T43" fmla="*/ 1 h 318"/>
                <a:gd name="T44" fmla="*/ 1 w 278"/>
                <a:gd name="T45" fmla="*/ 1 h 318"/>
                <a:gd name="T46" fmla="*/ 1 w 278"/>
                <a:gd name="T47" fmla="*/ 1 h 318"/>
                <a:gd name="T48" fmla="*/ 1 w 278"/>
                <a:gd name="T49" fmla="*/ 1 h 318"/>
                <a:gd name="T50" fmla="*/ 1 w 278"/>
                <a:gd name="T51" fmla="*/ 1 h 318"/>
                <a:gd name="T52" fmla="*/ 1 w 278"/>
                <a:gd name="T53" fmla="*/ 1 h 318"/>
                <a:gd name="T54" fmla="*/ 1 w 278"/>
                <a:gd name="T55" fmla="*/ 1 h 318"/>
                <a:gd name="T56" fmla="*/ 1 w 278"/>
                <a:gd name="T57" fmla="*/ 1 h 318"/>
                <a:gd name="T58" fmla="*/ 1 w 278"/>
                <a:gd name="T59" fmla="*/ 1 h 318"/>
                <a:gd name="T60" fmla="*/ 1 w 278"/>
                <a:gd name="T61" fmla="*/ 1 h 318"/>
                <a:gd name="T62" fmla="*/ 1 w 278"/>
                <a:gd name="T63" fmla="*/ 1 h 318"/>
                <a:gd name="T64" fmla="*/ 1 w 278"/>
                <a:gd name="T65" fmla="*/ 1 h 318"/>
                <a:gd name="T66" fmla="*/ 1 w 278"/>
                <a:gd name="T67" fmla="*/ 1 h 318"/>
                <a:gd name="T68" fmla="*/ 1 w 278"/>
                <a:gd name="T69" fmla="*/ 1 h 318"/>
                <a:gd name="T70" fmla="*/ 1 w 278"/>
                <a:gd name="T71" fmla="*/ 1 h 318"/>
                <a:gd name="T72" fmla="*/ 1 w 278"/>
                <a:gd name="T73" fmla="*/ 1 h 318"/>
                <a:gd name="T74" fmla="*/ 1 w 278"/>
                <a:gd name="T75" fmla="*/ 1 h 318"/>
                <a:gd name="T76" fmla="*/ 1 w 278"/>
                <a:gd name="T77" fmla="*/ 1 h 318"/>
                <a:gd name="T78" fmla="*/ 1 w 278"/>
                <a:gd name="T79" fmla="*/ 1 h 318"/>
                <a:gd name="T80" fmla="*/ 1 w 278"/>
                <a:gd name="T81" fmla="*/ 1 h 3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78" h="318">
                  <a:moveTo>
                    <a:pt x="118" y="314"/>
                  </a:moveTo>
                  <a:lnTo>
                    <a:pt x="105" y="312"/>
                  </a:lnTo>
                  <a:lnTo>
                    <a:pt x="90" y="309"/>
                  </a:lnTo>
                  <a:lnTo>
                    <a:pt x="74" y="305"/>
                  </a:lnTo>
                  <a:lnTo>
                    <a:pt x="59" y="301"/>
                  </a:lnTo>
                  <a:lnTo>
                    <a:pt x="42" y="296"/>
                  </a:lnTo>
                  <a:lnTo>
                    <a:pt x="28" y="290"/>
                  </a:lnTo>
                  <a:lnTo>
                    <a:pt x="13" y="285"/>
                  </a:lnTo>
                  <a:lnTo>
                    <a:pt x="0" y="277"/>
                  </a:lnTo>
                  <a:lnTo>
                    <a:pt x="4" y="261"/>
                  </a:lnTo>
                  <a:lnTo>
                    <a:pt x="11" y="243"/>
                  </a:lnTo>
                  <a:lnTo>
                    <a:pt x="19" y="226"/>
                  </a:lnTo>
                  <a:lnTo>
                    <a:pt x="24" y="217"/>
                  </a:lnTo>
                  <a:lnTo>
                    <a:pt x="30" y="211"/>
                  </a:lnTo>
                  <a:lnTo>
                    <a:pt x="35" y="204"/>
                  </a:lnTo>
                  <a:lnTo>
                    <a:pt x="39" y="197"/>
                  </a:lnTo>
                  <a:lnTo>
                    <a:pt x="41" y="187"/>
                  </a:lnTo>
                  <a:lnTo>
                    <a:pt x="41" y="173"/>
                  </a:lnTo>
                  <a:lnTo>
                    <a:pt x="44" y="151"/>
                  </a:lnTo>
                  <a:lnTo>
                    <a:pt x="50" y="127"/>
                  </a:lnTo>
                  <a:lnTo>
                    <a:pt x="55" y="108"/>
                  </a:lnTo>
                  <a:lnTo>
                    <a:pt x="61" y="97"/>
                  </a:lnTo>
                  <a:lnTo>
                    <a:pt x="72" y="81"/>
                  </a:lnTo>
                  <a:lnTo>
                    <a:pt x="85" y="63"/>
                  </a:lnTo>
                  <a:lnTo>
                    <a:pt x="99" y="44"/>
                  </a:lnTo>
                  <a:lnTo>
                    <a:pt x="103" y="40"/>
                  </a:lnTo>
                  <a:lnTo>
                    <a:pt x="109" y="37"/>
                  </a:lnTo>
                  <a:lnTo>
                    <a:pt x="112" y="33"/>
                  </a:lnTo>
                  <a:lnTo>
                    <a:pt x="116" y="29"/>
                  </a:lnTo>
                  <a:lnTo>
                    <a:pt x="123" y="24"/>
                  </a:lnTo>
                  <a:lnTo>
                    <a:pt x="131" y="18"/>
                  </a:lnTo>
                  <a:lnTo>
                    <a:pt x="138" y="15"/>
                  </a:lnTo>
                  <a:lnTo>
                    <a:pt x="145" y="13"/>
                  </a:lnTo>
                  <a:lnTo>
                    <a:pt x="153" y="11"/>
                  </a:lnTo>
                  <a:lnTo>
                    <a:pt x="160" y="7"/>
                  </a:lnTo>
                  <a:lnTo>
                    <a:pt x="166" y="6"/>
                  </a:lnTo>
                  <a:lnTo>
                    <a:pt x="171" y="4"/>
                  </a:lnTo>
                  <a:lnTo>
                    <a:pt x="182" y="0"/>
                  </a:lnTo>
                  <a:lnTo>
                    <a:pt x="189" y="0"/>
                  </a:lnTo>
                  <a:lnTo>
                    <a:pt x="195" y="2"/>
                  </a:lnTo>
                  <a:lnTo>
                    <a:pt x="202" y="6"/>
                  </a:lnTo>
                  <a:lnTo>
                    <a:pt x="206" y="7"/>
                  </a:lnTo>
                  <a:lnTo>
                    <a:pt x="208" y="11"/>
                  </a:lnTo>
                  <a:lnTo>
                    <a:pt x="210" y="13"/>
                  </a:lnTo>
                  <a:lnTo>
                    <a:pt x="211" y="17"/>
                  </a:lnTo>
                  <a:lnTo>
                    <a:pt x="213" y="20"/>
                  </a:lnTo>
                  <a:lnTo>
                    <a:pt x="213" y="26"/>
                  </a:lnTo>
                  <a:lnTo>
                    <a:pt x="213" y="29"/>
                  </a:lnTo>
                  <a:lnTo>
                    <a:pt x="213" y="31"/>
                  </a:lnTo>
                  <a:lnTo>
                    <a:pt x="219" y="33"/>
                  </a:lnTo>
                  <a:lnTo>
                    <a:pt x="223" y="39"/>
                  </a:lnTo>
                  <a:lnTo>
                    <a:pt x="224" y="44"/>
                  </a:lnTo>
                  <a:lnTo>
                    <a:pt x="226" y="50"/>
                  </a:lnTo>
                  <a:lnTo>
                    <a:pt x="232" y="50"/>
                  </a:lnTo>
                  <a:lnTo>
                    <a:pt x="237" y="52"/>
                  </a:lnTo>
                  <a:lnTo>
                    <a:pt x="245" y="55"/>
                  </a:lnTo>
                  <a:lnTo>
                    <a:pt x="248" y="59"/>
                  </a:lnTo>
                  <a:lnTo>
                    <a:pt x="250" y="66"/>
                  </a:lnTo>
                  <a:lnTo>
                    <a:pt x="252" y="74"/>
                  </a:lnTo>
                  <a:lnTo>
                    <a:pt x="252" y="83"/>
                  </a:lnTo>
                  <a:lnTo>
                    <a:pt x="250" y="90"/>
                  </a:lnTo>
                  <a:lnTo>
                    <a:pt x="261" y="94"/>
                  </a:lnTo>
                  <a:lnTo>
                    <a:pt x="270" y="99"/>
                  </a:lnTo>
                  <a:lnTo>
                    <a:pt x="276" y="110"/>
                  </a:lnTo>
                  <a:lnTo>
                    <a:pt x="278" y="119"/>
                  </a:lnTo>
                  <a:lnTo>
                    <a:pt x="276" y="129"/>
                  </a:lnTo>
                  <a:lnTo>
                    <a:pt x="270" y="142"/>
                  </a:lnTo>
                  <a:lnTo>
                    <a:pt x="261" y="154"/>
                  </a:lnTo>
                  <a:lnTo>
                    <a:pt x="248" y="169"/>
                  </a:lnTo>
                  <a:lnTo>
                    <a:pt x="235" y="182"/>
                  </a:lnTo>
                  <a:lnTo>
                    <a:pt x="223" y="200"/>
                  </a:lnTo>
                  <a:lnTo>
                    <a:pt x="211" y="219"/>
                  </a:lnTo>
                  <a:lnTo>
                    <a:pt x="204" y="230"/>
                  </a:lnTo>
                  <a:lnTo>
                    <a:pt x="197" y="239"/>
                  </a:lnTo>
                  <a:lnTo>
                    <a:pt x="189" y="248"/>
                  </a:lnTo>
                  <a:lnTo>
                    <a:pt x="178" y="259"/>
                  </a:lnTo>
                  <a:lnTo>
                    <a:pt x="164" y="268"/>
                  </a:lnTo>
                  <a:lnTo>
                    <a:pt x="156" y="276"/>
                  </a:lnTo>
                  <a:lnTo>
                    <a:pt x="147" y="288"/>
                  </a:lnTo>
                  <a:lnTo>
                    <a:pt x="138" y="303"/>
                  </a:lnTo>
                  <a:lnTo>
                    <a:pt x="131" y="318"/>
                  </a:lnTo>
                  <a:lnTo>
                    <a:pt x="118" y="3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4" name="Freeform 156"/>
            <p:cNvSpPr>
              <a:spLocks/>
            </p:cNvSpPr>
            <p:nvPr/>
          </p:nvSpPr>
          <p:spPr bwMode="auto">
            <a:xfrm>
              <a:off x="4090" y="2869"/>
              <a:ext cx="45" cy="82"/>
            </a:xfrm>
            <a:custGeom>
              <a:avLst/>
              <a:gdLst>
                <a:gd name="T0" fmla="*/ 1 w 90"/>
                <a:gd name="T1" fmla="*/ 1 h 164"/>
                <a:gd name="T2" fmla="*/ 1 w 90"/>
                <a:gd name="T3" fmla="*/ 1 h 164"/>
                <a:gd name="T4" fmla="*/ 1 w 90"/>
                <a:gd name="T5" fmla="*/ 1 h 164"/>
                <a:gd name="T6" fmla="*/ 1 w 90"/>
                <a:gd name="T7" fmla="*/ 1 h 164"/>
                <a:gd name="T8" fmla="*/ 1 w 90"/>
                <a:gd name="T9" fmla="*/ 1 h 164"/>
                <a:gd name="T10" fmla="*/ 1 w 90"/>
                <a:gd name="T11" fmla="*/ 1 h 164"/>
                <a:gd name="T12" fmla="*/ 1 w 90"/>
                <a:gd name="T13" fmla="*/ 1 h 164"/>
                <a:gd name="T14" fmla="*/ 1 w 90"/>
                <a:gd name="T15" fmla="*/ 1 h 164"/>
                <a:gd name="T16" fmla="*/ 1 w 90"/>
                <a:gd name="T17" fmla="*/ 1 h 164"/>
                <a:gd name="T18" fmla="*/ 1 w 90"/>
                <a:gd name="T19" fmla="*/ 1 h 164"/>
                <a:gd name="T20" fmla="*/ 1 w 90"/>
                <a:gd name="T21" fmla="*/ 1 h 164"/>
                <a:gd name="T22" fmla="*/ 1 w 90"/>
                <a:gd name="T23" fmla="*/ 1 h 164"/>
                <a:gd name="T24" fmla="*/ 1 w 90"/>
                <a:gd name="T25" fmla="*/ 1 h 164"/>
                <a:gd name="T26" fmla="*/ 1 w 90"/>
                <a:gd name="T27" fmla="*/ 1 h 164"/>
                <a:gd name="T28" fmla="*/ 1 w 90"/>
                <a:gd name="T29" fmla="*/ 1 h 164"/>
                <a:gd name="T30" fmla="*/ 1 w 90"/>
                <a:gd name="T31" fmla="*/ 1 h 164"/>
                <a:gd name="T32" fmla="*/ 1 w 90"/>
                <a:gd name="T33" fmla="*/ 1 h 164"/>
                <a:gd name="T34" fmla="*/ 1 w 90"/>
                <a:gd name="T35" fmla="*/ 0 h 164"/>
                <a:gd name="T36" fmla="*/ 1 w 90"/>
                <a:gd name="T37" fmla="*/ 0 h 164"/>
                <a:gd name="T38" fmla="*/ 0 w 90"/>
                <a:gd name="T39" fmla="*/ 1 h 164"/>
                <a:gd name="T40" fmla="*/ 1 w 90"/>
                <a:gd name="T41" fmla="*/ 1 h 164"/>
                <a:gd name="T42" fmla="*/ 1 w 90"/>
                <a:gd name="T43" fmla="*/ 1 h 164"/>
                <a:gd name="T44" fmla="*/ 1 w 90"/>
                <a:gd name="T45" fmla="*/ 1 h 164"/>
                <a:gd name="T46" fmla="*/ 1 w 90"/>
                <a:gd name="T47" fmla="*/ 1 h 164"/>
                <a:gd name="T48" fmla="*/ 1 w 90"/>
                <a:gd name="T49" fmla="*/ 1 h 164"/>
                <a:gd name="T50" fmla="*/ 1 w 90"/>
                <a:gd name="T51" fmla="*/ 1 h 164"/>
                <a:gd name="T52" fmla="*/ 1 w 90"/>
                <a:gd name="T53" fmla="*/ 1 h 164"/>
                <a:gd name="T54" fmla="*/ 1 w 90"/>
                <a:gd name="T55" fmla="*/ 1 h 164"/>
                <a:gd name="T56" fmla="*/ 1 w 90"/>
                <a:gd name="T57" fmla="*/ 1 h 1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0" h="164">
                  <a:moveTo>
                    <a:pt x="60" y="149"/>
                  </a:moveTo>
                  <a:lnTo>
                    <a:pt x="62" y="153"/>
                  </a:lnTo>
                  <a:lnTo>
                    <a:pt x="64" y="156"/>
                  </a:lnTo>
                  <a:lnTo>
                    <a:pt x="66" y="162"/>
                  </a:lnTo>
                  <a:lnTo>
                    <a:pt x="68" y="164"/>
                  </a:lnTo>
                  <a:lnTo>
                    <a:pt x="73" y="160"/>
                  </a:lnTo>
                  <a:lnTo>
                    <a:pt x="79" y="156"/>
                  </a:lnTo>
                  <a:lnTo>
                    <a:pt x="84" y="154"/>
                  </a:lnTo>
                  <a:lnTo>
                    <a:pt x="90" y="151"/>
                  </a:lnTo>
                  <a:lnTo>
                    <a:pt x="86" y="142"/>
                  </a:lnTo>
                  <a:lnTo>
                    <a:pt x="77" y="125"/>
                  </a:lnTo>
                  <a:lnTo>
                    <a:pt x="66" y="103"/>
                  </a:lnTo>
                  <a:lnTo>
                    <a:pt x="53" y="79"/>
                  </a:lnTo>
                  <a:lnTo>
                    <a:pt x="40" y="53"/>
                  </a:lnTo>
                  <a:lnTo>
                    <a:pt x="29" y="31"/>
                  </a:lnTo>
                  <a:lnTo>
                    <a:pt x="20" y="15"/>
                  </a:lnTo>
                  <a:lnTo>
                    <a:pt x="16" y="6"/>
                  </a:lnTo>
                  <a:lnTo>
                    <a:pt x="11" y="0"/>
                  </a:lnTo>
                  <a:lnTo>
                    <a:pt x="3" y="0"/>
                  </a:lnTo>
                  <a:lnTo>
                    <a:pt x="0" y="4"/>
                  </a:lnTo>
                  <a:lnTo>
                    <a:pt x="2" y="13"/>
                  </a:lnTo>
                  <a:lnTo>
                    <a:pt x="5" y="22"/>
                  </a:lnTo>
                  <a:lnTo>
                    <a:pt x="13" y="41"/>
                  </a:lnTo>
                  <a:lnTo>
                    <a:pt x="22" y="61"/>
                  </a:lnTo>
                  <a:lnTo>
                    <a:pt x="31" y="85"/>
                  </a:lnTo>
                  <a:lnTo>
                    <a:pt x="42" y="107"/>
                  </a:lnTo>
                  <a:lnTo>
                    <a:pt x="49" y="127"/>
                  </a:lnTo>
                  <a:lnTo>
                    <a:pt x="57" y="142"/>
                  </a:lnTo>
                  <a:lnTo>
                    <a:pt x="60" y="1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5" name="Freeform 157"/>
            <p:cNvSpPr>
              <a:spLocks/>
            </p:cNvSpPr>
            <p:nvPr/>
          </p:nvSpPr>
          <p:spPr bwMode="auto">
            <a:xfrm>
              <a:off x="4107" y="3045"/>
              <a:ext cx="29" cy="51"/>
            </a:xfrm>
            <a:custGeom>
              <a:avLst/>
              <a:gdLst>
                <a:gd name="T0" fmla="*/ 0 w 59"/>
                <a:gd name="T1" fmla="*/ 0 h 103"/>
                <a:gd name="T2" fmla="*/ 0 w 59"/>
                <a:gd name="T3" fmla="*/ 0 h 103"/>
                <a:gd name="T4" fmla="*/ 0 w 59"/>
                <a:gd name="T5" fmla="*/ 0 h 103"/>
                <a:gd name="T6" fmla="*/ 0 w 59"/>
                <a:gd name="T7" fmla="*/ 0 h 103"/>
                <a:gd name="T8" fmla="*/ 0 w 59"/>
                <a:gd name="T9" fmla="*/ 0 h 103"/>
                <a:gd name="T10" fmla="*/ 0 w 59"/>
                <a:gd name="T11" fmla="*/ 0 h 103"/>
                <a:gd name="T12" fmla="*/ 0 w 59"/>
                <a:gd name="T13" fmla="*/ 0 h 103"/>
                <a:gd name="T14" fmla="*/ 0 w 59"/>
                <a:gd name="T15" fmla="*/ 0 h 103"/>
                <a:gd name="T16" fmla="*/ 0 w 59"/>
                <a:gd name="T17" fmla="*/ 0 h 103"/>
                <a:gd name="T18" fmla="*/ 0 w 59"/>
                <a:gd name="T19" fmla="*/ 0 h 103"/>
                <a:gd name="T20" fmla="*/ 0 w 59"/>
                <a:gd name="T21" fmla="*/ 0 h 103"/>
                <a:gd name="T22" fmla="*/ 0 w 59"/>
                <a:gd name="T23" fmla="*/ 0 h 103"/>
                <a:gd name="T24" fmla="*/ 0 w 59"/>
                <a:gd name="T25" fmla="*/ 0 h 103"/>
                <a:gd name="T26" fmla="*/ 0 w 59"/>
                <a:gd name="T27" fmla="*/ 0 h 103"/>
                <a:gd name="T28" fmla="*/ 0 w 59"/>
                <a:gd name="T29" fmla="*/ 0 h 103"/>
                <a:gd name="T30" fmla="*/ 0 w 59"/>
                <a:gd name="T31" fmla="*/ 0 h 103"/>
                <a:gd name="T32" fmla="*/ 0 w 59"/>
                <a:gd name="T33" fmla="*/ 0 h 103"/>
                <a:gd name="T34" fmla="*/ 0 w 59"/>
                <a:gd name="T35" fmla="*/ 0 h 103"/>
                <a:gd name="T36" fmla="*/ 0 w 59"/>
                <a:gd name="T37" fmla="*/ 0 h 103"/>
                <a:gd name="T38" fmla="*/ 0 w 59"/>
                <a:gd name="T39" fmla="*/ 0 h 103"/>
                <a:gd name="T40" fmla="*/ 0 w 59"/>
                <a:gd name="T41" fmla="*/ 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 h="103">
                  <a:moveTo>
                    <a:pt x="46" y="53"/>
                  </a:moveTo>
                  <a:lnTo>
                    <a:pt x="38" y="61"/>
                  </a:lnTo>
                  <a:lnTo>
                    <a:pt x="29" y="73"/>
                  </a:lnTo>
                  <a:lnTo>
                    <a:pt x="20" y="88"/>
                  </a:lnTo>
                  <a:lnTo>
                    <a:pt x="13" y="103"/>
                  </a:lnTo>
                  <a:lnTo>
                    <a:pt x="9" y="103"/>
                  </a:lnTo>
                  <a:lnTo>
                    <a:pt x="7" y="101"/>
                  </a:lnTo>
                  <a:lnTo>
                    <a:pt x="3" y="101"/>
                  </a:lnTo>
                  <a:lnTo>
                    <a:pt x="0" y="99"/>
                  </a:lnTo>
                  <a:lnTo>
                    <a:pt x="0" y="88"/>
                  </a:lnTo>
                  <a:lnTo>
                    <a:pt x="2" y="73"/>
                  </a:lnTo>
                  <a:lnTo>
                    <a:pt x="5" y="61"/>
                  </a:lnTo>
                  <a:lnTo>
                    <a:pt x="9" y="51"/>
                  </a:lnTo>
                  <a:lnTo>
                    <a:pt x="16" y="39"/>
                  </a:lnTo>
                  <a:lnTo>
                    <a:pt x="27" y="20"/>
                  </a:lnTo>
                  <a:lnTo>
                    <a:pt x="40" y="4"/>
                  </a:lnTo>
                  <a:lnTo>
                    <a:pt x="53" y="0"/>
                  </a:lnTo>
                  <a:lnTo>
                    <a:pt x="59" y="7"/>
                  </a:lnTo>
                  <a:lnTo>
                    <a:pt x="59" y="18"/>
                  </a:lnTo>
                  <a:lnTo>
                    <a:pt x="53" y="35"/>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6" name="Freeform 158"/>
            <p:cNvSpPr>
              <a:spLocks/>
            </p:cNvSpPr>
            <p:nvPr/>
          </p:nvSpPr>
          <p:spPr bwMode="auto">
            <a:xfrm>
              <a:off x="4098" y="2937"/>
              <a:ext cx="89" cy="82"/>
            </a:xfrm>
            <a:custGeom>
              <a:avLst/>
              <a:gdLst>
                <a:gd name="T0" fmla="*/ 0 w 179"/>
                <a:gd name="T1" fmla="*/ 1 h 164"/>
                <a:gd name="T2" fmla="*/ 0 w 179"/>
                <a:gd name="T3" fmla="*/ 1 h 164"/>
                <a:gd name="T4" fmla="*/ 0 w 179"/>
                <a:gd name="T5" fmla="*/ 1 h 164"/>
                <a:gd name="T6" fmla="*/ 0 w 179"/>
                <a:gd name="T7" fmla="*/ 1 h 164"/>
                <a:gd name="T8" fmla="*/ 0 w 179"/>
                <a:gd name="T9" fmla="*/ 1 h 164"/>
                <a:gd name="T10" fmla="*/ 0 w 179"/>
                <a:gd name="T11" fmla="*/ 1 h 164"/>
                <a:gd name="T12" fmla="*/ 0 w 179"/>
                <a:gd name="T13" fmla="*/ 1 h 164"/>
                <a:gd name="T14" fmla="*/ 0 w 179"/>
                <a:gd name="T15" fmla="*/ 1 h 164"/>
                <a:gd name="T16" fmla="*/ 0 w 179"/>
                <a:gd name="T17" fmla="*/ 1 h 164"/>
                <a:gd name="T18" fmla="*/ 0 w 179"/>
                <a:gd name="T19" fmla="*/ 1 h 164"/>
                <a:gd name="T20" fmla="*/ 0 w 179"/>
                <a:gd name="T21" fmla="*/ 1 h 164"/>
                <a:gd name="T22" fmla="*/ 0 w 179"/>
                <a:gd name="T23" fmla="*/ 1 h 164"/>
                <a:gd name="T24" fmla="*/ 0 w 179"/>
                <a:gd name="T25" fmla="*/ 1 h 164"/>
                <a:gd name="T26" fmla="*/ 0 w 179"/>
                <a:gd name="T27" fmla="*/ 1 h 164"/>
                <a:gd name="T28" fmla="*/ 0 w 179"/>
                <a:gd name="T29" fmla="*/ 1 h 164"/>
                <a:gd name="T30" fmla="*/ 0 w 179"/>
                <a:gd name="T31" fmla="*/ 1 h 164"/>
                <a:gd name="T32" fmla="*/ 0 w 179"/>
                <a:gd name="T33" fmla="*/ 1 h 164"/>
                <a:gd name="T34" fmla="*/ 0 w 179"/>
                <a:gd name="T35" fmla="*/ 1 h 164"/>
                <a:gd name="T36" fmla="*/ 0 w 179"/>
                <a:gd name="T37" fmla="*/ 1 h 164"/>
                <a:gd name="T38" fmla="*/ 0 w 179"/>
                <a:gd name="T39" fmla="*/ 1 h 164"/>
                <a:gd name="T40" fmla="*/ 0 w 179"/>
                <a:gd name="T41" fmla="*/ 1 h 164"/>
                <a:gd name="T42" fmla="*/ 0 w 179"/>
                <a:gd name="T43" fmla="*/ 1 h 164"/>
                <a:gd name="T44" fmla="*/ 0 w 179"/>
                <a:gd name="T45" fmla="*/ 1 h 164"/>
                <a:gd name="T46" fmla="*/ 0 w 179"/>
                <a:gd name="T47" fmla="*/ 1 h 164"/>
                <a:gd name="T48" fmla="*/ 0 w 179"/>
                <a:gd name="T49" fmla="*/ 1 h 164"/>
                <a:gd name="T50" fmla="*/ 0 w 179"/>
                <a:gd name="T51" fmla="*/ 1 h 164"/>
                <a:gd name="T52" fmla="*/ 0 w 179"/>
                <a:gd name="T53" fmla="*/ 1 h 164"/>
                <a:gd name="T54" fmla="*/ 0 w 179"/>
                <a:gd name="T55" fmla="*/ 1 h 164"/>
                <a:gd name="T56" fmla="*/ 0 w 179"/>
                <a:gd name="T57" fmla="*/ 1 h 164"/>
                <a:gd name="T58" fmla="*/ 0 w 179"/>
                <a:gd name="T59" fmla="*/ 1 h 164"/>
                <a:gd name="T60" fmla="*/ 0 w 179"/>
                <a:gd name="T61" fmla="*/ 1 h 164"/>
                <a:gd name="T62" fmla="*/ 0 w 179"/>
                <a:gd name="T63" fmla="*/ 1 h 164"/>
                <a:gd name="T64" fmla="*/ 0 w 179"/>
                <a:gd name="T65" fmla="*/ 1 h 164"/>
                <a:gd name="T66" fmla="*/ 0 w 179"/>
                <a:gd name="T67" fmla="*/ 1 h 164"/>
                <a:gd name="T68" fmla="*/ 0 w 179"/>
                <a:gd name="T69" fmla="*/ 1 h 164"/>
                <a:gd name="T70" fmla="*/ 0 w 179"/>
                <a:gd name="T71" fmla="*/ 1 h 164"/>
                <a:gd name="T72" fmla="*/ 0 w 179"/>
                <a:gd name="T73" fmla="*/ 1 h 164"/>
                <a:gd name="T74" fmla="*/ 0 w 179"/>
                <a:gd name="T75" fmla="*/ 0 h 164"/>
                <a:gd name="T76" fmla="*/ 0 w 179"/>
                <a:gd name="T77" fmla="*/ 1 h 164"/>
                <a:gd name="T78" fmla="*/ 0 w 179"/>
                <a:gd name="T79" fmla="*/ 1 h 164"/>
                <a:gd name="T80" fmla="*/ 0 w 179"/>
                <a:gd name="T81" fmla="*/ 1 h 164"/>
                <a:gd name="T82" fmla="*/ 0 w 179"/>
                <a:gd name="T83" fmla="*/ 1 h 1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9" h="164">
                  <a:moveTo>
                    <a:pt x="54" y="28"/>
                  </a:moveTo>
                  <a:lnTo>
                    <a:pt x="50" y="31"/>
                  </a:lnTo>
                  <a:lnTo>
                    <a:pt x="46" y="35"/>
                  </a:lnTo>
                  <a:lnTo>
                    <a:pt x="41" y="39"/>
                  </a:lnTo>
                  <a:lnTo>
                    <a:pt x="33" y="42"/>
                  </a:lnTo>
                  <a:lnTo>
                    <a:pt x="32" y="40"/>
                  </a:lnTo>
                  <a:lnTo>
                    <a:pt x="26" y="37"/>
                  </a:lnTo>
                  <a:lnTo>
                    <a:pt x="22" y="33"/>
                  </a:lnTo>
                  <a:lnTo>
                    <a:pt x="17" y="29"/>
                  </a:lnTo>
                  <a:lnTo>
                    <a:pt x="13" y="33"/>
                  </a:lnTo>
                  <a:lnTo>
                    <a:pt x="10" y="37"/>
                  </a:lnTo>
                  <a:lnTo>
                    <a:pt x="4" y="40"/>
                  </a:lnTo>
                  <a:lnTo>
                    <a:pt x="0" y="44"/>
                  </a:lnTo>
                  <a:lnTo>
                    <a:pt x="8" y="50"/>
                  </a:lnTo>
                  <a:lnTo>
                    <a:pt x="17" y="57"/>
                  </a:lnTo>
                  <a:lnTo>
                    <a:pt x="24" y="63"/>
                  </a:lnTo>
                  <a:lnTo>
                    <a:pt x="32" y="64"/>
                  </a:lnTo>
                  <a:lnTo>
                    <a:pt x="41" y="59"/>
                  </a:lnTo>
                  <a:lnTo>
                    <a:pt x="52" y="52"/>
                  </a:lnTo>
                  <a:lnTo>
                    <a:pt x="63" y="48"/>
                  </a:lnTo>
                  <a:lnTo>
                    <a:pt x="72" y="50"/>
                  </a:lnTo>
                  <a:lnTo>
                    <a:pt x="74" y="59"/>
                  </a:lnTo>
                  <a:lnTo>
                    <a:pt x="72" y="74"/>
                  </a:lnTo>
                  <a:lnTo>
                    <a:pt x="72" y="86"/>
                  </a:lnTo>
                  <a:lnTo>
                    <a:pt x="78" y="94"/>
                  </a:lnTo>
                  <a:lnTo>
                    <a:pt x="85" y="99"/>
                  </a:lnTo>
                  <a:lnTo>
                    <a:pt x="92" y="107"/>
                  </a:lnTo>
                  <a:lnTo>
                    <a:pt x="98" y="114"/>
                  </a:lnTo>
                  <a:lnTo>
                    <a:pt x="100" y="121"/>
                  </a:lnTo>
                  <a:lnTo>
                    <a:pt x="100" y="127"/>
                  </a:lnTo>
                  <a:lnTo>
                    <a:pt x="100" y="132"/>
                  </a:lnTo>
                  <a:lnTo>
                    <a:pt x="103" y="138"/>
                  </a:lnTo>
                  <a:lnTo>
                    <a:pt x="107" y="142"/>
                  </a:lnTo>
                  <a:lnTo>
                    <a:pt x="114" y="145"/>
                  </a:lnTo>
                  <a:lnTo>
                    <a:pt x="122" y="149"/>
                  </a:lnTo>
                  <a:lnTo>
                    <a:pt x="129" y="154"/>
                  </a:lnTo>
                  <a:lnTo>
                    <a:pt x="131" y="164"/>
                  </a:lnTo>
                  <a:lnTo>
                    <a:pt x="142" y="154"/>
                  </a:lnTo>
                  <a:lnTo>
                    <a:pt x="157" y="143"/>
                  </a:lnTo>
                  <a:lnTo>
                    <a:pt x="169" y="131"/>
                  </a:lnTo>
                  <a:lnTo>
                    <a:pt x="179" y="119"/>
                  </a:lnTo>
                  <a:lnTo>
                    <a:pt x="177" y="110"/>
                  </a:lnTo>
                  <a:lnTo>
                    <a:pt x="171" y="99"/>
                  </a:lnTo>
                  <a:lnTo>
                    <a:pt x="162" y="94"/>
                  </a:lnTo>
                  <a:lnTo>
                    <a:pt x="151" y="90"/>
                  </a:lnTo>
                  <a:lnTo>
                    <a:pt x="146" y="96"/>
                  </a:lnTo>
                  <a:lnTo>
                    <a:pt x="138" y="101"/>
                  </a:lnTo>
                  <a:lnTo>
                    <a:pt x="129" y="107"/>
                  </a:lnTo>
                  <a:lnTo>
                    <a:pt x="122" y="108"/>
                  </a:lnTo>
                  <a:lnTo>
                    <a:pt x="127" y="99"/>
                  </a:lnTo>
                  <a:lnTo>
                    <a:pt x="136" y="85"/>
                  </a:lnTo>
                  <a:lnTo>
                    <a:pt x="146" y="70"/>
                  </a:lnTo>
                  <a:lnTo>
                    <a:pt x="149" y="59"/>
                  </a:lnTo>
                  <a:lnTo>
                    <a:pt x="146" y="55"/>
                  </a:lnTo>
                  <a:lnTo>
                    <a:pt x="138" y="52"/>
                  </a:lnTo>
                  <a:lnTo>
                    <a:pt x="133" y="50"/>
                  </a:lnTo>
                  <a:lnTo>
                    <a:pt x="127" y="50"/>
                  </a:lnTo>
                  <a:lnTo>
                    <a:pt x="125" y="44"/>
                  </a:lnTo>
                  <a:lnTo>
                    <a:pt x="124" y="39"/>
                  </a:lnTo>
                  <a:lnTo>
                    <a:pt x="120" y="33"/>
                  </a:lnTo>
                  <a:lnTo>
                    <a:pt x="114" y="31"/>
                  </a:lnTo>
                  <a:lnTo>
                    <a:pt x="111" y="39"/>
                  </a:lnTo>
                  <a:lnTo>
                    <a:pt x="105" y="48"/>
                  </a:lnTo>
                  <a:lnTo>
                    <a:pt x="100" y="55"/>
                  </a:lnTo>
                  <a:lnTo>
                    <a:pt x="94" y="57"/>
                  </a:lnTo>
                  <a:lnTo>
                    <a:pt x="94" y="52"/>
                  </a:lnTo>
                  <a:lnTo>
                    <a:pt x="100" y="39"/>
                  </a:lnTo>
                  <a:lnTo>
                    <a:pt x="107" y="26"/>
                  </a:lnTo>
                  <a:lnTo>
                    <a:pt x="112" y="17"/>
                  </a:lnTo>
                  <a:lnTo>
                    <a:pt x="111" y="13"/>
                  </a:lnTo>
                  <a:lnTo>
                    <a:pt x="109" y="11"/>
                  </a:lnTo>
                  <a:lnTo>
                    <a:pt x="107" y="7"/>
                  </a:lnTo>
                  <a:lnTo>
                    <a:pt x="103" y="6"/>
                  </a:lnTo>
                  <a:lnTo>
                    <a:pt x="96" y="2"/>
                  </a:lnTo>
                  <a:lnTo>
                    <a:pt x="90" y="0"/>
                  </a:lnTo>
                  <a:lnTo>
                    <a:pt x="83" y="0"/>
                  </a:lnTo>
                  <a:lnTo>
                    <a:pt x="72" y="4"/>
                  </a:lnTo>
                  <a:lnTo>
                    <a:pt x="67" y="6"/>
                  </a:lnTo>
                  <a:lnTo>
                    <a:pt x="61" y="7"/>
                  </a:lnTo>
                  <a:lnTo>
                    <a:pt x="54" y="11"/>
                  </a:lnTo>
                  <a:lnTo>
                    <a:pt x="46" y="13"/>
                  </a:lnTo>
                  <a:lnTo>
                    <a:pt x="48" y="17"/>
                  </a:lnTo>
                  <a:lnTo>
                    <a:pt x="50" y="20"/>
                  </a:lnTo>
                  <a:lnTo>
                    <a:pt x="52" y="26"/>
                  </a:lnTo>
                  <a:lnTo>
                    <a:pt x="54"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7" name="Freeform 159"/>
            <p:cNvSpPr>
              <a:spLocks/>
            </p:cNvSpPr>
            <p:nvPr/>
          </p:nvSpPr>
          <p:spPr bwMode="auto">
            <a:xfrm>
              <a:off x="3861" y="2909"/>
              <a:ext cx="259" cy="450"/>
            </a:xfrm>
            <a:custGeom>
              <a:avLst/>
              <a:gdLst>
                <a:gd name="T0" fmla="*/ 0 w 519"/>
                <a:gd name="T1" fmla="*/ 1 h 900"/>
                <a:gd name="T2" fmla="*/ 0 w 519"/>
                <a:gd name="T3" fmla="*/ 1 h 900"/>
                <a:gd name="T4" fmla="*/ 0 w 519"/>
                <a:gd name="T5" fmla="*/ 1 h 900"/>
                <a:gd name="T6" fmla="*/ 0 w 519"/>
                <a:gd name="T7" fmla="*/ 1 h 900"/>
                <a:gd name="T8" fmla="*/ 0 w 519"/>
                <a:gd name="T9" fmla="*/ 1 h 900"/>
                <a:gd name="T10" fmla="*/ 0 w 519"/>
                <a:gd name="T11" fmla="*/ 1 h 900"/>
                <a:gd name="T12" fmla="*/ 0 w 519"/>
                <a:gd name="T13" fmla="*/ 1 h 900"/>
                <a:gd name="T14" fmla="*/ 0 w 519"/>
                <a:gd name="T15" fmla="*/ 1 h 900"/>
                <a:gd name="T16" fmla="*/ 0 w 519"/>
                <a:gd name="T17" fmla="*/ 1 h 900"/>
                <a:gd name="T18" fmla="*/ 0 w 519"/>
                <a:gd name="T19" fmla="*/ 1 h 900"/>
                <a:gd name="T20" fmla="*/ 0 w 519"/>
                <a:gd name="T21" fmla="*/ 1 h 900"/>
                <a:gd name="T22" fmla="*/ 0 w 519"/>
                <a:gd name="T23" fmla="*/ 1 h 900"/>
                <a:gd name="T24" fmla="*/ 0 w 519"/>
                <a:gd name="T25" fmla="*/ 1 h 900"/>
                <a:gd name="T26" fmla="*/ 0 w 519"/>
                <a:gd name="T27" fmla="*/ 1 h 900"/>
                <a:gd name="T28" fmla="*/ 0 w 519"/>
                <a:gd name="T29" fmla="*/ 1 h 900"/>
                <a:gd name="T30" fmla="*/ 0 w 519"/>
                <a:gd name="T31" fmla="*/ 1 h 900"/>
                <a:gd name="T32" fmla="*/ 0 w 519"/>
                <a:gd name="T33" fmla="*/ 1 h 900"/>
                <a:gd name="T34" fmla="*/ 0 w 519"/>
                <a:gd name="T35" fmla="*/ 1 h 900"/>
                <a:gd name="T36" fmla="*/ 0 w 519"/>
                <a:gd name="T37" fmla="*/ 1 h 900"/>
                <a:gd name="T38" fmla="*/ 0 w 519"/>
                <a:gd name="T39" fmla="*/ 1 h 900"/>
                <a:gd name="T40" fmla="*/ 0 w 519"/>
                <a:gd name="T41" fmla="*/ 1 h 900"/>
                <a:gd name="T42" fmla="*/ 0 w 519"/>
                <a:gd name="T43" fmla="*/ 1 h 900"/>
                <a:gd name="T44" fmla="*/ 0 w 519"/>
                <a:gd name="T45" fmla="*/ 1 h 900"/>
                <a:gd name="T46" fmla="*/ 0 w 519"/>
                <a:gd name="T47" fmla="*/ 1 h 900"/>
                <a:gd name="T48" fmla="*/ 0 w 519"/>
                <a:gd name="T49" fmla="*/ 1 h 900"/>
                <a:gd name="T50" fmla="*/ 0 w 519"/>
                <a:gd name="T51" fmla="*/ 1 h 900"/>
                <a:gd name="T52" fmla="*/ 0 w 519"/>
                <a:gd name="T53" fmla="*/ 1 h 900"/>
                <a:gd name="T54" fmla="*/ 0 w 519"/>
                <a:gd name="T55" fmla="*/ 1 h 900"/>
                <a:gd name="T56" fmla="*/ 0 w 519"/>
                <a:gd name="T57" fmla="*/ 1 h 900"/>
                <a:gd name="T58" fmla="*/ 0 w 519"/>
                <a:gd name="T59" fmla="*/ 1 h 900"/>
                <a:gd name="T60" fmla="*/ 0 w 519"/>
                <a:gd name="T61" fmla="*/ 1 h 900"/>
                <a:gd name="T62" fmla="*/ 0 w 519"/>
                <a:gd name="T63" fmla="*/ 1 h 900"/>
                <a:gd name="T64" fmla="*/ 0 w 519"/>
                <a:gd name="T65" fmla="*/ 1 h 900"/>
                <a:gd name="T66" fmla="*/ 0 w 519"/>
                <a:gd name="T67" fmla="*/ 1 h 900"/>
                <a:gd name="T68" fmla="*/ 0 w 519"/>
                <a:gd name="T69" fmla="*/ 1 h 900"/>
                <a:gd name="T70" fmla="*/ 0 w 519"/>
                <a:gd name="T71" fmla="*/ 1 h 900"/>
                <a:gd name="T72" fmla="*/ 0 w 519"/>
                <a:gd name="T73" fmla="*/ 1 h 900"/>
                <a:gd name="T74" fmla="*/ 0 w 519"/>
                <a:gd name="T75" fmla="*/ 1 h 900"/>
                <a:gd name="T76" fmla="*/ 0 w 519"/>
                <a:gd name="T77" fmla="*/ 1 h 900"/>
                <a:gd name="T78" fmla="*/ 0 w 519"/>
                <a:gd name="T79" fmla="*/ 1 h 900"/>
                <a:gd name="T80" fmla="*/ 0 w 519"/>
                <a:gd name="T81" fmla="*/ 1 h 900"/>
                <a:gd name="T82" fmla="*/ 0 w 519"/>
                <a:gd name="T83" fmla="*/ 1 h 900"/>
                <a:gd name="T84" fmla="*/ 0 w 519"/>
                <a:gd name="T85" fmla="*/ 1 h 900"/>
                <a:gd name="T86" fmla="*/ 0 w 519"/>
                <a:gd name="T87" fmla="*/ 1 h 900"/>
                <a:gd name="T88" fmla="*/ 0 w 519"/>
                <a:gd name="T89" fmla="*/ 1 h 900"/>
                <a:gd name="T90" fmla="*/ 0 w 519"/>
                <a:gd name="T91" fmla="*/ 1 h 900"/>
                <a:gd name="T92" fmla="*/ 0 w 519"/>
                <a:gd name="T93" fmla="*/ 1 h 900"/>
                <a:gd name="T94" fmla="*/ 0 w 519"/>
                <a:gd name="T95" fmla="*/ 1 h 9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900">
                  <a:moveTo>
                    <a:pt x="92" y="790"/>
                  </a:moveTo>
                  <a:lnTo>
                    <a:pt x="103" y="796"/>
                  </a:lnTo>
                  <a:lnTo>
                    <a:pt x="116" y="803"/>
                  </a:lnTo>
                  <a:lnTo>
                    <a:pt x="133" y="812"/>
                  </a:lnTo>
                  <a:lnTo>
                    <a:pt x="149" y="823"/>
                  </a:lnTo>
                  <a:lnTo>
                    <a:pt x="164" y="832"/>
                  </a:lnTo>
                  <a:lnTo>
                    <a:pt x="177" y="843"/>
                  </a:lnTo>
                  <a:lnTo>
                    <a:pt x="188" y="851"/>
                  </a:lnTo>
                  <a:lnTo>
                    <a:pt x="193" y="858"/>
                  </a:lnTo>
                  <a:lnTo>
                    <a:pt x="199" y="869"/>
                  </a:lnTo>
                  <a:lnTo>
                    <a:pt x="206" y="880"/>
                  </a:lnTo>
                  <a:lnTo>
                    <a:pt x="214" y="891"/>
                  </a:lnTo>
                  <a:lnTo>
                    <a:pt x="219" y="898"/>
                  </a:lnTo>
                  <a:lnTo>
                    <a:pt x="226" y="893"/>
                  </a:lnTo>
                  <a:lnTo>
                    <a:pt x="234" y="886"/>
                  </a:lnTo>
                  <a:lnTo>
                    <a:pt x="241" y="878"/>
                  </a:lnTo>
                  <a:lnTo>
                    <a:pt x="247" y="875"/>
                  </a:lnTo>
                  <a:lnTo>
                    <a:pt x="250" y="876"/>
                  </a:lnTo>
                  <a:lnTo>
                    <a:pt x="254" y="880"/>
                  </a:lnTo>
                  <a:lnTo>
                    <a:pt x="256" y="882"/>
                  </a:lnTo>
                  <a:lnTo>
                    <a:pt x="259" y="886"/>
                  </a:lnTo>
                  <a:lnTo>
                    <a:pt x="278" y="889"/>
                  </a:lnTo>
                  <a:lnTo>
                    <a:pt x="298" y="893"/>
                  </a:lnTo>
                  <a:lnTo>
                    <a:pt x="320" y="897"/>
                  </a:lnTo>
                  <a:lnTo>
                    <a:pt x="342" y="898"/>
                  </a:lnTo>
                  <a:lnTo>
                    <a:pt x="362" y="898"/>
                  </a:lnTo>
                  <a:lnTo>
                    <a:pt x="383" y="900"/>
                  </a:lnTo>
                  <a:lnTo>
                    <a:pt x="397" y="898"/>
                  </a:lnTo>
                  <a:lnTo>
                    <a:pt x="406" y="897"/>
                  </a:lnTo>
                  <a:lnTo>
                    <a:pt x="414" y="891"/>
                  </a:lnTo>
                  <a:lnTo>
                    <a:pt x="423" y="882"/>
                  </a:lnTo>
                  <a:lnTo>
                    <a:pt x="434" y="873"/>
                  </a:lnTo>
                  <a:lnTo>
                    <a:pt x="445" y="860"/>
                  </a:lnTo>
                  <a:lnTo>
                    <a:pt x="454" y="847"/>
                  </a:lnTo>
                  <a:lnTo>
                    <a:pt x="463" y="836"/>
                  </a:lnTo>
                  <a:lnTo>
                    <a:pt x="469" y="827"/>
                  </a:lnTo>
                  <a:lnTo>
                    <a:pt x="471" y="819"/>
                  </a:lnTo>
                  <a:lnTo>
                    <a:pt x="471" y="796"/>
                  </a:lnTo>
                  <a:lnTo>
                    <a:pt x="471" y="755"/>
                  </a:lnTo>
                  <a:lnTo>
                    <a:pt x="473" y="711"/>
                  </a:lnTo>
                  <a:lnTo>
                    <a:pt x="476" y="674"/>
                  </a:lnTo>
                  <a:lnTo>
                    <a:pt x="487" y="641"/>
                  </a:lnTo>
                  <a:lnTo>
                    <a:pt x="498" y="603"/>
                  </a:lnTo>
                  <a:lnTo>
                    <a:pt x="506" y="568"/>
                  </a:lnTo>
                  <a:lnTo>
                    <a:pt x="502" y="542"/>
                  </a:lnTo>
                  <a:lnTo>
                    <a:pt x="509" y="513"/>
                  </a:lnTo>
                  <a:lnTo>
                    <a:pt x="515" y="469"/>
                  </a:lnTo>
                  <a:lnTo>
                    <a:pt x="519" y="419"/>
                  </a:lnTo>
                  <a:lnTo>
                    <a:pt x="517" y="379"/>
                  </a:lnTo>
                  <a:lnTo>
                    <a:pt x="515" y="379"/>
                  </a:lnTo>
                  <a:lnTo>
                    <a:pt x="513" y="377"/>
                  </a:lnTo>
                  <a:lnTo>
                    <a:pt x="509" y="377"/>
                  </a:lnTo>
                  <a:lnTo>
                    <a:pt x="506" y="375"/>
                  </a:lnTo>
                  <a:lnTo>
                    <a:pt x="502" y="375"/>
                  </a:lnTo>
                  <a:lnTo>
                    <a:pt x="500" y="373"/>
                  </a:lnTo>
                  <a:lnTo>
                    <a:pt x="496" y="373"/>
                  </a:lnTo>
                  <a:lnTo>
                    <a:pt x="493" y="371"/>
                  </a:lnTo>
                  <a:lnTo>
                    <a:pt x="480" y="369"/>
                  </a:lnTo>
                  <a:lnTo>
                    <a:pt x="465" y="366"/>
                  </a:lnTo>
                  <a:lnTo>
                    <a:pt x="449" y="362"/>
                  </a:lnTo>
                  <a:lnTo>
                    <a:pt x="434" y="358"/>
                  </a:lnTo>
                  <a:lnTo>
                    <a:pt x="417" y="353"/>
                  </a:lnTo>
                  <a:lnTo>
                    <a:pt x="403" y="347"/>
                  </a:lnTo>
                  <a:lnTo>
                    <a:pt x="388" y="342"/>
                  </a:lnTo>
                  <a:lnTo>
                    <a:pt x="375" y="334"/>
                  </a:lnTo>
                  <a:lnTo>
                    <a:pt x="370" y="331"/>
                  </a:lnTo>
                  <a:lnTo>
                    <a:pt x="364" y="327"/>
                  </a:lnTo>
                  <a:lnTo>
                    <a:pt x="359" y="323"/>
                  </a:lnTo>
                  <a:lnTo>
                    <a:pt x="355" y="320"/>
                  </a:lnTo>
                  <a:lnTo>
                    <a:pt x="349" y="345"/>
                  </a:lnTo>
                  <a:lnTo>
                    <a:pt x="346" y="371"/>
                  </a:lnTo>
                  <a:lnTo>
                    <a:pt x="344" y="395"/>
                  </a:lnTo>
                  <a:lnTo>
                    <a:pt x="342" y="415"/>
                  </a:lnTo>
                  <a:lnTo>
                    <a:pt x="338" y="437"/>
                  </a:lnTo>
                  <a:lnTo>
                    <a:pt x="333" y="459"/>
                  </a:lnTo>
                  <a:lnTo>
                    <a:pt x="322" y="478"/>
                  </a:lnTo>
                  <a:lnTo>
                    <a:pt x="313" y="487"/>
                  </a:lnTo>
                  <a:lnTo>
                    <a:pt x="304" y="494"/>
                  </a:lnTo>
                  <a:lnTo>
                    <a:pt x="294" y="505"/>
                  </a:lnTo>
                  <a:lnTo>
                    <a:pt x="289" y="516"/>
                  </a:lnTo>
                  <a:lnTo>
                    <a:pt x="285" y="526"/>
                  </a:lnTo>
                  <a:lnTo>
                    <a:pt x="276" y="498"/>
                  </a:lnTo>
                  <a:lnTo>
                    <a:pt x="265" y="465"/>
                  </a:lnTo>
                  <a:lnTo>
                    <a:pt x="256" y="434"/>
                  </a:lnTo>
                  <a:lnTo>
                    <a:pt x="250" y="417"/>
                  </a:lnTo>
                  <a:lnTo>
                    <a:pt x="245" y="404"/>
                  </a:lnTo>
                  <a:lnTo>
                    <a:pt x="236" y="390"/>
                  </a:lnTo>
                  <a:lnTo>
                    <a:pt x="225" y="375"/>
                  </a:lnTo>
                  <a:lnTo>
                    <a:pt x="215" y="366"/>
                  </a:lnTo>
                  <a:lnTo>
                    <a:pt x="210" y="353"/>
                  </a:lnTo>
                  <a:lnTo>
                    <a:pt x="208" y="333"/>
                  </a:lnTo>
                  <a:lnTo>
                    <a:pt x="208" y="311"/>
                  </a:lnTo>
                  <a:lnTo>
                    <a:pt x="206" y="289"/>
                  </a:lnTo>
                  <a:lnTo>
                    <a:pt x="201" y="265"/>
                  </a:lnTo>
                  <a:lnTo>
                    <a:pt x="193" y="237"/>
                  </a:lnTo>
                  <a:lnTo>
                    <a:pt x="186" y="211"/>
                  </a:lnTo>
                  <a:lnTo>
                    <a:pt x="184" y="193"/>
                  </a:lnTo>
                  <a:lnTo>
                    <a:pt x="188" y="169"/>
                  </a:lnTo>
                  <a:lnTo>
                    <a:pt x="191" y="134"/>
                  </a:lnTo>
                  <a:lnTo>
                    <a:pt x="191" y="97"/>
                  </a:lnTo>
                  <a:lnTo>
                    <a:pt x="186" y="74"/>
                  </a:lnTo>
                  <a:lnTo>
                    <a:pt x="179" y="61"/>
                  </a:lnTo>
                  <a:lnTo>
                    <a:pt x="169" y="46"/>
                  </a:lnTo>
                  <a:lnTo>
                    <a:pt x="162" y="30"/>
                  </a:lnTo>
                  <a:lnTo>
                    <a:pt x="153" y="15"/>
                  </a:lnTo>
                  <a:lnTo>
                    <a:pt x="151" y="11"/>
                  </a:lnTo>
                  <a:lnTo>
                    <a:pt x="147" y="7"/>
                  </a:lnTo>
                  <a:lnTo>
                    <a:pt x="146" y="4"/>
                  </a:lnTo>
                  <a:lnTo>
                    <a:pt x="142" y="0"/>
                  </a:lnTo>
                  <a:lnTo>
                    <a:pt x="136" y="9"/>
                  </a:lnTo>
                  <a:lnTo>
                    <a:pt x="127" y="17"/>
                  </a:lnTo>
                  <a:lnTo>
                    <a:pt x="114" y="22"/>
                  </a:lnTo>
                  <a:lnTo>
                    <a:pt x="101" y="22"/>
                  </a:lnTo>
                  <a:lnTo>
                    <a:pt x="100" y="37"/>
                  </a:lnTo>
                  <a:lnTo>
                    <a:pt x="94" y="50"/>
                  </a:lnTo>
                  <a:lnTo>
                    <a:pt x="87" y="64"/>
                  </a:lnTo>
                  <a:lnTo>
                    <a:pt x="79" y="79"/>
                  </a:lnTo>
                  <a:lnTo>
                    <a:pt x="67" y="96"/>
                  </a:lnTo>
                  <a:lnTo>
                    <a:pt x="54" y="109"/>
                  </a:lnTo>
                  <a:lnTo>
                    <a:pt x="39" y="118"/>
                  </a:lnTo>
                  <a:lnTo>
                    <a:pt x="26" y="123"/>
                  </a:lnTo>
                  <a:lnTo>
                    <a:pt x="19" y="145"/>
                  </a:lnTo>
                  <a:lnTo>
                    <a:pt x="11" y="176"/>
                  </a:lnTo>
                  <a:lnTo>
                    <a:pt x="4" y="211"/>
                  </a:lnTo>
                  <a:lnTo>
                    <a:pt x="0" y="246"/>
                  </a:lnTo>
                  <a:lnTo>
                    <a:pt x="4" y="268"/>
                  </a:lnTo>
                  <a:lnTo>
                    <a:pt x="13" y="289"/>
                  </a:lnTo>
                  <a:lnTo>
                    <a:pt x="21" y="305"/>
                  </a:lnTo>
                  <a:lnTo>
                    <a:pt x="24" y="320"/>
                  </a:lnTo>
                  <a:lnTo>
                    <a:pt x="22" y="336"/>
                  </a:lnTo>
                  <a:lnTo>
                    <a:pt x="26" y="349"/>
                  </a:lnTo>
                  <a:lnTo>
                    <a:pt x="32" y="357"/>
                  </a:lnTo>
                  <a:lnTo>
                    <a:pt x="41" y="362"/>
                  </a:lnTo>
                  <a:lnTo>
                    <a:pt x="41" y="388"/>
                  </a:lnTo>
                  <a:lnTo>
                    <a:pt x="39" y="424"/>
                  </a:lnTo>
                  <a:lnTo>
                    <a:pt x="35" y="470"/>
                  </a:lnTo>
                  <a:lnTo>
                    <a:pt x="37" y="520"/>
                  </a:lnTo>
                  <a:lnTo>
                    <a:pt x="41" y="548"/>
                  </a:lnTo>
                  <a:lnTo>
                    <a:pt x="46" y="582"/>
                  </a:lnTo>
                  <a:lnTo>
                    <a:pt x="52" y="623"/>
                  </a:lnTo>
                  <a:lnTo>
                    <a:pt x="59" y="663"/>
                  </a:lnTo>
                  <a:lnTo>
                    <a:pt x="68" y="704"/>
                  </a:lnTo>
                  <a:lnTo>
                    <a:pt x="76" y="739"/>
                  </a:lnTo>
                  <a:lnTo>
                    <a:pt x="85" y="770"/>
                  </a:lnTo>
                  <a:lnTo>
                    <a:pt x="92" y="7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8" name="Freeform 160"/>
            <p:cNvSpPr>
              <a:spLocks/>
            </p:cNvSpPr>
            <p:nvPr/>
          </p:nvSpPr>
          <p:spPr bwMode="auto">
            <a:xfrm>
              <a:off x="3872" y="3066"/>
              <a:ext cx="48" cy="58"/>
            </a:xfrm>
            <a:custGeom>
              <a:avLst/>
              <a:gdLst>
                <a:gd name="T0" fmla="*/ 0 w 98"/>
                <a:gd name="T1" fmla="*/ 0 h 118"/>
                <a:gd name="T2" fmla="*/ 0 w 98"/>
                <a:gd name="T3" fmla="*/ 0 h 118"/>
                <a:gd name="T4" fmla="*/ 0 w 98"/>
                <a:gd name="T5" fmla="*/ 0 h 118"/>
                <a:gd name="T6" fmla="*/ 0 w 98"/>
                <a:gd name="T7" fmla="*/ 0 h 118"/>
                <a:gd name="T8" fmla="*/ 0 w 98"/>
                <a:gd name="T9" fmla="*/ 0 h 118"/>
                <a:gd name="T10" fmla="*/ 0 w 98"/>
                <a:gd name="T11" fmla="*/ 0 h 118"/>
                <a:gd name="T12" fmla="*/ 0 w 98"/>
                <a:gd name="T13" fmla="*/ 0 h 118"/>
                <a:gd name="T14" fmla="*/ 0 w 98"/>
                <a:gd name="T15" fmla="*/ 0 h 118"/>
                <a:gd name="T16" fmla="*/ 0 w 98"/>
                <a:gd name="T17" fmla="*/ 0 h 118"/>
                <a:gd name="T18" fmla="*/ 0 w 98"/>
                <a:gd name="T19" fmla="*/ 0 h 118"/>
                <a:gd name="T20" fmla="*/ 0 w 98"/>
                <a:gd name="T21" fmla="*/ 0 h 118"/>
                <a:gd name="T22" fmla="*/ 0 w 98"/>
                <a:gd name="T23" fmla="*/ 0 h 118"/>
                <a:gd name="T24" fmla="*/ 0 w 98"/>
                <a:gd name="T25" fmla="*/ 0 h 118"/>
                <a:gd name="T26" fmla="*/ 0 w 98"/>
                <a:gd name="T27" fmla="*/ 0 h 118"/>
                <a:gd name="T28" fmla="*/ 0 w 98"/>
                <a:gd name="T29" fmla="*/ 0 h 118"/>
                <a:gd name="T30" fmla="*/ 0 w 98"/>
                <a:gd name="T31" fmla="*/ 0 h 118"/>
                <a:gd name="T32" fmla="*/ 0 w 98"/>
                <a:gd name="T33" fmla="*/ 0 h 118"/>
                <a:gd name="T34" fmla="*/ 0 w 98"/>
                <a:gd name="T35" fmla="*/ 0 h 118"/>
                <a:gd name="T36" fmla="*/ 0 w 98"/>
                <a:gd name="T37" fmla="*/ 0 h 118"/>
                <a:gd name="T38" fmla="*/ 0 w 98"/>
                <a:gd name="T39" fmla="*/ 0 h 118"/>
                <a:gd name="T40" fmla="*/ 0 w 98"/>
                <a:gd name="T41" fmla="*/ 0 h 118"/>
                <a:gd name="T42" fmla="*/ 0 w 98"/>
                <a:gd name="T43" fmla="*/ 0 h 118"/>
                <a:gd name="T44" fmla="*/ 0 w 98"/>
                <a:gd name="T45" fmla="*/ 0 h 118"/>
                <a:gd name="T46" fmla="*/ 0 w 98"/>
                <a:gd name="T47" fmla="*/ 0 h 118"/>
                <a:gd name="T48" fmla="*/ 0 w 98"/>
                <a:gd name="T49" fmla="*/ 0 h 118"/>
                <a:gd name="T50" fmla="*/ 0 w 98"/>
                <a:gd name="T51" fmla="*/ 0 h 118"/>
                <a:gd name="T52" fmla="*/ 0 w 98"/>
                <a:gd name="T53" fmla="*/ 0 h 118"/>
                <a:gd name="T54" fmla="*/ 0 w 98"/>
                <a:gd name="T55" fmla="*/ 0 h 118"/>
                <a:gd name="T56" fmla="*/ 0 w 98"/>
                <a:gd name="T57" fmla="*/ 0 h 1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18">
                  <a:moveTo>
                    <a:pt x="2" y="6"/>
                  </a:moveTo>
                  <a:lnTo>
                    <a:pt x="0" y="22"/>
                  </a:lnTo>
                  <a:lnTo>
                    <a:pt x="4" y="35"/>
                  </a:lnTo>
                  <a:lnTo>
                    <a:pt x="10" y="43"/>
                  </a:lnTo>
                  <a:lnTo>
                    <a:pt x="19" y="48"/>
                  </a:lnTo>
                  <a:lnTo>
                    <a:pt x="28" y="54"/>
                  </a:lnTo>
                  <a:lnTo>
                    <a:pt x="37" y="61"/>
                  </a:lnTo>
                  <a:lnTo>
                    <a:pt x="43" y="70"/>
                  </a:lnTo>
                  <a:lnTo>
                    <a:pt x="45" y="81"/>
                  </a:lnTo>
                  <a:lnTo>
                    <a:pt x="48" y="96"/>
                  </a:lnTo>
                  <a:lnTo>
                    <a:pt x="56" y="109"/>
                  </a:lnTo>
                  <a:lnTo>
                    <a:pt x="72" y="118"/>
                  </a:lnTo>
                  <a:lnTo>
                    <a:pt x="98" y="116"/>
                  </a:lnTo>
                  <a:lnTo>
                    <a:pt x="85" y="107"/>
                  </a:lnTo>
                  <a:lnTo>
                    <a:pt x="72" y="94"/>
                  </a:lnTo>
                  <a:lnTo>
                    <a:pt x="63" y="79"/>
                  </a:lnTo>
                  <a:lnTo>
                    <a:pt x="63" y="66"/>
                  </a:lnTo>
                  <a:lnTo>
                    <a:pt x="68" y="54"/>
                  </a:lnTo>
                  <a:lnTo>
                    <a:pt x="68" y="43"/>
                  </a:lnTo>
                  <a:lnTo>
                    <a:pt x="63" y="33"/>
                  </a:lnTo>
                  <a:lnTo>
                    <a:pt x="54" y="28"/>
                  </a:lnTo>
                  <a:lnTo>
                    <a:pt x="41" y="26"/>
                  </a:lnTo>
                  <a:lnTo>
                    <a:pt x="30" y="22"/>
                  </a:lnTo>
                  <a:lnTo>
                    <a:pt x="19" y="19"/>
                  </a:lnTo>
                  <a:lnTo>
                    <a:pt x="15" y="11"/>
                  </a:lnTo>
                  <a:lnTo>
                    <a:pt x="13" y="4"/>
                  </a:lnTo>
                  <a:lnTo>
                    <a:pt x="10" y="0"/>
                  </a:lnTo>
                  <a:lnTo>
                    <a:pt x="4" y="2"/>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69" name="Freeform 161"/>
            <p:cNvSpPr>
              <a:spLocks/>
            </p:cNvSpPr>
            <p:nvPr/>
          </p:nvSpPr>
          <p:spPr bwMode="auto">
            <a:xfrm>
              <a:off x="3861" y="3023"/>
              <a:ext cx="76" cy="71"/>
            </a:xfrm>
            <a:custGeom>
              <a:avLst/>
              <a:gdLst>
                <a:gd name="T0" fmla="*/ 0 w 153"/>
                <a:gd name="T1" fmla="*/ 1 h 141"/>
                <a:gd name="T2" fmla="*/ 0 w 153"/>
                <a:gd name="T3" fmla="*/ 1 h 141"/>
                <a:gd name="T4" fmla="*/ 0 w 153"/>
                <a:gd name="T5" fmla="*/ 1 h 141"/>
                <a:gd name="T6" fmla="*/ 0 w 153"/>
                <a:gd name="T7" fmla="*/ 0 h 141"/>
                <a:gd name="T8" fmla="*/ 0 w 153"/>
                <a:gd name="T9" fmla="*/ 1 h 141"/>
                <a:gd name="T10" fmla="*/ 0 w 153"/>
                <a:gd name="T11" fmla="*/ 1 h 141"/>
                <a:gd name="T12" fmla="*/ 0 w 153"/>
                <a:gd name="T13" fmla="*/ 1 h 141"/>
                <a:gd name="T14" fmla="*/ 0 w 153"/>
                <a:gd name="T15" fmla="*/ 1 h 141"/>
                <a:gd name="T16" fmla="*/ 0 w 153"/>
                <a:gd name="T17" fmla="*/ 1 h 141"/>
                <a:gd name="T18" fmla="*/ 0 w 153"/>
                <a:gd name="T19" fmla="*/ 1 h 141"/>
                <a:gd name="T20" fmla="*/ 0 w 153"/>
                <a:gd name="T21" fmla="*/ 1 h 141"/>
                <a:gd name="T22" fmla="*/ 0 w 153"/>
                <a:gd name="T23" fmla="*/ 1 h 141"/>
                <a:gd name="T24" fmla="*/ 0 w 153"/>
                <a:gd name="T25" fmla="*/ 1 h 141"/>
                <a:gd name="T26" fmla="*/ 0 w 153"/>
                <a:gd name="T27" fmla="*/ 1 h 141"/>
                <a:gd name="T28" fmla="*/ 0 w 153"/>
                <a:gd name="T29" fmla="*/ 1 h 141"/>
                <a:gd name="T30" fmla="*/ 0 w 153"/>
                <a:gd name="T31" fmla="*/ 1 h 141"/>
                <a:gd name="T32" fmla="*/ 0 w 153"/>
                <a:gd name="T33" fmla="*/ 1 h 141"/>
                <a:gd name="T34" fmla="*/ 0 w 153"/>
                <a:gd name="T35" fmla="*/ 1 h 141"/>
                <a:gd name="T36" fmla="*/ 0 w 153"/>
                <a:gd name="T37" fmla="*/ 1 h 141"/>
                <a:gd name="T38" fmla="*/ 0 w 153"/>
                <a:gd name="T39" fmla="*/ 1 h 141"/>
                <a:gd name="T40" fmla="*/ 0 w 153"/>
                <a:gd name="T41" fmla="*/ 1 h 141"/>
                <a:gd name="T42" fmla="*/ 0 w 153"/>
                <a:gd name="T43" fmla="*/ 1 h 141"/>
                <a:gd name="T44" fmla="*/ 0 w 153"/>
                <a:gd name="T45" fmla="*/ 1 h 141"/>
                <a:gd name="T46" fmla="*/ 0 w 153"/>
                <a:gd name="T47" fmla="*/ 1 h 141"/>
                <a:gd name="T48" fmla="*/ 0 w 153"/>
                <a:gd name="T49" fmla="*/ 1 h 141"/>
                <a:gd name="T50" fmla="*/ 0 w 153"/>
                <a:gd name="T51" fmla="*/ 1 h 141"/>
                <a:gd name="T52" fmla="*/ 0 w 153"/>
                <a:gd name="T53" fmla="*/ 1 h 141"/>
                <a:gd name="T54" fmla="*/ 0 w 153"/>
                <a:gd name="T55" fmla="*/ 1 h 141"/>
                <a:gd name="T56" fmla="*/ 0 w 153"/>
                <a:gd name="T57" fmla="*/ 1 h 141"/>
                <a:gd name="T58" fmla="*/ 0 w 153"/>
                <a:gd name="T59" fmla="*/ 1 h 141"/>
                <a:gd name="T60" fmla="*/ 0 w 153"/>
                <a:gd name="T61" fmla="*/ 1 h 141"/>
                <a:gd name="T62" fmla="*/ 0 w 153"/>
                <a:gd name="T63" fmla="*/ 1 h 141"/>
                <a:gd name="T64" fmla="*/ 0 w 153"/>
                <a:gd name="T65" fmla="*/ 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141">
                  <a:moveTo>
                    <a:pt x="0" y="16"/>
                  </a:moveTo>
                  <a:lnTo>
                    <a:pt x="11" y="9"/>
                  </a:lnTo>
                  <a:lnTo>
                    <a:pt x="26" y="3"/>
                  </a:lnTo>
                  <a:lnTo>
                    <a:pt x="39" y="0"/>
                  </a:lnTo>
                  <a:lnTo>
                    <a:pt x="50" y="2"/>
                  </a:lnTo>
                  <a:lnTo>
                    <a:pt x="55" y="5"/>
                  </a:lnTo>
                  <a:lnTo>
                    <a:pt x="63" y="11"/>
                  </a:lnTo>
                  <a:lnTo>
                    <a:pt x="70" y="18"/>
                  </a:lnTo>
                  <a:lnTo>
                    <a:pt x="79" y="25"/>
                  </a:lnTo>
                  <a:lnTo>
                    <a:pt x="87" y="33"/>
                  </a:lnTo>
                  <a:lnTo>
                    <a:pt x="96" y="38"/>
                  </a:lnTo>
                  <a:lnTo>
                    <a:pt x="103" y="46"/>
                  </a:lnTo>
                  <a:lnTo>
                    <a:pt x="109" y="49"/>
                  </a:lnTo>
                  <a:lnTo>
                    <a:pt x="120" y="57"/>
                  </a:lnTo>
                  <a:lnTo>
                    <a:pt x="129" y="68"/>
                  </a:lnTo>
                  <a:lnTo>
                    <a:pt x="136" y="81"/>
                  </a:lnTo>
                  <a:lnTo>
                    <a:pt x="142" y="92"/>
                  </a:lnTo>
                  <a:lnTo>
                    <a:pt x="146" y="106"/>
                  </a:lnTo>
                  <a:lnTo>
                    <a:pt x="149" y="121"/>
                  </a:lnTo>
                  <a:lnTo>
                    <a:pt x="153" y="136"/>
                  </a:lnTo>
                  <a:lnTo>
                    <a:pt x="151" y="141"/>
                  </a:lnTo>
                  <a:lnTo>
                    <a:pt x="140" y="130"/>
                  </a:lnTo>
                  <a:lnTo>
                    <a:pt x="122" y="104"/>
                  </a:lnTo>
                  <a:lnTo>
                    <a:pt x="107" y="75"/>
                  </a:lnTo>
                  <a:lnTo>
                    <a:pt x="98" y="59"/>
                  </a:lnTo>
                  <a:lnTo>
                    <a:pt x="89" y="53"/>
                  </a:lnTo>
                  <a:lnTo>
                    <a:pt x="78" y="46"/>
                  </a:lnTo>
                  <a:lnTo>
                    <a:pt x="67" y="38"/>
                  </a:lnTo>
                  <a:lnTo>
                    <a:pt x="52" y="31"/>
                  </a:lnTo>
                  <a:lnTo>
                    <a:pt x="37" y="25"/>
                  </a:lnTo>
                  <a:lnTo>
                    <a:pt x="24" y="20"/>
                  </a:lnTo>
                  <a:lnTo>
                    <a:pt x="11" y="16"/>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0" name="Freeform 162"/>
            <p:cNvSpPr>
              <a:spLocks/>
            </p:cNvSpPr>
            <p:nvPr/>
          </p:nvSpPr>
          <p:spPr bwMode="auto">
            <a:xfrm>
              <a:off x="4052" y="3090"/>
              <a:ext cx="15" cy="17"/>
            </a:xfrm>
            <a:custGeom>
              <a:avLst/>
              <a:gdLst>
                <a:gd name="T0" fmla="*/ 0 w 31"/>
                <a:gd name="T1" fmla="*/ 1 h 33"/>
                <a:gd name="T2" fmla="*/ 0 w 31"/>
                <a:gd name="T3" fmla="*/ 1 h 33"/>
                <a:gd name="T4" fmla="*/ 0 w 31"/>
                <a:gd name="T5" fmla="*/ 1 h 33"/>
                <a:gd name="T6" fmla="*/ 0 w 31"/>
                <a:gd name="T7" fmla="*/ 1 h 33"/>
                <a:gd name="T8" fmla="*/ 0 w 31"/>
                <a:gd name="T9" fmla="*/ 1 h 33"/>
                <a:gd name="T10" fmla="*/ 0 w 31"/>
                <a:gd name="T11" fmla="*/ 1 h 33"/>
                <a:gd name="T12" fmla="*/ 0 w 31"/>
                <a:gd name="T13" fmla="*/ 1 h 33"/>
                <a:gd name="T14" fmla="*/ 0 w 31"/>
                <a:gd name="T15" fmla="*/ 1 h 33"/>
                <a:gd name="T16" fmla="*/ 0 w 31"/>
                <a:gd name="T17" fmla="*/ 0 h 33"/>
                <a:gd name="T18" fmla="*/ 0 w 31"/>
                <a:gd name="T19" fmla="*/ 1 h 33"/>
                <a:gd name="T20" fmla="*/ 0 w 31"/>
                <a:gd name="T21" fmla="*/ 1 h 33"/>
                <a:gd name="T22" fmla="*/ 0 w 31"/>
                <a:gd name="T23" fmla="*/ 1 h 33"/>
                <a:gd name="T24" fmla="*/ 0 w 31"/>
                <a:gd name="T25" fmla="*/ 1 h 33"/>
                <a:gd name="T26" fmla="*/ 0 w 31"/>
                <a:gd name="T27" fmla="*/ 1 h 33"/>
                <a:gd name="T28" fmla="*/ 0 w 31"/>
                <a:gd name="T29" fmla="*/ 1 h 33"/>
                <a:gd name="T30" fmla="*/ 0 w 31"/>
                <a:gd name="T31" fmla="*/ 1 h 33"/>
                <a:gd name="T32" fmla="*/ 0 w 31"/>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16" y="33"/>
                  </a:moveTo>
                  <a:lnTo>
                    <a:pt x="23" y="31"/>
                  </a:lnTo>
                  <a:lnTo>
                    <a:pt x="27" y="27"/>
                  </a:lnTo>
                  <a:lnTo>
                    <a:pt x="31" y="22"/>
                  </a:lnTo>
                  <a:lnTo>
                    <a:pt x="31" y="16"/>
                  </a:lnTo>
                  <a:lnTo>
                    <a:pt x="29" y="9"/>
                  </a:lnTo>
                  <a:lnTo>
                    <a:pt x="25" y="5"/>
                  </a:lnTo>
                  <a:lnTo>
                    <a:pt x="22" y="2"/>
                  </a:lnTo>
                  <a:lnTo>
                    <a:pt x="14" y="0"/>
                  </a:lnTo>
                  <a:lnTo>
                    <a:pt x="9" y="2"/>
                  </a:lnTo>
                  <a:lnTo>
                    <a:pt x="3" y="5"/>
                  </a:lnTo>
                  <a:lnTo>
                    <a:pt x="0" y="9"/>
                  </a:lnTo>
                  <a:lnTo>
                    <a:pt x="0" y="16"/>
                  </a:lnTo>
                  <a:lnTo>
                    <a:pt x="1" y="24"/>
                  </a:lnTo>
                  <a:lnTo>
                    <a:pt x="5" y="27"/>
                  </a:lnTo>
                  <a:lnTo>
                    <a:pt x="9" y="31"/>
                  </a:lnTo>
                  <a:lnTo>
                    <a:pt x="1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1" name="Freeform 163"/>
            <p:cNvSpPr>
              <a:spLocks/>
            </p:cNvSpPr>
            <p:nvPr/>
          </p:nvSpPr>
          <p:spPr bwMode="auto">
            <a:xfrm>
              <a:off x="4048" y="3117"/>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1 h 33"/>
                <a:gd name="T20" fmla="*/ 1 w 33"/>
                <a:gd name="T21" fmla="*/ 1 h 33"/>
                <a:gd name="T22" fmla="*/ 1 w 33"/>
                <a:gd name="T23" fmla="*/ 1 h 33"/>
                <a:gd name="T24" fmla="*/ 0 w 33"/>
                <a:gd name="T25" fmla="*/ 1 h 33"/>
                <a:gd name="T26" fmla="*/ 1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9" y="33"/>
                  </a:moveTo>
                  <a:lnTo>
                    <a:pt x="24" y="31"/>
                  </a:lnTo>
                  <a:lnTo>
                    <a:pt x="30" y="28"/>
                  </a:lnTo>
                  <a:lnTo>
                    <a:pt x="31" y="22"/>
                  </a:lnTo>
                  <a:lnTo>
                    <a:pt x="33" y="15"/>
                  </a:lnTo>
                  <a:lnTo>
                    <a:pt x="31" y="9"/>
                  </a:lnTo>
                  <a:lnTo>
                    <a:pt x="28" y="4"/>
                  </a:lnTo>
                  <a:lnTo>
                    <a:pt x="24" y="2"/>
                  </a:lnTo>
                  <a:lnTo>
                    <a:pt x="17" y="0"/>
                  </a:lnTo>
                  <a:lnTo>
                    <a:pt x="9" y="2"/>
                  </a:lnTo>
                  <a:lnTo>
                    <a:pt x="6" y="6"/>
                  </a:lnTo>
                  <a:lnTo>
                    <a:pt x="2" y="9"/>
                  </a:lnTo>
                  <a:lnTo>
                    <a:pt x="0" y="17"/>
                  </a:lnTo>
                  <a:lnTo>
                    <a:pt x="2" y="24"/>
                  </a:lnTo>
                  <a:lnTo>
                    <a:pt x="8" y="28"/>
                  </a:lnTo>
                  <a:lnTo>
                    <a:pt x="11" y="31"/>
                  </a:lnTo>
                  <a:lnTo>
                    <a:pt x="19"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2" name="Freeform 164"/>
            <p:cNvSpPr>
              <a:spLocks/>
            </p:cNvSpPr>
            <p:nvPr/>
          </p:nvSpPr>
          <p:spPr bwMode="auto">
            <a:xfrm>
              <a:off x="4045" y="3148"/>
              <a:ext cx="17" cy="17"/>
            </a:xfrm>
            <a:custGeom>
              <a:avLst/>
              <a:gdLst>
                <a:gd name="T0" fmla="*/ 1 w 33"/>
                <a:gd name="T1" fmla="*/ 1 h 33"/>
                <a:gd name="T2" fmla="*/ 1 w 33"/>
                <a:gd name="T3" fmla="*/ 1 h 33"/>
                <a:gd name="T4" fmla="*/ 1 w 33"/>
                <a:gd name="T5" fmla="*/ 1 h 33"/>
                <a:gd name="T6" fmla="*/ 1 w 33"/>
                <a:gd name="T7" fmla="*/ 1 h 33"/>
                <a:gd name="T8" fmla="*/ 1 w 33"/>
                <a:gd name="T9" fmla="*/ 1 h 33"/>
                <a:gd name="T10" fmla="*/ 1 w 33"/>
                <a:gd name="T11" fmla="*/ 1 h 33"/>
                <a:gd name="T12" fmla="*/ 1 w 33"/>
                <a:gd name="T13" fmla="*/ 1 h 33"/>
                <a:gd name="T14" fmla="*/ 1 w 33"/>
                <a:gd name="T15" fmla="*/ 1 h 33"/>
                <a:gd name="T16" fmla="*/ 1 w 33"/>
                <a:gd name="T17" fmla="*/ 0 h 33"/>
                <a:gd name="T18" fmla="*/ 1 w 33"/>
                <a:gd name="T19" fmla="*/ 1 h 33"/>
                <a:gd name="T20" fmla="*/ 1 w 33"/>
                <a:gd name="T21" fmla="*/ 1 h 33"/>
                <a:gd name="T22" fmla="*/ 1 w 33"/>
                <a:gd name="T23" fmla="*/ 1 h 33"/>
                <a:gd name="T24" fmla="*/ 0 w 33"/>
                <a:gd name="T25" fmla="*/ 1 h 33"/>
                <a:gd name="T26" fmla="*/ 1 w 33"/>
                <a:gd name="T27" fmla="*/ 1 h 33"/>
                <a:gd name="T28" fmla="*/ 1 w 33"/>
                <a:gd name="T29" fmla="*/ 1 h 33"/>
                <a:gd name="T30" fmla="*/ 1 w 33"/>
                <a:gd name="T31" fmla="*/ 1 h 33"/>
                <a:gd name="T32" fmla="*/ 1 w 33"/>
                <a:gd name="T33" fmla="*/ 1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33">
                  <a:moveTo>
                    <a:pt x="16" y="33"/>
                  </a:moveTo>
                  <a:lnTo>
                    <a:pt x="24" y="31"/>
                  </a:lnTo>
                  <a:lnTo>
                    <a:pt x="27" y="27"/>
                  </a:lnTo>
                  <a:lnTo>
                    <a:pt x="31" y="22"/>
                  </a:lnTo>
                  <a:lnTo>
                    <a:pt x="33" y="14"/>
                  </a:lnTo>
                  <a:lnTo>
                    <a:pt x="31" y="9"/>
                  </a:lnTo>
                  <a:lnTo>
                    <a:pt x="27" y="3"/>
                  </a:lnTo>
                  <a:lnTo>
                    <a:pt x="24" y="1"/>
                  </a:lnTo>
                  <a:lnTo>
                    <a:pt x="16" y="0"/>
                  </a:lnTo>
                  <a:lnTo>
                    <a:pt x="9" y="1"/>
                  </a:lnTo>
                  <a:lnTo>
                    <a:pt x="5" y="5"/>
                  </a:lnTo>
                  <a:lnTo>
                    <a:pt x="2" y="9"/>
                  </a:lnTo>
                  <a:lnTo>
                    <a:pt x="0" y="16"/>
                  </a:lnTo>
                  <a:lnTo>
                    <a:pt x="2" y="23"/>
                  </a:lnTo>
                  <a:lnTo>
                    <a:pt x="5" y="27"/>
                  </a:lnTo>
                  <a:lnTo>
                    <a:pt x="9" y="31"/>
                  </a:lnTo>
                  <a:lnTo>
                    <a:pt x="1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3" name="Freeform 165"/>
            <p:cNvSpPr>
              <a:spLocks/>
            </p:cNvSpPr>
            <p:nvPr/>
          </p:nvSpPr>
          <p:spPr bwMode="auto">
            <a:xfrm>
              <a:off x="3874" y="2909"/>
              <a:ext cx="94" cy="182"/>
            </a:xfrm>
            <a:custGeom>
              <a:avLst/>
              <a:gdLst>
                <a:gd name="T0" fmla="*/ 0 w 189"/>
                <a:gd name="T1" fmla="*/ 0 h 366"/>
                <a:gd name="T2" fmla="*/ 0 w 189"/>
                <a:gd name="T3" fmla="*/ 0 h 366"/>
                <a:gd name="T4" fmla="*/ 0 w 189"/>
                <a:gd name="T5" fmla="*/ 0 h 366"/>
                <a:gd name="T6" fmla="*/ 0 w 189"/>
                <a:gd name="T7" fmla="*/ 0 h 366"/>
                <a:gd name="T8" fmla="*/ 0 w 189"/>
                <a:gd name="T9" fmla="*/ 0 h 366"/>
                <a:gd name="T10" fmla="*/ 0 w 189"/>
                <a:gd name="T11" fmla="*/ 0 h 366"/>
                <a:gd name="T12" fmla="*/ 0 w 189"/>
                <a:gd name="T13" fmla="*/ 0 h 366"/>
                <a:gd name="T14" fmla="*/ 0 w 189"/>
                <a:gd name="T15" fmla="*/ 0 h 366"/>
                <a:gd name="T16" fmla="*/ 0 w 189"/>
                <a:gd name="T17" fmla="*/ 0 h 366"/>
                <a:gd name="T18" fmla="*/ 0 w 189"/>
                <a:gd name="T19" fmla="*/ 0 h 366"/>
                <a:gd name="T20" fmla="*/ 0 w 189"/>
                <a:gd name="T21" fmla="*/ 0 h 366"/>
                <a:gd name="T22" fmla="*/ 0 w 189"/>
                <a:gd name="T23" fmla="*/ 0 h 366"/>
                <a:gd name="T24" fmla="*/ 0 w 189"/>
                <a:gd name="T25" fmla="*/ 0 h 366"/>
                <a:gd name="T26" fmla="*/ 0 w 189"/>
                <a:gd name="T27" fmla="*/ 0 h 366"/>
                <a:gd name="T28" fmla="*/ 0 w 189"/>
                <a:gd name="T29" fmla="*/ 0 h 366"/>
                <a:gd name="T30" fmla="*/ 0 w 189"/>
                <a:gd name="T31" fmla="*/ 0 h 366"/>
                <a:gd name="T32" fmla="*/ 0 w 189"/>
                <a:gd name="T33" fmla="*/ 0 h 366"/>
                <a:gd name="T34" fmla="*/ 0 w 189"/>
                <a:gd name="T35" fmla="*/ 0 h 366"/>
                <a:gd name="T36" fmla="*/ 0 w 189"/>
                <a:gd name="T37" fmla="*/ 0 h 366"/>
                <a:gd name="T38" fmla="*/ 0 w 189"/>
                <a:gd name="T39" fmla="*/ 0 h 366"/>
                <a:gd name="T40" fmla="*/ 0 w 189"/>
                <a:gd name="T41" fmla="*/ 0 h 366"/>
                <a:gd name="T42" fmla="*/ 0 w 189"/>
                <a:gd name="T43" fmla="*/ 0 h 366"/>
                <a:gd name="T44" fmla="*/ 0 w 189"/>
                <a:gd name="T45" fmla="*/ 0 h 366"/>
                <a:gd name="T46" fmla="*/ 0 w 189"/>
                <a:gd name="T47" fmla="*/ 0 h 366"/>
                <a:gd name="T48" fmla="*/ 0 w 189"/>
                <a:gd name="T49" fmla="*/ 0 h 366"/>
                <a:gd name="T50" fmla="*/ 0 w 189"/>
                <a:gd name="T51" fmla="*/ 0 h 366"/>
                <a:gd name="T52" fmla="*/ 0 w 189"/>
                <a:gd name="T53" fmla="*/ 0 h 366"/>
                <a:gd name="T54" fmla="*/ 0 w 189"/>
                <a:gd name="T55" fmla="*/ 0 h 366"/>
                <a:gd name="T56" fmla="*/ 0 w 189"/>
                <a:gd name="T57" fmla="*/ 0 h 366"/>
                <a:gd name="T58" fmla="*/ 0 w 189"/>
                <a:gd name="T59" fmla="*/ 0 h 366"/>
                <a:gd name="T60" fmla="*/ 0 w 189"/>
                <a:gd name="T61" fmla="*/ 0 h 366"/>
                <a:gd name="T62" fmla="*/ 0 w 189"/>
                <a:gd name="T63" fmla="*/ 0 h 366"/>
                <a:gd name="T64" fmla="*/ 0 w 189"/>
                <a:gd name="T65" fmla="*/ 0 h 366"/>
                <a:gd name="T66" fmla="*/ 0 w 189"/>
                <a:gd name="T67" fmla="*/ 0 h 3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9" h="366">
                  <a:moveTo>
                    <a:pt x="121" y="210"/>
                  </a:moveTo>
                  <a:lnTo>
                    <a:pt x="123" y="232"/>
                  </a:lnTo>
                  <a:lnTo>
                    <a:pt x="127" y="255"/>
                  </a:lnTo>
                  <a:lnTo>
                    <a:pt x="131" y="274"/>
                  </a:lnTo>
                  <a:lnTo>
                    <a:pt x="134" y="285"/>
                  </a:lnTo>
                  <a:lnTo>
                    <a:pt x="138" y="292"/>
                  </a:lnTo>
                  <a:lnTo>
                    <a:pt x="143" y="301"/>
                  </a:lnTo>
                  <a:lnTo>
                    <a:pt x="151" y="312"/>
                  </a:lnTo>
                  <a:lnTo>
                    <a:pt x="158" y="325"/>
                  </a:lnTo>
                  <a:lnTo>
                    <a:pt x="165" y="338"/>
                  </a:lnTo>
                  <a:lnTo>
                    <a:pt x="175" y="349"/>
                  </a:lnTo>
                  <a:lnTo>
                    <a:pt x="182" y="358"/>
                  </a:lnTo>
                  <a:lnTo>
                    <a:pt x="189" y="366"/>
                  </a:lnTo>
                  <a:lnTo>
                    <a:pt x="184" y="353"/>
                  </a:lnTo>
                  <a:lnTo>
                    <a:pt x="182" y="333"/>
                  </a:lnTo>
                  <a:lnTo>
                    <a:pt x="182" y="311"/>
                  </a:lnTo>
                  <a:lnTo>
                    <a:pt x="180" y="289"/>
                  </a:lnTo>
                  <a:lnTo>
                    <a:pt x="175" y="265"/>
                  </a:lnTo>
                  <a:lnTo>
                    <a:pt x="167" y="237"/>
                  </a:lnTo>
                  <a:lnTo>
                    <a:pt x="160" y="211"/>
                  </a:lnTo>
                  <a:lnTo>
                    <a:pt x="158" y="193"/>
                  </a:lnTo>
                  <a:lnTo>
                    <a:pt x="154" y="169"/>
                  </a:lnTo>
                  <a:lnTo>
                    <a:pt x="151" y="145"/>
                  </a:lnTo>
                  <a:lnTo>
                    <a:pt x="147" y="125"/>
                  </a:lnTo>
                  <a:lnTo>
                    <a:pt x="145" y="110"/>
                  </a:lnTo>
                  <a:lnTo>
                    <a:pt x="142" y="92"/>
                  </a:lnTo>
                  <a:lnTo>
                    <a:pt x="136" y="66"/>
                  </a:lnTo>
                  <a:lnTo>
                    <a:pt x="131" y="39"/>
                  </a:lnTo>
                  <a:lnTo>
                    <a:pt x="127" y="15"/>
                  </a:lnTo>
                  <a:lnTo>
                    <a:pt x="125" y="11"/>
                  </a:lnTo>
                  <a:lnTo>
                    <a:pt x="121" y="7"/>
                  </a:lnTo>
                  <a:lnTo>
                    <a:pt x="120" y="4"/>
                  </a:lnTo>
                  <a:lnTo>
                    <a:pt x="116" y="0"/>
                  </a:lnTo>
                  <a:lnTo>
                    <a:pt x="110" y="9"/>
                  </a:lnTo>
                  <a:lnTo>
                    <a:pt x="101" y="17"/>
                  </a:lnTo>
                  <a:lnTo>
                    <a:pt x="88" y="22"/>
                  </a:lnTo>
                  <a:lnTo>
                    <a:pt x="75" y="22"/>
                  </a:lnTo>
                  <a:lnTo>
                    <a:pt x="85" y="44"/>
                  </a:lnTo>
                  <a:lnTo>
                    <a:pt x="92" y="64"/>
                  </a:lnTo>
                  <a:lnTo>
                    <a:pt x="97" y="83"/>
                  </a:lnTo>
                  <a:lnTo>
                    <a:pt x="99" y="99"/>
                  </a:lnTo>
                  <a:lnTo>
                    <a:pt x="103" y="116"/>
                  </a:lnTo>
                  <a:lnTo>
                    <a:pt x="109" y="136"/>
                  </a:lnTo>
                  <a:lnTo>
                    <a:pt x="116" y="156"/>
                  </a:lnTo>
                  <a:lnTo>
                    <a:pt x="118" y="173"/>
                  </a:lnTo>
                  <a:lnTo>
                    <a:pt x="114" y="165"/>
                  </a:lnTo>
                  <a:lnTo>
                    <a:pt x="107" y="154"/>
                  </a:lnTo>
                  <a:lnTo>
                    <a:pt x="99" y="142"/>
                  </a:lnTo>
                  <a:lnTo>
                    <a:pt x="88" y="127"/>
                  </a:lnTo>
                  <a:lnTo>
                    <a:pt x="79" y="112"/>
                  </a:lnTo>
                  <a:lnTo>
                    <a:pt x="70" y="99"/>
                  </a:lnTo>
                  <a:lnTo>
                    <a:pt x="61" y="88"/>
                  </a:lnTo>
                  <a:lnTo>
                    <a:pt x="53" y="79"/>
                  </a:lnTo>
                  <a:lnTo>
                    <a:pt x="41" y="96"/>
                  </a:lnTo>
                  <a:lnTo>
                    <a:pt x="28" y="109"/>
                  </a:lnTo>
                  <a:lnTo>
                    <a:pt x="13" y="118"/>
                  </a:lnTo>
                  <a:lnTo>
                    <a:pt x="0" y="123"/>
                  </a:lnTo>
                  <a:lnTo>
                    <a:pt x="9" y="129"/>
                  </a:lnTo>
                  <a:lnTo>
                    <a:pt x="18" y="134"/>
                  </a:lnTo>
                  <a:lnTo>
                    <a:pt x="29" y="140"/>
                  </a:lnTo>
                  <a:lnTo>
                    <a:pt x="41" y="143"/>
                  </a:lnTo>
                  <a:lnTo>
                    <a:pt x="53" y="149"/>
                  </a:lnTo>
                  <a:lnTo>
                    <a:pt x="68" y="158"/>
                  </a:lnTo>
                  <a:lnTo>
                    <a:pt x="81" y="169"/>
                  </a:lnTo>
                  <a:lnTo>
                    <a:pt x="88" y="178"/>
                  </a:lnTo>
                  <a:lnTo>
                    <a:pt x="90" y="188"/>
                  </a:lnTo>
                  <a:lnTo>
                    <a:pt x="97" y="200"/>
                  </a:lnTo>
                  <a:lnTo>
                    <a:pt x="107" y="210"/>
                  </a:lnTo>
                  <a:lnTo>
                    <a:pt x="121" y="2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4" name="Freeform 166"/>
            <p:cNvSpPr>
              <a:spLocks/>
            </p:cNvSpPr>
            <p:nvPr/>
          </p:nvSpPr>
          <p:spPr bwMode="auto">
            <a:xfrm>
              <a:off x="3880" y="3292"/>
              <a:ext cx="157" cy="136"/>
            </a:xfrm>
            <a:custGeom>
              <a:avLst/>
              <a:gdLst>
                <a:gd name="T0" fmla="*/ 1 w 314"/>
                <a:gd name="T1" fmla="*/ 1 h 270"/>
                <a:gd name="T2" fmla="*/ 1 w 314"/>
                <a:gd name="T3" fmla="*/ 1 h 270"/>
                <a:gd name="T4" fmla="*/ 1 w 314"/>
                <a:gd name="T5" fmla="*/ 0 h 270"/>
                <a:gd name="T6" fmla="*/ 1 w 314"/>
                <a:gd name="T7" fmla="*/ 1 h 270"/>
                <a:gd name="T8" fmla="*/ 1 w 314"/>
                <a:gd name="T9" fmla="*/ 1 h 270"/>
                <a:gd name="T10" fmla="*/ 1 w 314"/>
                <a:gd name="T11" fmla="*/ 1 h 270"/>
                <a:gd name="T12" fmla="*/ 1 w 314"/>
                <a:gd name="T13" fmla="*/ 1 h 270"/>
                <a:gd name="T14" fmla="*/ 1 w 314"/>
                <a:gd name="T15" fmla="*/ 1 h 270"/>
                <a:gd name="T16" fmla="*/ 1 w 314"/>
                <a:gd name="T17" fmla="*/ 1 h 270"/>
                <a:gd name="T18" fmla="*/ 1 w 314"/>
                <a:gd name="T19" fmla="*/ 1 h 270"/>
                <a:gd name="T20" fmla="*/ 1 w 314"/>
                <a:gd name="T21" fmla="*/ 1 h 270"/>
                <a:gd name="T22" fmla="*/ 1 w 314"/>
                <a:gd name="T23" fmla="*/ 1 h 270"/>
                <a:gd name="T24" fmla="*/ 1 w 314"/>
                <a:gd name="T25" fmla="*/ 1 h 270"/>
                <a:gd name="T26" fmla="*/ 1 w 314"/>
                <a:gd name="T27" fmla="*/ 1 h 270"/>
                <a:gd name="T28" fmla="*/ 1 w 314"/>
                <a:gd name="T29" fmla="*/ 1 h 270"/>
                <a:gd name="T30" fmla="*/ 1 w 314"/>
                <a:gd name="T31" fmla="*/ 1 h 270"/>
                <a:gd name="T32" fmla="*/ 1 w 314"/>
                <a:gd name="T33" fmla="*/ 1 h 270"/>
                <a:gd name="T34" fmla="*/ 1 w 314"/>
                <a:gd name="T35" fmla="*/ 1 h 270"/>
                <a:gd name="T36" fmla="*/ 1 w 314"/>
                <a:gd name="T37" fmla="*/ 1 h 270"/>
                <a:gd name="T38" fmla="*/ 1 w 314"/>
                <a:gd name="T39" fmla="*/ 1 h 270"/>
                <a:gd name="T40" fmla="*/ 1 w 314"/>
                <a:gd name="T41" fmla="*/ 1 h 270"/>
                <a:gd name="T42" fmla="*/ 1 w 314"/>
                <a:gd name="T43" fmla="*/ 1 h 270"/>
                <a:gd name="T44" fmla="*/ 1 w 314"/>
                <a:gd name="T45" fmla="*/ 1 h 270"/>
                <a:gd name="T46" fmla="*/ 1 w 314"/>
                <a:gd name="T47" fmla="*/ 1 h 270"/>
                <a:gd name="T48" fmla="*/ 1 w 314"/>
                <a:gd name="T49" fmla="*/ 1 h 270"/>
                <a:gd name="T50" fmla="*/ 1 w 314"/>
                <a:gd name="T51" fmla="*/ 1 h 270"/>
                <a:gd name="T52" fmla="*/ 1 w 314"/>
                <a:gd name="T53" fmla="*/ 1 h 270"/>
                <a:gd name="T54" fmla="*/ 1 w 314"/>
                <a:gd name="T55" fmla="*/ 1 h 270"/>
                <a:gd name="T56" fmla="*/ 1 w 314"/>
                <a:gd name="T57" fmla="*/ 1 h 270"/>
                <a:gd name="T58" fmla="*/ 1 w 314"/>
                <a:gd name="T59" fmla="*/ 1 h 270"/>
                <a:gd name="T60" fmla="*/ 1 w 314"/>
                <a:gd name="T61" fmla="*/ 1 h 270"/>
                <a:gd name="T62" fmla="*/ 1 w 314"/>
                <a:gd name="T63" fmla="*/ 1 h 270"/>
                <a:gd name="T64" fmla="*/ 1 w 314"/>
                <a:gd name="T65" fmla="*/ 1 h 270"/>
                <a:gd name="T66" fmla="*/ 1 w 314"/>
                <a:gd name="T67" fmla="*/ 1 h 270"/>
                <a:gd name="T68" fmla="*/ 1 w 314"/>
                <a:gd name="T69" fmla="*/ 1 h 270"/>
                <a:gd name="T70" fmla="*/ 1 w 314"/>
                <a:gd name="T71" fmla="*/ 1 h 270"/>
                <a:gd name="T72" fmla="*/ 1 w 314"/>
                <a:gd name="T73" fmla="*/ 1 h 270"/>
                <a:gd name="T74" fmla="*/ 1 w 314"/>
                <a:gd name="T75" fmla="*/ 1 h 270"/>
                <a:gd name="T76" fmla="*/ 1 w 314"/>
                <a:gd name="T77" fmla="*/ 1 h 270"/>
                <a:gd name="T78" fmla="*/ 1 w 314"/>
                <a:gd name="T79" fmla="*/ 1 h 2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4" h="270">
                  <a:moveTo>
                    <a:pt x="200" y="20"/>
                  </a:moveTo>
                  <a:lnTo>
                    <a:pt x="195" y="15"/>
                  </a:lnTo>
                  <a:lnTo>
                    <a:pt x="187" y="11"/>
                  </a:lnTo>
                  <a:lnTo>
                    <a:pt x="178" y="6"/>
                  </a:lnTo>
                  <a:lnTo>
                    <a:pt x="169" y="2"/>
                  </a:lnTo>
                  <a:lnTo>
                    <a:pt x="163" y="0"/>
                  </a:lnTo>
                  <a:lnTo>
                    <a:pt x="156" y="2"/>
                  </a:lnTo>
                  <a:lnTo>
                    <a:pt x="149" y="4"/>
                  </a:lnTo>
                  <a:lnTo>
                    <a:pt x="141" y="6"/>
                  </a:lnTo>
                  <a:lnTo>
                    <a:pt x="132" y="9"/>
                  </a:lnTo>
                  <a:lnTo>
                    <a:pt x="125" y="15"/>
                  </a:lnTo>
                  <a:lnTo>
                    <a:pt x="118" y="18"/>
                  </a:lnTo>
                  <a:lnTo>
                    <a:pt x="110" y="24"/>
                  </a:lnTo>
                  <a:lnTo>
                    <a:pt x="99" y="29"/>
                  </a:lnTo>
                  <a:lnTo>
                    <a:pt x="88" y="37"/>
                  </a:lnTo>
                  <a:lnTo>
                    <a:pt x="73" y="44"/>
                  </a:lnTo>
                  <a:lnTo>
                    <a:pt x="59" y="51"/>
                  </a:lnTo>
                  <a:lnTo>
                    <a:pt x="44" y="59"/>
                  </a:lnTo>
                  <a:lnTo>
                    <a:pt x="29" y="64"/>
                  </a:lnTo>
                  <a:lnTo>
                    <a:pt x="16" y="68"/>
                  </a:lnTo>
                  <a:lnTo>
                    <a:pt x="5" y="72"/>
                  </a:lnTo>
                  <a:lnTo>
                    <a:pt x="7" y="79"/>
                  </a:lnTo>
                  <a:lnTo>
                    <a:pt x="9" y="84"/>
                  </a:lnTo>
                  <a:lnTo>
                    <a:pt x="11" y="90"/>
                  </a:lnTo>
                  <a:lnTo>
                    <a:pt x="13" y="97"/>
                  </a:lnTo>
                  <a:lnTo>
                    <a:pt x="26" y="149"/>
                  </a:lnTo>
                  <a:lnTo>
                    <a:pt x="31" y="189"/>
                  </a:lnTo>
                  <a:lnTo>
                    <a:pt x="22" y="228"/>
                  </a:lnTo>
                  <a:lnTo>
                    <a:pt x="0" y="270"/>
                  </a:lnTo>
                  <a:lnTo>
                    <a:pt x="7" y="265"/>
                  </a:lnTo>
                  <a:lnTo>
                    <a:pt x="15" y="259"/>
                  </a:lnTo>
                  <a:lnTo>
                    <a:pt x="22" y="253"/>
                  </a:lnTo>
                  <a:lnTo>
                    <a:pt x="29" y="248"/>
                  </a:lnTo>
                  <a:lnTo>
                    <a:pt x="39" y="246"/>
                  </a:lnTo>
                  <a:lnTo>
                    <a:pt x="46" y="244"/>
                  </a:lnTo>
                  <a:lnTo>
                    <a:pt x="51" y="242"/>
                  </a:lnTo>
                  <a:lnTo>
                    <a:pt x="59" y="244"/>
                  </a:lnTo>
                  <a:lnTo>
                    <a:pt x="66" y="248"/>
                  </a:lnTo>
                  <a:lnTo>
                    <a:pt x="73" y="250"/>
                  </a:lnTo>
                  <a:lnTo>
                    <a:pt x="83" y="252"/>
                  </a:lnTo>
                  <a:lnTo>
                    <a:pt x="92" y="253"/>
                  </a:lnTo>
                  <a:lnTo>
                    <a:pt x="101" y="253"/>
                  </a:lnTo>
                  <a:lnTo>
                    <a:pt x="110" y="252"/>
                  </a:lnTo>
                  <a:lnTo>
                    <a:pt x="121" y="250"/>
                  </a:lnTo>
                  <a:lnTo>
                    <a:pt x="130" y="244"/>
                  </a:lnTo>
                  <a:lnTo>
                    <a:pt x="141" y="237"/>
                  </a:lnTo>
                  <a:lnTo>
                    <a:pt x="156" y="228"/>
                  </a:lnTo>
                  <a:lnTo>
                    <a:pt x="171" y="219"/>
                  </a:lnTo>
                  <a:lnTo>
                    <a:pt x="187" y="209"/>
                  </a:lnTo>
                  <a:lnTo>
                    <a:pt x="202" y="200"/>
                  </a:lnTo>
                  <a:lnTo>
                    <a:pt x="215" y="195"/>
                  </a:lnTo>
                  <a:lnTo>
                    <a:pt x="226" y="189"/>
                  </a:lnTo>
                  <a:lnTo>
                    <a:pt x="233" y="187"/>
                  </a:lnTo>
                  <a:lnTo>
                    <a:pt x="239" y="187"/>
                  </a:lnTo>
                  <a:lnTo>
                    <a:pt x="248" y="187"/>
                  </a:lnTo>
                  <a:lnTo>
                    <a:pt x="255" y="186"/>
                  </a:lnTo>
                  <a:lnTo>
                    <a:pt x="265" y="186"/>
                  </a:lnTo>
                  <a:lnTo>
                    <a:pt x="274" y="186"/>
                  </a:lnTo>
                  <a:lnTo>
                    <a:pt x="281" y="186"/>
                  </a:lnTo>
                  <a:lnTo>
                    <a:pt x="288" y="186"/>
                  </a:lnTo>
                  <a:lnTo>
                    <a:pt x="294" y="187"/>
                  </a:lnTo>
                  <a:lnTo>
                    <a:pt x="303" y="169"/>
                  </a:lnTo>
                  <a:lnTo>
                    <a:pt x="309" y="149"/>
                  </a:lnTo>
                  <a:lnTo>
                    <a:pt x="312" y="127"/>
                  </a:lnTo>
                  <a:lnTo>
                    <a:pt x="314" y="112"/>
                  </a:lnTo>
                  <a:lnTo>
                    <a:pt x="314" y="99"/>
                  </a:lnTo>
                  <a:lnTo>
                    <a:pt x="310" y="88"/>
                  </a:lnTo>
                  <a:lnTo>
                    <a:pt x="303" y="81"/>
                  </a:lnTo>
                  <a:lnTo>
                    <a:pt x="290" y="83"/>
                  </a:lnTo>
                  <a:lnTo>
                    <a:pt x="290" y="62"/>
                  </a:lnTo>
                  <a:lnTo>
                    <a:pt x="290" y="46"/>
                  </a:lnTo>
                  <a:lnTo>
                    <a:pt x="287" y="33"/>
                  </a:lnTo>
                  <a:lnTo>
                    <a:pt x="281" y="24"/>
                  </a:lnTo>
                  <a:lnTo>
                    <a:pt x="274" y="20"/>
                  </a:lnTo>
                  <a:lnTo>
                    <a:pt x="265" y="20"/>
                  </a:lnTo>
                  <a:lnTo>
                    <a:pt x="255" y="20"/>
                  </a:lnTo>
                  <a:lnTo>
                    <a:pt x="248" y="22"/>
                  </a:lnTo>
                  <a:lnTo>
                    <a:pt x="237" y="18"/>
                  </a:lnTo>
                  <a:lnTo>
                    <a:pt x="226" y="17"/>
                  </a:lnTo>
                  <a:lnTo>
                    <a:pt x="215" y="17"/>
                  </a:lnTo>
                  <a:lnTo>
                    <a:pt x="20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5" name="Freeform 167"/>
            <p:cNvSpPr>
              <a:spLocks/>
            </p:cNvSpPr>
            <p:nvPr/>
          </p:nvSpPr>
          <p:spPr bwMode="auto">
            <a:xfrm>
              <a:off x="3883" y="3292"/>
              <a:ext cx="154" cy="94"/>
            </a:xfrm>
            <a:custGeom>
              <a:avLst/>
              <a:gdLst>
                <a:gd name="T0" fmla="*/ 0 w 309"/>
                <a:gd name="T1" fmla="*/ 1 h 187"/>
                <a:gd name="T2" fmla="*/ 0 w 309"/>
                <a:gd name="T3" fmla="*/ 1 h 187"/>
                <a:gd name="T4" fmla="*/ 0 w 309"/>
                <a:gd name="T5" fmla="*/ 1 h 187"/>
                <a:gd name="T6" fmla="*/ 0 w 309"/>
                <a:gd name="T7" fmla="*/ 1 h 187"/>
                <a:gd name="T8" fmla="*/ 0 w 309"/>
                <a:gd name="T9" fmla="*/ 1 h 187"/>
                <a:gd name="T10" fmla="*/ 0 w 309"/>
                <a:gd name="T11" fmla="*/ 1 h 187"/>
                <a:gd name="T12" fmla="*/ 0 w 309"/>
                <a:gd name="T13" fmla="*/ 1 h 187"/>
                <a:gd name="T14" fmla="*/ 0 w 309"/>
                <a:gd name="T15" fmla="*/ 1 h 187"/>
                <a:gd name="T16" fmla="*/ 0 w 309"/>
                <a:gd name="T17" fmla="*/ 1 h 187"/>
                <a:gd name="T18" fmla="*/ 0 w 309"/>
                <a:gd name="T19" fmla="*/ 1 h 187"/>
                <a:gd name="T20" fmla="*/ 0 w 309"/>
                <a:gd name="T21" fmla="*/ 1 h 187"/>
                <a:gd name="T22" fmla="*/ 0 w 309"/>
                <a:gd name="T23" fmla="*/ 1 h 187"/>
                <a:gd name="T24" fmla="*/ 0 w 309"/>
                <a:gd name="T25" fmla="*/ 1 h 187"/>
                <a:gd name="T26" fmla="*/ 0 w 309"/>
                <a:gd name="T27" fmla="*/ 1 h 187"/>
                <a:gd name="T28" fmla="*/ 0 w 309"/>
                <a:gd name="T29" fmla="*/ 1 h 187"/>
                <a:gd name="T30" fmla="*/ 0 w 309"/>
                <a:gd name="T31" fmla="*/ 1 h 187"/>
                <a:gd name="T32" fmla="*/ 0 w 309"/>
                <a:gd name="T33" fmla="*/ 1 h 187"/>
                <a:gd name="T34" fmla="*/ 0 w 309"/>
                <a:gd name="T35" fmla="*/ 1 h 187"/>
                <a:gd name="T36" fmla="*/ 0 w 309"/>
                <a:gd name="T37" fmla="*/ 0 h 187"/>
                <a:gd name="T38" fmla="*/ 0 w 309"/>
                <a:gd name="T39" fmla="*/ 1 h 187"/>
                <a:gd name="T40" fmla="*/ 0 w 309"/>
                <a:gd name="T41" fmla="*/ 1 h 187"/>
                <a:gd name="T42" fmla="*/ 0 w 309"/>
                <a:gd name="T43" fmla="*/ 1 h 187"/>
                <a:gd name="T44" fmla="*/ 0 w 309"/>
                <a:gd name="T45" fmla="*/ 1 h 187"/>
                <a:gd name="T46" fmla="*/ 0 w 309"/>
                <a:gd name="T47" fmla="*/ 1 h 187"/>
                <a:gd name="T48" fmla="*/ 0 w 309"/>
                <a:gd name="T49" fmla="*/ 1 h 187"/>
                <a:gd name="T50" fmla="*/ 0 w 309"/>
                <a:gd name="T51" fmla="*/ 1 h 187"/>
                <a:gd name="T52" fmla="*/ 0 w 309"/>
                <a:gd name="T53" fmla="*/ 1 h 187"/>
                <a:gd name="T54" fmla="*/ 0 w 309"/>
                <a:gd name="T55" fmla="*/ 1 h 187"/>
                <a:gd name="T56" fmla="*/ 0 w 309"/>
                <a:gd name="T57" fmla="*/ 1 h 187"/>
                <a:gd name="T58" fmla="*/ 0 w 309"/>
                <a:gd name="T59" fmla="*/ 1 h 187"/>
                <a:gd name="T60" fmla="*/ 0 w 309"/>
                <a:gd name="T61" fmla="*/ 1 h 187"/>
                <a:gd name="T62" fmla="*/ 0 w 309"/>
                <a:gd name="T63" fmla="*/ 1 h 187"/>
                <a:gd name="T64" fmla="*/ 0 w 309"/>
                <a:gd name="T65" fmla="*/ 1 h 187"/>
                <a:gd name="T66" fmla="*/ 0 w 309"/>
                <a:gd name="T67" fmla="*/ 1 h 187"/>
                <a:gd name="T68" fmla="*/ 0 w 309"/>
                <a:gd name="T69" fmla="*/ 1 h 187"/>
                <a:gd name="T70" fmla="*/ 0 w 309"/>
                <a:gd name="T71" fmla="*/ 1 h 187"/>
                <a:gd name="T72" fmla="*/ 0 w 309"/>
                <a:gd name="T73" fmla="*/ 1 h 187"/>
                <a:gd name="T74" fmla="*/ 0 w 309"/>
                <a:gd name="T75" fmla="*/ 1 h 187"/>
                <a:gd name="T76" fmla="*/ 0 w 309"/>
                <a:gd name="T77" fmla="*/ 1 h 187"/>
                <a:gd name="T78" fmla="*/ 0 w 309"/>
                <a:gd name="T79" fmla="*/ 1 h 187"/>
                <a:gd name="T80" fmla="*/ 0 w 309"/>
                <a:gd name="T81" fmla="*/ 1 h 187"/>
                <a:gd name="T82" fmla="*/ 0 w 309"/>
                <a:gd name="T83" fmla="*/ 1 h 187"/>
                <a:gd name="T84" fmla="*/ 0 w 309"/>
                <a:gd name="T85" fmla="*/ 1 h 187"/>
                <a:gd name="T86" fmla="*/ 0 w 309"/>
                <a:gd name="T87" fmla="*/ 1 h 187"/>
                <a:gd name="T88" fmla="*/ 0 w 309"/>
                <a:gd name="T89" fmla="*/ 1 h 187"/>
                <a:gd name="T90" fmla="*/ 0 w 309"/>
                <a:gd name="T91" fmla="*/ 1 h 187"/>
                <a:gd name="T92" fmla="*/ 0 w 309"/>
                <a:gd name="T93" fmla="*/ 1 h 187"/>
                <a:gd name="T94" fmla="*/ 0 w 309"/>
                <a:gd name="T95" fmla="*/ 1 h 1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9" h="187">
                  <a:moveTo>
                    <a:pt x="228" y="187"/>
                  </a:moveTo>
                  <a:lnTo>
                    <a:pt x="234" y="187"/>
                  </a:lnTo>
                  <a:lnTo>
                    <a:pt x="243" y="187"/>
                  </a:lnTo>
                  <a:lnTo>
                    <a:pt x="250" y="186"/>
                  </a:lnTo>
                  <a:lnTo>
                    <a:pt x="260" y="186"/>
                  </a:lnTo>
                  <a:lnTo>
                    <a:pt x="269" y="186"/>
                  </a:lnTo>
                  <a:lnTo>
                    <a:pt x="276" y="186"/>
                  </a:lnTo>
                  <a:lnTo>
                    <a:pt x="283" y="186"/>
                  </a:lnTo>
                  <a:lnTo>
                    <a:pt x="289" y="187"/>
                  </a:lnTo>
                  <a:lnTo>
                    <a:pt x="294" y="178"/>
                  </a:lnTo>
                  <a:lnTo>
                    <a:pt x="298" y="167"/>
                  </a:lnTo>
                  <a:lnTo>
                    <a:pt x="302" y="156"/>
                  </a:lnTo>
                  <a:lnTo>
                    <a:pt x="305" y="143"/>
                  </a:lnTo>
                  <a:lnTo>
                    <a:pt x="307" y="134"/>
                  </a:lnTo>
                  <a:lnTo>
                    <a:pt x="307" y="125"/>
                  </a:lnTo>
                  <a:lnTo>
                    <a:pt x="309" y="118"/>
                  </a:lnTo>
                  <a:lnTo>
                    <a:pt x="309" y="112"/>
                  </a:lnTo>
                  <a:lnTo>
                    <a:pt x="309" y="99"/>
                  </a:lnTo>
                  <a:lnTo>
                    <a:pt x="305" y="88"/>
                  </a:lnTo>
                  <a:lnTo>
                    <a:pt x="298" y="81"/>
                  </a:lnTo>
                  <a:lnTo>
                    <a:pt x="285" y="83"/>
                  </a:lnTo>
                  <a:lnTo>
                    <a:pt x="285" y="62"/>
                  </a:lnTo>
                  <a:lnTo>
                    <a:pt x="285" y="46"/>
                  </a:lnTo>
                  <a:lnTo>
                    <a:pt x="282" y="33"/>
                  </a:lnTo>
                  <a:lnTo>
                    <a:pt x="276" y="24"/>
                  </a:lnTo>
                  <a:lnTo>
                    <a:pt x="269" y="20"/>
                  </a:lnTo>
                  <a:lnTo>
                    <a:pt x="260" y="20"/>
                  </a:lnTo>
                  <a:lnTo>
                    <a:pt x="250" y="20"/>
                  </a:lnTo>
                  <a:lnTo>
                    <a:pt x="243" y="22"/>
                  </a:lnTo>
                  <a:lnTo>
                    <a:pt x="232" y="18"/>
                  </a:lnTo>
                  <a:lnTo>
                    <a:pt x="221" y="17"/>
                  </a:lnTo>
                  <a:lnTo>
                    <a:pt x="210" y="17"/>
                  </a:lnTo>
                  <a:lnTo>
                    <a:pt x="195" y="20"/>
                  </a:lnTo>
                  <a:lnTo>
                    <a:pt x="190" y="15"/>
                  </a:lnTo>
                  <a:lnTo>
                    <a:pt x="182" y="11"/>
                  </a:lnTo>
                  <a:lnTo>
                    <a:pt x="173" y="6"/>
                  </a:lnTo>
                  <a:lnTo>
                    <a:pt x="164" y="2"/>
                  </a:lnTo>
                  <a:lnTo>
                    <a:pt x="158" y="0"/>
                  </a:lnTo>
                  <a:lnTo>
                    <a:pt x="151" y="2"/>
                  </a:lnTo>
                  <a:lnTo>
                    <a:pt x="144" y="4"/>
                  </a:lnTo>
                  <a:lnTo>
                    <a:pt x="136" y="6"/>
                  </a:lnTo>
                  <a:lnTo>
                    <a:pt x="127" y="9"/>
                  </a:lnTo>
                  <a:lnTo>
                    <a:pt x="120" y="15"/>
                  </a:lnTo>
                  <a:lnTo>
                    <a:pt x="113" y="18"/>
                  </a:lnTo>
                  <a:lnTo>
                    <a:pt x="105" y="24"/>
                  </a:lnTo>
                  <a:lnTo>
                    <a:pt x="94" y="29"/>
                  </a:lnTo>
                  <a:lnTo>
                    <a:pt x="83" y="37"/>
                  </a:lnTo>
                  <a:lnTo>
                    <a:pt x="68" y="44"/>
                  </a:lnTo>
                  <a:lnTo>
                    <a:pt x="54" y="51"/>
                  </a:lnTo>
                  <a:lnTo>
                    <a:pt x="39" y="59"/>
                  </a:lnTo>
                  <a:lnTo>
                    <a:pt x="24" y="64"/>
                  </a:lnTo>
                  <a:lnTo>
                    <a:pt x="11" y="68"/>
                  </a:lnTo>
                  <a:lnTo>
                    <a:pt x="0" y="72"/>
                  </a:lnTo>
                  <a:lnTo>
                    <a:pt x="2" y="79"/>
                  </a:lnTo>
                  <a:lnTo>
                    <a:pt x="4" y="84"/>
                  </a:lnTo>
                  <a:lnTo>
                    <a:pt x="6" y="90"/>
                  </a:lnTo>
                  <a:lnTo>
                    <a:pt x="8" y="97"/>
                  </a:lnTo>
                  <a:lnTo>
                    <a:pt x="26" y="86"/>
                  </a:lnTo>
                  <a:lnTo>
                    <a:pt x="48" y="72"/>
                  </a:lnTo>
                  <a:lnTo>
                    <a:pt x="72" y="59"/>
                  </a:lnTo>
                  <a:lnTo>
                    <a:pt x="96" y="44"/>
                  </a:lnTo>
                  <a:lnTo>
                    <a:pt x="118" y="33"/>
                  </a:lnTo>
                  <a:lnTo>
                    <a:pt x="138" y="24"/>
                  </a:lnTo>
                  <a:lnTo>
                    <a:pt x="153" y="20"/>
                  </a:lnTo>
                  <a:lnTo>
                    <a:pt x="164" y="24"/>
                  </a:lnTo>
                  <a:lnTo>
                    <a:pt x="177" y="37"/>
                  </a:lnTo>
                  <a:lnTo>
                    <a:pt x="190" y="48"/>
                  </a:lnTo>
                  <a:lnTo>
                    <a:pt x="201" y="55"/>
                  </a:lnTo>
                  <a:lnTo>
                    <a:pt x="212" y="57"/>
                  </a:lnTo>
                  <a:lnTo>
                    <a:pt x="223" y="53"/>
                  </a:lnTo>
                  <a:lnTo>
                    <a:pt x="232" y="51"/>
                  </a:lnTo>
                  <a:lnTo>
                    <a:pt x="243" y="51"/>
                  </a:lnTo>
                  <a:lnTo>
                    <a:pt x="250" y="55"/>
                  </a:lnTo>
                  <a:lnTo>
                    <a:pt x="252" y="61"/>
                  </a:lnTo>
                  <a:lnTo>
                    <a:pt x="252" y="68"/>
                  </a:lnTo>
                  <a:lnTo>
                    <a:pt x="250" y="75"/>
                  </a:lnTo>
                  <a:lnTo>
                    <a:pt x="249" y="81"/>
                  </a:lnTo>
                  <a:lnTo>
                    <a:pt x="247" y="86"/>
                  </a:lnTo>
                  <a:lnTo>
                    <a:pt x="249" y="92"/>
                  </a:lnTo>
                  <a:lnTo>
                    <a:pt x="254" y="97"/>
                  </a:lnTo>
                  <a:lnTo>
                    <a:pt x="260" y="99"/>
                  </a:lnTo>
                  <a:lnTo>
                    <a:pt x="265" y="103"/>
                  </a:lnTo>
                  <a:lnTo>
                    <a:pt x="269" y="107"/>
                  </a:lnTo>
                  <a:lnTo>
                    <a:pt x="272" y="114"/>
                  </a:lnTo>
                  <a:lnTo>
                    <a:pt x="274" y="119"/>
                  </a:lnTo>
                  <a:lnTo>
                    <a:pt x="276" y="123"/>
                  </a:lnTo>
                  <a:lnTo>
                    <a:pt x="278" y="129"/>
                  </a:lnTo>
                  <a:lnTo>
                    <a:pt x="280" y="132"/>
                  </a:lnTo>
                  <a:lnTo>
                    <a:pt x="283" y="136"/>
                  </a:lnTo>
                  <a:lnTo>
                    <a:pt x="285" y="140"/>
                  </a:lnTo>
                  <a:lnTo>
                    <a:pt x="287" y="145"/>
                  </a:lnTo>
                  <a:lnTo>
                    <a:pt x="285" y="152"/>
                  </a:lnTo>
                  <a:lnTo>
                    <a:pt x="283" y="162"/>
                  </a:lnTo>
                  <a:lnTo>
                    <a:pt x="278" y="171"/>
                  </a:lnTo>
                  <a:lnTo>
                    <a:pt x="267" y="178"/>
                  </a:lnTo>
                  <a:lnTo>
                    <a:pt x="250" y="184"/>
                  </a:lnTo>
                  <a:lnTo>
                    <a:pt x="228"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6" name="Freeform 168"/>
            <p:cNvSpPr>
              <a:spLocks/>
            </p:cNvSpPr>
            <p:nvPr/>
          </p:nvSpPr>
          <p:spPr bwMode="auto">
            <a:xfrm>
              <a:off x="3438" y="3244"/>
              <a:ext cx="458" cy="279"/>
            </a:xfrm>
            <a:custGeom>
              <a:avLst/>
              <a:gdLst>
                <a:gd name="T0" fmla="*/ 1 w 915"/>
                <a:gd name="T1" fmla="*/ 1 h 558"/>
                <a:gd name="T2" fmla="*/ 1 w 915"/>
                <a:gd name="T3" fmla="*/ 1 h 558"/>
                <a:gd name="T4" fmla="*/ 1 w 915"/>
                <a:gd name="T5" fmla="*/ 1 h 558"/>
                <a:gd name="T6" fmla="*/ 1 w 915"/>
                <a:gd name="T7" fmla="*/ 1 h 558"/>
                <a:gd name="T8" fmla="*/ 1 w 915"/>
                <a:gd name="T9" fmla="*/ 1 h 558"/>
                <a:gd name="T10" fmla="*/ 1 w 915"/>
                <a:gd name="T11" fmla="*/ 1 h 558"/>
                <a:gd name="T12" fmla="*/ 1 w 915"/>
                <a:gd name="T13" fmla="*/ 1 h 558"/>
                <a:gd name="T14" fmla="*/ 1 w 915"/>
                <a:gd name="T15" fmla="*/ 1 h 558"/>
                <a:gd name="T16" fmla="*/ 1 w 915"/>
                <a:gd name="T17" fmla="*/ 1 h 558"/>
                <a:gd name="T18" fmla="*/ 1 w 915"/>
                <a:gd name="T19" fmla="*/ 1 h 558"/>
                <a:gd name="T20" fmla="*/ 1 w 915"/>
                <a:gd name="T21" fmla="*/ 1 h 558"/>
                <a:gd name="T22" fmla="*/ 1 w 915"/>
                <a:gd name="T23" fmla="*/ 1 h 558"/>
                <a:gd name="T24" fmla="*/ 1 w 915"/>
                <a:gd name="T25" fmla="*/ 1 h 558"/>
                <a:gd name="T26" fmla="*/ 1 w 915"/>
                <a:gd name="T27" fmla="*/ 1 h 558"/>
                <a:gd name="T28" fmla="*/ 1 w 915"/>
                <a:gd name="T29" fmla="*/ 1 h 558"/>
                <a:gd name="T30" fmla="*/ 1 w 915"/>
                <a:gd name="T31" fmla="*/ 1 h 558"/>
                <a:gd name="T32" fmla="*/ 1 w 915"/>
                <a:gd name="T33" fmla="*/ 1 h 558"/>
                <a:gd name="T34" fmla="*/ 1 w 915"/>
                <a:gd name="T35" fmla="*/ 1 h 558"/>
                <a:gd name="T36" fmla="*/ 1 w 915"/>
                <a:gd name="T37" fmla="*/ 1 h 558"/>
                <a:gd name="T38" fmla="*/ 1 w 915"/>
                <a:gd name="T39" fmla="*/ 1 h 558"/>
                <a:gd name="T40" fmla="*/ 1 w 915"/>
                <a:gd name="T41" fmla="*/ 1 h 558"/>
                <a:gd name="T42" fmla="*/ 1 w 915"/>
                <a:gd name="T43" fmla="*/ 1 h 558"/>
                <a:gd name="T44" fmla="*/ 1 w 915"/>
                <a:gd name="T45" fmla="*/ 1 h 558"/>
                <a:gd name="T46" fmla="*/ 1 w 915"/>
                <a:gd name="T47" fmla="*/ 1 h 558"/>
                <a:gd name="T48" fmla="*/ 1 w 915"/>
                <a:gd name="T49" fmla="*/ 1 h 558"/>
                <a:gd name="T50" fmla="*/ 1 w 915"/>
                <a:gd name="T51" fmla="*/ 1 h 558"/>
                <a:gd name="T52" fmla="*/ 1 w 915"/>
                <a:gd name="T53" fmla="*/ 1 h 558"/>
                <a:gd name="T54" fmla="*/ 1 w 915"/>
                <a:gd name="T55" fmla="*/ 1 h 558"/>
                <a:gd name="T56" fmla="*/ 1 w 915"/>
                <a:gd name="T57" fmla="*/ 1 h 558"/>
                <a:gd name="T58" fmla="*/ 1 w 915"/>
                <a:gd name="T59" fmla="*/ 1 h 558"/>
                <a:gd name="T60" fmla="*/ 1 w 915"/>
                <a:gd name="T61" fmla="*/ 1 h 558"/>
                <a:gd name="T62" fmla="*/ 1 w 915"/>
                <a:gd name="T63" fmla="*/ 1 h 558"/>
                <a:gd name="T64" fmla="*/ 1 w 915"/>
                <a:gd name="T65" fmla="*/ 1 h 558"/>
                <a:gd name="T66" fmla="*/ 1 w 915"/>
                <a:gd name="T67" fmla="*/ 1 h 558"/>
                <a:gd name="T68" fmla="*/ 1 w 915"/>
                <a:gd name="T69" fmla="*/ 1 h 558"/>
                <a:gd name="T70" fmla="*/ 1 w 915"/>
                <a:gd name="T71" fmla="*/ 1 h 558"/>
                <a:gd name="T72" fmla="*/ 0 w 915"/>
                <a:gd name="T73" fmla="*/ 1 h 558"/>
                <a:gd name="T74" fmla="*/ 1 w 915"/>
                <a:gd name="T75" fmla="*/ 0 h 558"/>
                <a:gd name="T76" fmla="*/ 1 w 915"/>
                <a:gd name="T77" fmla="*/ 1 h 558"/>
                <a:gd name="T78" fmla="*/ 1 w 915"/>
                <a:gd name="T79" fmla="*/ 1 h 558"/>
                <a:gd name="T80" fmla="*/ 1 w 915"/>
                <a:gd name="T81" fmla="*/ 1 h 558"/>
                <a:gd name="T82" fmla="*/ 1 w 915"/>
                <a:gd name="T83" fmla="*/ 1 h 558"/>
                <a:gd name="T84" fmla="*/ 1 w 915"/>
                <a:gd name="T85" fmla="*/ 1 h 558"/>
                <a:gd name="T86" fmla="*/ 1 w 915"/>
                <a:gd name="T87" fmla="*/ 1 h 5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15" h="558">
                  <a:moveTo>
                    <a:pt x="331" y="75"/>
                  </a:moveTo>
                  <a:lnTo>
                    <a:pt x="342" y="88"/>
                  </a:lnTo>
                  <a:lnTo>
                    <a:pt x="357" y="104"/>
                  </a:lnTo>
                  <a:lnTo>
                    <a:pt x="373" y="121"/>
                  </a:lnTo>
                  <a:lnTo>
                    <a:pt x="393" y="137"/>
                  </a:lnTo>
                  <a:lnTo>
                    <a:pt x="415" y="152"/>
                  </a:lnTo>
                  <a:lnTo>
                    <a:pt x="436" y="163"/>
                  </a:lnTo>
                  <a:lnTo>
                    <a:pt x="456" y="169"/>
                  </a:lnTo>
                  <a:lnTo>
                    <a:pt x="472" y="167"/>
                  </a:lnTo>
                  <a:lnTo>
                    <a:pt x="482" y="163"/>
                  </a:lnTo>
                  <a:lnTo>
                    <a:pt x="493" y="158"/>
                  </a:lnTo>
                  <a:lnTo>
                    <a:pt x="504" y="154"/>
                  </a:lnTo>
                  <a:lnTo>
                    <a:pt x="515" y="154"/>
                  </a:lnTo>
                  <a:lnTo>
                    <a:pt x="526" y="158"/>
                  </a:lnTo>
                  <a:lnTo>
                    <a:pt x="535" y="163"/>
                  </a:lnTo>
                  <a:lnTo>
                    <a:pt x="544" y="170"/>
                  </a:lnTo>
                  <a:lnTo>
                    <a:pt x="553" y="181"/>
                  </a:lnTo>
                  <a:lnTo>
                    <a:pt x="559" y="187"/>
                  </a:lnTo>
                  <a:lnTo>
                    <a:pt x="568" y="191"/>
                  </a:lnTo>
                  <a:lnTo>
                    <a:pt x="577" y="193"/>
                  </a:lnTo>
                  <a:lnTo>
                    <a:pt x="588" y="194"/>
                  </a:lnTo>
                  <a:lnTo>
                    <a:pt x="599" y="196"/>
                  </a:lnTo>
                  <a:lnTo>
                    <a:pt x="608" y="196"/>
                  </a:lnTo>
                  <a:lnTo>
                    <a:pt x="618" y="196"/>
                  </a:lnTo>
                  <a:lnTo>
                    <a:pt x="623" y="196"/>
                  </a:lnTo>
                  <a:lnTo>
                    <a:pt x="632" y="194"/>
                  </a:lnTo>
                  <a:lnTo>
                    <a:pt x="647" y="189"/>
                  </a:lnTo>
                  <a:lnTo>
                    <a:pt x="662" y="181"/>
                  </a:lnTo>
                  <a:lnTo>
                    <a:pt x="673" y="178"/>
                  </a:lnTo>
                  <a:lnTo>
                    <a:pt x="678" y="178"/>
                  </a:lnTo>
                  <a:lnTo>
                    <a:pt x="686" y="180"/>
                  </a:lnTo>
                  <a:lnTo>
                    <a:pt x="693" y="181"/>
                  </a:lnTo>
                  <a:lnTo>
                    <a:pt x="704" y="185"/>
                  </a:lnTo>
                  <a:lnTo>
                    <a:pt x="713" y="189"/>
                  </a:lnTo>
                  <a:lnTo>
                    <a:pt x="722" y="193"/>
                  </a:lnTo>
                  <a:lnTo>
                    <a:pt x="731" y="194"/>
                  </a:lnTo>
                  <a:lnTo>
                    <a:pt x="741" y="196"/>
                  </a:lnTo>
                  <a:lnTo>
                    <a:pt x="750" y="196"/>
                  </a:lnTo>
                  <a:lnTo>
                    <a:pt x="759" y="198"/>
                  </a:lnTo>
                  <a:lnTo>
                    <a:pt x="770" y="198"/>
                  </a:lnTo>
                  <a:lnTo>
                    <a:pt x="781" y="198"/>
                  </a:lnTo>
                  <a:lnTo>
                    <a:pt x="794" y="198"/>
                  </a:lnTo>
                  <a:lnTo>
                    <a:pt x="803" y="198"/>
                  </a:lnTo>
                  <a:lnTo>
                    <a:pt x="814" y="198"/>
                  </a:lnTo>
                  <a:lnTo>
                    <a:pt x="821" y="196"/>
                  </a:lnTo>
                  <a:lnTo>
                    <a:pt x="829" y="194"/>
                  </a:lnTo>
                  <a:lnTo>
                    <a:pt x="836" y="191"/>
                  </a:lnTo>
                  <a:lnTo>
                    <a:pt x="845" y="187"/>
                  </a:lnTo>
                  <a:lnTo>
                    <a:pt x="856" y="183"/>
                  </a:lnTo>
                  <a:lnTo>
                    <a:pt x="866" y="180"/>
                  </a:lnTo>
                  <a:lnTo>
                    <a:pt x="875" y="176"/>
                  </a:lnTo>
                  <a:lnTo>
                    <a:pt x="884" y="172"/>
                  </a:lnTo>
                  <a:lnTo>
                    <a:pt x="889" y="169"/>
                  </a:lnTo>
                  <a:lnTo>
                    <a:pt x="906" y="231"/>
                  </a:lnTo>
                  <a:lnTo>
                    <a:pt x="915" y="279"/>
                  </a:lnTo>
                  <a:lnTo>
                    <a:pt x="908" y="321"/>
                  </a:lnTo>
                  <a:lnTo>
                    <a:pt x="884" y="367"/>
                  </a:lnTo>
                  <a:lnTo>
                    <a:pt x="875" y="376"/>
                  </a:lnTo>
                  <a:lnTo>
                    <a:pt x="862" y="389"/>
                  </a:lnTo>
                  <a:lnTo>
                    <a:pt x="845" y="402"/>
                  </a:lnTo>
                  <a:lnTo>
                    <a:pt x="829" y="415"/>
                  </a:lnTo>
                  <a:lnTo>
                    <a:pt x="810" y="428"/>
                  </a:lnTo>
                  <a:lnTo>
                    <a:pt x="794" y="439"/>
                  </a:lnTo>
                  <a:lnTo>
                    <a:pt x="781" y="448"/>
                  </a:lnTo>
                  <a:lnTo>
                    <a:pt x="774" y="453"/>
                  </a:lnTo>
                  <a:lnTo>
                    <a:pt x="766" y="457"/>
                  </a:lnTo>
                  <a:lnTo>
                    <a:pt x="757" y="463"/>
                  </a:lnTo>
                  <a:lnTo>
                    <a:pt x="744" y="466"/>
                  </a:lnTo>
                  <a:lnTo>
                    <a:pt x="730" y="470"/>
                  </a:lnTo>
                  <a:lnTo>
                    <a:pt x="713" y="474"/>
                  </a:lnTo>
                  <a:lnTo>
                    <a:pt x="697" y="477"/>
                  </a:lnTo>
                  <a:lnTo>
                    <a:pt x="682" y="479"/>
                  </a:lnTo>
                  <a:lnTo>
                    <a:pt x="667" y="481"/>
                  </a:lnTo>
                  <a:lnTo>
                    <a:pt x="652" y="483"/>
                  </a:lnTo>
                  <a:lnTo>
                    <a:pt x="638" y="485"/>
                  </a:lnTo>
                  <a:lnTo>
                    <a:pt x="623" y="490"/>
                  </a:lnTo>
                  <a:lnTo>
                    <a:pt x="607" y="496"/>
                  </a:lnTo>
                  <a:lnTo>
                    <a:pt x="590" y="503"/>
                  </a:lnTo>
                  <a:lnTo>
                    <a:pt x="575" y="508"/>
                  </a:lnTo>
                  <a:lnTo>
                    <a:pt x="561" y="516"/>
                  </a:lnTo>
                  <a:lnTo>
                    <a:pt x="546" y="521"/>
                  </a:lnTo>
                  <a:lnTo>
                    <a:pt x="533" y="527"/>
                  </a:lnTo>
                  <a:lnTo>
                    <a:pt x="518" y="534"/>
                  </a:lnTo>
                  <a:lnTo>
                    <a:pt x="502" y="540"/>
                  </a:lnTo>
                  <a:lnTo>
                    <a:pt x="487" y="547"/>
                  </a:lnTo>
                  <a:lnTo>
                    <a:pt x="471" y="553"/>
                  </a:lnTo>
                  <a:lnTo>
                    <a:pt x="454" y="556"/>
                  </a:lnTo>
                  <a:lnTo>
                    <a:pt x="437" y="558"/>
                  </a:lnTo>
                  <a:lnTo>
                    <a:pt x="421" y="556"/>
                  </a:lnTo>
                  <a:lnTo>
                    <a:pt x="403" y="553"/>
                  </a:lnTo>
                  <a:lnTo>
                    <a:pt x="381" y="547"/>
                  </a:lnTo>
                  <a:lnTo>
                    <a:pt x="357" y="540"/>
                  </a:lnTo>
                  <a:lnTo>
                    <a:pt x="331" y="532"/>
                  </a:lnTo>
                  <a:lnTo>
                    <a:pt x="307" y="525"/>
                  </a:lnTo>
                  <a:lnTo>
                    <a:pt x="287" y="519"/>
                  </a:lnTo>
                  <a:lnTo>
                    <a:pt x="270" y="516"/>
                  </a:lnTo>
                  <a:lnTo>
                    <a:pt x="259" y="516"/>
                  </a:lnTo>
                  <a:lnTo>
                    <a:pt x="248" y="503"/>
                  </a:lnTo>
                  <a:lnTo>
                    <a:pt x="232" y="481"/>
                  </a:lnTo>
                  <a:lnTo>
                    <a:pt x="211" y="453"/>
                  </a:lnTo>
                  <a:lnTo>
                    <a:pt x="191" y="420"/>
                  </a:lnTo>
                  <a:lnTo>
                    <a:pt x="167" y="384"/>
                  </a:lnTo>
                  <a:lnTo>
                    <a:pt x="144" y="345"/>
                  </a:lnTo>
                  <a:lnTo>
                    <a:pt x="118" y="303"/>
                  </a:lnTo>
                  <a:lnTo>
                    <a:pt x="94" y="259"/>
                  </a:lnTo>
                  <a:lnTo>
                    <a:pt x="72" y="216"/>
                  </a:lnTo>
                  <a:lnTo>
                    <a:pt x="50" y="174"/>
                  </a:lnTo>
                  <a:lnTo>
                    <a:pt x="31" y="136"/>
                  </a:lnTo>
                  <a:lnTo>
                    <a:pt x="17" y="99"/>
                  </a:lnTo>
                  <a:lnTo>
                    <a:pt x="6" y="68"/>
                  </a:lnTo>
                  <a:lnTo>
                    <a:pt x="0" y="42"/>
                  </a:lnTo>
                  <a:lnTo>
                    <a:pt x="0" y="22"/>
                  </a:lnTo>
                  <a:lnTo>
                    <a:pt x="8" y="9"/>
                  </a:lnTo>
                  <a:lnTo>
                    <a:pt x="24" y="0"/>
                  </a:lnTo>
                  <a:lnTo>
                    <a:pt x="44" y="1"/>
                  </a:lnTo>
                  <a:lnTo>
                    <a:pt x="66" y="9"/>
                  </a:lnTo>
                  <a:lnTo>
                    <a:pt x="92" y="22"/>
                  </a:lnTo>
                  <a:lnTo>
                    <a:pt x="116" y="36"/>
                  </a:lnTo>
                  <a:lnTo>
                    <a:pt x="138" y="51"/>
                  </a:lnTo>
                  <a:lnTo>
                    <a:pt x="155" y="64"/>
                  </a:lnTo>
                  <a:lnTo>
                    <a:pt x="167" y="73"/>
                  </a:lnTo>
                  <a:lnTo>
                    <a:pt x="178" y="79"/>
                  </a:lnTo>
                  <a:lnTo>
                    <a:pt x="191" y="84"/>
                  </a:lnTo>
                  <a:lnTo>
                    <a:pt x="206" y="86"/>
                  </a:lnTo>
                  <a:lnTo>
                    <a:pt x="223" y="90"/>
                  </a:lnTo>
                  <a:lnTo>
                    <a:pt x="239" y="91"/>
                  </a:lnTo>
                  <a:lnTo>
                    <a:pt x="257" y="93"/>
                  </a:lnTo>
                  <a:lnTo>
                    <a:pt x="276" y="93"/>
                  </a:lnTo>
                  <a:lnTo>
                    <a:pt x="294" y="93"/>
                  </a:lnTo>
                  <a:lnTo>
                    <a:pt x="303" y="90"/>
                  </a:lnTo>
                  <a:lnTo>
                    <a:pt x="313" y="84"/>
                  </a:lnTo>
                  <a:lnTo>
                    <a:pt x="322" y="80"/>
                  </a:lnTo>
                  <a:lnTo>
                    <a:pt x="331"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7" name="Freeform 169"/>
            <p:cNvSpPr>
              <a:spLocks/>
            </p:cNvSpPr>
            <p:nvPr/>
          </p:nvSpPr>
          <p:spPr bwMode="auto">
            <a:xfrm>
              <a:off x="3604" y="2989"/>
              <a:ext cx="435" cy="339"/>
            </a:xfrm>
            <a:custGeom>
              <a:avLst/>
              <a:gdLst>
                <a:gd name="T0" fmla="*/ 1 w 869"/>
                <a:gd name="T1" fmla="*/ 1 h 678"/>
                <a:gd name="T2" fmla="*/ 1 w 869"/>
                <a:gd name="T3" fmla="*/ 1 h 678"/>
                <a:gd name="T4" fmla="*/ 1 w 869"/>
                <a:gd name="T5" fmla="*/ 1 h 678"/>
                <a:gd name="T6" fmla="*/ 1 w 869"/>
                <a:gd name="T7" fmla="*/ 1 h 678"/>
                <a:gd name="T8" fmla="*/ 1 w 869"/>
                <a:gd name="T9" fmla="*/ 1 h 678"/>
                <a:gd name="T10" fmla="*/ 1 w 869"/>
                <a:gd name="T11" fmla="*/ 1 h 678"/>
                <a:gd name="T12" fmla="*/ 1 w 869"/>
                <a:gd name="T13" fmla="*/ 1 h 678"/>
                <a:gd name="T14" fmla="*/ 1 w 869"/>
                <a:gd name="T15" fmla="*/ 1 h 678"/>
                <a:gd name="T16" fmla="*/ 1 w 869"/>
                <a:gd name="T17" fmla="*/ 1 h 678"/>
                <a:gd name="T18" fmla="*/ 1 w 869"/>
                <a:gd name="T19" fmla="*/ 1 h 678"/>
                <a:gd name="T20" fmla="*/ 1 w 869"/>
                <a:gd name="T21" fmla="*/ 1 h 678"/>
                <a:gd name="T22" fmla="*/ 1 w 869"/>
                <a:gd name="T23" fmla="*/ 1 h 678"/>
                <a:gd name="T24" fmla="*/ 1 w 869"/>
                <a:gd name="T25" fmla="*/ 1 h 678"/>
                <a:gd name="T26" fmla="*/ 1 w 869"/>
                <a:gd name="T27" fmla="*/ 1 h 678"/>
                <a:gd name="T28" fmla="*/ 1 w 869"/>
                <a:gd name="T29" fmla="*/ 1 h 678"/>
                <a:gd name="T30" fmla="*/ 1 w 869"/>
                <a:gd name="T31" fmla="*/ 1 h 678"/>
                <a:gd name="T32" fmla="*/ 1 w 869"/>
                <a:gd name="T33" fmla="*/ 1 h 678"/>
                <a:gd name="T34" fmla="*/ 1 w 869"/>
                <a:gd name="T35" fmla="*/ 1 h 678"/>
                <a:gd name="T36" fmla="*/ 1 w 869"/>
                <a:gd name="T37" fmla="*/ 1 h 678"/>
                <a:gd name="T38" fmla="*/ 1 w 869"/>
                <a:gd name="T39" fmla="*/ 1 h 678"/>
                <a:gd name="T40" fmla="*/ 1 w 869"/>
                <a:gd name="T41" fmla="*/ 1 h 678"/>
                <a:gd name="T42" fmla="*/ 1 w 869"/>
                <a:gd name="T43" fmla="*/ 1 h 678"/>
                <a:gd name="T44" fmla="*/ 1 w 869"/>
                <a:gd name="T45" fmla="*/ 1 h 678"/>
                <a:gd name="T46" fmla="*/ 1 w 869"/>
                <a:gd name="T47" fmla="*/ 1 h 678"/>
                <a:gd name="T48" fmla="*/ 1 w 869"/>
                <a:gd name="T49" fmla="*/ 1 h 678"/>
                <a:gd name="T50" fmla="*/ 1 w 869"/>
                <a:gd name="T51" fmla="*/ 1 h 678"/>
                <a:gd name="T52" fmla="*/ 1 w 869"/>
                <a:gd name="T53" fmla="*/ 1 h 678"/>
                <a:gd name="T54" fmla="*/ 1 w 869"/>
                <a:gd name="T55" fmla="*/ 1 h 678"/>
                <a:gd name="T56" fmla="*/ 1 w 869"/>
                <a:gd name="T57" fmla="*/ 1 h 678"/>
                <a:gd name="T58" fmla="*/ 1 w 869"/>
                <a:gd name="T59" fmla="*/ 1 h 678"/>
                <a:gd name="T60" fmla="*/ 1 w 869"/>
                <a:gd name="T61" fmla="*/ 1 h 678"/>
                <a:gd name="T62" fmla="*/ 1 w 869"/>
                <a:gd name="T63" fmla="*/ 1 h 678"/>
                <a:gd name="T64" fmla="*/ 1 w 869"/>
                <a:gd name="T65" fmla="*/ 1 h 678"/>
                <a:gd name="T66" fmla="*/ 1 w 869"/>
                <a:gd name="T67" fmla="*/ 1 h 678"/>
                <a:gd name="T68" fmla="*/ 1 w 869"/>
                <a:gd name="T69" fmla="*/ 1 h 678"/>
                <a:gd name="T70" fmla="*/ 1 w 869"/>
                <a:gd name="T71" fmla="*/ 1 h 678"/>
                <a:gd name="T72" fmla="*/ 1 w 869"/>
                <a:gd name="T73" fmla="*/ 1 h 678"/>
                <a:gd name="T74" fmla="*/ 1 w 869"/>
                <a:gd name="T75" fmla="*/ 1 h 678"/>
                <a:gd name="T76" fmla="*/ 1 w 869"/>
                <a:gd name="T77" fmla="*/ 1 h 678"/>
                <a:gd name="T78" fmla="*/ 1 w 869"/>
                <a:gd name="T79" fmla="*/ 1 h 678"/>
                <a:gd name="T80" fmla="*/ 1 w 869"/>
                <a:gd name="T81" fmla="*/ 1 h 678"/>
                <a:gd name="T82" fmla="*/ 1 w 869"/>
                <a:gd name="T83" fmla="*/ 1 h 678"/>
                <a:gd name="T84" fmla="*/ 1 w 869"/>
                <a:gd name="T85" fmla="*/ 1 h 678"/>
                <a:gd name="T86" fmla="*/ 1 w 869"/>
                <a:gd name="T87" fmla="*/ 1 h 678"/>
                <a:gd name="T88" fmla="*/ 1 w 869"/>
                <a:gd name="T89" fmla="*/ 1 h 678"/>
                <a:gd name="T90" fmla="*/ 1 w 869"/>
                <a:gd name="T91" fmla="*/ 1 h 678"/>
                <a:gd name="T92" fmla="*/ 1 w 869"/>
                <a:gd name="T93" fmla="*/ 1 h 678"/>
                <a:gd name="T94" fmla="*/ 1 w 869"/>
                <a:gd name="T95" fmla="*/ 1 h 678"/>
                <a:gd name="T96" fmla="*/ 1 w 869"/>
                <a:gd name="T97" fmla="*/ 1 h 678"/>
                <a:gd name="T98" fmla="*/ 1 w 869"/>
                <a:gd name="T99" fmla="*/ 1 h 678"/>
                <a:gd name="T100" fmla="*/ 1 w 869"/>
                <a:gd name="T101" fmla="*/ 1 h 678"/>
                <a:gd name="T102" fmla="*/ 1 w 869"/>
                <a:gd name="T103" fmla="*/ 1 h 678"/>
                <a:gd name="T104" fmla="*/ 1 w 869"/>
                <a:gd name="T105" fmla="*/ 1 h 678"/>
                <a:gd name="T106" fmla="*/ 1 w 869"/>
                <a:gd name="T107" fmla="*/ 1 h 678"/>
                <a:gd name="T108" fmla="*/ 1 w 869"/>
                <a:gd name="T109" fmla="*/ 1 h 6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9" h="678">
                  <a:moveTo>
                    <a:pt x="176" y="612"/>
                  </a:moveTo>
                  <a:lnTo>
                    <a:pt x="171" y="597"/>
                  </a:lnTo>
                  <a:lnTo>
                    <a:pt x="163" y="582"/>
                  </a:lnTo>
                  <a:lnTo>
                    <a:pt x="154" y="567"/>
                  </a:lnTo>
                  <a:lnTo>
                    <a:pt x="143" y="555"/>
                  </a:lnTo>
                  <a:lnTo>
                    <a:pt x="132" y="542"/>
                  </a:lnTo>
                  <a:lnTo>
                    <a:pt x="121" y="529"/>
                  </a:lnTo>
                  <a:lnTo>
                    <a:pt x="110" y="520"/>
                  </a:lnTo>
                  <a:lnTo>
                    <a:pt x="101" y="514"/>
                  </a:lnTo>
                  <a:lnTo>
                    <a:pt x="101" y="463"/>
                  </a:lnTo>
                  <a:lnTo>
                    <a:pt x="92" y="417"/>
                  </a:lnTo>
                  <a:lnTo>
                    <a:pt x="77" y="384"/>
                  </a:lnTo>
                  <a:lnTo>
                    <a:pt x="64" y="365"/>
                  </a:lnTo>
                  <a:lnTo>
                    <a:pt x="51" y="352"/>
                  </a:lnTo>
                  <a:lnTo>
                    <a:pt x="42" y="338"/>
                  </a:lnTo>
                  <a:lnTo>
                    <a:pt x="36" y="323"/>
                  </a:lnTo>
                  <a:lnTo>
                    <a:pt x="42" y="308"/>
                  </a:lnTo>
                  <a:lnTo>
                    <a:pt x="48" y="305"/>
                  </a:lnTo>
                  <a:lnTo>
                    <a:pt x="55" y="305"/>
                  </a:lnTo>
                  <a:lnTo>
                    <a:pt x="62" y="308"/>
                  </a:lnTo>
                  <a:lnTo>
                    <a:pt x="70" y="316"/>
                  </a:lnTo>
                  <a:lnTo>
                    <a:pt x="79" y="325"/>
                  </a:lnTo>
                  <a:lnTo>
                    <a:pt x="86" y="334"/>
                  </a:lnTo>
                  <a:lnTo>
                    <a:pt x="95" y="345"/>
                  </a:lnTo>
                  <a:lnTo>
                    <a:pt x="103" y="356"/>
                  </a:lnTo>
                  <a:lnTo>
                    <a:pt x="103" y="323"/>
                  </a:lnTo>
                  <a:lnTo>
                    <a:pt x="93" y="283"/>
                  </a:lnTo>
                  <a:lnTo>
                    <a:pt x="81" y="248"/>
                  </a:lnTo>
                  <a:lnTo>
                    <a:pt x="70" y="228"/>
                  </a:lnTo>
                  <a:lnTo>
                    <a:pt x="62" y="217"/>
                  </a:lnTo>
                  <a:lnTo>
                    <a:pt x="60" y="204"/>
                  </a:lnTo>
                  <a:lnTo>
                    <a:pt x="60" y="193"/>
                  </a:lnTo>
                  <a:lnTo>
                    <a:pt x="64" y="182"/>
                  </a:lnTo>
                  <a:lnTo>
                    <a:pt x="66" y="174"/>
                  </a:lnTo>
                  <a:lnTo>
                    <a:pt x="62" y="163"/>
                  </a:lnTo>
                  <a:lnTo>
                    <a:pt x="57" y="149"/>
                  </a:lnTo>
                  <a:lnTo>
                    <a:pt x="49" y="134"/>
                  </a:lnTo>
                  <a:lnTo>
                    <a:pt x="38" y="117"/>
                  </a:lnTo>
                  <a:lnTo>
                    <a:pt x="27" y="101"/>
                  </a:lnTo>
                  <a:lnTo>
                    <a:pt x="14" y="84"/>
                  </a:lnTo>
                  <a:lnTo>
                    <a:pt x="0" y="68"/>
                  </a:lnTo>
                  <a:lnTo>
                    <a:pt x="2" y="59"/>
                  </a:lnTo>
                  <a:lnTo>
                    <a:pt x="3" y="49"/>
                  </a:lnTo>
                  <a:lnTo>
                    <a:pt x="3" y="42"/>
                  </a:lnTo>
                  <a:lnTo>
                    <a:pt x="3" y="37"/>
                  </a:lnTo>
                  <a:lnTo>
                    <a:pt x="3" y="29"/>
                  </a:lnTo>
                  <a:lnTo>
                    <a:pt x="7" y="20"/>
                  </a:lnTo>
                  <a:lnTo>
                    <a:pt x="9" y="11"/>
                  </a:lnTo>
                  <a:lnTo>
                    <a:pt x="14" y="0"/>
                  </a:lnTo>
                  <a:lnTo>
                    <a:pt x="29" y="5"/>
                  </a:lnTo>
                  <a:lnTo>
                    <a:pt x="40" y="13"/>
                  </a:lnTo>
                  <a:lnTo>
                    <a:pt x="48" y="22"/>
                  </a:lnTo>
                  <a:lnTo>
                    <a:pt x="55" y="33"/>
                  </a:lnTo>
                  <a:lnTo>
                    <a:pt x="60" y="42"/>
                  </a:lnTo>
                  <a:lnTo>
                    <a:pt x="70" y="51"/>
                  </a:lnTo>
                  <a:lnTo>
                    <a:pt x="81" y="59"/>
                  </a:lnTo>
                  <a:lnTo>
                    <a:pt x="99" y="66"/>
                  </a:lnTo>
                  <a:lnTo>
                    <a:pt x="116" y="71"/>
                  </a:lnTo>
                  <a:lnTo>
                    <a:pt x="134" y="82"/>
                  </a:lnTo>
                  <a:lnTo>
                    <a:pt x="154" y="95"/>
                  </a:lnTo>
                  <a:lnTo>
                    <a:pt x="176" y="110"/>
                  </a:lnTo>
                  <a:lnTo>
                    <a:pt x="196" y="127"/>
                  </a:lnTo>
                  <a:lnTo>
                    <a:pt x="217" y="139"/>
                  </a:lnTo>
                  <a:lnTo>
                    <a:pt x="231" y="150"/>
                  </a:lnTo>
                  <a:lnTo>
                    <a:pt x="244" y="156"/>
                  </a:lnTo>
                  <a:lnTo>
                    <a:pt x="261" y="163"/>
                  </a:lnTo>
                  <a:lnTo>
                    <a:pt x="275" y="174"/>
                  </a:lnTo>
                  <a:lnTo>
                    <a:pt x="286" y="185"/>
                  </a:lnTo>
                  <a:lnTo>
                    <a:pt x="297" y="196"/>
                  </a:lnTo>
                  <a:lnTo>
                    <a:pt x="307" y="207"/>
                  </a:lnTo>
                  <a:lnTo>
                    <a:pt x="316" y="217"/>
                  </a:lnTo>
                  <a:lnTo>
                    <a:pt x="323" y="226"/>
                  </a:lnTo>
                  <a:lnTo>
                    <a:pt x="332" y="233"/>
                  </a:lnTo>
                  <a:lnTo>
                    <a:pt x="345" y="242"/>
                  </a:lnTo>
                  <a:lnTo>
                    <a:pt x="369" y="257"/>
                  </a:lnTo>
                  <a:lnTo>
                    <a:pt x="397" y="277"/>
                  </a:lnTo>
                  <a:lnTo>
                    <a:pt x="428" y="297"/>
                  </a:lnTo>
                  <a:lnTo>
                    <a:pt x="459" y="319"/>
                  </a:lnTo>
                  <a:lnTo>
                    <a:pt x="488" y="340"/>
                  </a:lnTo>
                  <a:lnTo>
                    <a:pt x="511" y="354"/>
                  </a:lnTo>
                  <a:lnTo>
                    <a:pt x="523" y="364"/>
                  </a:lnTo>
                  <a:lnTo>
                    <a:pt x="531" y="369"/>
                  </a:lnTo>
                  <a:lnTo>
                    <a:pt x="538" y="375"/>
                  </a:lnTo>
                  <a:lnTo>
                    <a:pt x="545" y="378"/>
                  </a:lnTo>
                  <a:lnTo>
                    <a:pt x="553" y="380"/>
                  </a:lnTo>
                  <a:lnTo>
                    <a:pt x="567" y="382"/>
                  </a:lnTo>
                  <a:lnTo>
                    <a:pt x="579" y="382"/>
                  </a:lnTo>
                  <a:lnTo>
                    <a:pt x="588" y="384"/>
                  </a:lnTo>
                  <a:lnTo>
                    <a:pt x="595" y="387"/>
                  </a:lnTo>
                  <a:lnTo>
                    <a:pt x="608" y="393"/>
                  </a:lnTo>
                  <a:lnTo>
                    <a:pt x="630" y="402"/>
                  </a:lnTo>
                  <a:lnTo>
                    <a:pt x="658" y="413"/>
                  </a:lnTo>
                  <a:lnTo>
                    <a:pt x="689" y="424"/>
                  </a:lnTo>
                  <a:lnTo>
                    <a:pt x="718" y="437"/>
                  </a:lnTo>
                  <a:lnTo>
                    <a:pt x="744" y="450"/>
                  </a:lnTo>
                  <a:lnTo>
                    <a:pt x="764" y="461"/>
                  </a:lnTo>
                  <a:lnTo>
                    <a:pt x="775" y="472"/>
                  </a:lnTo>
                  <a:lnTo>
                    <a:pt x="786" y="488"/>
                  </a:lnTo>
                  <a:lnTo>
                    <a:pt x="797" y="503"/>
                  </a:lnTo>
                  <a:lnTo>
                    <a:pt x="806" y="514"/>
                  </a:lnTo>
                  <a:lnTo>
                    <a:pt x="814" y="525"/>
                  </a:lnTo>
                  <a:lnTo>
                    <a:pt x="823" y="529"/>
                  </a:lnTo>
                  <a:lnTo>
                    <a:pt x="832" y="533"/>
                  </a:lnTo>
                  <a:lnTo>
                    <a:pt x="839" y="538"/>
                  </a:lnTo>
                  <a:lnTo>
                    <a:pt x="847" y="542"/>
                  </a:lnTo>
                  <a:lnTo>
                    <a:pt x="854" y="545"/>
                  </a:lnTo>
                  <a:lnTo>
                    <a:pt x="860" y="551"/>
                  </a:lnTo>
                  <a:lnTo>
                    <a:pt x="865" y="555"/>
                  </a:lnTo>
                  <a:lnTo>
                    <a:pt x="869" y="558"/>
                  </a:lnTo>
                  <a:lnTo>
                    <a:pt x="854" y="558"/>
                  </a:lnTo>
                  <a:lnTo>
                    <a:pt x="838" y="562"/>
                  </a:lnTo>
                  <a:lnTo>
                    <a:pt x="821" y="567"/>
                  </a:lnTo>
                  <a:lnTo>
                    <a:pt x="805" y="577"/>
                  </a:lnTo>
                  <a:lnTo>
                    <a:pt x="790" y="588"/>
                  </a:lnTo>
                  <a:lnTo>
                    <a:pt x="775" y="600"/>
                  </a:lnTo>
                  <a:lnTo>
                    <a:pt x="762" y="613"/>
                  </a:lnTo>
                  <a:lnTo>
                    <a:pt x="751" y="626"/>
                  </a:lnTo>
                  <a:lnTo>
                    <a:pt x="746" y="621"/>
                  </a:lnTo>
                  <a:lnTo>
                    <a:pt x="738" y="617"/>
                  </a:lnTo>
                  <a:lnTo>
                    <a:pt x="729" y="612"/>
                  </a:lnTo>
                  <a:lnTo>
                    <a:pt x="720" y="608"/>
                  </a:lnTo>
                  <a:lnTo>
                    <a:pt x="714" y="606"/>
                  </a:lnTo>
                  <a:lnTo>
                    <a:pt x="707" y="608"/>
                  </a:lnTo>
                  <a:lnTo>
                    <a:pt x="700" y="610"/>
                  </a:lnTo>
                  <a:lnTo>
                    <a:pt x="692" y="612"/>
                  </a:lnTo>
                  <a:lnTo>
                    <a:pt x="683" y="615"/>
                  </a:lnTo>
                  <a:lnTo>
                    <a:pt x="676" y="621"/>
                  </a:lnTo>
                  <a:lnTo>
                    <a:pt x="669" y="624"/>
                  </a:lnTo>
                  <a:lnTo>
                    <a:pt x="661" y="630"/>
                  </a:lnTo>
                  <a:lnTo>
                    <a:pt x="650" y="635"/>
                  </a:lnTo>
                  <a:lnTo>
                    <a:pt x="639" y="643"/>
                  </a:lnTo>
                  <a:lnTo>
                    <a:pt x="624" y="650"/>
                  </a:lnTo>
                  <a:lnTo>
                    <a:pt x="610" y="657"/>
                  </a:lnTo>
                  <a:lnTo>
                    <a:pt x="595" y="665"/>
                  </a:lnTo>
                  <a:lnTo>
                    <a:pt x="580" y="670"/>
                  </a:lnTo>
                  <a:lnTo>
                    <a:pt x="567" y="674"/>
                  </a:lnTo>
                  <a:lnTo>
                    <a:pt x="556" y="678"/>
                  </a:lnTo>
                  <a:lnTo>
                    <a:pt x="540" y="668"/>
                  </a:lnTo>
                  <a:lnTo>
                    <a:pt x="516" y="663"/>
                  </a:lnTo>
                  <a:lnTo>
                    <a:pt x="487" y="657"/>
                  </a:lnTo>
                  <a:lnTo>
                    <a:pt x="457" y="656"/>
                  </a:lnTo>
                  <a:lnTo>
                    <a:pt x="428" y="654"/>
                  </a:lnTo>
                  <a:lnTo>
                    <a:pt x="402" y="654"/>
                  </a:lnTo>
                  <a:lnTo>
                    <a:pt x="384" y="654"/>
                  </a:lnTo>
                  <a:lnTo>
                    <a:pt x="375" y="654"/>
                  </a:lnTo>
                  <a:lnTo>
                    <a:pt x="365" y="648"/>
                  </a:lnTo>
                  <a:lnTo>
                    <a:pt x="354" y="637"/>
                  </a:lnTo>
                  <a:lnTo>
                    <a:pt x="345" y="624"/>
                  </a:lnTo>
                  <a:lnTo>
                    <a:pt x="334" y="612"/>
                  </a:lnTo>
                  <a:lnTo>
                    <a:pt x="327" y="608"/>
                  </a:lnTo>
                  <a:lnTo>
                    <a:pt x="318" y="604"/>
                  </a:lnTo>
                  <a:lnTo>
                    <a:pt x="305" y="600"/>
                  </a:lnTo>
                  <a:lnTo>
                    <a:pt x="292" y="600"/>
                  </a:lnTo>
                  <a:lnTo>
                    <a:pt x="279" y="599"/>
                  </a:lnTo>
                  <a:lnTo>
                    <a:pt x="266" y="599"/>
                  </a:lnTo>
                  <a:lnTo>
                    <a:pt x="255" y="599"/>
                  </a:lnTo>
                  <a:lnTo>
                    <a:pt x="248" y="600"/>
                  </a:lnTo>
                  <a:lnTo>
                    <a:pt x="242" y="602"/>
                  </a:lnTo>
                  <a:lnTo>
                    <a:pt x="235" y="602"/>
                  </a:lnTo>
                  <a:lnTo>
                    <a:pt x="228" y="604"/>
                  </a:lnTo>
                  <a:lnTo>
                    <a:pt x="218" y="606"/>
                  </a:lnTo>
                  <a:lnTo>
                    <a:pt x="209" y="608"/>
                  </a:lnTo>
                  <a:lnTo>
                    <a:pt x="200" y="610"/>
                  </a:lnTo>
                  <a:lnTo>
                    <a:pt x="189" y="612"/>
                  </a:lnTo>
                  <a:lnTo>
                    <a:pt x="176" y="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8" name="Freeform 170"/>
            <p:cNvSpPr>
              <a:spLocks/>
            </p:cNvSpPr>
            <p:nvPr/>
          </p:nvSpPr>
          <p:spPr bwMode="auto">
            <a:xfrm>
              <a:off x="3438" y="3244"/>
              <a:ext cx="458" cy="223"/>
            </a:xfrm>
            <a:custGeom>
              <a:avLst/>
              <a:gdLst>
                <a:gd name="T0" fmla="*/ 1 w 915"/>
                <a:gd name="T1" fmla="*/ 1 h 446"/>
                <a:gd name="T2" fmla="*/ 1 w 915"/>
                <a:gd name="T3" fmla="*/ 1 h 446"/>
                <a:gd name="T4" fmla="*/ 1 w 915"/>
                <a:gd name="T5" fmla="*/ 1 h 446"/>
                <a:gd name="T6" fmla="*/ 1 w 915"/>
                <a:gd name="T7" fmla="*/ 1 h 446"/>
                <a:gd name="T8" fmla="*/ 1 w 915"/>
                <a:gd name="T9" fmla="*/ 1 h 446"/>
                <a:gd name="T10" fmla="*/ 1 w 915"/>
                <a:gd name="T11" fmla="*/ 1 h 446"/>
                <a:gd name="T12" fmla="*/ 1 w 915"/>
                <a:gd name="T13" fmla="*/ 1 h 446"/>
                <a:gd name="T14" fmla="*/ 1 w 915"/>
                <a:gd name="T15" fmla="*/ 1 h 446"/>
                <a:gd name="T16" fmla="*/ 1 w 915"/>
                <a:gd name="T17" fmla="*/ 1 h 446"/>
                <a:gd name="T18" fmla="*/ 1 w 915"/>
                <a:gd name="T19" fmla="*/ 1 h 446"/>
                <a:gd name="T20" fmla="*/ 1 w 915"/>
                <a:gd name="T21" fmla="*/ 1 h 446"/>
                <a:gd name="T22" fmla="*/ 1 w 915"/>
                <a:gd name="T23" fmla="*/ 1 h 446"/>
                <a:gd name="T24" fmla="*/ 1 w 915"/>
                <a:gd name="T25" fmla="*/ 1 h 446"/>
                <a:gd name="T26" fmla="*/ 1 w 915"/>
                <a:gd name="T27" fmla="*/ 1 h 446"/>
                <a:gd name="T28" fmla="*/ 1 w 915"/>
                <a:gd name="T29" fmla="*/ 1 h 446"/>
                <a:gd name="T30" fmla="*/ 1 w 915"/>
                <a:gd name="T31" fmla="*/ 1 h 446"/>
                <a:gd name="T32" fmla="*/ 1 w 915"/>
                <a:gd name="T33" fmla="*/ 1 h 446"/>
                <a:gd name="T34" fmla="*/ 1 w 915"/>
                <a:gd name="T35" fmla="*/ 1 h 446"/>
                <a:gd name="T36" fmla="*/ 1 w 915"/>
                <a:gd name="T37" fmla="*/ 1 h 446"/>
                <a:gd name="T38" fmla="*/ 1 w 915"/>
                <a:gd name="T39" fmla="*/ 1 h 446"/>
                <a:gd name="T40" fmla="*/ 1 w 915"/>
                <a:gd name="T41" fmla="*/ 1 h 446"/>
                <a:gd name="T42" fmla="*/ 1 w 915"/>
                <a:gd name="T43" fmla="*/ 1 h 446"/>
                <a:gd name="T44" fmla="*/ 1 w 915"/>
                <a:gd name="T45" fmla="*/ 1 h 446"/>
                <a:gd name="T46" fmla="*/ 1 w 915"/>
                <a:gd name="T47" fmla="*/ 1 h 446"/>
                <a:gd name="T48" fmla="*/ 1 w 915"/>
                <a:gd name="T49" fmla="*/ 1 h 446"/>
                <a:gd name="T50" fmla="*/ 1 w 915"/>
                <a:gd name="T51" fmla="*/ 1 h 446"/>
                <a:gd name="T52" fmla="*/ 1 w 915"/>
                <a:gd name="T53" fmla="*/ 1 h 446"/>
                <a:gd name="T54" fmla="*/ 1 w 915"/>
                <a:gd name="T55" fmla="*/ 1 h 446"/>
                <a:gd name="T56" fmla="*/ 1 w 915"/>
                <a:gd name="T57" fmla="*/ 1 h 446"/>
                <a:gd name="T58" fmla="*/ 1 w 915"/>
                <a:gd name="T59" fmla="*/ 1 h 446"/>
                <a:gd name="T60" fmla="*/ 1 w 915"/>
                <a:gd name="T61" fmla="*/ 1 h 446"/>
                <a:gd name="T62" fmla="*/ 1 w 915"/>
                <a:gd name="T63" fmla="*/ 1 h 446"/>
                <a:gd name="T64" fmla="*/ 1 w 915"/>
                <a:gd name="T65" fmla="*/ 1 h 446"/>
                <a:gd name="T66" fmla="*/ 1 w 915"/>
                <a:gd name="T67" fmla="*/ 1 h 446"/>
                <a:gd name="T68" fmla="*/ 1 w 915"/>
                <a:gd name="T69" fmla="*/ 1 h 446"/>
                <a:gd name="T70" fmla="*/ 1 w 915"/>
                <a:gd name="T71" fmla="*/ 1 h 446"/>
                <a:gd name="T72" fmla="*/ 1 w 915"/>
                <a:gd name="T73" fmla="*/ 1 h 446"/>
                <a:gd name="T74" fmla="*/ 1 w 915"/>
                <a:gd name="T75" fmla="*/ 1 h 446"/>
                <a:gd name="T76" fmla="*/ 1 w 915"/>
                <a:gd name="T77" fmla="*/ 1 h 446"/>
                <a:gd name="T78" fmla="*/ 1 w 915"/>
                <a:gd name="T79" fmla="*/ 1 h 446"/>
                <a:gd name="T80" fmla="*/ 1 w 915"/>
                <a:gd name="T81" fmla="*/ 1 h 446"/>
                <a:gd name="T82" fmla="*/ 1 w 915"/>
                <a:gd name="T83" fmla="*/ 1 h 446"/>
                <a:gd name="T84" fmla="*/ 1 w 915"/>
                <a:gd name="T85" fmla="*/ 1 h 446"/>
                <a:gd name="T86" fmla="*/ 1 w 915"/>
                <a:gd name="T87" fmla="*/ 1 h 446"/>
                <a:gd name="T88" fmla="*/ 1 w 915"/>
                <a:gd name="T89" fmla="*/ 1 h 446"/>
                <a:gd name="T90" fmla="*/ 1 w 915"/>
                <a:gd name="T91" fmla="*/ 1 h 446"/>
                <a:gd name="T92" fmla="*/ 1 w 915"/>
                <a:gd name="T93" fmla="*/ 1 h 446"/>
                <a:gd name="T94" fmla="*/ 1 w 915"/>
                <a:gd name="T95" fmla="*/ 1 h 446"/>
                <a:gd name="T96" fmla="*/ 1 w 915"/>
                <a:gd name="T97" fmla="*/ 1 h 446"/>
                <a:gd name="T98" fmla="*/ 1 w 915"/>
                <a:gd name="T99" fmla="*/ 1 h 446"/>
                <a:gd name="T100" fmla="*/ 1 w 915"/>
                <a:gd name="T101" fmla="*/ 1 h 446"/>
                <a:gd name="T102" fmla="*/ 1 w 915"/>
                <a:gd name="T103" fmla="*/ 1 h 446"/>
                <a:gd name="T104" fmla="*/ 1 w 915"/>
                <a:gd name="T105" fmla="*/ 1 h 446"/>
                <a:gd name="T106" fmla="*/ 1 w 915"/>
                <a:gd name="T107" fmla="*/ 1 h 446"/>
                <a:gd name="T108" fmla="*/ 1 w 915"/>
                <a:gd name="T109" fmla="*/ 1 h 446"/>
                <a:gd name="T110" fmla="*/ 1 w 915"/>
                <a:gd name="T111" fmla="*/ 1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5" h="446">
                  <a:moveTo>
                    <a:pt x="331" y="75"/>
                  </a:moveTo>
                  <a:lnTo>
                    <a:pt x="322" y="80"/>
                  </a:lnTo>
                  <a:lnTo>
                    <a:pt x="313" y="84"/>
                  </a:lnTo>
                  <a:lnTo>
                    <a:pt x="303" y="90"/>
                  </a:lnTo>
                  <a:lnTo>
                    <a:pt x="294" y="93"/>
                  </a:lnTo>
                  <a:lnTo>
                    <a:pt x="276" y="93"/>
                  </a:lnTo>
                  <a:lnTo>
                    <a:pt x="257" y="93"/>
                  </a:lnTo>
                  <a:lnTo>
                    <a:pt x="239" y="91"/>
                  </a:lnTo>
                  <a:lnTo>
                    <a:pt x="223" y="90"/>
                  </a:lnTo>
                  <a:lnTo>
                    <a:pt x="206" y="86"/>
                  </a:lnTo>
                  <a:lnTo>
                    <a:pt x="191" y="84"/>
                  </a:lnTo>
                  <a:lnTo>
                    <a:pt x="178" y="79"/>
                  </a:lnTo>
                  <a:lnTo>
                    <a:pt x="167" y="73"/>
                  </a:lnTo>
                  <a:lnTo>
                    <a:pt x="155" y="64"/>
                  </a:lnTo>
                  <a:lnTo>
                    <a:pt x="138" y="51"/>
                  </a:lnTo>
                  <a:lnTo>
                    <a:pt x="116" y="36"/>
                  </a:lnTo>
                  <a:lnTo>
                    <a:pt x="92" y="22"/>
                  </a:lnTo>
                  <a:lnTo>
                    <a:pt x="66" y="9"/>
                  </a:lnTo>
                  <a:lnTo>
                    <a:pt x="44" y="1"/>
                  </a:lnTo>
                  <a:lnTo>
                    <a:pt x="24" y="0"/>
                  </a:lnTo>
                  <a:lnTo>
                    <a:pt x="8" y="9"/>
                  </a:lnTo>
                  <a:lnTo>
                    <a:pt x="0" y="29"/>
                  </a:lnTo>
                  <a:lnTo>
                    <a:pt x="6" y="53"/>
                  </a:lnTo>
                  <a:lnTo>
                    <a:pt x="24" y="80"/>
                  </a:lnTo>
                  <a:lnTo>
                    <a:pt x="50" y="108"/>
                  </a:lnTo>
                  <a:lnTo>
                    <a:pt x="79" y="136"/>
                  </a:lnTo>
                  <a:lnTo>
                    <a:pt x="112" y="156"/>
                  </a:lnTo>
                  <a:lnTo>
                    <a:pt x="145" y="170"/>
                  </a:lnTo>
                  <a:lnTo>
                    <a:pt x="175" y="176"/>
                  </a:lnTo>
                  <a:lnTo>
                    <a:pt x="195" y="174"/>
                  </a:lnTo>
                  <a:lnTo>
                    <a:pt x="213" y="174"/>
                  </a:lnTo>
                  <a:lnTo>
                    <a:pt x="230" y="172"/>
                  </a:lnTo>
                  <a:lnTo>
                    <a:pt x="243" y="169"/>
                  </a:lnTo>
                  <a:lnTo>
                    <a:pt x="256" y="167"/>
                  </a:lnTo>
                  <a:lnTo>
                    <a:pt x="265" y="165"/>
                  </a:lnTo>
                  <a:lnTo>
                    <a:pt x="274" y="163"/>
                  </a:lnTo>
                  <a:lnTo>
                    <a:pt x="279" y="161"/>
                  </a:lnTo>
                  <a:lnTo>
                    <a:pt x="287" y="167"/>
                  </a:lnTo>
                  <a:lnTo>
                    <a:pt x="292" y="174"/>
                  </a:lnTo>
                  <a:lnTo>
                    <a:pt x="294" y="183"/>
                  </a:lnTo>
                  <a:lnTo>
                    <a:pt x="298" y="189"/>
                  </a:lnTo>
                  <a:lnTo>
                    <a:pt x="290" y="209"/>
                  </a:lnTo>
                  <a:lnTo>
                    <a:pt x="285" y="226"/>
                  </a:lnTo>
                  <a:lnTo>
                    <a:pt x="283" y="242"/>
                  </a:lnTo>
                  <a:lnTo>
                    <a:pt x="287" y="251"/>
                  </a:lnTo>
                  <a:lnTo>
                    <a:pt x="294" y="260"/>
                  </a:lnTo>
                  <a:lnTo>
                    <a:pt x="303" y="272"/>
                  </a:lnTo>
                  <a:lnTo>
                    <a:pt x="313" y="281"/>
                  </a:lnTo>
                  <a:lnTo>
                    <a:pt x="320" y="284"/>
                  </a:lnTo>
                  <a:lnTo>
                    <a:pt x="329" y="275"/>
                  </a:lnTo>
                  <a:lnTo>
                    <a:pt x="336" y="266"/>
                  </a:lnTo>
                  <a:lnTo>
                    <a:pt x="344" y="260"/>
                  </a:lnTo>
                  <a:lnTo>
                    <a:pt x="347" y="253"/>
                  </a:lnTo>
                  <a:lnTo>
                    <a:pt x="355" y="257"/>
                  </a:lnTo>
                  <a:lnTo>
                    <a:pt x="358" y="264"/>
                  </a:lnTo>
                  <a:lnTo>
                    <a:pt x="362" y="272"/>
                  </a:lnTo>
                  <a:lnTo>
                    <a:pt x="362" y="279"/>
                  </a:lnTo>
                  <a:lnTo>
                    <a:pt x="362" y="301"/>
                  </a:lnTo>
                  <a:lnTo>
                    <a:pt x="366" y="341"/>
                  </a:lnTo>
                  <a:lnTo>
                    <a:pt x="379" y="380"/>
                  </a:lnTo>
                  <a:lnTo>
                    <a:pt x="404" y="398"/>
                  </a:lnTo>
                  <a:lnTo>
                    <a:pt x="425" y="389"/>
                  </a:lnTo>
                  <a:lnTo>
                    <a:pt x="432" y="369"/>
                  </a:lnTo>
                  <a:lnTo>
                    <a:pt x="434" y="341"/>
                  </a:lnTo>
                  <a:lnTo>
                    <a:pt x="439" y="312"/>
                  </a:lnTo>
                  <a:lnTo>
                    <a:pt x="445" y="297"/>
                  </a:lnTo>
                  <a:lnTo>
                    <a:pt x="452" y="281"/>
                  </a:lnTo>
                  <a:lnTo>
                    <a:pt x="461" y="262"/>
                  </a:lnTo>
                  <a:lnTo>
                    <a:pt x="471" y="246"/>
                  </a:lnTo>
                  <a:lnTo>
                    <a:pt x="483" y="233"/>
                  </a:lnTo>
                  <a:lnTo>
                    <a:pt x="498" y="222"/>
                  </a:lnTo>
                  <a:lnTo>
                    <a:pt x="513" y="218"/>
                  </a:lnTo>
                  <a:lnTo>
                    <a:pt x="529" y="222"/>
                  </a:lnTo>
                  <a:lnTo>
                    <a:pt x="551" y="242"/>
                  </a:lnTo>
                  <a:lnTo>
                    <a:pt x="553" y="268"/>
                  </a:lnTo>
                  <a:lnTo>
                    <a:pt x="540" y="297"/>
                  </a:lnTo>
                  <a:lnTo>
                    <a:pt x="526" y="325"/>
                  </a:lnTo>
                  <a:lnTo>
                    <a:pt x="509" y="358"/>
                  </a:lnTo>
                  <a:lnTo>
                    <a:pt x="496" y="395"/>
                  </a:lnTo>
                  <a:lnTo>
                    <a:pt x="489" y="428"/>
                  </a:lnTo>
                  <a:lnTo>
                    <a:pt x="496" y="446"/>
                  </a:lnTo>
                  <a:lnTo>
                    <a:pt x="507" y="446"/>
                  </a:lnTo>
                  <a:lnTo>
                    <a:pt x="520" y="439"/>
                  </a:lnTo>
                  <a:lnTo>
                    <a:pt x="537" y="426"/>
                  </a:lnTo>
                  <a:lnTo>
                    <a:pt x="555" y="409"/>
                  </a:lnTo>
                  <a:lnTo>
                    <a:pt x="572" y="391"/>
                  </a:lnTo>
                  <a:lnTo>
                    <a:pt x="588" y="373"/>
                  </a:lnTo>
                  <a:lnTo>
                    <a:pt x="601" y="356"/>
                  </a:lnTo>
                  <a:lnTo>
                    <a:pt x="610" y="341"/>
                  </a:lnTo>
                  <a:lnTo>
                    <a:pt x="627" y="347"/>
                  </a:lnTo>
                  <a:lnTo>
                    <a:pt x="649" y="354"/>
                  </a:lnTo>
                  <a:lnTo>
                    <a:pt x="673" y="360"/>
                  </a:lnTo>
                  <a:lnTo>
                    <a:pt x="698" y="367"/>
                  </a:lnTo>
                  <a:lnTo>
                    <a:pt x="724" y="373"/>
                  </a:lnTo>
                  <a:lnTo>
                    <a:pt x="746" y="374"/>
                  </a:lnTo>
                  <a:lnTo>
                    <a:pt x="765" y="373"/>
                  </a:lnTo>
                  <a:lnTo>
                    <a:pt x="776" y="365"/>
                  </a:lnTo>
                  <a:lnTo>
                    <a:pt x="790" y="345"/>
                  </a:lnTo>
                  <a:lnTo>
                    <a:pt x="803" y="328"/>
                  </a:lnTo>
                  <a:lnTo>
                    <a:pt x="816" y="319"/>
                  </a:lnTo>
                  <a:lnTo>
                    <a:pt x="829" y="319"/>
                  </a:lnTo>
                  <a:lnTo>
                    <a:pt x="834" y="336"/>
                  </a:lnTo>
                  <a:lnTo>
                    <a:pt x="829" y="358"/>
                  </a:lnTo>
                  <a:lnTo>
                    <a:pt x="820" y="380"/>
                  </a:lnTo>
                  <a:lnTo>
                    <a:pt x="821" y="393"/>
                  </a:lnTo>
                  <a:lnTo>
                    <a:pt x="827" y="393"/>
                  </a:lnTo>
                  <a:lnTo>
                    <a:pt x="834" y="389"/>
                  </a:lnTo>
                  <a:lnTo>
                    <a:pt x="844" y="385"/>
                  </a:lnTo>
                  <a:lnTo>
                    <a:pt x="853" y="380"/>
                  </a:lnTo>
                  <a:lnTo>
                    <a:pt x="862" y="374"/>
                  </a:lnTo>
                  <a:lnTo>
                    <a:pt x="871" y="369"/>
                  </a:lnTo>
                  <a:lnTo>
                    <a:pt x="878" y="367"/>
                  </a:lnTo>
                  <a:lnTo>
                    <a:pt x="884" y="367"/>
                  </a:lnTo>
                  <a:lnTo>
                    <a:pt x="908" y="321"/>
                  </a:lnTo>
                  <a:lnTo>
                    <a:pt x="915" y="279"/>
                  </a:lnTo>
                  <a:lnTo>
                    <a:pt x="906" y="231"/>
                  </a:lnTo>
                  <a:lnTo>
                    <a:pt x="889" y="169"/>
                  </a:lnTo>
                  <a:lnTo>
                    <a:pt x="884" y="172"/>
                  </a:lnTo>
                  <a:lnTo>
                    <a:pt x="875" y="176"/>
                  </a:lnTo>
                  <a:lnTo>
                    <a:pt x="866" y="180"/>
                  </a:lnTo>
                  <a:lnTo>
                    <a:pt x="856" y="183"/>
                  </a:lnTo>
                  <a:lnTo>
                    <a:pt x="845" y="187"/>
                  </a:lnTo>
                  <a:lnTo>
                    <a:pt x="836" y="191"/>
                  </a:lnTo>
                  <a:lnTo>
                    <a:pt x="829" y="194"/>
                  </a:lnTo>
                  <a:lnTo>
                    <a:pt x="821" y="196"/>
                  </a:lnTo>
                  <a:lnTo>
                    <a:pt x="814" y="198"/>
                  </a:lnTo>
                  <a:lnTo>
                    <a:pt x="803" y="198"/>
                  </a:lnTo>
                  <a:lnTo>
                    <a:pt x="794" y="198"/>
                  </a:lnTo>
                  <a:lnTo>
                    <a:pt x="781" y="198"/>
                  </a:lnTo>
                  <a:lnTo>
                    <a:pt x="770" y="198"/>
                  </a:lnTo>
                  <a:lnTo>
                    <a:pt x="759" y="198"/>
                  </a:lnTo>
                  <a:lnTo>
                    <a:pt x="750" y="196"/>
                  </a:lnTo>
                  <a:lnTo>
                    <a:pt x="741" y="196"/>
                  </a:lnTo>
                  <a:lnTo>
                    <a:pt x="731" y="194"/>
                  </a:lnTo>
                  <a:lnTo>
                    <a:pt x="722" y="193"/>
                  </a:lnTo>
                  <a:lnTo>
                    <a:pt x="713" y="189"/>
                  </a:lnTo>
                  <a:lnTo>
                    <a:pt x="704" y="185"/>
                  </a:lnTo>
                  <a:lnTo>
                    <a:pt x="693" y="181"/>
                  </a:lnTo>
                  <a:lnTo>
                    <a:pt x="686" y="180"/>
                  </a:lnTo>
                  <a:lnTo>
                    <a:pt x="678" y="178"/>
                  </a:lnTo>
                  <a:lnTo>
                    <a:pt x="673" y="178"/>
                  </a:lnTo>
                  <a:lnTo>
                    <a:pt x="662" y="181"/>
                  </a:lnTo>
                  <a:lnTo>
                    <a:pt x="647" y="189"/>
                  </a:lnTo>
                  <a:lnTo>
                    <a:pt x="632" y="194"/>
                  </a:lnTo>
                  <a:lnTo>
                    <a:pt x="623" y="196"/>
                  </a:lnTo>
                  <a:lnTo>
                    <a:pt x="618" y="196"/>
                  </a:lnTo>
                  <a:lnTo>
                    <a:pt x="608" y="196"/>
                  </a:lnTo>
                  <a:lnTo>
                    <a:pt x="599" y="196"/>
                  </a:lnTo>
                  <a:lnTo>
                    <a:pt x="588" y="194"/>
                  </a:lnTo>
                  <a:lnTo>
                    <a:pt x="577" y="193"/>
                  </a:lnTo>
                  <a:lnTo>
                    <a:pt x="568" y="191"/>
                  </a:lnTo>
                  <a:lnTo>
                    <a:pt x="559" y="187"/>
                  </a:lnTo>
                  <a:lnTo>
                    <a:pt x="553" y="181"/>
                  </a:lnTo>
                  <a:lnTo>
                    <a:pt x="544" y="170"/>
                  </a:lnTo>
                  <a:lnTo>
                    <a:pt x="535" y="163"/>
                  </a:lnTo>
                  <a:lnTo>
                    <a:pt x="526" y="158"/>
                  </a:lnTo>
                  <a:lnTo>
                    <a:pt x="515" y="154"/>
                  </a:lnTo>
                  <a:lnTo>
                    <a:pt x="504" y="154"/>
                  </a:lnTo>
                  <a:lnTo>
                    <a:pt x="493" y="158"/>
                  </a:lnTo>
                  <a:lnTo>
                    <a:pt x="482" y="163"/>
                  </a:lnTo>
                  <a:lnTo>
                    <a:pt x="472" y="167"/>
                  </a:lnTo>
                  <a:lnTo>
                    <a:pt x="456" y="169"/>
                  </a:lnTo>
                  <a:lnTo>
                    <a:pt x="436" y="163"/>
                  </a:lnTo>
                  <a:lnTo>
                    <a:pt x="415" y="152"/>
                  </a:lnTo>
                  <a:lnTo>
                    <a:pt x="393" y="137"/>
                  </a:lnTo>
                  <a:lnTo>
                    <a:pt x="373" y="121"/>
                  </a:lnTo>
                  <a:lnTo>
                    <a:pt x="357" y="104"/>
                  </a:lnTo>
                  <a:lnTo>
                    <a:pt x="342" y="88"/>
                  </a:lnTo>
                  <a:lnTo>
                    <a:pt x="331"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79" name="Freeform 171"/>
            <p:cNvSpPr>
              <a:spLocks/>
            </p:cNvSpPr>
            <p:nvPr/>
          </p:nvSpPr>
          <p:spPr bwMode="auto">
            <a:xfrm>
              <a:off x="3604" y="2989"/>
              <a:ext cx="435" cy="315"/>
            </a:xfrm>
            <a:custGeom>
              <a:avLst/>
              <a:gdLst>
                <a:gd name="T0" fmla="*/ 1 w 869"/>
                <a:gd name="T1" fmla="*/ 1 h 630"/>
                <a:gd name="T2" fmla="*/ 1 w 869"/>
                <a:gd name="T3" fmla="*/ 1 h 630"/>
                <a:gd name="T4" fmla="*/ 1 w 869"/>
                <a:gd name="T5" fmla="*/ 1 h 630"/>
                <a:gd name="T6" fmla="*/ 1 w 869"/>
                <a:gd name="T7" fmla="*/ 1 h 630"/>
                <a:gd name="T8" fmla="*/ 1 w 869"/>
                <a:gd name="T9" fmla="*/ 1 h 630"/>
                <a:gd name="T10" fmla="*/ 1 w 869"/>
                <a:gd name="T11" fmla="*/ 1 h 630"/>
                <a:gd name="T12" fmla="*/ 1 w 869"/>
                <a:gd name="T13" fmla="*/ 1 h 630"/>
                <a:gd name="T14" fmla="*/ 1 w 869"/>
                <a:gd name="T15" fmla="*/ 1 h 630"/>
                <a:gd name="T16" fmla="*/ 1 w 869"/>
                <a:gd name="T17" fmla="*/ 1 h 630"/>
                <a:gd name="T18" fmla="*/ 1 w 869"/>
                <a:gd name="T19" fmla="*/ 1 h 630"/>
                <a:gd name="T20" fmla="*/ 1 w 869"/>
                <a:gd name="T21" fmla="*/ 1 h 630"/>
                <a:gd name="T22" fmla="*/ 1 w 869"/>
                <a:gd name="T23" fmla="*/ 1 h 630"/>
                <a:gd name="T24" fmla="*/ 1 w 869"/>
                <a:gd name="T25" fmla="*/ 1 h 630"/>
                <a:gd name="T26" fmla="*/ 1 w 869"/>
                <a:gd name="T27" fmla="*/ 1 h 630"/>
                <a:gd name="T28" fmla="*/ 1 w 869"/>
                <a:gd name="T29" fmla="*/ 1 h 630"/>
                <a:gd name="T30" fmla="*/ 1 w 869"/>
                <a:gd name="T31" fmla="*/ 1 h 630"/>
                <a:gd name="T32" fmla="*/ 1 w 869"/>
                <a:gd name="T33" fmla="*/ 1 h 630"/>
                <a:gd name="T34" fmla="*/ 1 w 869"/>
                <a:gd name="T35" fmla="*/ 1 h 630"/>
                <a:gd name="T36" fmla="*/ 1 w 869"/>
                <a:gd name="T37" fmla="*/ 1 h 630"/>
                <a:gd name="T38" fmla="*/ 1 w 869"/>
                <a:gd name="T39" fmla="*/ 1 h 630"/>
                <a:gd name="T40" fmla="*/ 1 w 869"/>
                <a:gd name="T41" fmla="*/ 1 h 630"/>
                <a:gd name="T42" fmla="*/ 1 w 869"/>
                <a:gd name="T43" fmla="*/ 1 h 630"/>
                <a:gd name="T44" fmla="*/ 1 w 869"/>
                <a:gd name="T45" fmla="*/ 1 h 630"/>
                <a:gd name="T46" fmla="*/ 1 w 869"/>
                <a:gd name="T47" fmla="*/ 1 h 630"/>
                <a:gd name="T48" fmla="*/ 1 w 869"/>
                <a:gd name="T49" fmla="*/ 1 h 630"/>
                <a:gd name="T50" fmla="*/ 1 w 869"/>
                <a:gd name="T51" fmla="*/ 1 h 630"/>
                <a:gd name="T52" fmla="*/ 1 w 869"/>
                <a:gd name="T53" fmla="*/ 1 h 630"/>
                <a:gd name="T54" fmla="*/ 1 w 869"/>
                <a:gd name="T55" fmla="*/ 1 h 630"/>
                <a:gd name="T56" fmla="*/ 1 w 869"/>
                <a:gd name="T57" fmla="*/ 1 h 630"/>
                <a:gd name="T58" fmla="*/ 1 w 869"/>
                <a:gd name="T59" fmla="*/ 1 h 630"/>
                <a:gd name="T60" fmla="*/ 1 w 869"/>
                <a:gd name="T61" fmla="*/ 1 h 630"/>
                <a:gd name="T62" fmla="*/ 1 w 869"/>
                <a:gd name="T63" fmla="*/ 1 h 630"/>
                <a:gd name="T64" fmla="*/ 1 w 869"/>
                <a:gd name="T65" fmla="*/ 1 h 630"/>
                <a:gd name="T66" fmla="*/ 1 w 869"/>
                <a:gd name="T67" fmla="*/ 1 h 630"/>
                <a:gd name="T68" fmla="*/ 1 w 869"/>
                <a:gd name="T69" fmla="*/ 1 h 630"/>
                <a:gd name="T70" fmla="*/ 1 w 869"/>
                <a:gd name="T71" fmla="*/ 1 h 630"/>
                <a:gd name="T72" fmla="*/ 1 w 869"/>
                <a:gd name="T73" fmla="*/ 1 h 630"/>
                <a:gd name="T74" fmla="*/ 1 w 869"/>
                <a:gd name="T75" fmla="*/ 1 h 630"/>
                <a:gd name="T76" fmla="*/ 1 w 869"/>
                <a:gd name="T77" fmla="*/ 1 h 630"/>
                <a:gd name="T78" fmla="*/ 1 w 869"/>
                <a:gd name="T79" fmla="*/ 1 h 630"/>
                <a:gd name="T80" fmla="*/ 1 w 869"/>
                <a:gd name="T81" fmla="*/ 1 h 630"/>
                <a:gd name="T82" fmla="*/ 1 w 869"/>
                <a:gd name="T83" fmla="*/ 1 h 630"/>
                <a:gd name="T84" fmla="*/ 1 w 869"/>
                <a:gd name="T85" fmla="*/ 1 h 630"/>
                <a:gd name="T86" fmla="*/ 1 w 869"/>
                <a:gd name="T87" fmla="*/ 1 h 630"/>
                <a:gd name="T88" fmla="*/ 1 w 869"/>
                <a:gd name="T89" fmla="*/ 1 h 630"/>
                <a:gd name="T90" fmla="*/ 1 w 869"/>
                <a:gd name="T91" fmla="*/ 1 h 630"/>
                <a:gd name="T92" fmla="*/ 1 w 869"/>
                <a:gd name="T93" fmla="*/ 1 h 630"/>
                <a:gd name="T94" fmla="*/ 1 w 869"/>
                <a:gd name="T95" fmla="*/ 1 h 630"/>
                <a:gd name="T96" fmla="*/ 1 w 869"/>
                <a:gd name="T97" fmla="*/ 1 h 630"/>
                <a:gd name="T98" fmla="*/ 1 w 869"/>
                <a:gd name="T99" fmla="*/ 1 h 630"/>
                <a:gd name="T100" fmla="*/ 1 w 869"/>
                <a:gd name="T101" fmla="*/ 1 h 630"/>
                <a:gd name="T102" fmla="*/ 1 w 869"/>
                <a:gd name="T103" fmla="*/ 1 h 630"/>
                <a:gd name="T104" fmla="*/ 1 w 869"/>
                <a:gd name="T105" fmla="*/ 1 h 630"/>
                <a:gd name="T106" fmla="*/ 1 w 869"/>
                <a:gd name="T107" fmla="*/ 1 h 630"/>
                <a:gd name="T108" fmla="*/ 1 w 869"/>
                <a:gd name="T109" fmla="*/ 1 h 630"/>
                <a:gd name="T110" fmla="*/ 1 w 869"/>
                <a:gd name="T111" fmla="*/ 1 h 630"/>
                <a:gd name="T112" fmla="*/ 1 w 869"/>
                <a:gd name="T113" fmla="*/ 1 h 630"/>
                <a:gd name="T114" fmla="*/ 1 w 869"/>
                <a:gd name="T115" fmla="*/ 1 h 630"/>
                <a:gd name="T116" fmla="*/ 1 w 869"/>
                <a:gd name="T117" fmla="*/ 1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69" h="630">
                  <a:moveTo>
                    <a:pt x="523" y="364"/>
                  </a:moveTo>
                  <a:lnTo>
                    <a:pt x="494" y="364"/>
                  </a:lnTo>
                  <a:lnTo>
                    <a:pt x="468" y="369"/>
                  </a:lnTo>
                  <a:lnTo>
                    <a:pt x="444" y="382"/>
                  </a:lnTo>
                  <a:lnTo>
                    <a:pt x="424" y="397"/>
                  </a:lnTo>
                  <a:lnTo>
                    <a:pt x="406" y="417"/>
                  </a:lnTo>
                  <a:lnTo>
                    <a:pt x="393" y="437"/>
                  </a:lnTo>
                  <a:lnTo>
                    <a:pt x="382" y="459"/>
                  </a:lnTo>
                  <a:lnTo>
                    <a:pt x="375" y="481"/>
                  </a:lnTo>
                  <a:lnTo>
                    <a:pt x="367" y="435"/>
                  </a:lnTo>
                  <a:lnTo>
                    <a:pt x="358" y="378"/>
                  </a:lnTo>
                  <a:lnTo>
                    <a:pt x="345" y="330"/>
                  </a:lnTo>
                  <a:lnTo>
                    <a:pt x="323" y="308"/>
                  </a:lnTo>
                  <a:lnTo>
                    <a:pt x="310" y="314"/>
                  </a:lnTo>
                  <a:lnTo>
                    <a:pt x="299" y="329"/>
                  </a:lnTo>
                  <a:lnTo>
                    <a:pt x="292" y="351"/>
                  </a:lnTo>
                  <a:lnTo>
                    <a:pt x="286" y="373"/>
                  </a:lnTo>
                  <a:lnTo>
                    <a:pt x="283" y="386"/>
                  </a:lnTo>
                  <a:lnTo>
                    <a:pt x="277" y="400"/>
                  </a:lnTo>
                  <a:lnTo>
                    <a:pt x="268" y="417"/>
                  </a:lnTo>
                  <a:lnTo>
                    <a:pt x="259" y="431"/>
                  </a:lnTo>
                  <a:lnTo>
                    <a:pt x="246" y="444"/>
                  </a:lnTo>
                  <a:lnTo>
                    <a:pt x="231" y="452"/>
                  </a:lnTo>
                  <a:lnTo>
                    <a:pt x="215" y="452"/>
                  </a:lnTo>
                  <a:lnTo>
                    <a:pt x="195" y="443"/>
                  </a:lnTo>
                  <a:lnTo>
                    <a:pt x="174" y="424"/>
                  </a:lnTo>
                  <a:lnTo>
                    <a:pt x="163" y="406"/>
                  </a:lnTo>
                  <a:lnTo>
                    <a:pt x="156" y="386"/>
                  </a:lnTo>
                  <a:lnTo>
                    <a:pt x="156" y="364"/>
                  </a:lnTo>
                  <a:lnTo>
                    <a:pt x="160" y="341"/>
                  </a:lnTo>
                  <a:lnTo>
                    <a:pt x="165" y="321"/>
                  </a:lnTo>
                  <a:lnTo>
                    <a:pt x="171" y="303"/>
                  </a:lnTo>
                  <a:lnTo>
                    <a:pt x="178" y="285"/>
                  </a:lnTo>
                  <a:lnTo>
                    <a:pt x="182" y="268"/>
                  </a:lnTo>
                  <a:lnTo>
                    <a:pt x="182" y="250"/>
                  </a:lnTo>
                  <a:lnTo>
                    <a:pt x="180" y="231"/>
                  </a:lnTo>
                  <a:lnTo>
                    <a:pt x="174" y="215"/>
                  </a:lnTo>
                  <a:lnTo>
                    <a:pt x="167" y="198"/>
                  </a:lnTo>
                  <a:lnTo>
                    <a:pt x="158" y="182"/>
                  </a:lnTo>
                  <a:lnTo>
                    <a:pt x="147" y="167"/>
                  </a:lnTo>
                  <a:lnTo>
                    <a:pt x="134" y="152"/>
                  </a:lnTo>
                  <a:lnTo>
                    <a:pt x="141" y="185"/>
                  </a:lnTo>
                  <a:lnTo>
                    <a:pt x="141" y="222"/>
                  </a:lnTo>
                  <a:lnTo>
                    <a:pt x="136" y="253"/>
                  </a:lnTo>
                  <a:lnTo>
                    <a:pt x="130" y="275"/>
                  </a:lnTo>
                  <a:lnTo>
                    <a:pt x="127" y="290"/>
                  </a:lnTo>
                  <a:lnTo>
                    <a:pt x="125" y="308"/>
                  </a:lnTo>
                  <a:lnTo>
                    <a:pt x="125" y="327"/>
                  </a:lnTo>
                  <a:lnTo>
                    <a:pt x="127" y="347"/>
                  </a:lnTo>
                  <a:lnTo>
                    <a:pt x="130" y="395"/>
                  </a:lnTo>
                  <a:lnTo>
                    <a:pt x="128" y="435"/>
                  </a:lnTo>
                  <a:lnTo>
                    <a:pt x="119" y="474"/>
                  </a:lnTo>
                  <a:lnTo>
                    <a:pt x="101" y="514"/>
                  </a:lnTo>
                  <a:lnTo>
                    <a:pt x="101" y="463"/>
                  </a:lnTo>
                  <a:lnTo>
                    <a:pt x="92" y="417"/>
                  </a:lnTo>
                  <a:lnTo>
                    <a:pt x="77" y="384"/>
                  </a:lnTo>
                  <a:lnTo>
                    <a:pt x="64" y="365"/>
                  </a:lnTo>
                  <a:lnTo>
                    <a:pt x="51" y="352"/>
                  </a:lnTo>
                  <a:lnTo>
                    <a:pt x="42" y="338"/>
                  </a:lnTo>
                  <a:lnTo>
                    <a:pt x="36" y="323"/>
                  </a:lnTo>
                  <a:lnTo>
                    <a:pt x="42" y="308"/>
                  </a:lnTo>
                  <a:lnTo>
                    <a:pt x="48" y="305"/>
                  </a:lnTo>
                  <a:lnTo>
                    <a:pt x="55" y="305"/>
                  </a:lnTo>
                  <a:lnTo>
                    <a:pt x="62" y="308"/>
                  </a:lnTo>
                  <a:lnTo>
                    <a:pt x="70" y="316"/>
                  </a:lnTo>
                  <a:lnTo>
                    <a:pt x="79" y="325"/>
                  </a:lnTo>
                  <a:lnTo>
                    <a:pt x="86" y="334"/>
                  </a:lnTo>
                  <a:lnTo>
                    <a:pt x="95" y="345"/>
                  </a:lnTo>
                  <a:lnTo>
                    <a:pt x="103" y="356"/>
                  </a:lnTo>
                  <a:lnTo>
                    <a:pt x="103" y="323"/>
                  </a:lnTo>
                  <a:lnTo>
                    <a:pt x="93" y="283"/>
                  </a:lnTo>
                  <a:lnTo>
                    <a:pt x="81" y="248"/>
                  </a:lnTo>
                  <a:lnTo>
                    <a:pt x="70" y="228"/>
                  </a:lnTo>
                  <a:lnTo>
                    <a:pt x="62" y="217"/>
                  </a:lnTo>
                  <a:lnTo>
                    <a:pt x="60" y="204"/>
                  </a:lnTo>
                  <a:lnTo>
                    <a:pt x="60" y="193"/>
                  </a:lnTo>
                  <a:lnTo>
                    <a:pt x="64" y="182"/>
                  </a:lnTo>
                  <a:lnTo>
                    <a:pt x="66" y="174"/>
                  </a:lnTo>
                  <a:lnTo>
                    <a:pt x="62" y="163"/>
                  </a:lnTo>
                  <a:lnTo>
                    <a:pt x="57" y="149"/>
                  </a:lnTo>
                  <a:lnTo>
                    <a:pt x="49" y="134"/>
                  </a:lnTo>
                  <a:lnTo>
                    <a:pt x="38" y="117"/>
                  </a:lnTo>
                  <a:lnTo>
                    <a:pt x="27" y="101"/>
                  </a:lnTo>
                  <a:lnTo>
                    <a:pt x="14" y="84"/>
                  </a:lnTo>
                  <a:lnTo>
                    <a:pt x="0" y="68"/>
                  </a:lnTo>
                  <a:lnTo>
                    <a:pt x="2" y="59"/>
                  </a:lnTo>
                  <a:lnTo>
                    <a:pt x="3" y="49"/>
                  </a:lnTo>
                  <a:lnTo>
                    <a:pt x="3" y="42"/>
                  </a:lnTo>
                  <a:lnTo>
                    <a:pt x="3" y="37"/>
                  </a:lnTo>
                  <a:lnTo>
                    <a:pt x="3" y="29"/>
                  </a:lnTo>
                  <a:lnTo>
                    <a:pt x="7" y="20"/>
                  </a:lnTo>
                  <a:lnTo>
                    <a:pt x="9" y="11"/>
                  </a:lnTo>
                  <a:lnTo>
                    <a:pt x="14" y="0"/>
                  </a:lnTo>
                  <a:lnTo>
                    <a:pt x="29" y="5"/>
                  </a:lnTo>
                  <a:lnTo>
                    <a:pt x="40" y="13"/>
                  </a:lnTo>
                  <a:lnTo>
                    <a:pt x="48" y="22"/>
                  </a:lnTo>
                  <a:lnTo>
                    <a:pt x="55" y="33"/>
                  </a:lnTo>
                  <a:lnTo>
                    <a:pt x="60" y="42"/>
                  </a:lnTo>
                  <a:lnTo>
                    <a:pt x="70" y="51"/>
                  </a:lnTo>
                  <a:lnTo>
                    <a:pt x="81" y="59"/>
                  </a:lnTo>
                  <a:lnTo>
                    <a:pt x="99" y="66"/>
                  </a:lnTo>
                  <a:lnTo>
                    <a:pt x="116" y="71"/>
                  </a:lnTo>
                  <a:lnTo>
                    <a:pt x="134" y="82"/>
                  </a:lnTo>
                  <a:lnTo>
                    <a:pt x="154" y="95"/>
                  </a:lnTo>
                  <a:lnTo>
                    <a:pt x="176" y="110"/>
                  </a:lnTo>
                  <a:lnTo>
                    <a:pt x="196" y="127"/>
                  </a:lnTo>
                  <a:lnTo>
                    <a:pt x="217" y="139"/>
                  </a:lnTo>
                  <a:lnTo>
                    <a:pt x="231" y="150"/>
                  </a:lnTo>
                  <a:lnTo>
                    <a:pt x="244" y="156"/>
                  </a:lnTo>
                  <a:lnTo>
                    <a:pt x="261" y="163"/>
                  </a:lnTo>
                  <a:lnTo>
                    <a:pt x="275" y="174"/>
                  </a:lnTo>
                  <a:lnTo>
                    <a:pt x="286" y="185"/>
                  </a:lnTo>
                  <a:lnTo>
                    <a:pt x="297" y="196"/>
                  </a:lnTo>
                  <a:lnTo>
                    <a:pt x="307" y="207"/>
                  </a:lnTo>
                  <a:lnTo>
                    <a:pt x="316" y="217"/>
                  </a:lnTo>
                  <a:lnTo>
                    <a:pt x="323" y="226"/>
                  </a:lnTo>
                  <a:lnTo>
                    <a:pt x="332" y="233"/>
                  </a:lnTo>
                  <a:lnTo>
                    <a:pt x="345" y="242"/>
                  </a:lnTo>
                  <a:lnTo>
                    <a:pt x="369" y="257"/>
                  </a:lnTo>
                  <a:lnTo>
                    <a:pt x="397" y="277"/>
                  </a:lnTo>
                  <a:lnTo>
                    <a:pt x="428" y="297"/>
                  </a:lnTo>
                  <a:lnTo>
                    <a:pt x="459" y="319"/>
                  </a:lnTo>
                  <a:lnTo>
                    <a:pt x="488" y="340"/>
                  </a:lnTo>
                  <a:lnTo>
                    <a:pt x="511" y="354"/>
                  </a:lnTo>
                  <a:lnTo>
                    <a:pt x="523" y="364"/>
                  </a:lnTo>
                  <a:lnTo>
                    <a:pt x="531" y="369"/>
                  </a:lnTo>
                  <a:lnTo>
                    <a:pt x="538" y="375"/>
                  </a:lnTo>
                  <a:lnTo>
                    <a:pt x="545" y="378"/>
                  </a:lnTo>
                  <a:lnTo>
                    <a:pt x="553" y="380"/>
                  </a:lnTo>
                  <a:lnTo>
                    <a:pt x="567" y="382"/>
                  </a:lnTo>
                  <a:lnTo>
                    <a:pt x="579" y="382"/>
                  </a:lnTo>
                  <a:lnTo>
                    <a:pt x="588" y="384"/>
                  </a:lnTo>
                  <a:lnTo>
                    <a:pt x="595" y="387"/>
                  </a:lnTo>
                  <a:lnTo>
                    <a:pt x="608" y="393"/>
                  </a:lnTo>
                  <a:lnTo>
                    <a:pt x="630" y="402"/>
                  </a:lnTo>
                  <a:lnTo>
                    <a:pt x="658" y="413"/>
                  </a:lnTo>
                  <a:lnTo>
                    <a:pt x="689" y="424"/>
                  </a:lnTo>
                  <a:lnTo>
                    <a:pt x="718" y="437"/>
                  </a:lnTo>
                  <a:lnTo>
                    <a:pt x="744" y="450"/>
                  </a:lnTo>
                  <a:lnTo>
                    <a:pt x="764" y="461"/>
                  </a:lnTo>
                  <a:lnTo>
                    <a:pt x="775" y="472"/>
                  </a:lnTo>
                  <a:lnTo>
                    <a:pt x="786" y="488"/>
                  </a:lnTo>
                  <a:lnTo>
                    <a:pt x="797" y="503"/>
                  </a:lnTo>
                  <a:lnTo>
                    <a:pt x="806" y="514"/>
                  </a:lnTo>
                  <a:lnTo>
                    <a:pt x="814" y="525"/>
                  </a:lnTo>
                  <a:lnTo>
                    <a:pt x="825" y="529"/>
                  </a:lnTo>
                  <a:lnTo>
                    <a:pt x="834" y="534"/>
                  </a:lnTo>
                  <a:lnTo>
                    <a:pt x="843" y="540"/>
                  </a:lnTo>
                  <a:lnTo>
                    <a:pt x="852" y="545"/>
                  </a:lnTo>
                  <a:lnTo>
                    <a:pt x="858" y="549"/>
                  </a:lnTo>
                  <a:lnTo>
                    <a:pt x="861" y="553"/>
                  </a:lnTo>
                  <a:lnTo>
                    <a:pt x="865" y="555"/>
                  </a:lnTo>
                  <a:lnTo>
                    <a:pt x="869" y="558"/>
                  </a:lnTo>
                  <a:lnTo>
                    <a:pt x="854" y="558"/>
                  </a:lnTo>
                  <a:lnTo>
                    <a:pt x="838" y="562"/>
                  </a:lnTo>
                  <a:lnTo>
                    <a:pt x="821" y="567"/>
                  </a:lnTo>
                  <a:lnTo>
                    <a:pt x="805" y="577"/>
                  </a:lnTo>
                  <a:lnTo>
                    <a:pt x="790" y="588"/>
                  </a:lnTo>
                  <a:lnTo>
                    <a:pt x="775" y="600"/>
                  </a:lnTo>
                  <a:lnTo>
                    <a:pt x="762" y="613"/>
                  </a:lnTo>
                  <a:lnTo>
                    <a:pt x="751" y="626"/>
                  </a:lnTo>
                  <a:lnTo>
                    <a:pt x="746" y="621"/>
                  </a:lnTo>
                  <a:lnTo>
                    <a:pt x="738" y="617"/>
                  </a:lnTo>
                  <a:lnTo>
                    <a:pt x="729" y="612"/>
                  </a:lnTo>
                  <a:lnTo>
                    <a:pt x="720" y="608"/>
                  </a:lnTo>
                  <a:lnTo>
                    <a:pt x="714" y="606"/>
                  </a:lnTo>
                  <a:lnTo>
                    <a:pt x="707" y="608"/>
                  </a:lnTo>
                  <a:lnTo>
                    <a:pt x="700" y="610"/>
                  </a:lnTo>
                  <a:lnTo>
                    <a:pt x="692" y="612"/>
                  </a:lnTo>
                  <a:lnTo>
                    <a:pt x="683" y="615"/>
                  </a:lnTo>
                  <a:lnTo>
                    <a:pt x="676" y="621"/>
                  </a:lnTo>
                  <a:lnTo>
                    <a:pt x="669" y="624"/>
                  </a:lnTo>
                  <a:lnTo>
                    <a:pt x="661" y="630"/>
                  </a:lnTo>
                  <a:lnTo>
                    <a:pt x="659" y="612"/>
                  </a:lnTo>
                  <a:lnTo>
                    <a:pt x="661" y="593"/>
                  </a:lnTo>
                  <a:lnTo>
                    <a:pt x="663" y="577"/>
                  </a:lnTo>
                  <a:lnTo>
                    <a:pt x="667" y="560"/>
                  </a:lnTo>
                  <a:lnTo>
                    <a:pt x="676" y="544"/>
                  </a:lnTo>
                  <a:lnTo>
                    <a:pt x="687" y="529"/>
                  </a:lnTo>
                  <a:lnTo>
                    <a:pt x="703" y="514"/>
                  </a:lnTo>
                  <a:lnTo>
                    <a:pt x="726" y="503"/>
                  </a:lnTo>
                  <a:lnTo>
                    <a:pt x="718" y="501"/>
                  </a:lnTo>
                  <a:lnTo>
                    <a:pt x="711" y="499"/>
                  </a:lnTo>
                  <a:lnTo>
                    <a:pt x="700" y="501"/>
                  </a:lnTo>
                  <a:lnTo>
                    <a:pt x="689" y="503"/>
                  </a:lnTo>
                  <a:lnTo>
                    <a:pt x="678" y="512"/>
                  </a:lnTo>
                  <a:lnTo>
                    <a:pt x="665" y="525"/>
                  </a:lnTo>
                  <a:lnTo>
                    <a:pt x="650" y="545"/>
                  </a:lnTo>
                  <a:lnTo>
                    <a:pt x="637" y="575"/>
                  </a:lnTo>
                  <a:lnTo>
                    <a:pt x="621" y="564"/>
                  </a:lnTo>
                  <a:lnTo>
                    <a:pt x="608" y="547"/>
                  </a:lnTo>
                  <a:lnTo>
                    <a:pt x="595" y="527"/>
                  </a:lnTo>
                  <a:lnTo>
                    <a:pt x="584" y="507"/>
                  </a:lnTo>
                  <a:lnTo>
                    <a:pt x="579" y="496"/>
                  </a:lnTo>
                  <a:lnTo>
                    <a:pt x="571" y="488"/>
                  </a:lnTo>
                  <a:lnTo>
                    <a:pt x="564" y="481"/>
                  </a:lnTo>
                  <a:lnTo>
                    <a:pt x="558" y="477"/>
                  </a:lnTo>
                  <a:lnTo>
                    <a:pt x="551" y="476"/>
                  </a:lnTo>
                  <a:lnTo>
                    <a:pt x="544" y="476"/>
                  </a:lnTo>
                  <a:lnTo>
                    <a:pt x="536" y="477"/>
                  </a:lnTo>
                  <a:lnTo>
                    <a:pt x="529" y="483"/>
                  </a:lnTo>
                  <a:lnTo>
                    <a:pt x="522" y="490"/>
                  </a:lnTo>
                  <a:lnTo>
                    <a:pt x="514" y="498"/>
                  </a:lnTo>
                  <a:lnTo>
                    <a:pt x="505" y="505"/>
                  </a:lnTo>
                  <a:lnTo>
                    <a:pt x="498" y="512"/>
                  </a:lnTo>
                  <a:lnTo>
                    <a:pt x="490" y="518"/>
                  </a:lnTo>
                  <a:lnTo>
                    <a:pt x="483" y="521"/>
                  </a:lnTo>
                  <a:lnTo>
                    <a:pt x="477" y="521"/>
                  </a:lnTo>
                  <a:lnTo>
                    <a:pt x="470" y="520"/>
                  </a:lnTo>
                  <a:lnTo>
                    <a:pt x="465" y="507"/>
                  </a:lnTo>
                  <a:lnTo>
                    <a:pt x="468" y="492"/>
                  </a:lnTo>
                  <a:lnTo>
                    <a:pt x="476" y="477"/>
                  </a:lnTo>
                  <a:lnTo>
                    <a:pt x="487" y="466"/>
                  </a:lnTo>
                  <a:lnTo>
                    <a:pt x="498" y="455"/>
                  </a:lnTo>
                  <a:lnTo>
                    <a:pt x="509" y="444"/>
                  </a:lnTo>
                  <a:lnTo>
                    <a:pt x="512" y="431"/>
                  </a:lnTo>
                  <a:lnTo>
                    <a:pt x="507" y="420"/>
                  </a:lnTo>
                  <a:lnTo>
                    <a:pt x="500" y="417"/>
                  </a:lnTo>
                  <a:lnTo>
                    <a:pt x="490" y="419"/>
                  </a:lnTo>
                  <a:lnTo>
                    <a:pt x="481" y="424"/>
                  </a:lnTo>
                  <a:lnTo>
                    <a:pt x="472" y="431"/>
                  </a:lnTo>
                  <a:lnTo>
                    <a:pt x="461" y="443"/>
                  </a:lnTo>
                  <a:lnTo>
                    <a:pt x="452" y="454"/>
                  </a:lnTo>
                  <a:lnTo>
                    <a:pt x="443" y="465"/>
                  </a:lnTo>
                  <a:lnTo>
                    <a:pt x="435" y="476"/>
                  </a:lnTo>
                  <a:lnTo>
                    <a:pt x="424" y="492"/>
                  </a:lnTo>
                  <a:lnTo>
                    <a:pt x="417" y="499"/>
                  </a:lnTo>
                  <a:lnTo>
                    <a:pt x="409" y="501"/>
                  </a:lnTo>
                  <a:lnTo>
                    <a:pt x="402" y="501"/>
                  </a:lnTo>
                  <a:lnTo>
                    <a:pt x="400" y="485"/>
                  </a:lnTo>
                  <a:lnTo>
                    <a:pt x="402" y="466"/>
                  </a:lnTo>
                  <a:lnTo>
                    <a:pt x="408" y="446"/>
                  </a:lnTo>
                  <a:lnTo>
                    <a:pt x="419" y="428"/>
                  </a:lnTo>
                  <a:lnTo>
                    <a:pt x="435" y="409"/>
                  </a:lnTo>
                  <a:lnTo>
                    <a:pt x="457" y="391"/>
                  </a:lnTo>
                  <a:lnTo>
                    <a:pt x="487" y="376"/>
                  </a:lnTo>
                  <a:lnTo>
                    <a:pt x="523" y="3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0" name="Freeform 172"/>
            <p:cNvSpPr>
              <a:spLocks/>
            </p:cNvSpPr>
            <p:nvPr/>
          </p:nvSpPr>
          <p:spPr bwMode="auto">
            <a:xfrm>
              <a:off x="3715" y="3335"/>
              <a:ext cx="35" cy="19"/>
            </a:xfrm>
            <a:custGeom>
              <a:avLst/>
              <a:gdLst>
                <a:gd name="T0" fmla="*/ 1 w 70"/>
                <a:gd name="T1" fmla="*/ 0 h 39"/>
                <a:gd name="T2" fmla="*/ 1 w 70"/>
                <a:gd name="T3" fmla="*/ 0 h 39"/>
                <a:gd name="T4" fmla="*/ 1 w 70"/>
                <a:gd name="T5" fmla="*/ 0 h 39"/>
                <a:gd name="T6" fmla="*/ 1 w 70"/>
                <a:gd name="T7" fmla="*/ 0 h 39"/>
                <a:gd name="T8" fmla="*/ 1 w 70"/>
                <a:gd name="T9" fmla="*/ 0 h 39"/>
                <a:gd name="T10" fmla="*/ 1 w 70"/>
                <a:gd name="T11" fmla="*/ 0 h 39"/>
                <a:gd name="T12" fmla="*/ 1 w 70"/>
                <a:gd name="T13" fmla="*/ 0 h 39"/>
                <a:gd name="T14" fmla="*/ 1 w 70"/>
                <a:gd name="T15" fmla="*/ 0 h 39"/>
                <a:gd name="T16" fmla="*/ 0 w 70"/>
                <a:gd name="T17" fmla="*/ 0 h 39"/>
                <a:gd name="T18" fmla="*/ 1 w 70"/>
                <a:gd name="T19" fmla="*/ 0 h 39"/>
                <a:gd name="T20" fmla="*/ 1 w 70"/>
                <a:gd name="T21" fmla="*/ 0 h 39"/>
                <a:gd name="T22" fmla="*/ 1 w 70"/>
                <a:gd name="T23" fmla="*/ 0 h 39"/>
                <a:gd name="T24" fmla="*/ 1 w 70"/>
                <a:gd name="T25" fmla="*/ 0 h 39"/>
                <a:gd name="T26" fmla="*/ 1 w 70"/>
                <a:gd name="T27" fmla="*/ 0 h 39"/>
                <a:gd name="T28" fmla="*/ 1 w 70"/>
                <a:gd name="T29" fmla="*/ 0 h 39"/>
                <a:gd name="T30" fmla="*/ 1 w 70"/>
                <a:gd name="T31" fmla="*/ 0 h 39"/>
                <a:gd name="T32" fmla="*/ 1 w 7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39">
                  <a:moveTo>
                    <a:pt x="70" y="15"/>
                  </a:moveTo>
                  <a:lnTo>
                    <a:pt x="65" y="15"/>
                  </a:lnTo>
                  <a:lnTo>
                    <a:pt x="55" y="15"/>
                  </a:lnTo>
                  <a:lnTo>
                    <a:pt x="46" y="15"/>
                  </a:lnTo>
                  <a:lnTo>
                    <a:pt x="35" y="13"/>
                  </a:lnTo>
                  <a:lnTo>
                    <a:pt x="24" y="12"/>
                  </a:lnTo>
                  <a:lnTo>
                    <a:pt x="15" y="10"/>
                  </a:lnTo>
                  <a:lnTo>
                    <a:pt x="6" y="6"/>
                  </a:lnTo>
                  <a:lnTo>
                    <a:pt x="0" y="0"/>
                  </a:lnTo>
                  <a:lnTo>
                    <a:pt x="13" y="13"/>
                  </a:lnTo>
                  <a:lnTo>
                    <a:pt x="26" y="24"/>
                  </a:lnTo>
                  <a:lnTo>
                    <a:pt x="37" y="34"/>
                  </a:lnTo>
                  <a:lnTo>
                    <a:pt x="42" y="39"/>
                  </a:lnTo>
                  <a:lnTo>
                    <a:pt x="50" y="32"/>
                  </a:lnTo>
                  <a:lnTo>
                    <a:pt x="57" y="24"/>
                  </a:lnTo>
                  <a:lnTo>
                    <a:pt x="65" y="19"/>
                  </a:lnTo>
                  <a:lnTo>
                    <a:pt x="7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1" name="Freeform 173"/>
            <p:cNvSpPr>
              <a:spLocks/>
            </p:cNvSpPr>
            <p:nvPr/>
          </p:nvSpPr>
          <p:spPr bwMode="auto">
            <a:xfrm>
              <a:off x="3780" y="3342"/>
              <a:ext cx="69" cy="20"/>
            </a:xfrm>
            <a:custGeom>
              <a:avLst/>
              <a:gdLst>
                <a:gd name="T0" fmla="*/ 1 w 137"/>
                <a:gd name="T1" fmla="*/ 0 h 41"/>
                <a:gd name="T2" fmla="*/ 1 w 137"/>
                <a:gd name="T3" fmla="*/ 0 h 41"/>
                <a:gd name="T4" fmla="*/ 1 w 137"/>
                <a:gd name="T5" fmla="*/ 0 h 41"/>
                <a:gd name="T6" fmla="*/ 1 w 137"/>
                <a:gd name="T7" fmla="*/ 0 h 41"/>
                <a:gd name="T8" fmla="*/ 1 w 137"/>
                <a:gd name="T9" fmla="*/ 0 h 41"/>
                <a:gd name="T10" fmla="*/ 1 w 137"/>
                <a:gd name="T11" fmla="*/ 0 h 41"/>
                <a:gd name="T12" fmla="*/ 1 w 137"/>
                <a:gd name="T13" fmla="*/ 0 h 41"/>
                <a:gd name="T14" fmla="*/ 1 w 137"/>
                <a:gd name="T15" fmla="*/ 0 h 41"/>
                <a:gd name="T16" fmla="*/ 1 w 137"/>
                <a:gd name="T17" fmla="*/ 0 h 41"/>
                <a:gd name="T18" fmla="*/ 1 w 137"/>
                <a:gd name="T19" fmla="*/ 0 h 41"/>
                <a:gd name="T20" fmla="*/ 1 w 137"/>
                <a:gd name="T21" fmla="*/ 0 h 41"/>
                <a:gd name="T22" fmla="*/ 1 w 137"/>
                <a:gd name="T23" fmla="*/ 0 h 41"/>
                <a:gd name="T24" fmla="*/ 1 w 137"/>
                <a:gd name="T25" fmla="*/ 0 h 41"/>
                <a:gd name="T26" fmla="*/ 1 w 137"/>
                <a:gd name="T27" fmla="*/ 0 h 41"/>
                <a:gd name="T28" fmla="*/ 1 w 137"/>
                <a:gd name="T29" fmla="*/ 0 h 41"/>
                <a:gd name="T30" fmla="*/ 1 w 137"/>
                <a:gd name="T31" fmla="*/ 0 h 41"/>
                <a:gd name="T32" fmla="*/ 0 w 137"/>
                <a:gd name="T33" fmla="*/ 0 h 41"/>
                <a:gd name="T34" fmla="*/ 0 w 137"/>
                <a:gd name="T35" fmla="*/ 0 h 41"/>
                <a:gd name="T36" fmla="*/ 1 w 137"/>
                <a:gd name="T37" fmla="*/ 0 h 41"/>
                <a:gd name="T38" fmla="*/ 1 w 137"/>
                <a:gd name="T39" fmla="*/ 0 h 41"/>
                <a:gd name="T40" fmla="*/ 1 w 137"/>
                <a:gd name="T41" fmla="*/ 0 h 41"/>
                <a:gd name="T42" fmla="*/ 1 w 137"/>
                <a:gd name="T43" fmla="*/ 0 h 41"/>
                <a:gd name="T44" fmla="*/ 1 w 137"/>
                <a:gd name="T45" fmla="*/ 0 h 41"/>
                <a:gd name="T46" fmla="*/ 1 w 137"/>
                <a:gd name="T47" fmla="*/ 0 h 41"/>
                <a:gd name="T48" fmla="*/ 1 w 137"/>
                <a:gd name="T49" fmla="*/ 0 h 41"/>
                <a:gd name="T50" fmla="*/ 1 w 137"/>
                <a:gd name="T51" fmla="*/ 0 h 41"/>
                <a:gd name="T52" fmla="*/ 1 w 137"/>
                <a:gd name="T53" fmla="*/ 0 h 41"/>
                <a:gd name="T54" fmla="*/ 1 w 137"/>
                <a:gd name="T55" fmla="*/ 0 h 41"/>
                <a:gd name="T56" fmla="*/ 1 w 137"/>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7" h="41">
                  <a:moveTo>
                    <a:pt x="137" y="0"/>
                  </a:moveTo>
                  <a:lnTo>
                    <a:pt x="130" y="2"/>
                  </a:lnTo>
                  <a:lnTo>
                    <a:pt x="119" y="2"/>
                  </a:lnTo>
                  <a:lnTo>
                    <a:pt x="110" y="2"/>
                  </a:lnTo>
                  <a:lnTo>
                    <a:pt x="97" y="2"/>
                  </a:lnTo>
                  <a:lnTo>
                    <a:pt x="86" y="2"/>
                  </a:lnTo>
                  <a:lnTo>
                    <a:pt x="75" y="2"/>
                  </a:lnTo>
                  <a:lnTo>
                    <a:pt x="66" y="0"/>
                  </a:lnTo>
                  <a:lnTo>
                    <a:pt x="57" y="0"/>
                  </a:lnTo>
                  <a:lnTo>
                    <a:pt x="53" y="4"/>
                  </a:lnTo>
                  <a:lnTo>
                    <a:pt x="46" y="8"/>
                  </a:lnTo>
                  <a:lnTo>
                    <a:pt x="38" y="11"/>
                  </a:lnTo>
                  <a:lnTo>
                    <a:pt x="29" y="15"/>
                  </a:lnTo>
                  <a:lnTo>
                    <a:pt x="20" y="17"/>
                  </a:lnTo>
                  <a:lnTo>
                    <a:pt x="11" y="20"/>
                  </a:lnTo>
                  <a:lnTo>
                    <a:pt x="5" y="22"/>
                  </a:lnTo>
                  <a:lnTo>
                    <a:pt x="0" y="24"/>
                  </a:lnTo>
                  <a:lnTo>
                    <a:pt x="0" y="30"/>
                  </a:lnTo>
                  <a:lnTo>
                    <a:pt x="2" y="33"/>
                  </a:lnTo>
                  <a:lnTo>
                    <a:pt x="3" y="39"/>
                  </a:lnTo>
                  <a:lnTo>
                    <a:pt x="7" y="41"/>
                  </a:lnTo>
                  <a:lnTo>
                    <a:pt x="18" y="37"/>
                  </a:lnTo>
                  <a:lnTo>
                    <a:pt x="35" y="31"/>
                  </a:lnTo>
                  <a:lnTo>
                    <a:pt x="53" y="26"/>
                  </a:lnTo>
                  <a:lnTo>
                    <a:pt x="73" y="20"/>
                  </a:lnTo>
                  <a:lnTo>
                    <a:pt x="92" y="13"/>
                  </a:lnTo>
                  <a:lnTo>
                    <a:pt x="110" y="8"/>
                  </a:lnTo>
                  <a:lnTo>
                    <a:pt x="126" y="4"/>
                  </a:lnTo>
                  <a:lnTo>
                    <a:pt x="13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2" name="Freeform 174"/>
            <p:cNvSpPr>
              <a:spLocks/>
            </p:cNvSpPr>
            <p:nvPr/>
          </p:nvSpPr>
          <p:spPr bwMode="auto">
            <a:xfrm>
              <a:off x="3980" y="3262"/>
              <a:ext cx="59" cy="41"/>
            </a:xfrm>
            <a:custGeom>
              <a:avLst/>
              <a:gdLst>
                <a:gd name="T0" fmla="*/ 1 w 118"/>
                <a:gd name="T1" fmla="*/ 0 h 81"/>
                <a:gd name="T2" fmla="*/ 1 w 118"/>
                <a:gd name="T3" fmla="*/ 1 h 81"/>
                <a:gd name="T4" fmla="*/ 1 w 118"/>
                <a:gd name="T5" fmla="*/ 1 h 81"/>
                <a:gd name="T6" fmla="*/ 1 w 118"/>
                <a:gd name="T7" fmla="*/ 1 h 81"/>
                <a:gd name="T8" fmla="*/ 1 w 118"/>
                <a:gd name="T9" fmla="*/ 1 h 81"/>
                <a:gd name="T10" fmla="*/ 1 w 118"/>
                <a:gd name="T11" fmla="*/ 1 h 81"/>
                <a:gd name="T12" fmla="*/ 1 w 118"/>
                <a:gd name="T13" fmla="*/ 1 h 81"/>
                <a:gd name="T14" fmla="*/ 1 w 118"/>
                <a:gd name="T15" fmla="*/ 1 h 81"/>
                <a:gd name="T16" fmla="*/ 1 w 118"/>
                <a:gd name="T17" fmla="*/ 1 h 81"/>
                <a:gd name="T18" fmla="*/ 1 w 118"/>
                <a:gd name="T19" fmla="*/ 1 h 81"/>
                <a:gd name="T20" fmla="*/ 1 w 118"/>
                <a:gd name="T21" fmla="*/ 1 h 81"/>
                <a:gd name="T22" fmla="*/ 1 w 118"/>
                <a:gd name="T23" fmla="*/ 1 h 81"/>
                <a:gd name="T24" fmla="*/ 0 w 118"/>
                <a:gd name="T25" fmla="*/ 1 h 81"/>
                <a:gd name="T26" fmla="*/ 1 w 118"/>
                <a:gd name="T27" fmla="*/ 1 h 81"/>
                <a:gd name="T28" fmla="*/ 1 w 118"/>
                <a:gd name="T29" fmla="*/ 1 h 81"/>
                <a:gd name="T30" fmla="*/ 1 w 118"/>
                <a:gd name="T31" fmla="*/ 1 h 81"/>
                <a:gd name="T32" fmla="*/ 1 w 118"/>
                <a:gd name="T33" fmla="*/ 1 h 81"/>
                <a:gd name="T34" fmla="*/ 1 w 118"/>
                <a:gd name="T35" fmla="*/ 1 h 81"/>
                <a:gd name="T36" fmla="*/ 1 w 118"/>
                <a:gd name="T37" fmla="*/ 1 h 81"/>
                <a:gd name="T38" fmla="*/ 1 w 118"/>
                <a:gd name="T39" fmla="*/ 1 h 81"/>
                <a:gd name="T40" fmla="*/ 1 w 118"/>
                <a:gd name="T41" fmla="*/ 0 h 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8" h="81">
                  <a:moveTo>
                    <a:pt x="101" y="0"/>
                  </a:moveTo>
                  <a:lnTo>
                    <a:pt x="107" y="4"/>
                  </a:lnTo>
                  <a:lnTo>
                    <a:pt x="110" y="8"/>
                  </a:lnTo>
                  <a:lnTo>
                    <a:pt x="114" y="10"/>
                  </a:lnTo>
                  <a:lnTo>
                    <a:pt x="118" y="13"/>
                  </a:lnTo>
                  <a:lnTo>
                    <a:pt x="103" y="13"/>
                  </a:lnTo>
                  <a:lnTo>
                    <a:pt x="87" y="17"/>
                  </a:lnTo>
                  <a:lnTo>
                    <a:pt x="70" y="22"/>
                  </a:lnTo>
                  <a:lnTo>
                    <a:pt x="54" y="32"/>
                  </a:lnTo>
                  <a:lnTo>
                    <a:pt x="39" y="43"/>
                  </a:lnTo>
                  <a:lnTo>
                    <a:pt x="24" y="55"/>
                  </a:lnTo>
                  <a:lnTo>
                    <a:pt x="11" y="68"/>
                  </a:lnTo>
                  <a:lnTo>
                    <a:pt x="0" y="81"/>
                  </a:lnTo>
                  <a:lnTo>
                    <a:pt x="2" y="68"/>
                  </a:lnTo>
                  <a:lnTo>
                    <a:pt x="9" y="55"/>
                  </a:lnTo>
                  <a:lnTo>
                    <a:pt x="19" y="41"/>
                  </a:lnTo>
                  <a:lnTo>
                    <a:pt x="31" y="30"/>
                  </a:lnTo>
                  <a:lnTo>
                    <a:pt x="46" y="19"/>
                  </a:lnTo>
                  <a:lnTo>
                    <a:pt x="63" y="10"/>
                  </a:lnTo>
                  <a:lnTo>
                    <a:pt x="81" y="2"/>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3" name="Freeform 175"/>
            <p:cNvSpPr>
              <a:spLocks/>
            </p:cNvSpPr>
            <p:nvPr/>
          </p:nvSpPr>
          <p:spPr bwMode="auto">
            <a:xfrm>
              <a:off x="3881" y="3180"/>
              <a:ext cx="47" cy="35"/>
            </a:xfrm>
            <a:custGeom>
              <a:avLst/>
              <a:gdLst>
                <a:gd name="T0" fmla="*/ 1 w 94"/>
                <a:gd name="T1" fmla="*/ 0 h 72"/>
                <a:gd name="T2" fmla="*/ 1 w 94"/>
                <a:gd name="T3" fmla="*/ 0 h 72"/>
                <a:gd name="T4" fmla="*/ 1 w 94"/>
                <a:gd name="T5" fmla="*/ 0 h 72"/>
                <a:gd name="T6" fmla="*/ 1 w 94"/>
                <a:gd name="T7" fmla="*/ 0 h 72"/>
                <a:gd name="T8" fmla="*/ 0 w 94"/>
                <a:gd name="T9" fmla="*/ 0 h 72"/>
                <a:gd name="T10" fmla="*/ 1 w 94"/>
                <a:gd name="T11" fmla="*/ 0 h 72"/>
                <a:gd name="T12" fmla="*/ 1 w 94"/>
                <a:gd name="T13" fmla="*/ 0 h 72"/>
                <a:gd name="T14" fmla="*/ 1 w 94"/>
                <a:gd name="T15" fmla="*/ 0 h 72"/>
                <a:gd name="T16" fmla="*/ 1 w 94"/>
                <a:gd name="T17" fmla="*/ 0 h 72"/>
                <a:gd name="T18" fmla="*/ 1 w 94"/>
                <a:gd name="T19" fmla="*/ 0 h 72"/>
                <a:gd name="T20" fmla="*/ 1 w 94"/>
                <a:gd name="T21" fmla="*/ 0 h 72"/>
                <a:gd name="T22" fmla="*/ 1 w 94"/>
                <a:gd name="T23" fmla="*/ 0 h 72"/>
                <a:gd name="T24" fmla="*/ 1 w 94"/>
                <a:gd name="T25" fmla="*/ 0 h 72"/>
                <a:gd name="T26" fmla="*/ 1 w 94"/>
                <a:gd name="T27" fmla="*/ 0 h 72"/>
                <a:gd name="T28" fmla="*/ 1 w 94"/>
                <a:gd name="T29" fmla="*/ 0 h 72"/>
                <a:gd name="T30" fmla="*/ 1 w 94"/>
                <a:gd name="T31" fmla="*/ 0 h 72"/>
                <a:gd name="T32" fmla="*/ 1 w 94"/>
                <a:gd name="T33" fmla="*/ 0 h 72"/>
                <a:gd name="T34" fmla="*/ 1 w 94"/>
                <a:gd name="T35" fmla="*/ 0 h 72"/>
                <a:gd name="T36" fmla="*/ 1 w 94"/>
                <a:gd name="T37" fmla="*/ 0 h 72"/>
                <a:gd name="T38" fmla="*/ 1 w 94"/>
                <a:gd name="T39" fmla="*/ 0 h 72"/>
                <a:gd name="T40" fmla="*/ 1 w 94"/>
                <a:gd name="T41" fmla="*/ 0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 h="72">
                  <a:moveTo>
                    <a:pt x="42" y="7"/>
                  </a:moveTo>
                  <a:lnTo>
                    <a:pt x="35" y="4"/>
                  </a:lnTo>
                  <a:lnTo>
                    <a:pt x="26" y="2"/>
                  </a:lnTo>
                  <a:lnTo>
                    <a:pt x="14" y="2"/>
                  </a:lnTo>
                  <a:lnTo>
                    <a:pt x="0" y="0"/>
                  </a:lnTo>
                  <a:lnTo>
                    <a:pt x="11" y="7"/>
                  </a:lnTo>
                  <a:lnTo>
                    <a:pt x="22" y="15"/>
                  </a:lnTo>
                  <a:lnTo>
                    <a:pt x="35" y="26"/>
                  </a:lnTo>
                  <a:lnTo>
                    <a:pt x="48" y="35"/>
                  </a:lnTo>
                  <a:lnTo>
                    <a:pt x="59" y="46"/>
                  </a:lnTo>
                  <a:lnTo>
                    <a:pt x="68" y="57"/>
                  </a:lnTo>
                  <a:lnTo>
                    <a:pt x="75" y="64"/>
                  </a:lnTo>
                  <a:lnTo>
                    <a:pt x="79" y="72"/>
                  </a:lnTo>
                  <a:lnTo>
                    <a:pt x="86" y="68"/>
                  </a:lnTo>
                  <a:lnTo>
                    <a:pt x="92" y="63"/>
                  </a:lnTo>
                  <a:lnTo>
                    <a:pt x="94" y="55"/>
                  </a:lnTo>
                  <a:lnTo>
                    <a:pt x="88" y="48"/>
                  </a:lnTo>
                  <a:lnTo>
                    <a:pt x="75" y="39"/>
                  </a:lnTo>
                  <a:lnTo>
                    <a:pt x="62" y="28"/>
                  </a:lnTo>
                  <a:lnTo>
                    <a:pt x="49" y="17"/>
                  </a:lnTo>
                  <a:lnTo>
                    <a:pt x="4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4" name="Freeform 176"/>
            <p:cNvSpPr>
              <a:spLocks/>
            </p:cNvSpPr>
            <p:nvPr/>
          </p:nvSpPr>
          <p:spPr bwMode="auto">
            <a:xfrm>
              <a:off x="3727" y="3067"/>
              <a:ext cx="59" cy="63"/>
            </a:xfrm>
            <a:custGeom>
              <a:avLst/>
              <a:gdLst>
                <a:gd name="T0" fmla="*/ 0 w 120"/>
                <a:gd name="T1" fmla="*/ 1 h 125"/>
                <a:gd name="T2" fmla="*/ 0 w 120"/>
                <a:gd name="T3" fmla="*/ 1 h 125"/>
                <a:gd name="T4" fmla="*/ 0 w 120"/>
                <a:gd name="T5" fmla="*/ 1 h 125"/>
                <a:gd name="T6" fmla="*/ 0 w 120"/>
                <a:gd name="T7" fmla="*/ 1 h 125"/>
                <a:gd name="T8" fmla="*/ 0 w 120"/>
                <a:gd name="T9" fmla="*/ 1 h 125"/>
                <a:gd name="T10" fmla="*/ 0 w 120"/>
                <a:gd name="T11" fmla="*/ 1 h 125"/>
                <a:gd name="T12" fmla="*/ 0 w 120"/>
                <a:gd name="T13" fmla="*/ 1 h 125"/>
                <a:gd name="T14" fmla="*/ 0 w 120"/>
                <a:gd name="T15" fmla="*/ 1 h 125"/>
                <a:gd name="T16" fmla="*/ 0 w 120"/>
                <a:gd name="T17" fmla="*/ 0 h 125"/>
                <a:gd name="T18" fmla="*/ 0 w 120"/>
                <a:gd name="T19" fmla="*/ 1 h 125"/>
                <a:gd name="T20" fmla="*/ 0 w 120"/>
                <a:gd name="T21" fmla="*/ 1 h 125"/>
                <a:gd name="T22" fmla="*/ 0 w 120"/>
                <a:gd name="T23" fmla="*/ 1 h 125"/>
                <a:gd name="T24" fmla="*/ 0 w 120"/>
                <a:gd name="T25" fmla="*/ 1 h 125"/>
                <a:gd name="T26" fmla="*/ 0 w 120"/>
                <a:gd name="T27" fmla="*/ 1 h 125"/>
                <a:gd name="T28" fmla="*/ 0 w 120"/>
                <a:gd name="T29" fmla="*/ 1 h 125"/>
                <a:gd name="T30" fmla="*/ 0 w 120"/>
                <a:gd name="T31" fmla="*/ 1 h 125"/>
                <a:gd name="T32" fmla="*/ 0 w 120"/>
                <a:gd name="T33" fmla="*/ 1 h 125"/>
                <a:gd name="T34" fmla="*/ 0 w 120"/>
                <a:gd name="T35" fmla="*/ 1 h 125"/>
                <a:gd name="T36" fmla="*/ 0 w 120"/>
                <a:gd name="T37" fmla="*/ 1 h 125"/>
                <a:gd name="T38" fmla="*/ 0 w 120"/>
                <a:gd name="T39" fmla="*/ 1 h 125"/>
                <a:gd name="T40" fmla="*/ 0 w 120"/>
                <a:gd name="T41" fmla="*/ 1 h 125"/>
                <a:gd name="T42" fmla="*/ 0 w 120"/>
                <a:gd name="T43" fmla="*/ 1 h 125"/>
                <a:gd name="T44" fmla="*/ 0 w 120"/>
                <a:gd name="T45" fmla="*/ 1 h 125"/>
                <a:gd name="T46" fmla="*/ 0 w 120"/>
                <a:gd name="T47" fmla="*/ 1 h 125"/>
                <a:gd name="T48" fmla="*/ 0 w 120"/>
                <a:gd name="T49" fmla="*/ 1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0" h="125">
                  <a:moveTo>
                    <a:pt x="88" y="77"/>
                  </a:moveTo>
                  <a:lnTo>
                    <a:pt x="79" y="70"/>
                  </a:lnTo>
                  <a:lnTo>
                    <a:pt x="72" y="61"/>
                  </a:lnTo>
                  <a:lnTo>
                    <a:pt x="63" y="51"/>
                  </a:lnTo>
                  <a:lnTo>
                    <a:pt x="53" y="40"/>
                  </a:lnTo>
                  <a:lnTo>
                    <a:pt x="42" y="29"/>
                  </a:lnTo>
                  <a:lnTo>
                    <a:pt x="31" y="18"/>
                  </a:lnTo>
                  <a:lnTo>
                    <a:pt x="17" y="7"/>
                  </a:lnTo>
                  <a:lnTo>
                    <a:pt x="0" y="0"/>
                  </a:lnTo>
                  <a:lnTo>
                    <a:pt x="11" y="13"/>
                  </a:lnTo>
                  <a:lnTo>
                    <a:pt x="24" y="27"/>
                  </a:lnTo>
                  <a:lnTo>
                    <a:pt x="37" y="42"/>
                  </a:lnTo>
                  <a:lnTo>
                    <a:pt x="50" y="59"/>
                  </a:lnTo>
                  <a:lnTo>
                    <a:pt x="61" y="75"/>
                  </a:lnTo>
                  <a:lnTo>
                    <a:pt x="72" y="88"/>
                  </a:lnTo>
                  <a:lnTo>
                    <a:pt x="79" y="101"/>
                  </a:lnTo>
                  <a:lnTo>
                    <a:pt x="85" y="108"/>
                  </a:lnTo>
                  <a:lnTo>
                    <a:pt x="94" y="112"/>
                  </a:lnTo>
                  <a:lnTo>
                    <a:pt x="103" y="116"/>
                  </a:lnTo>
                  <a:lnTo>
                    <a:pt x="112" y="121"/>
                  </a:lnTo>
                  <a:lnTo>
                    <a:pt x="120" y="125"/>
                  </a:lnTo>
                  <a:lnTo>
                    <a:pt x="110" y="114"/>
                  </a:lnTo>
                  <a:lnTo>
                    <a:pt x="103" y="101"/>
                  </a:lnTo>
                  <a:lnTo>
                    <a:pt x="96" y="88"/>
                  </a:lnTo>
                  <a:lnTo>
                    <a:pt x="8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5" name="Freeform 177"/>
            <p:cNvSpPr>
              <a:spLocks/>
            </p:cNvSpPr>
            <p:nvPr/>
          </p:nvSpPr>
          <p:spPr bwMode="auto">
            <a:xfrm>
              <a:off x="3705" y="3082"/>
              <a:ext cx="34" cy="111"/>
            </a:xfrm>
            <a:custGeom>
              <a:avLst/>
              <a:gdLst>
                <a:gd name="T0" fmla="*/ 0 w 68"/>
                <a:gd name="T1" fmla="*/ 0 h 223"/>
                <a:gd name="T2" fmla="*/ 1 w 68"/>
                <a:gd name="T3" fmla="*/ 0 h 223"/>
                <a:gd name="T4" fmla="*/ 1 w 68"/>
                <a:gd name="T5" fmla="*/ 0 h 223"/>
                <a:gd name="T6" fmla="*/ 1 w 68"/>
                <a:gd name="T7" fmla="*/ 0 h 223"/>
                <a:gd name="T8" fmla="*/ 1 w 68"/>
                <a:gd name="T9" fmla="*/ 0 h 223"/>
                <a:gd name="T10" fmla="*/ 1 w 68"/>
                <a:gd name="T11" fmla="*/ 0 h 223"/>
                <a:gd name="T12" fmla="*/ 1 w 68"/>
                <a:gd name="T13" fmla="*/ 0 h 223"/>
                <a:gd name="T14" fmla="*/ 1 w 68"/>
                <a:gd name="T15" fmla="*/ 0 h 223"/>
                <a:gd name="T16" fmla="*/ 1 w 68"/>
                <a:gd name="T17" fmla="*/ 0 h 223"/>
                <a:gd name="T18" fmla="*/ 1 w 68"/>
                <a:gd name="T19" fmla="*/ 0 h 223"/>
                <a:gd name="T20" fmla="*/ 1 w 68"/>
                <a:gd name="T21" fmla="*/ 0 h 223"/>
                <a:gd name="T22" fmla="*/ 1 w 68"/>
                <a:gd name="T23" fmla="*/ 0 h 223"/>
                <a:gd name="T24" fmla="*/ 1 w 68"/>
                <a:gd name="T25" fmla="*/ 0 h 223"/>
                <a:gd name="T26" fmla="*/ 1 w 68"/>
                <a:gd name="T27" fmla="*/ 0 h 223"/>
                <a:gd name="T28" fmla="*/ 1 w 68"/>
                <a:gd name="T29" fmla="*/ 0 h 223"/>
                <a:gd name="T30" fmla="*/ 1 w 68"/>
                <a:gd name="T31" fmla="*/ 0 h 223"/>
                <a:gd name="T32" fmla="*/ 1 w 68"/>
                <a:gd name="T33" fmla="*/ 0 h 223"/>
                <a:gd name="T34" fmla="*/ 1 w 68"/>
                <a:gd name="T35" fmla="*/ 0 h 223"/>
                <a:gd name="T36" fmla="*/ 1 w 68"/>
                <a:gd name="T37" fmla="*/ 0 h 223"/>
                <a:gd name="T38" fmla="*/ 1 w 68"/>
                <a:gd name="T39" fmla="*/ 0 h 223"/>
                <a:gd name="T40" fmla="*/ 0 w 68"/>
                <a:gd name="T41" fmla="*/ 0 h 2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223">
                  <a:moveTo>
                    <a:pt x="0" y="0"/>
                  </a:moveTo>
                  <a:lnTo>
                    <a:pt x="9" y="39"/>
                  </a:lnTo>
                  <a:lnTo>
                    <a:pt x="15" y="79"/>
                  </a:lnTo>
                  <a:lnTo>
                    <a:pt x="13" y="120"/>
                  </a:lnTo>
                  <a:lnTo>
                    <a:pt x="11" y="147"/>
                  </a:lnTo>
                  <a:lnTo>
                    <a:pt x="9" y="169"/>
                  </a:lnTo>
                  <a:lnTo>
                    <a:pt x="11" y="195"/>
                  </a:lnTo>
                  <a:lnTo>
                    <a:pt x="18" y="215"/>
                  </a:lnTo>
                  <a:lnTo>
                    <a:pt x="37" y="223"/>
                  </a:lnTo>
                  <a:lnTo>
                    <a:pt x="55" y="212"/>
                  </a:lnTo>
                  <a:lnTo>
                    <a:pt x="64" y="184"/>
                  </a:lnTo>
                  <a:lnTo>
                    <a:pt x="68" y="153"/>
                  </a:lnTo>
                  <a:lnTo>
                    <a:pt x="62" y="129"/>
                  </a:lnTo>
                  <a:lnTo>
                    <a:pt x="57" y="118"/>
                  </a:lnTo>
                  <a:lnTo>
                    <a:pt x="50" y="103"/>
                  </a:lnTo>
                  <a:lnTo>
                    <a:pt x="42" y="85"/>
                  </a:lnTo>
                  <a:lnTo>
                    <a:pt x="31" y="66"/>
                  </a:lnTo>
                  <a:lnTo>
                    <a:pt x="22" y="46"/>
                  </a:lnTo>
                  <a:lnTo>
                    <a:pt x="13" y="28"/>
                  </a:lnTo>
                  <a:lnTo>
                    <a:pt x="6"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6" name="Freeform 178"/>
            <p:cNvSpPr>
              <a:spLocks/>
            </p:cNvSpPr>
            <p:nvPr/>
          </p:nvSpPr>
          <p:spPr bwMode="auto">
            <a:xfrm>
              <a:off x="3980" y="3269"/>
              <a:ext cx="185" cy="139"/>
            </a:xfrm>
            <a:custGeom>
              <a:avLst/>
              <a:gdLst>
                <a:gd name="T0" fmla="*/ 1 w 370"/>
                <a:gd name="T1" fmla="*/ 0 h 279"/>
                <a:gd name="T2" fmla="*/ 1 w 370"/>
                <a:gd name="T3" fmla="*/ 0 h 279"/>
                <a:gd name="T4" fmla="*/ 1 w 370"/>
                <a:gd name="T5" fmla="*/ 0 h 279"/>
                <a:gd name="T6" fmla="*/ 1 w 370"/>
                <a:gd name="T7" fmla="*/ 0 h 279"/>
                <a:gd name="T8" fmla="*/ 1 w 370"/>
                <a:gd name="T9" fmla="*/ 0 h 279"/>
                <a:gd name="T10" fmla="*/ 1 w 370"/>
                <a:gd name="T11" fmla="*/ 0 h 279"/>
                <a:gd name="T12" fmla="*/ 1 w 370"/>
                <a:gd name="T13" fmla="*/ 0 h 279"/>
                <a:gd name="T14" fmla="*/ 1 w 370"/>
                <a:gd name="T15" fmla="*/ 0 h 279"/>
                <a:gd name="T16" fmla="*/ 1 w 370"/>
                <a:gd name="T17" fmla="*/ 0 h 279"/>
                <a:gd name="T18" fmla="*/ 1 w 370"/>
                <a:gd name="T19" fmla="*/ 0 h 279"/>
                <a:gd name="T20" fmla="*/ 1 w 370"/>
                <a:gd name="T21" fmla="*/ 0 h 279"/>
                <a:gd name="T22" fmla="*/ 1 w 370"/>
                <a:gd name="T23" fmla="*/ 0 h 279"/>
                <a:gd name="T24" fmla="*/ 1 w 370"/>
                <a:gd name="T25" fmla="*/ 0 h 279"/>
                <a:gd name="T26" fmla="*/ 1 w 370"/>
                <a:gd name="T27" fmla="*/ 0 h 279"/>
                <a:gd name="T28" fmla="*/ 1 w 370"/>
                <a:gd name="T29" fmla="*/ 0 h 279"/>
                <a:gd name="T30" fmla="*/ 1 w 370"/>
                <a:gd name="T31" fmla="*/ 0 h 279"/>
                <a:gd name="T32" fmla="*/ 1 w 370"/>
                <a:gd name="T33" fmla="*/ 0 h 279"/>
                <a:gd name="T34" fmla="*/ 1 w 370"/>
                <a:gd name="T35" fmla="*/ 0 h 279"/>
                <a:gd name="T36" fmla="*/ 1 w 370"/>
                <a:gd name="T37" fmla="*/ 0 h 279"/>
                <a:gd name="T38" fmla="*/ 1 w 370"/>
                <a:gd name="T39" fmla="*/ 0 h 279"/>
                <a:gd name="T40" fmla="*/ 1 w 370"/>
                <a:gd name="T41" fmla="*/ 0 h 279"/>
                <a:gd name="T42" fmla="*/ 1 w 370"/>
                <a:gd name="T43" fmla="*/ 0 h 279"/>
                <a:gd name="T44" fmla="*/ 1 w 370"/>
                <a:gd name="T45" fmla="*/ 0 h 279"/>
                <a:gd name="T46" fmla="*/ 1 w 370"/>
                <a:gd name="T47" fmla="*/ 0 h 279"/>
                <a:gd name="T48" fmla="*/ 1 w 370"/>
                <a:gd name="T49" fmla="*/ 0 h 279"/>
                <a:gd name="T50" fmla="*/ 1 w 370"/>
                <a:gd name="T51" fmla="*/ 0 h 279"/>
                <a:gd name="T52" fmla="*/ 1 w 370"/>
                <a:gd name="T53" fmla="*/ 0 h 279"/>
                <a:gd name="T54" fmla="*/ 1 w 370"/>
                <a:gd name="T55" fmla="*/ 0 h 279"/>
                <a:gd name="T56" fmla="*/ 1 w 370"/>
                <a:gd name="T57" fmla="*/ 0 h 279"/>
                <a:gd name="T58" fmla="*/ 1 w 370"/>
                <a:gd name="T59" fmla="*/ 0 h 279"/>
                <a:gd name="T60" fmla="*/ 1 w 370"/>
                <a:gd name="T61" fmla="*/ 0 h 279"/>
                <a:gd name="T62" fmla="*/ 1 w 370"/>
                <a:gd name="T63" fmla="*/ 0 h 279"/>
                <a:gd name="T64" fmla="*/ 1 w 370"/>
                <a:gd name="T65" fmla="*/ 0 h 279"/>
                <a:gd name="T66" fmla="*/ 1 w 370"/>
                <a:gd name="T67" fmla="*/ 0 h 279"/>
                <a:gd name="T68" fmla="*/ 1 w 370"/>
                <a:gd name="T69" fmla="*/ 0 h 279"/>
                <a:gd name="T70" fmla="*/ 1 w 370"/>
                <a:gd name="T71" fmla="*/ 0 h 279"/>
                <a:gd name="T72" fmla="*/ 1 w 370"/>
                <a:gd name="T73" fmla="*/ 0 h 279"/>
                <a:gd name="T74" fmla="*/ 1 w 370"/>
                <a:gd name="T75" fmla="*/ 0 h 279"/>
                <a:gd name="T76" fmla="*/ 1 w 370"/>
                <a:gd name="T77" fmla="*/ 0 h 279"/>
                <a:gd name="T78" fmla="*/ 1 w 370"/>
                <a:gd name="T79" fmla="*/ 0 h 279"/>
                <a:gd name="T80" fmla="*/ 1 w 370"/>
                <a:gd name="T81" fmla="*/ 0 h 279"/>
                <a:gd name="T82" fmla="*/ 1 w 370"/>
                <a:gd name="T83" fmla="*/ 0 h 279"/>
                <a:gd name="T84" fmla="*/ 1 w 370"/>
                <a:gd name="T85" fmla="*/ 0 h 279"/>
                <a:gd name="T86" fmla="*/ 1 w 370"/>
                <a:gd name="T87" fmla="*/ 0 h 279"/>
                <a:gd name="T88" fmla="*/ 1 w 370"/>
                <a:gd name="T89" fmla="*/ 0 h 279"/>
                <a:gd name="T90" fmla="*/ 1 w 370"/>
                <a:gd name="T91" fmla="*/ 0 h 279"/>
                <a:gd name="T92" fmla="*/ 1 w 370"/>
                <a:gd name="T93" fmla="*/ 0 h 279"/>
                <a:gd name="T94" fmla="*/ 1 w 370"/>
                <a:gd name="T95" fmla="*/ 0 h 2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0" h="279">
                  <a:moveTo>
                    <a:pt x="118" y="0"/>
                  </a:moveTo>
                  <a:lnTo>
                    <a:pt x="103" y="0"/>
                  </a:lnTo>
                  <a:lnTo>
                    <a:pt x="87" y="4"/>
                  </a:lnTo>
                  <a:lnTo>
                    <a:pt x="70" y="9"/>
                  </a:lnTo>
                  <a:lnTo>
                    <a:pt x="54" y="19"/>
                  </a:lnTo>
                  <a:lnTo>
                    <a:pt x="39" y="30"/>
                  </a:lnTo>
                  <a:lnTo>
                    <a:pt x="24" y="42"/>
                  </a:lnTo>
                  <a:lnTo>
                    <a:pt x="11" y="55"/>
                  </a:lnTo>
                  <a:lnTo>
                    <a:pt x="0" y="68"/>
                  </a:lnTo>
                  <a:lnTo>
                    <a:pt x="15" y="65"/>
                  </a:lnTo>
                  <a:lnTo>
                    <a:pt x="26" y="65"/>
                  </a:lnTo>
                  <a:lnTo>
                    <a:pt x="37" y="66"/>
                  </a:lnTo>
                  <a:lnTo>
                    <a:pt x="48" y="70"/>
                  </a:lnTo>
                  <a:lnTo>
                    <a:pt x="55" y="68"/>
                  </a:lnTo>
                  <a:lnTo>
                    <a:pt x="65" y="68"/>
                  </a:lnTo>
                  <a:lnTo>
                    <a:pt x="74" y="68"/>
                  </a:lnTo>
                  <a:lnTo>
                    <a:pt x="81" y="72"/>
                  </a:lnTo>
                  <a:lnTo>
                    <a:pt x="87" y="81"/>
                  </a:lnTo>
                  <a:lnTo>
                    <a:pt x="90" y="94"/>
                  </a:lnTo>
                  <a:lnTo>
                    <a:pt x="90" y="110"/>
                  </a:lnTo>
                  <a:lnTo>
                    <a:pt x="90" y="131"/>
                  </a:lnTo>
                  <a:lnTo>
                    <a:pt x="103" y="129"/>
                  </a:lnTo>
                  <a:lnTo>
                    <a:pt x="110" y="136"/>
                  </a:lnTo>
                  <a:lnTo>
                    <a:pt x="114" y="147"/>
                  </a:lnTo>
                  <a:lnTo>
                    <a:pt x="114" y="160"/>
                  </a:lnTo>
                  <a:lnTo>
                    <a:pt x="114" y="166"/>
                  </a:lnTo>
                  <a:lnTo>
                    <a:pt x="112" y="173"/>
                  </a:lnTo>
                  <a:lnTo>
                    <a:pt x="112" y="182"/>
                  </a:lnTo>
                  <a:lnTo>
                    <a:pt x="110" y="191"/>
                  </a:lnTo>
                  <a:lnTo>
                    <a:pt x="121" y="195"/>
                  </a:lnTo>
                  <a:lnTo>
                    <a:pt x="133" y="202"/>
                  </a:lnTo>
                  <a:lnTo>
                    <a:pt x="145" y="210"/>
                  </a:lnTo>
                  <a:lnTo>
                    <a:pt x="156" y="219"/>
                  </a:lnTo>
                  <a:lnTo>
                    <a:pt x="167" y="230"/>
                  </a:lnTo>
                  <a:lnTo>
                    <a:pt x="177" y="239"/>
                  </a:lnTo>
                  <a:lnTo>
                    <a:pt x="184" y="246"/>
                  </a:lnTo>
                  <a:lnTo>
                    <a:pt x="188" y="254"/>
                  </a:lnTo>
                  <a:lnTo>
                    <a:pt x="201" y="246"/>
                  </a:lnTo>
                  <a:lnTo>
                    <a:pt x="208" y="234"/>
                  </a:lnTo>
                  <a:lnTo>
                    <a:pt x="212" y="221"/>
                  </a:lnTo>
                  <a:lnTo>
                    <a:pt x="210" y="210"/>
                  </a:lnTo>
                  <a:lnTo>
                    <a:pt x="206" y="204"/>
                  </a:lnTo>
                  <a:lnTo>
                    <a:pt x="199" y="197"/>
                  </a:lnTo>
                  <a:lnTo>
                    <a:pt x="189" y="186"/>
                  </a:lnTo>
                  <a:lnTo>
                    <a:pt x="180" y="175"/>
                  </a:lnTo>
                  <a:lnTo>
                    <a:pt x="173" y="164"/>
                  </a:lnTo>
                  <a:lnTo>
                    <a:pt x="169" y="153"/>
                  </a:lnTo>
                  <a:lnTo>
                    <a:pt x="169" y="142"/>
                  </a:lnTo>
                  <a:lnTo>
                    <a:pt x="177" y="132"/>
                  </a:lnTo>
                  <a:lnTo>
                    <a:pt x="191" y="127"/>
                  </a:lnTo>
                  <a:lnTo>
                    <a:pt x="210" y="134"/>
                  </a:lnTo>
                  <a:lnTo>
                    <a:pt x="226" y="151"/>
                  </a:lnTo>
                  <a:lnTo>
                    <a:pt x="243" y="173"/>
                  </a:lnTo>
                  <a:lnTo>
                    <a:pt x="259" y="199"/>
                  </a:lnTo>
                  <a:lnTo>
                    <a:pt x="270" y="224"/>
                  </a:lnTo>
                  <a:lnTo>
                    <a:pt x="280" y="246"/>
                  </a:lnTo>
                  <a:lnTo>
                    <a:pt x="285" y="263"/>
                  </a:lnTo>
                  <a:lnTo>
                    <a:pt x="289" y="274"/>
                  </a:lnTo>
                  <a:lnTo>
                    <a:pt x="300" y="278"/>
                  </a:lnTo>
                  <a:lnTo>
                    <a:pt x="311" y="279"/>
                  </a:lnTo>
                  <a:lnTo>
                    <a:pt x="324" y="278"/>
                  </a:lnTo>
                  <a:lnTo>
                    <a:pt x="327" y="272"/>
                  </a:lnTo>
                  <a:lnTo>
                    <a:pt x="327" y="263"/>
                  </a:lnTo>
                  <a:lnTo>
                    <a:pt x="325" y="256"/>
                  </a:lnTo>
                  <a:lnTo>
                    <a:pt x="324" y="250"/>
                  </a:lnTo>
                  <a:lnTo>
                    <a:pt x="333" y="246"/>
                  </a:lnTo>
                  <a:lnTo>
                    <a:pt x="342" y="239"/>
                  </a:lnTo>
                  <a:lnTo>
                    <a:pt x="347" y="232"/>
                  </a:lnTo>
                  <a:lnTo>
                    <a:pt x="355" y="223"/>
                  </a:lnTo>
                  <a:lnTo>
                    <a:pt x="362" y="204"/>
                  </a:lnTo>
                  <a:lnTo>
                    <a:pt x="368" y="182"/>
                  </a:lnTo>
                  <a:lnTo>
                    <a:pt x="370" y="160"/>
                  </a:lnTo>
                  <a:lnTo>
                    <a:pt x="370" y="140"/>
                  </a:lnTo>
                  <a:lnTo>
                    <a:pt x="370" y="127"/>
                  </a:lnTo>
                  <a:lnTo>
                    <a:pt x="370" y="110"/>
                  </a:lnTo>
                  <a:lnTo>
                    <a:pt x="366" y="96"/>
                  </a:lnTo>
                  <a:lnTo>
                    <a:pt x="362" y="85"/>
                  </a:lnTo>
                  <a:lnTo>
                    <a:pt x="355" y="77"/>
                  </a:lnTo>
                  <a:lnTo>
                    <a:pt x="346" y="68"/>
                  </a:lnTo>
                  <a:lnTo>
                    <a:pt x="333" y="59"/>
                  </a:lnTo>
                  <a:lnTo>
                    <a:pt x="320" y="52"/>
                  </a:lnTo>
                  <a:lnTo>
                    <a:pt x="311" y="48"/>
                  </a:lnTo>
                  <a:lnTo>
                    <a:pt x="300" y="44"/>
                  </a:lnTo>
                  <a:lnTo>
                    <a:pt x="287" y="41"/>
                  </a:lnTo>
                  <a:lnTo>
                    <a:pt x="272" y="35"/>
                  </a:lnTo>
                  <a:lnTo>
                    <a:pt x="257" y="31"/>
                  </a:lnTo>
                  <a:lnTo>
                    <a:pt x="243" y="26"/>
                  </a:lnTo>
                  <a:lnTo>
                    <a:pt x="228" y="22"/>
                  </a:lnTo>
                  <a:lnTo>
                    <a:pt x="217" y="20"/>
                  </a:lnTo>
                  <a:lnTo>
                    <a:pt x="206" y="19"/>
                  </a:lnTo>
                  <a:lnTo>
                    <a:pt x="193" y="15"/>
                  </a:lnTo>
                  <a:lnTo>
                    <a:pt x="178" y="11"/>
                  </a:lnTo>
                  <a:lnTo>
                    <a:pt x="166" y="8"/>
                  </a:lnTo>
                  <a:lnTo>
                    <a:pt x="151" y="6"/>
                  </a:lnTo>
                  <a:lnTo>
                    <a:pt x="138" y="2"/>
                  </a:lnTo>
                  <a:lnTo>
                    <a:pt x="127" y="0"/>
                  </a:lnTo>
                  <a:lnTo>
                    <a:pt x="1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7" name="Freeform 179"/>
            <p:cNvSpPr>
              <a:spLocks/>
            </p:cNvSpPr>
            <p:nvPr/>
          </p:nvSpPr>
          <p:spPr bwMode="auto">
            <a:xfrm>
              <a:off x="4004" y="3279"/>
              <a:ext cx="140" cy="129"/>
            </a:xfrm>
            <a:custGeom>
              <a:avLst/>
              <a:gdLst>
                <a:gd name="T0" fmla="*/ 1 w 279"/>
                <a:gd name="T1" fmla="*/ 0 h 259"/>
                <a:gd name="T2" fmla="*/ 1 w 279"/>
                <a:gd name="T3" fmla="*/ 0 h 259"/>
                <a:gd name="T4" fmla="*/ 1 w 279"/>
                <a:gd name="T5" fmla="*/ 0 h 259"/>
                <a:gd name="T6" fmla="*/ 1 w 279"/>
                <a:gd name="T7" fmla="*/ 0 h 259"/>
                <a:gd name="T8" fmla="*/ 1 w 279"/>
                <a:gd name="T9" fmla="*/ 0 h 259"/>
                <a:gd name="T10" fmla="*/ 1 w 279"/>
                <a:gd name="T11" fmla="*/ 0 h 259"/>
                <a:gd name="T12" fmla="*/ 1 w 279"/>
                <a:gd name="T13" fmla="*/ 0 h 259"/>
                <a:gd name="T14" fmla="*/ 1 w 279"/>
                <a:gd name="T15" fmla="*/ 0 h 259"/>
                <a:gd name="T16" fmla="*/ 1 w 279"/>
                <a:gd name="T17" fmla="*/ 0 h 259"/>
                <a:gd name="T18" fmla="*/ 1 w 279"/>
                <a:gd name="T19" fmla="*/ 0 h 259"/>
                <a:gd name="T20" fmla="*/ 1 w 279"/>
                <a:gd name="T21" fmla="*/ 0 h 259"/>
                <a:gd name="T22" fmla="*/ 1 w 279"/>
                <a:gd name="T23" fmla="*/ 0 h 259"/>
                <a:gd name="T24" fmla="*/ 1 w 279"/>
                <a:gd name="T25" fmla="*/ 0 h 259"/>
                <a:gd name="T26" fmla="*/ 1 w 279"/>
                <a:gd name="T27" fmla="*/ 0 h 259"/>
                <a:gd name="T28" fmla="*/ 1 w 279"/>
                <a:gd name="T29" fmla="*/ 0 h 259"/>
                <a:gd name="T30" fmla="*/ 1 w 279"/>
                <a:gd name="T31" fmla="*/ 0 h 259"/>
                <a:gd name="T32" fmla="*/ 1 w 279"/>
                <a:gd name="T33" fmla="*/ 0 h 259"/>
                <a:gd name="T34" fmla="*/ 1 w 279"/>
                <a:gd name="T35" fmla="*/ 0 h 259"/>
                <a:gd name="T36" fmla="*/ 1 w 279"/>
                <a:gd name="T37" fmla="*/ 0 h 259"/>
                <a:gd name="T38" fmla="*/ 1 w 279"/>
                <a:gd name="T39" fmla="*/ 0 h 259"/>
                <a:gd name="T40" fmla="*/ 1 w 279"/>
                <a:gd name="T41" fmla="*/ 0 h 259"/>
                <a:gd name="T42" fmla="*/ 1 w 279"/>
                <a:gd name="T43" fmla="*/ 0 h 259"/>
                <a:gd name="T44" fmla="*/ 1 w 279"/>
                <a:gd name="T45" fmla="*/ 0 h 259"/>
                <a:gd name="T46" fmla="*/ 1 w 279"/>
                <a:gd name="T47" fmla="*/ 0 h 259"/>
                <a:gd name="T48" fmla="*/ 1 w 279"/>
                <a:gd name="T49" fmla="*/ 0 h 259"/>
                <a:gd name="T50" fmla="*/ 1 w 279"/>
                <a:gd name="T51" fmla="*/ 0 h 259"/>
                <a:gd name="T52" fmla="*/ 1 w 279"/>
                <a:gd name="T53" fmla="*/ 0 h 259"/>
                <a:gd name="T54" fmla="*/ 1 w 279"/>
                <a:gd name="T55" fmla="*/ 0 h 259"/>
                <a:gd name="T56" fmla="*/ 1 w 279"/>
                <a:gd name="T57" fmla="*/ 0 h 259"/>
                <a:gd name="T58" fmla="*/ 1 w 279"/>
                <a:gd name="T59" fmla="*/ 0 h 259"/>
                <a:gd name="T60" fmla="*/ 1 w 279"/>
                <a:gd name="T61" fmla="*/ 0 h 259"/>
                <a:gd name="T62" fmla="*/ 1 w 279"/>
                <a:gd name="T63" fmla="*/ 0 h 259"/>
                <a:gd name="T64" fmla="*/ 1 w 279"/>
                <a:gd name="T65" fmla="*/ 0 h 259"/>
                <a:gd name="T66" fmla="*/ 1 w 279"/>
                <a:gd name="T67" fmla="*/ 0 h 259"/>
                <a:gd name="T68" fmla="*/ 1 w 279"/>
                <a:gd name="T69" fmla="*/ 0 h 259"/>
                <a:gd name="T70" fmla="*/ 1 w 279"/>
                <a:gd name="T71" fmla="*/ 0 h 259"/>
                <a:gd name="T72" fmla="*/ 1 w 279"/>
                <a:gd name="T73" fmla="*/ 0 h 259"/>
                <a:gd name="T74" fmla="*/ 1 w 279"/>
                <a:gd name="T75" fmla="*/ 0 h 259"/>
                <a:gd name="T76" fmla="*/ 1 w 279"/>
                <a:gd name="T77" fmla="*/ 0 h 259"/>
                <a:gd name="T78" fmla="*/ 1 w 279"/>
                <a:gd name="T79" fmla="*/ 0 h 2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9" h="259">
                  <a:moveTo>
                    <a:pt x="276" y="230"/>
                  </a:moveTo>
                  <a:lnTo>
                    <a:pt x="277" y="236"/>
                  </a:lnTo>
                  <a:lnTo>
                    <a:pt x="279" y="243"/>
                  </a:lnTo>
                  <a:lnTo>
                    <a:pt x="279" y="252"/>
                  </a:lnTo>
                  <a:lnTo>
                    <a:pt x="276" y="258"/>
                  </a:lnTo>
                  <a:lnTo>
                    <a:pt x="263" y="259"/>
                  </a:lnTo>
                  <a:lnTo>
                    <a:pt x="252" y="258"/>
                  </a:lnTo>
                  <a:lnTo>
                    <a:pt x="241" y="254"/>
                  </a:lnTo>
                  <a:lnTo>
                    <a:pt x="237" y="243"/>
                  </a:lnTo>
                  <a:lnTo>
                    <a:pt x="232" y="226"/>
                  </a:lnTo>
                  <a:lnTo>
                    <a:pt x="222" y="204"/>
                  </a:lnTo>
                  <a:lnTo>
                    <a:pt x="211" y="179"/>
                  </a:lnTo>
                  <a:lnTo>
                    <a:pt x="195" y="153"/>
                  </a:lnTo>
                  <a:lnTo>
                    <a:pt x="178" y="131"/>
                  </a:lnTo>
                  <a:lnTo>
                    <a:pt x="162" y="114"/>
                  </a:lnTo>
                  <a:lnTo>
                    <a:pt x="143" y="107"/>
                  </a:lnTo>
                  <a:lnTo>
                    <a:pt x="129" y="112"/>
                  </a:lnTo>
                  <a:lnTo>
                    <a:pt x="121" y="122"/>
                  </a:lnTo>
                  <a:lnTo>
                    <a:pt x="121" y="133"/>
                  </a:lnTo>
                  <a:lnTo>
                    <a:pt x="125" y="144"/>
                  </a:lnTo>
                  <a:lnTo>
                    <a:pt x="132" y="155"/>
                  </a:lnTo>
                  <a:lnTo>
                    <a:pt x="141" y="166"/>
                  </a:lnTo>
                  <a:lnTo>
                    <a:pt x="151" y="177"/>
                  </a:lnTo>
                  <a:lnTo>
                    <a:pt x="158" y="184"/>
                  </a:lnTo>
                  <a:lnTo>
                    <a:pt x="162" y="190"/>
                  </a:lnTo>
                  <a:lnTo>
                    <a:pt x="164" y="201"/>
                  </a:lnTo>
                  <a:lnTo>
                    <a:pt x="160" y="214"/>
                  </a:lnTo>
                  <a:lnTo>
                    <a:pt x="153" y="226"/>
                  </a:lnTo>
                  <a:lnTo>
                    <a:pt x="140" y="234"/>
                  </a:lnTo>
                  <a:lnTo>
                    <a:pt x="136" y="226"/>
                  </a:lnTo>
                  <a:lnTo>
                    <a:pt x="129" y="219"/>
                  </a:lnTo>
                  <a:lnTo>
                    <a:pt x="119" y="210"/>
                  </a:lnTo>
                  <a:lnTo>
                    <a:pt x="108" y="199"/>
                  </a:lnTo>
                  <a:lnTo>
                    <a:pt x="97" y="190"/>
                  </a:lnTo>
                  <a:lnTo>
                    <a:pt x="85" y="182"/>
                  </a:lnTo>
                  <a:lnTo>
                    <a:pt x="73" y="175"/>
                  </a:lnTo>
                  <a:lnTo>
                    <a:pt x="62" y="171"/>
                  </a:lnTo>
                  <a:lnTo>
                    <a:pt x="64" y="162"/>
                  </a:lnTo>
                  <a:lnTo>
                    <a:pt x="64" y="153"/>
                  </a:lnTo>
                  <a:lnTo>
                    <a:pt x="66" y="146"/>
                  </a:lnTo>
                  <a:lnTo>
                    <a:pt x="66" y="140"/>
                  </a:lnTo>
                  <a:lnTo>
                    <a:pt x="66" y="127"/>
                  </a:lnTo>
                  <a:lnTo>
                    <a:pt x="62" y="116"/>
                  </a:lnTo>
                  <a:lnTo>
                    <a:pt x="55" y="109"/>
                  </a:lnTo>
                  <a:lnTo>
                    <a:pt x="42" y="111"/>
                  </a:lnTo>
                  <a:lnTo>
                    <a:pt x="42" y="90"/>
                  </a:lnTo>
                  <a:lnTo>
                    <a:pt x="42" y="74"/>
                  </a:lnTo>
                  <a:lnTo>
                    <a:pt x="39" y="61"/>
                  </a:lnTo>
                  <a:lnTo>
                    <a:pt x="33" y="52"/>
                  </a:lnTo>
                  <a:lnTo>
                    <a:pt x="26" y="48"/>
                  </a:lnTo>
                  <a:lnTo>
                    <a:pt x="17" y="48"/>
                  </a:lnTo>
                  <a:lnTo>
                    <a:pt x="7" y="48"/>
                  </a:lnTo>
                  <a:lnTo>
                    <a:pt x="0" y="50"/>
                  </a:lnTo>
                  <a:lnTo>
                    <a:pt x="6" y="39"/>
                  </a:lnTo>
                  <a:lnTo>
                    <a:pt x="13" y="30"/>
                  </a:lnTo>
                  <a:lnTo>
                    <a:pt x="24" y="21"/>
                  </a:lnTo>
                  <a:lnTo>
                    <a:pt x="35" y="11"/>
                  </a:lnTo>
                  <a:lnTo>
                    <a:pt x="48" y="6"/>
                  </a:lnTo>
                  <a:lnTo>
                    <a:pt x="61" y="2"/>
                  </a:lnTo>
                  <a:lnTo>
                    <a:pt x="73" y="0"/>
                  </a:lnTo>
                  <a:lnTo>
                    <a:pt x="88" y="4"/>
                  </a:lnTo>
                  <a:lnTo>
                    <a:pt x="103" y="10"/>
                  </a:lnTo>
                  <a:lnTo>
                    <a:pt x="116" y="15"/>
                  </a:lnTo>
                  <a:lnTo>
                    <a:pt x="130" y="22"/>
                  </a:lnTo>
                  <a:lnTo>
                    <a:pt x="143" y="30"/>
                  </a:lnTo>
                  <a:lnTo>
                    <a:pt x="154" y="39"/>
                  </a:lnTo>
                  <a:lnTo>
                    <a:pt x="165" y="48"/>
                  </a:lnTo>
                  <a:lnTo>
                    <a:pt x="175" y="59"/>
                  </a:lnTo>
                  <a:lnTo>
                    <a:pt x="182" y="70"/>
                  </a:lnTo>
                  <a:lnTo>
                    <a:pt x="195" y="90"/>
                  </a:lnTo>
                  <a:lnTo>
                    <a:pt x="208" y="107"/>
                  </a:lnTo>
                  <a:lnTo>
                    <a:pt x="217" y="118"/>
                  </a:lnTo>
                  <a:lnTo>
                    <a:pt x="226" y="125"/>
                  </a:lnTo>
                  <a:lnTo>
                    <a:pt x="235" y="135"/>
                  </a:lnTo>
                  <a:lnTo>
                    <a:pt x="244" y="149"/>
                  </a:lnTo>
                  <a:lnTo>
                    <a:pt x="252" y="166"/>
                  </a:lnTo>
                  <a:lnTo>
                    <a:pt x="255" y="179"/>
                  </a:lnTo>
                  <a:lnTo>
                    <a:pt x="257" y="190"/>
                  </a:lnTo>
                  <a:lnTo>
                    <a:pt x="263" y="204"/>
                  </a:lnTo>
                  <a:lnTo>
                    <a:pt x="268" y="219"/>
                  </a:lnTo>
                  <a:lnTo>
                    <a:pt x="276"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8" name="Freeform 180"/>
            <p:cNvSpPr>
              <a:spLocks/>
            </p:cNvSpPr>
            <p:nvPr/>
          </p:nvSpPr>
          <p:spPr bwMode="auto">
            <a:xfrm>
              <a:off x="4140" y="3294"/>
              <a:ext cx="25" cy="44"/>
            </a:xfrm>
            <a:custGeom>
              <a:avLst/>
              <a:gdLst>
                <a:gd name="T0" fmla="*/ 1 w 50"/>
                <a:gd name="T1" fmla="*/ 1 h 88"/>
                <a:gd name="T2" fmla="*/ 1 w 50"/>
                <a:gd name="T3" fmla="*/ 1 h 88"/>
                <a:gd name="T4" fmla="*/ 1 w 50"/>
                <a:gd name="T5" fmla="*/ 1 h 88"/>
                <a:gd name="T6" fmla="*/ 1 w 50"/>
                <a:gd name="T7" fmla="*/ 1 h 88"/>
                <a:gd name="T8" fmla="*/ 1 w 50"/>
                <a:gd name="T9" fmla="*/ 1 h 88"/>
                <a:gd name="T10" fmla="*/ 1 w 50"/>
                <a:gd name="T11" fmla="*/ 1 h 88"/>
                <a:gd name="T12" fmla="*/ 1 w 50"/>
                <a:gd name="T13" fmla="*/ 1 h 88"/>
                <a:gd name="T14" fmla="*/ 1 w 50"/>
                <a:gd name="T15" fmla="*/ 1 h 88"/>
                <a:gd name="T16" fmla="*/ 0 w 50"/>
                <a:gd name="T17" fmla="*/ 0 h 88"/>
                <a:gd name="T18" fmla="*/ 1 w 50"/>
                <a:gd name="T19" fmla="*/ 1 h 88"/>
                <a:gd name="T20" fmla="*/ 1 w 50"/>
                <a:gd name="T21" fmla="*/ 1 h 88"/>
                <a:gd name="T22" fmla="*/ 1 w 50"/>
                <a:gd name="T23" fmla="*/ 1 h 88"/>
                <a:gd name="T24" fmla="*/ 1 w 50"/>
                <a:gd name="T25" fmla="*/ 1 h 88"/>
                <a:gd name="T26" fmla="*/ 1 w 50"/>
                <a:gd name="T27" fmla="*/ 1 h 88"/>
                <a:gd name="T28" fmla="*/ 1 w 50"/>
                <a:gd name="T29" fmla="*/ 1 h 88"/>
                <a:gd name="T30" fmla="*/ 1 w 50"/>
                <a:gd name="T31" fmla="*/ 1 h 88"/>
                <a:gd name="T32" fmla="*/ 1 w 50"/>
                <a:gd name="T33" fmla="*/ 1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88">
                  <a:moveTo>
                    <a:pt x="50" y="88"/>
                  </a:moveTo>
                  <a:lnTo>
                    <a:pt x="50" y="75"/>
                  </a:lnTo>
                  <a:lnTo>
                    <a:pt x="50" y="58"/>
                  </a:lnTo>
                  <a:lnTo>
                    <a:pt x="46" y="44"/>
                  </a:lnTo>
                  <a:lnTo>
                    <a:pt x="42" y="33"/>
                  </a:lnTo>
                  <a:lnTo>
                    <a:pt x="35" y="25"/>
                  </a:lnTo>
                  <a:lnTo>
                    <a:pt x="26" y="16"/>
                  </a:lnTo>
                  <a:lnTo>
                    <a:pt x="13" y="7"/>
                  </a:lnTo>
                  <a:lnTo>
                    <a:pt x="0" y="0"/>
                  </a:lnTo>
                  <a:lnTo>
                    <a:pt x="7" y="14"/>
                  </a:lnTo>
                  <a:lnTo>
                    <a:pt x="16" y="31"/>
                  </a:lnTo>
                  <a:lnTo>
                    <a:pt x="26" y="47"/>
                  </a:lnTo>
                  <a:lnTo>
                    <a:pt x="31" y="58"/>
                  </a:lnTo>
                  <a:lnTo>
                    <a:pt x="37" y="68"/>
                  </a:lnTo>
                  <a:lnTo>
                    <a:pt x="42" y="75"/>
                  </a:lnTo>
                  <a:lnTo>
                    <a:pt x="46" y="82"/>
                  </a:lnTo>
                  <a:lnTo>
                    <a:pt x="50" y="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989" name="Freeform 181"/>
            <p:cNvSpPr>
              <a:spLocks/>
            </p:cNvSpPr>
            <p:nvPr/>
          </p:nvSpPr>
          <p:spPr bwMode="auto">
            <a:xfrm>
              <a:off x="4106" y="3304"/>
              <a:ext cx="39" cy="76"/>
            </a:xfrm>
            <a:custGeom>
              <a:avLst/>
              <a:gdLst>
                <a:gd name="T0" fmla="*/ 0 w 79"/>
                <a:gd name="T1" fmla="*/ 0 h 153"/>
                <a:gd name="T2" fmla="*/ 0 w 79"/>
                <a:gd name="T3" fmla="*/ 0 h 153"/>
                <a:gd name="T4" fmla="*/ 0 w 79"/>
                <a:gd name="T5" fmla="*/ 0 h 153"/>
                <a:gd name="T6" fmla="*/ 0 w 79"/>
                <a:gd name="T7" fmla="*/ 0 h 153"/>
                <a:gd name="T8" fmla="*/ 0 w 79"/>
                <a:gd name="T9" fmla="*/ 0 h 153"/>
                <a:gd name="T10" fmla="*/ 0 w 79"/>
                <a:gd name="T11" fmla="*/ 0 h 153"/>
                <a:gd name="T12" fmla="*/ 0 w 79"/>
                <a:gd name="T13" fmla="*/ 0 h 153"/>
                <a:gd name="T14" fmla="*/ 0 w 79"/>
                <a:gd name="T15" fmla="*/ 0 h 153"/>
                <a:gd name="T16" fmla="*/ 0 w 79"/>
                <a:gd name="T17" fmla="*/ 0 h 153"/>
                <a:gd name="T18" fmla="*/ 0 w 79"/>
                <a:gd name="T19" fmla="*/ 0 h 153"/>
                <a:gd name="T20" fmla="*/ 0 w 79"/>
                <a:gd name="T21" fmla="*/ 0 h 153"/>
                <a:gd name="T22" fmla="*/ 0 w 79"/>
                <a:gd name="T23" fmla="*/ 0 h 153"/>
                <a:gd name="T24" fmla="*/ 0 w 79"/>
                <a:gd name="T25" fmla="*/ 0 h 153"/>
                <a:gd name="T26" fmla="*/ 0 w 79"/>
                <a:gd name="T27" fmla="*/ 0 h 153"/>
                <a:gd name="T28" fmla="*/ 0 w 79"/>
                <a:gd name="T29" fmla="*/ 0 h 153"/>
                <a:gd name="T30" fmla="*/ 0 w 79"/>
                <a:gd name="T31" fmla="*/ 0 h 153"/>
                <a:gd name="T32" fmla="*/ 0 w 79"/>
                <a:gd name="T33" fmla="*/ 0 h 153"/>
                <a:gd name="T34" fmla="*/ 0 w 79"/>
                <a:gd name="T35" fmla="*/ 0 h 153"/>
                <a:gd name="T36" fmla="*/ 0 w 79"/>
                <a:gd name="T37" fmla="*/ 0 h 153"/>
                <a:gd name="T38" fmla="*/ 0 w 79"/>
                <a:gd name="T39" fmla="*/ 0 h 153"/>
                <a:gd name="T40" fmla="*/ 0 w 79"/>
                <a:gd name="T41" fmla="*/ 0 h 153"/>
                <a:gd name="T42" fmla="*/ 0 w 79"/>
                <a:gd name="T43" fmla="*/ 0 h 153"/>
                <a:gd name="T44" fmla="*/ 0 w 79"/>
                <a:gd name="T45" fmla="*/ 0 h 153"/>
                <a:gd name="T46" fmla="*/ 0 w 79"/>
                <a:gd name="T47" fmla="*/ 0 h 153"/>
                <a:gd name="T48" fmla="*/ 0 w 79"/>
                <a:gd name="T49" fmla="*/ 0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153">
                  <a:moveTo>
                    <a:pt x="0" y="0"/>
                  </a:moveTo>
                  <a:lnTo>
                    <a:pt x="11" y="6"/>
                  </a:lnTo>
                  <a:lnTo>
                    <a:pt x="22" y="15"/>
                  </a:lnTo>
                  <a:lnTo>
                    <a:pt x="35" y="28"/>
                  </a:lnTo>
                  <a:lnTo>
                    <a:pt x="48" y="40"/>
                  </a:lnTo>
                  <a:lnTo>
                    <a:pt x="59" y="55"/>
                  </a:lnTo>
                  <a:lnTo>
                    <a:pt x="70" y="66"/>
                  </a:lnTo>
                  <a:lnTo>
                    <a:pt x="75" y="75"/>
                  </a:lnTo>
                  <a:lnTo>
                    <a:pt x="79" y="81"/>
                  </a:lnTo>
                  <a:lnTo>
                    <a:pt x="79" y="94"/>
                  </a:lnTo>
                  <a:lnTo>
                    <a:pt x="79" y="114"/>
                  </a:lnTo>
                  <a:lnTo>
                    <a:pt x="77" y="138"/>
                  </a:lnTo>
                  <a:lnTo>
                    <a:pt x="73" y="153"/>
                  </a:lnTo>
                  <a:lnTo>
                    <a:pt x="68" y="129"/>
                  </a:lnTo>
                  <a:lnTo>
                    <a:pt x="61" y="105"/>
                  </a:lnTo>
                  <a:lnTo>
                    <a:pt x="51" y="85"/>
                  </a:lnTo>
                  <a:lnTo>
                    <a:pt x="46" y="74"/>
                  </a:lnTo>
                  <a:lnTo>
                    <a:pt x="39" y="64"/>
                  </a:lnTo>
                  <a:lnTo>
                    <a:pt x="28" y="50"/>
                  </a:lnTo>
                  <a:lnTo>
                    <a:pt x="16" y="37"/>
                  </a:lnTo>
                  <a:lnTo>
                    <a:pt x="9" y="28"/>
                  </a:lnTo>
                  <a:lnTo>
                    <a:pt x="7" y="22"/>
                  </a:lnTo>
                  <a:lnTo>
                    <a:pt x="5" y="17"/>
                  </a:lnTo>
                  <a:lnTo>
                    <a:pt x="4"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419739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ox(out)">
                                      <p:cBhvr>
                                        <p:cTn id="7" dur="500"/>
                                        <p:tgtEl>
                                          <p:spTgt spid="10342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3427">
                                            <p:txEl>
                                              <p:pRg st="0" end="0"/>
                                            </p:txEl>
                                          </p:spTgt>
                                        </p:tgtEl>
                                        <p:attrNameLst>
                                          <p:attrName>style.visibility</p:attrName>
                                        </p:attrNameLst>
                                      </p:cBhvr>
                                      <p:to>
                                        <p:strVal val="visible"/>
                                      </p:to>
                                    </p:set>
                                    <p:animEffect transition="in" filter="wipe(left)">
                                      <p:cBhvr>
                                        <p:cTn id="11" dur="1000"/>
                                        <p:tgtEl>
                                          <p:spTgt spid="103427">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3427">
                                            <p:txEl>
                                              <p:pRg st="1" end="1"/>
                                            </p:txEl>
                                          </p:spTgt>
                                        </p:tgtEl>
                                        <p:attrNameLst>
                                          <p:attrName>style.visibility</p:attrName>
                                        </p:attrNameLst>
                                      </p:cBhvr>
                                      <p:to>
                                        <p:strVal val="visible"/>
                                      </p:to>
                                    </p:set>
                                    <p:animEffect transition="in" filter="wipe(left)">
                                      <p:cBhvr>
                                        <p:cTn id="15" dur="1000"/>
                                        <p:tgtEl>
                                          <p:spTgt spid="103427">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Effect transition="in" filter="wipe(left)">
                                      <p:cBhvr>
                                        <p:cTn id="19" dur="1000"/>
                                        <p:tgtEl>
                                          <p:spTgt spid="103427">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3427">
                                            <p:txEl>
                                              <p:pRg st="3" end="3"/>
                                            </p:txEl>
                                          </p:spTgt>
                                        </p:tgtEl>
                                        <p:attrNameLst>
                                          <p:attrName>style.visibility</p:attrName>
                                        </p:attrNameLst>
                                      </p:cBhvr>
                                      <p:to>
                                        <p:strVal val="visible"/>
                                      </p:to>
                                    </p:set>
                                    <p:animEffect transition="in" filter="wipe(left)">
                                      <p:cBhvr>
                                        <p:cTn id="23" dur="1000"/>
                                        <p:tgtEl>
                                          <p:spTgt spid="103427">
                                            <p:txEl>
                                              <p:pRg st="3" end="3"/>
                                            </p:txEl>
                                          </p:spTgt>
                                        </p:tgtEl>
                                      </p:cBhvr>
                                    </p:animEffect>
                                  </p:childTnLst>
                                </p:cTn>
                              </p:par>
                            </p:childTnLst>
                          </p:cTn>
                        </p:par>
                        <p:par>
                          <p:cTn id="24" fill="hold" nodeType="afterGroup">
                            <p:stCondLst>
                              <p:cond delay="4500"/>
                            </p:stCondLst>
                            <p:childTnLst>
                              <p:par>
                                <p:cTn id="25" presetID="22" presetClass="entr" presetSubtype="8" fill="hold" grpId="0" nodeType="afterEffect">
                                  <p:stCondLst>
                                    <p:cond delay="0"/>
                                  </p:stCondLst>
                                  <p:childTnLst>
                                    <p:set>
                                      <p:cBhvr>
                                        <p:cTn id="26" dur="1" fill="hold">
                                          <p:stCondLst>
                                            <p:cond delay="0"/>
                                          </p:stCondLst>
                                        </p:cTn>
                                        <p:tgtEl>
                                          <p:spTgt spid="103427">
                                            <p:txEl>
                                              <p:pRg st="4" end="4"/>
                                            </p:txEl>
                                          </p:spTgt>
                                        </p:tgtEl>
                                        <p:attrNameLst>
                                          <p:attrName>style.visibility</p:attrName>
                                        </p:attrNameLst>
                                      </p:cBhvr>
                                      <p:to>
                                        <p:strVal val="visible"/>
                                      </p:to>
                                    </p:set>
                                    <p:animEffect transition="in" filter="wipe(left)">
                                      <p:cBhvr>
                                        <p:cTn id="27" dur="10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autoUpdateAnimBg="0"/>
      <p:bldP spid="1034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2"/>
          <p:cNvSpPr>
            <a:spLocks noGrp="1"/>
          </p:cNvSpPr>
          <p:nvPr>
            <p:ph type="sldNum" sz="quarter" idx="12"/>
          </p:nvPr>
        </p:nvSpPr>
        <p:spPr>
          <a:xfrm>
            <a:off x="6858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l">
              <a:spcBef>
                <a:spcPct val="0"/>
              </a:spcBef>
              <a:buClrTx/>
              <a:buSzTx/>
              <a:buFontTx/>
              <a:buNone/>
            </a:pPr>
            <a:r>
              <a:rPr lang="en-US" altLang="en-US" sz="1400"/>
              <a:t>5–</a:t>
            </a:r>
            <a:fld id="{79EA572A-67B4-4C75-BE3F-57FC4A41C95D}" type="slidenum">
              <a:rPr lang="en-US" altLang="en-US" sz="1400"/>
              <a:pPr algn="l">
                <a:spcBef>
                  <a:spcPct val="0"/>
                </a:spcBef>
                <a:buClrTx/>
                <a:buSzTx/>
                <a:buFontTx/>
                <a:buNone/>
              </a:pPr>
              <a:t>47</a:t>
            </a:fld>
            <a:endParaRPr lang="en-US" altLang="en-US" sz="1400"/>
          </a:p>
        </p:txBody>
      </p:sp>
      <p:sp>
        <p:nvSpPr>
          <p:cNvPr id="79875" name="AutoShape 2"/>
          <p:cNvSpPr>
            <a:spLocks noGrp="1" noChangeArrowheads="1"/>
          </p:cNvSpPr>
          <p:nvPr>
            <p:ph type="title"/>
          </p:nvPr>
        </p:nvSpPr>
        <p:spPr>
          <a:xfrm>
            <a:off x="492125" y="242888"/>
            <a:ext cx="8159750" cy="1228725"/>
          </a:xfrm>
          <a:gradFill rotWithShape="0">
            <a:gsLst>
              <a:gs pos="0">
                <a:srgbClr val="470018"/>
              </a:gs>
              <a:gs pos="50000">
                <a:srgbClr val="990033"/>
              </a:gs>
              <a:gs pos="100000">
                <a:srgbClr val="470018"/>
              </a:gs>
            </a:gsLst>
            <a:lin ang="5400000"/>
          </a:gradFill>
        </p:spPr>
        <p:txBody>
          <a:bodyPr/>
          <a:lstStyle/>
          <a:p>
            <a:r>
              <a:rPr lang="en-US" altLang="en-US" sz="2800" smtClean="0"/>
              <a:t>Apportion Method of Allocating Project Costs Using the Work Breakdown Structure</a:t>
            </a:r>
          </a:p>
        </p:txBody>
      </p:sp>
      <p:sp>
        <p:nvSpPr>
          <p:cNvPr id="79876" name="Text Box 3"/>
          <p:cNvSpPr txBox="1">
            <a:spLocks noChangeArrowheads="1"/>
          </p:cNvSpPr>
          <p:nvPr/>
        </p:nvSpPr>
        <p:spPr bwMode="auto">
          <a:xfrm>
            <a:off x="7407275"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r" eaLnBrk="1" hangingPunct="1">
              <a:spcBef>
                <a:spcPct val="50000"/>
              </a:spcBef>
              <a:buClrTx/>
              <a:buSzTx/>
              <a:buFontTx/>
              <a:buNone/>
            </a:pPr>
            <a:r>
              <a:rPr lang="en-US" altLang="en-US" sz="1200" b="1">
                <a:solidFill>
                  <a:srgbClr val="006666"/>
                </a:solidFill>
              </a:rPr>
              <a:t>FIGURE 5.1</a:t>
            </a:r>
          </a:p>
        </p:txBody>
      </p:sp>
      <p:pic>
        <p:nvPicPr>
          <p:cNvPr id="84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866900"/>
            <a:ext cx="7313613" cy="43053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373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84996"/>
                                        </p:tgtEl>
                                        <p:attrNameLst>
                                          <p:attrName>style.visibility</p:attrName>
                                        </p:attrNameLst>
                                      </p:cBhvr>
                                      <p:to>
                                        <p:strVal val="visible"/>
                                      </p:to>
                                    </p:set>
                                    <p:animEffect transition="in" filter="wipe(up)">
                                      <p:cBhvr>
                                        <p:cTn id="7" dur="1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l">
              <a:spcBef>
                <a:spcPct val="0"/>
              </a:spcBef>
              <a:buClrTx/>
              <a:buSzTx/>
              <a:buFontTx/>
              <a:buNone/>
            </a:pPr>
            <a:r>
              <a:rPr lang="en-US" altLang="en-US" sz="1400"/>
              <a:t>5–</a:t>
            </a:r>
            <a:fld id="{A92D5D5C-A703-408D-B7C6-FC2BD4C301D3}" type="slidenum">
              <a:rPr lang="en-US" altLang="en-US" sz="1400"/>
              <a:pPr algn="l">
                <a:spcBef>
                  <a:spcPct val="0"/>
                </a:spcBef>
                <a:buClrTx/>
                <a:buSzTx/>
                <a:buFontTx/>
                <a:buNone/>
              </a:pPr>
              <a:t>48</a:t>
            </a:fld>
            <a:endParaRPr lang="en-US" altLang="en-US" sz="1400"/>
          </a:p>
        </p:txBody>
      </p:sp>
      <p:sp>
        <p:nvSpPr>
          <p:cNvPr id="81923" name="AutoShape 2"/>
          <p:cNvSpPr>
            <a:spLocks noGrp="1" noChangeArrowheads="1"/>
          </p:cNvSpPr>
          <p:nvPr>
            <p:ph type="title" idx="4294967295"/>
          </p:nvPr>
        </p:nvSpPr>
        <p:spPr>
          <a:xfrm>
            <a:off x="0" y="242888"/>
            <a:ext cx="8204200" cy="1228725"/>
          </a:xfrm>
          <a:gradFill rotWithShape="0">
            <a:gsLst>
              <a:gs pos="0">
                <a:srgbClr val="470018"/>
              </a:gs>
              <a:gs pos="50000">
                <a:srgbClr val="990033"/>
              </a:gs>
              <a:gs pos="100000">
                <a:srgbClr val="470018"/>
              </a:gs>
            </a:gsLst>
            <a:lin ang="5400000"/>
          </a:gradFill>
        </p:spPr>
        <p:txBody>
          <a:bodyPr/>
          <a:lstStyle/>
          <a:p>
            <a:r>
              <a:rPr lang="en-US" altLang="en-US" sz="2800" dirty="0" smtClean="0">
                <a:solidFill>
                  <a:schemeClr val="bg1"/>
                </a:solidFill>
              </a:rPr>
              <a:t>Simplified Basic Function Point Count Process </a:t>
            </a:r>
            <a:br>
              <a:rPr lang="en-US" altLang="en-US" sz="2800" dirty="0" smtClean="0">
                <a:solidFill>
                  <a:schemeClr val="bg1"/>
                </a:solidFill>
              </a:rPr>
            </a:br>
            <a:r>
              <a:rPr lang="en-US" altLang="en-US" sz="2800" dirty="0" smtClean="0">
                <a:solidFill>
                  <a:schemeClr val="bg1"/>
                </a:solidFill>
              </a:rPr>
              <a:t>for a Prospective Project or Deliverable</a:t>
            </a:r>
          </a:p>
        </p:txBody>
      </p:sp>
      <p:sp>
        <p:nvSpPr>
          <p:cNvPr id="81924" name="Text Box 3"/>
          <p:cNvSpPr txBox="1">
            <a:spLocks noChangeArrowheads="1"/>
          </p:cNvSpPr>
          <p:nvPr/>
        </p:nvSpPr>
        <p:spPr bwMode="auto">
          <a:xfrm>
            <a:off x="7407275"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r" eaLnBrk="1" hangingPunct="1">
              <a:spcBef>
                <a:spcPct val="50000"/>
              </a:spcBef>
              <a:buClrTx/>
              <a:buSzTx/>
              <a:buFontTx/>
              <a:buNone/>
            </a:pPr>
            <a:r>
              <a:rPr lang="en-US" altLang="en-US" sz="1200" b="1">
                <a:solidFill>
                  <a:srgbClr val="006666"/>
                </a:solidFill>
              </a:rPr>
              <a:t>TABLE 5.2</a:t>
            </a: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2343150"/>
            <a:ext cx="8078787" cy="21717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97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blinds(horizontal)">
                                      <p:cBhvr>
                                        <p:cTn id="7" dur="1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l">
              <a:spcBef>
                <a:spcPct val="0"/>
              </a:spcBef>
              <a:buClrTx/>
              <a:buSzTx/>
              <a:buFontTx/>
              <a:buNone/>
            </a:pPr>
            <a:r>
              <a:rPr lang="en-US" altLang="en-US" sz="1400"/>
              <a:t>5–</a:t>
            </a:r>
            <a:fld id="{DCE0D52E-D681-4955-93DE-849D1B862468}" type="slidenum">
              <a:rPr lang="en-US" altLang="en-US" sz="1400"/>
              <a:pPr algn="l">
                <a:spcBef>
                  <a:spcPct val="0"/>
                </a:spcBef>
                <a:buClrTx/>
                <a:buSzTx/>
                <a:buFontTx/>
                <a:buNone/>
              </a:pPr>
              <a:t>49</a:t>
            </a:fld>
            <a:endParaRPr lang="en-US" altLang="en-US" sz="1400"/>
          </a:p>
        </p:txBody>
      </p:sp>
      <p:sp>
        <p:nvSpPr>
          <p:cNvPr id="83971" name="AutoShape 2"/>
          <p:cNvSpPr>
            <a:spLocks noGrp="1" noChangeArrowheads="1"/>
          </p:cNvSpPr>
          <p:nvPr>
            <p:ph type="title" idx="4294967295"/>
          </p:nvPr>
        </p:nvSpPr>
        <p:spPr>
          <a:xfrm>
            <a:off x="0" y="266700"/>
            <a:ext cx="8159750" cy="757238"/>
          </a:xfrm>
          <a:gradFill rotWithShape="0">
            <a:gsLst>
              <a:gs pos="0">
                <a:srgbClr val="470018"/>
              </a:gs>
              <a:gs pos="50000">
                <a:srgbClr val="990033"/>
              </a:gs>
              <a:gs pos="100000">
                <a:srgbClr val="470018"/>
              </a:gs>
            </a:gsLst>
            <a:lin ang="5400000"/>
          </a:gradFill>
        </p:spPr>
        <p:txBody>
          <a:bodyPr/>
          <a:lstStyle/>
          <a:p>
            <a:r>
              <a:rPr lang="en-US" altLang="en-US" sz="2800" dirty="0" smtClean="0">
                <a:solidFill>
                  <a:schemeClr val="bg1"/>
                </a:solidFill>
              </a:rPr>
              <a:t>Example:  Function Point Count Method</a:t>
            </a:r>
          </a:p>
        </p:txBody>
      </p:sp>
      <p:sp>
        <p:nvSpPr>
          <p:cNvPr id="83972" name="Text Box 3"/>
          <p:cNvSpPr txBox="1">
            <a:spLocks noChangeArrowheads="1"/>
          </p:cNvSpPr>
          <p:nvPr/>
        </p:nvSpPr>
        <p:spPr bwMode="auto">
          <a:xfrm>
            <a:off x="7407275" y="6172200"/>
            <a:ext cx="1279525" cy="27463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r" eaLnBrk="1" hangingPunct="1">
              <a:spcBef>
                <a:spcPct val="50000"/>
              </a:spcBef>
              <a:buClrTx/>
              <a:buSzTx/>
              <a:buFontTx/>
              <a:buNone/>
            </a:pPr>
            <a:r>
              <a:rPr lang="en-US" altLang="en-US" sz="1200" b="1">
                <a:solidFill>
                  <a:srgbClr val="006666"/>
                </a:solidFill>
              </a:rPr>
              <a:t>TABLE 5.3</a:t>
            </a:r>
          </a:p>
        </p:txBody>
      </p:sp>
      <p:pic>
        <p:nvPicPr>
          <p:cNvPr id="1044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319213"/>
            <a:ext cx="7954963" cy="421957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1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blinds(horizontal)">
                                      <p:cBhvr>
                                        <p:cTn id="7" dur="10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21100"/>
          </a:xfrm>
        </p:spPr>
        <p:txBody>
          <a:bodyPr/>
          <a:lstStyle/>
          <a:p>
            <a:r>
              <a:rPr lang="en-US" dirty="0" smtClean="0"/>
              <a:t>Bottom-up estimating, project estimation software to work from</a:t>
            </a:r>
          </a:p>
          <a:p>
            <a:r>
              <a:rPr lang="en-US" dirty="0" smtClean="0"/>
              <a:t>Top-down estimating, previous similar projects to work from </a:t>
            </a:r>
          </a:p>
          <a:p>
            <a:r>
              <a:rPr lang="en-US" dirty="0" smtClean="0"/>
              <a:t>Bottom-up estimating, </a:t>
            </a:r>
            <a:r>
              <a:rPr lang="en-US" dirty="0"/>
              <a:t>previous similar projects to work from </a:t>
            </a:r>
          </a:p>
          <a:p>
            <a:r>
              <a:rPr lang="en-US" dirty="0" smtClean="0"/>
              <a:t>Top-down estimating, </a:t>
            </a:r>
            <a:r>
              <a:rPr lang="en-US" dirty="0"/>
              <a:t>project estimation </a:t>
            </a:r>
            <a:r>
              <a:rPr lang="en-US" dirty="0" smtClean="0"/>
              <a:t>software to work from</a:t>
            </a:r>
            <a:endParaRPr lang="en-US" dirty="0"/>
          </a:p>
        </p:txBody>
      </p:sp>
      <p:sp>
        <p:nvSpPr>
          <p:cNvPr id="3" name="Title 2"/>
          <p:cNvSpPr>
            <a:spLocks noGrp="1"/>
          </p:cNvSpPr>
          <p:nvPr>
            <p:ph type="title"/>
          </p:nvPr>
        </p:nvSpPr>
        <p:spPr/>
        <p:txBody>
          <a:bodyPr>
            <a:normAutofit fontScale="90000"/>
          </a:bodyPr>
          <a:lstStyle/>
          <a:p>
            <a:r>
              <a:rPr lang="en-US" dirty="0" smtClean="0"/>
              <a:t>Analogous estimating is most like ______ and requires that you have ____.</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Eighth Edition</a:t>
            </a:r>
            <a:endParaRPr lang="en-US"/>
          </a:p>
        </p:txBody>
      </p:sp>
      <p:sp>
        <p:nvSpPr>
          <p:cNvPr id="5" name="Slide Number Placeholder 4"/>
          <p:cNvSpPr>
            <a:spLocks noGrp="1"/>
          </p:cNvSpPr>
          <p:nvPr>
            <p:ph type="sldNum" sz="quarter" idx="11"/>
          </p:nvPr>
        </p:nvSpPr>
        <p:spPr/>
        <p:txBody>
          <a:bodyPr/>
          <a:lstStyle/>
          <a:p>
            <a:pPr>
              <a:defRPr/>
            </a:pPr>
            <a:fld id="{83FB689E-3F7F-46BF-8F5F-3965A4FD12C6}" type="slidenum">
              <a:rPr lang="en-US" altLang="en-US" smtClean="0"/>
              <a:pPr>
                <a:defRPr/>
              </a:pPr>
              <a:t>5</a:t>
            </a:fld>
            <a:endParaRPr lang="en-US" altLang="en-US"/>
          </a:p>
        </p:txBody>
      </p:sp>
    </p:spTree>
    <p:extLst>
      <p:ext uri="{BB962C8B-B14F-4D97-AF65-F5344CB8AC3E}">
        <p14:creationId xmlns:p14="http://schemas.microsoft.com/office/powerpoint/2010/main" val="3982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3"/>
          <p:cNvSpPr>
            <a:spLocks noGrp="1"/>
          </p:cNvSpPr>
          <p:nvPr>
            <p:ph type="sldNum" sz="quarter" idx="4294967295"/>
          </p:nvPr>
        </p:nvSpPr>
        <p:spPr>
          <a:xfrm>
            <a:off x="685800" y="64008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Monotype Sorts"/>
              <a:buChar char="l"/>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tx2"/>
              </a:buClr>
              <a:buSzPct val="65000"/>
              <a:buFont typeface="Monotype Sorts"/>
              <a:buChar char="l"/>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l">
              <a:spcBef>
                <a:spcPct val="0"/>
              </a:spcBef>
              <a:buClrTx/>
              <a:buSzTx/>
              <a:buFontTx/>
              <a:buNone/>
            </a:pPr>
            <a:r>
              <a:rPr lang="en-US" altLang="en-US" sz="1400"/>
              <a:t>5–</a:t>
            </a:r>
            <a:fld id="{61F32623-2BC2-4321-B757-0F4C4080553D}" type="slidenum">
              <a:rPr lang="en-US" altLang="en-US" sz="1400"/>
              <a:pPr algn="l">
                <a:spcBef>
                  <a:spcPct val="0"/>
                </a:spcBef>
                <a:buClrTx/>
                <a:buSzTx/>
                <a:buFontTx/>
                <a:buNone/>
              </a:pPr>
              <a:t>50</a:t>
            </a:fld>
            <a:endParaRPr lang="en-US" altLang="en-US" sz="1400"/>
          </a:p>
        </p:txBody>
      </p:sp>
      <p:sp>
        <p:nvSpPr>
          <p:cNvPr id="105474" name="AutoShape 2"/>
          <p:cNvSpPr>
            <a:spLocks noGrp="1" noChangeArrowheads="1"/>
          </p:cNvSpPr>
          <p:nvPr>
            <p:ph type="title"/>
          </p:nvPr>
        </p:nvSpPr>
        <p:spPr>
          <a:xfrm>
            <a:off x="469900" y="238125"/>
            <a:ext cx="8205788" cy="1362075"/>
          </a:xfrm>
        </p:spPr>
        <p:txBody>
          <a:bodyPr>
            <a:normAutofit fontScale="90000"/>
          </a:bodyPr>
          <a:lstStyle/>
          <a:p>
            <a:r>
              <a:rPr lang="en-US" altLang="en-US" smtClean="0"/>
              <a:t>Bottom-Up Approaches for Estimating Project Times and Costs</a:t>
            </a:r>
          </a:p>
        </p:txBody>
      </p:sp>
      <p:sp>
        <p:nvSpPr>
          <p:cNvPr id="105475" name="Rectangle 3"/>
          <p:cNvSpPr>
            <a:spLocks noGrp="1" noChangeArrowheads="1"/>
          </p:cNvSpPr>
          <p:nvPr>
            <p:ph type="body" idx="1"/>
          </p:nvPr>
        </p:nvSpPr>
        <p:spPr>
          <a:xfrm>
            <a:off x="533400" y="1874838"/>
            <a:ext cx="4860925" cy="4221162"/>
          </a:xfrm>
        </p:spPr>
        <p:txBody>
          <a:bodyPr/>
          <a:lstStyle/>
          <a:p>
            <a:pPr>
              <a:spcBef>
                <a:spcPct val="50000"/>
              </a:spcBef>
            </a:pPr>
            <a:r>
              <a:rPr lang="en-US" altLang="en-US" smtClean="0"/>
              <a:t>Template methods</a:t>
            </a:r>
          </a:p>
          <a:p>
            <a:pPr>
              <a:spcBef>
                <a:spcPct val="50000"/>
              </a:spcBef>
            </a:pPr>
            <a:r>
              <a:rPr lang="en-US" altLang="en-US" smtClean="0"/>
              <a:t>Parametric procedures applied to specific tasks</a:t>
            </a:r>
          </a:p>
          <a:p>
            <a:pPr>
              <a:spcBef>
                <a:spcPct val="50000"/>
              </a:spcBef>
            </a:pPr>
            <a:r>
              <a:rPr lang="en-US" altLang="en-US" smtClean="0"/>
              <a:t>Range estimates for </a:t>
            </a:r>
            <a:br>
              <a:rPr lang="en-US" altLang="en-US" smtClean="0"/>
            </a:br>
            <a:r>
              <a:rPr lang="en-US" altLang="en-US" smtClean="0"/>
              <a:t>the WBS work packages</a:t>
            </a:r>
          </a:p>
          <a:p>
            <a:pPr>
              <a:spcBef>
                <a:spcPct val="50000"/>
              </a:spcBef>
            </a:pPr>
            <a:r>
              <a:rPr lang="en-US" altLang="en-US" smtClean="0"/>
              <a:t>Phase estimating: A hybrid</a:t>
            </a:r>
          </a:p>
        </p:txBody>
      </p:sp>
      <p:pic>
        <p:nvPicPr>
          <p:cNvPr id="86021" name="Picture 34" descr="j01741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259138"/>
            <a:ext cx="265112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90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out)">
                                      <p:cBhvr>
                                        <p:cTn id="7" dur="500"/>
                                        <p:tgtEl>
                                          <p:spTgt spid="1054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animEffect transition="in" filter="wipe(left)">
                                      <p:cBhvr>
                                        <p:cTn id="11" dur="1000"/>
                                        <p:tgtEl>
                                          <p:spTgt spid="105475">
                                            <p:txEl>
                                              <p:pRg st="0" end="0"/>
                                            </p:txEl>
                                          </p:spTgt>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5475">
                                            <p:txEl>
                                              <p:pRg st="1" end="1"/>
                                            </p:txEl>
                                          </p:spTgt>
                                        </p:tgtEl>
                                        <p:attrNameLst>
                                          <p:attrName>style.visibility</p:attrName>
                                        </p:attrNameLst>
                                      </p:cBhvr>
                                      <p:to>
                                        <p:strVal val="visible"/>
                                      </p:to>
                                    </p:set>
                                    <p:animEffect transition="in" filter="wipe(left)">
                                      <p:cBhvr>
                                        <p:cTn id="15" dur="1000"/>
                                        <p:tgtEl>
                                          <p:spTgt spid="105475">
                                            <p:txEl>
                                              <p:pRg st="1" end="1"/>
                                            </p:txEl>
                                          </p:spTgt>
                                        </p:tgtEl>
                                      </p:cBhvr>
                                    </p:animEffect>
                                  </p:childTnLst>
                                </p:cTn>
                              </p:par>
                            </p:childTnLst>
                          </p:cTn>
                        </p:par>
                        <p:par>
                          <p:cTn id="16" fill="hold" nodeType="afterGroup">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Effect transition="in" filter="wipe(left)">
                                      <p:cBhvr>
                                        <p:cTn id="19" dur="1000"/>
                                        <p:tgtEl>
                                          <p:spTgt spid="105475">
                                            <p:txEl>
                                              <p:pRg st="2" end="2"/>
                                            </p:txEl>
                                          </p:spTgt>
                                        </p:tgtEl>
                                      </p:cBhvr>
                                    </p:animEffect>
                                  </p:childTnLst>
                                </p:cTn>
                              </p:par>
                            </p:childTnLst>
                          </p:cTn>
                        </p:par>
                        <p:par>
                          <p:cTn id="20" fill="hold" nodeType="afterGroup">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05475">
                                            <p:txEl>
                                              <p:pRg st="3" end="3"/>
                                            </p:txEl>
                                          </p:spTgt>
                                        </p:tgtEl>
                                        <p:attrNameLst>
                                          <p:attrName>style.visibility</p:attrName>
                                        </p:attrNameLst>
                                      </p:cBhvr>
                                      <p:to>
                                        <p:strVal val="visible"/>
                                      </p:to>
                                    </p:set>
                                    <p:animEffect transition="in" filter="wipe(left)">
                                      <p:cBhvr>
                                        <p:cTn id="23" dur="1000"/>
                                        <p:tgtEl>
                                          <p:spTgt spid="10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autoUpdateAnimBg="0"/>
      <p:bldP spid="10547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altLang="en-US" smtClean="0"/>
              <a:t>Table 6-2. Types of Cost Estimates--Kerzner</a:t>
            </a:r>
          </a:p>
        </p:txBody>
      </p:sp>
      <p:graphicFrame>
        <p:nvGraphicFramePr>
          <p:cNvPr id="88067" name="Object 3"/>
          <p:cNvGraphicFramePr>
            <a:graphicFrameLocks noChangeAspect="1"/>
          </p:cNvGraphicFramePr>
          <p:nvPr/>
        </p:nvGraphicFramePr>
        <p:xfrm>
          <a:off x="0" y="1444625"/>
          <a:ext cx="10893425" cy="4638675"/>
        </p:xfrm>
        <a:graphic>
          <a:graphicData uri="http://schemas.openxmlformats.org/presentationml/2006/ole">
            <mc:AlternateContent xmlns:mc="http://schemas.openxmlformats.org/markup-compatibility/2006">
              <mc:Choice xmlns:v="urn:schemas-microsoft-com:vml" Requires="v">
                <p:oleObj spid="_x0000_s1028" name="Document" r:id="rId3" imgW="5640898" imgH="2403363" progId="Word.Document.8">
                  <p:embed/>
                </p:oleObj>
              </mc:Choice>
              <mc:Fallback>
                <p:oleObj name="Document" r:id="rId3" imgW="5640898" imgH="240336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4625"/>
                        <a:ext cx="10893425" cy="4638675"/>
                      </a:xfrm>
                      <a:prstGeom prst="rect">
                        <a:avLst/>
                      </a:prstGeom>
                      <a:solidFill>
                        <a:schemeClr val="tx2"/>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65166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altLang="en-US" smtClean="0"/>
              <a:t>Estimation in General—COST or TIME</a:t>
            </a:r>
          </a:p>
        </p:txBody>
      </p:sp>
      <p:sp>
        <p:nvSpPr>
          <p:cNvPr id="46083" name="Rectangle 3"/>
          <p:cNvSpPr>
            <a:spLocks noGrp="1" noChangeArrowheads="1"/>
          </p:cNvSpPr>
          <p:nvPr>
            <p:ph type="body" idx="4294967295"/>
          </p:nvPr>
        </p:nvSpPr>
        <p:spPr/>
        <p:txBody>
          <a:bodyPr/>
          <a:lstStyle/>
          <a:p>
            <a:r>
              <a:rPr lang="en-US" altLang="en-US" smtClean="0"/>
              <a:t>History data base</a:t>
            </a:r>
          </a:p>
          <a:p>
            <a:r>
              <a:rPr lang="en-US" altLang="en-US" smtClean="0"/>
              <a:t>Expert judgement</a:t>
            </a:r>
          </a:p>
          <a:p>
            <a:r>
              <a:rPr lang="en-US" altLang="en-US" smtClean="0"/>
              <a:t>a Model like </a:t>
            </a:r>
            <a:r>
              <a:rPr lang="en-US" altLang="en-US" smtClean="0">
                <a:solidFill>
                  <a:srgbClr val="FFC000"/>
                </a:solidFill>
              </a:rPr>
              <a:t>CoCoMo</a:t>
            </a:r>
            <a:r>
              <a:rPr lang="en-US" altLang="en-US" smtClean="0"/>
              <a:t>—</a:t>
            </a:r>
            <a:r>
              <a:rPr lang="en-US" altLang="en-US" smtClean="0">
                <a:solidFill>
                  <a:srgbClr val="FFC000"/>
                </a:solidFill>
              </a:rPr>
              <a:t>Co</a:t>
            </a:r>
            <a:r>
              <a:rPr lang="en-US" altLang="en-US" smtClean="0"/>
              <a:t>nstructive </a:t>
            </a:r>
            <a:r>
              <a:rPr lang="en-US" altLang="en-US" smtClean="0">
                <a:solidFill>
                  <a:srgbClr val="FFC000"/>
                </a:solidFill>
              </a:rPr>
              <a:t>Co</a:t>
            </a:r>
            <a:r>
              <a:rPr lang="en-US" altLang="en-US" smtClean="0"/>
              <a:t>st </a:t>
            </a:r>
            <a:r>
              <a:rPr lang="en-US" altLang="en-US" smtClean="0">
                <a:solidFill>
                  <a:srgbClr val="FFC000"/>
                </a:solidFill>
              </a:rPr>
              <a:t>Mo</a:t>
            </a:r>
            <a:r>
              <a:rPr lang="en-US" altLang="en-US" smtClean="0"/>
              <a:t>del</a:t>
            </a:r>
          </a:p>
          <a:p>
            <a:pPr lvl="1"/>
            <a:r>
              <a:rPr lang="en-US" altLang="en-US" smtClean="0"/>
              <a:t>Developed by Barry Boehm</a:t>
            </a:r>
          </a:p>
        </p:txBody>
      </p:sp>
    </p:spTree>
    <p:extLst>
      <p:ext uri="{BB962C8B-B14F-4D97-AF65-F5344CB8AC3E}">
        <p14:creationId xmlns:p14="http://schemas.microsoft.com/office/powerpoint/2010/main" val="4262510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304800" y="1143000"/>
            <a:ext cx="8458200" cy="4572000"/>
          </a:xfrm>
        </p:spPr>
        <p:txBody>
          <a:bodyPr/>
          <a:lstStyle/>
          <a:p>
            <a:pPr eaLnBrk="1" hangingPunct="1">
              <a:lnSpc>
                <a:spcPct val="90000"/>
              </a:lnSpc>
            </a:pPr>
            <a:r>
              <a:rPr lang="en-US" altLang="en-US" smtClean="0"/>
              <a:t>Many organizations collect and control an entire suite of projects or investments as one set of interrelated activities in a portfolio</a:t>
            </a:r>
          </a:p>
          <a:p>
            <a:pPr eaLnBrk="1" hangingPunct="1">
              <a:lnSpc>
                <a:spcPct val="90000"/>
              </a:lnSpc>
            </a:pPr>
            <a:r>
              <a:rPr lang="en-US" altLang="en-US" smtClean="0"/>
              <a:t>Five levels for project portfolio management</a:t>
            </a:r>
          </a:p>
          <a:p>
            <a:pPr marL="776288" lvl="1" indent="-457200" eaLnBrk="1" hangingPunct="1">
              <a:lnSpc>
                <a:spcPct val="90000"/>
              </a:lnSpc>
              <a:buFont typeface="Arial" panose="020B0604020202020204" pitchFamily="34" charset="0"/>
              <a:buAutoNum type="arabicPeriod"/>
            </a:pPr>
            <a:r>
              <a:rPr lang="en-US" altLang="en-US" smtClean="0"/>
              <a:t>Put all your projects in one database</a:t>
            </a:r>
          </a:p>
          <a:p>
            <a:pPr marL="776288" lvl="1" indent="-457200" eaLnBrk="1" hangingPunct="1">
              <a:lnSpc>
                <a:spcPct val="90000"/>
              </a:lnSpc>
              <a:buFont typeface="Arial" panose="020B0604020202020204" pitchFamily="34" charset="0"/>
              <a:buAutoNum type="arabicPeriod"/>
            </a:pPr>
            <a:r>
              <a:rPr lang="en-US" altLang="en-US" smtClean="0"/>
              <a:t>Prioritize the projects in your database</a:t>
            </a:r>
          </a:p>
          <a:p>
            <a:pPr marL="776288" lvl="1" indent="-457200" eaLnBrk="1" hangingPunct="1">
              <a:lnSpc>
                <a:spcPct val="90000"/>
              </a:lnSpc>
              <a:buFont typeface="Arial" panose="020B0604020202020204" pitchFamily="34" charset="0"/>
              <a:buAutoNum type="arabicPeriod"/>
            </a:pPr>
            <a:r>
              <a:rPr lang="en-US" altLang="en-US" smtClean="0"/>
              <a:t>Divide your projects into two or three budgets based on type of investment</a:t>
            </a:r>
          </a:p>
          <a:p>
            <a:pPr marL="776288" lvl="1" indent="-457200" eaLnBrk="1" hangingPunct="1">
              <a:lnSpc>
                <a:spcPct val="90000"/>
              </a:lnSpc>
              <a:buFont typeface="Arial" panose="020B0604020202020204" pitchFamily="34" charset="0"/>
              <a:buAutoNum type="arabicPeriod"/>
            </a:pPr>
            <a:r>
              <a:rPr lang="en-US" altLang="en-US" smtClean="0"/>
              <a:t>Automate the repository</a:t>
            </a:r>
          </a:p>
          <a:p>
            <a:pPr marL="776288" lvl="1" indent="-457200" eaLnBrk="1" hangingPunct="1">
              <a:lnSpc>
                <a:spcPct val="90000"/>
              </a:lnSpc>
              <a:buFont typeface="Arial" panose="020B0604020202020204" pitchFamily="34" charset="0"/>
              <a:buAutoNum type="arabicPeriod"/>
            </a:pPr>
            <a:r>
              <a:rPr lang="en-US" altLang="en-US" smtClean="0"/>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pPr eaLnBrk="1" hangingPunct="1">
              <a:defRPr/>
            </a:pPr>
            <a:r>
              <a:rPr lang="en-US" smtClean="0"/>
              <a:t>Project Portfolio Management</a:t>
            </a:r>
          </a:p>
        </p:txBody>
      </p:sp>
      <p:sp>
        <p:nvSpPr>
          <p:cNvPr id="706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ECE342B-484E-4074-BE9C-C1FFC2CFD58A}" type="slidenum">
              <a:rPr lang="en-US" altLang="en-US" sz="1200" smtClean="0"/>
              <a:pPr/>
              <a:t>53</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a:xfrm>
            <a:off x="381000" y="1143000"/>
            <a:ext cx="8763000" cy="5334000"/>
          </a:xfrm>
        </p:spPr>
        <p:txBody>
          <a:bodyPr/>
          <a:lstStyle/>
          <a:p>
            <a:pPr eaLnBrk="1" hangingPunct="1">
              <a:lnSpc>
                <a:spcPct val="80000"/>
              </a:lnSpc>
            </a:pPr>
            <a:r>
              <a:rPr lang="en-US" altLang="en-US" smtClean="0"/>
              <a:t>Schlumberger saved $3 million in one year by organizing 120 information technology projects into a portfolio </a:t>
            </a:r>
          </a:p>
          <a:p>
            <a:pPr eaLnBrk="1" hangingPunct="1"/>
            <a:r>
              <a:rPr lang="en-US" altLang="en-US" smtClean="0"/>
              <a:t>ROI of implementing portfolio management software by IT departments:</a:t>
            </a:r>
          </a:p>
          <a:p>
            <a:pPr lvl="1" eaLnBrk="1" hangingPunct="1"/>
            <a:r>
              <a:rPr lang="en-US" altLang="en-US" smtClean="0"/>
              <a:t>Savings of 6.5 percent of the average annual IT budget by the end of year one</a:t>
            </a:r>
          </a:p>
          <a:p>
            <a:pPr lvl="1" eaLnBrk="1" hangingPunct="1"/>
            <a:r>
              <a:rPr lang="en-US" altLang="en-US" smtClean="0"/>
              <a:t>Improved annual average project timeliness by 45.2 percent</a:t>
            </a:r>
          </a:p>
          <a:p>
            <a:pPr lvl="1" eaLnBrk="1" hangingPunct="1"/>
            <a:r>
              <a:rPr lang="en-US" altLang="en-US" smtClean="0"/>
              <a:t>Reduced IT management time spent on project status reporting by 43 percent and IT labor capitalization reporting by 55 percent</a:t>
            </a:r>
          </a:p>
          <a:p>
            <a:pPr lvl="1" eaLnBrk="1" hangingPunct="1"/>
            <a:r>
              <a:rPr lang="en-US" altLang="en-US" smtClean="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pPr eaLnBrk="1" hangingPunct="1">
              <a:defRPr/>
            </a:pPr>
            <a:r>
              <a:rPr lang="en-US" smtClean="0"/>
              <a:t>Benefits of Portfolio Management</a:t>
            </a:r>
          </a:p>
        </p:txBody>
      </p:sp>
      <p:sp>
        <p:nvSpPr>
          <p:cNvPr id="7168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55A2310-C23C-48C5-8D95-4DAA81196035}" type="slidenum">
              <a:rPr lang="en-US" altLang="en-US" sz="1200" smtClean="0"/>
              <a:pPr/>
              <a:t>54</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81000" y="1143000"/>
            <a:ext cx="8458200" cy="4572000"/>
          </a:xfrm>
        </p:spPr>
        <p:txBody>
          <a:bodyPr/>
          <a:lstStyle/>
          <a:p>
            <a:pPr eaLnBrk="1" hangingPunct="1"/>
            <a:r>
              <a:rPr lang="en-US" altLang="en-US" sz="2400" smtClean="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eaLnBrk="1" hangingPunct="1"/>
            <a:r>
              <a:rPr lang="en-US" altLang="en-US" sz="2000" smtClean="0"/>
              <a:t>Only 22 percent of survey respondents reported that their organization either effectively or very effectively uses a project plan for managing projects</a:t>
            </a:r>
          </a:p>
          <a:p>
            <a:pPr lvl="1" eaLnBrk="1" hangingPunct="1"/>
            <a:r>
              <a:rPr lang="en-US" altLang="en-US" sz="2000" smtClean="0"/>
              <a:t>Only 17 percent have either rigorous or very rigorous processes for project plans, which include developing a baseline and estimating schedule, cost, and business impact of projects</a:t>
            </a:r>
          </a:p>
          <a:p>
            <a:pPr lvl="1" eaLnBrk="1" hangingPunct="1"/>
            <a:r>
              <a:rPr lang="en-US" altLang="en-US" sz="2000" smtClean="0"/>
              <a:t>Only 20 percent agreed their organizations monitor portfolio progress and coordinate across inter-dependent projects</a:t>
            </a:r>
            <a:endParaRPr lang="en-US" altLang="en-US" sz="3200" smtClean="0"/>
          </a:p>
        </p:txBody>
      </p:sp>
      <p:sp>
        <p:nvSpPr>
          <p:cNvPr id="55298" name="Title 1"/>
          <p:cNvSpPr>
            <a:spLocks noGrp="1"/>
          </p:cNvSpPr>
          <p:nvPr>
            <p:ph type="title"/>
          </p:nvPr>
        </p:nvSpPr>
        <p:spPr>
          <a:xfrm>
            <a:off x="381000" y="274638"/>
            <a:ext cx="8305800" cy="715962"/>
          </a:xfrm>
        </p:spPr>
        <p:txBody>
          <a:bodyPr>
            <a:normAutofit fontScale="90000"/>
          </a:bodyPr>
          <a:lstStyle/>
          <a:p>
            <a:pPr eaLnBrk="1" hangingPunct="1">
              <a:defRPr/>
            </a:pPr>
            <a:r>
              <a:rPr lang="en-US" smtClean="0"/>
              <a:t>Best Practice</a:t>
            </a:r>
          </a:p>
        </p:txBody>
      </p:sp>
      <p:sp>
        <p:nvSpPr>
          <p:cNvPr id="727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175BD33-0768-4E9F-923F-FACD1FC27602}" type="slidenum">
              <a:rPr lang="en-US" altLang="en-US" sz="1200" smtClean="0"/>
              <a:pPr/>
              <a:t>55</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051"/>
          <p:cNvSpPr>
            <a:spLocks noGrp="1" noChangeArrowheads="1"/>
          </p:cNvSpPr>
          <p:nvPr>
            <p:ph idx="1"/>
          </p:nvPr>
        </p:nvSpPr>
        <p:spPr/>
        <p:txBody>
          <a:bodyPr/>
          <a:lstStyle/>
          <a:p>
            <a:pPr eaLnBrk="1" hangingPunct="1">
              <a:lnSpc>
                <a:spcPct val="90000"/>
              </a:lnSpc>
            </a:pPr>
            <a:r>
              <a:rPr lang="en-US" altLang="en-US" smtClean="0"/>
              <a:t>Spreadsheets are a common tool for resource planning, cost estimating, cost budgeting, and cost control</a:t>
            </a:r>
          </a:p>
          <a:p>
            <a:pPr eaLnBrk="1" hangingPunct="1">
              <a:lnSpc>
                <a:spcPct val="90000"/>
              </a:lnSpc>
            </a:pPr>
            <a:r>
              <a:rPr lang="en-US" altLang="en-US" smtClean="0"/>
              <a:t>Many companies use more sophisticated and centralized financial applications software for cost information</a:t>
            </a:r>
          </a:p>
          <a:p>
            <a:pPr eaLnBrk="1" hangingPunct="1">
              <a:lnSpc>
                <a:spcPct val="90000"/>
              </a:lnSpc>
            </a:pPr>
            <a:r>
              <a:rPr lang="en-US" altLang="en-US" smtClean="0"/>
              <a:t>Project management software has many cost-related features, especially enterprise PM software</a:t>
            </a:r>
          </a:p>
          <a:p>
            <a:pPr eaLnBrk="1" hangingPunct="1">
              <a:lnSpc>
                <a:spcPct val="90000"/>
              </a:lnSpc>
            </a:pPr>
            <a:r>
              <a:rPr lang="en-US" altLang="en-US" smtClean="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pPr eaLnBrk="1" hangingPunct="1">
              <a:defRPr/>
            </a:pPr>
            <a:r>
              <a:rPr lang="en-US" smtClean="0"/>
              <a:t>Using Software to Assist in Cost Management</a:t>
            </a:r>
          </a:p>
        </p:txBody>
      </p:sp>
      <p:sp>
        <p:nvSpPr>
          <p:cNvPr id="7373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9675A9A5-0AF4-4E03-929B-E07D1E5C2D5A}" type="slidenum">
              <a:rPr lang="en-US" altLang="en-US" sz="1200" smtClean="0"/>
              <a:pPr/>
              <a:t>56</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p:txBody>
          <a:bodyPr/>
          <a:lstStyle/>
          <a:p>
            <a:pPr eaLnBrk="1" hangingPunct="1"/>
            <a:r>
              <a:rPr lang="en-US" altLang="en-US" smtClean="0"/>
              <a:t>Project cost management is a traditionally weak area of IT projects, and project managers must work to improve their ability to deliver projects within approved budgets</a:t>
            </a:r>
          </a:p>
          <a:p>
            <a:pPr eaLnBrk="1" hangingPunct="1"/>
            <a:r>
              <a:rPr lang="en-US" altLang="en-US" smtClean="0"/>
              <a:t>Main processes include</a:t>
            </a:r>
          </a:p>
          <a:p>
            <a:pPr lvl="1" eaLnBrk="1" hangingPunct="1"/>
            <a:r>
              <a:rPr lang="en-US" altLang="en-US" smtClean="0"/>
              <a:t>Plan cost management</a:t>
            </a:r>
          </a:p>
          <a:p>
            <a:pPr lvl="1" eaLnBrk="1" hangingPunct="1"/>
            <a:r>
              <a:rPr lang="en-US" altLang="en-US" smtClean="0"/>
              <a:t>Estimate costs</a:t>
            </a:r>
          </a:p>
          <a:p>
            <a:pPr lvl="1" eaLnBrk="1" hangingPunct="1"/>
            <a:r>
              <a:rPr lang="en-US" altLang="en-US" smtClean="0"/>
              <a:t>Determine the budget</a:t>
            </a:r>
          </a:p>
          <a:p>
            <a:pPr lvl="1" eaLnBrk="1" hangingPunct="1"/>
            <a:r>
              <a:rPr lang="en-US" altLang="en-US" smtClean="0"/>
              <a:t>Control costs</a:t>
            </a:r>
          </a:p>
        </p:txBody>
      </p:sp>
      <p:sp>
        <p:nvSpPr>
          <p:cNvPr id="57346" name="Rectangle 2"/>
          <p:cNvSpPr>
            <a:spLocks noGrp="1" noChangeArrowheads="1"/>
          </p:cNvSpPr>
          <p:nvPr>
            <p:ph type="title"/>
          </p:nvPr>
        </p:nvSpPr>
        <p:spPr/>
        <p:txBody>
          <a:bodyPr/>
          <a:lstStyle/>
          <a:p>
            <a:pPr eaLnBrk="1" hangingPunct="1">
              <a:defRPr/>
            </a:pPr>
            <a:r>
              <a:rPr lang="en-US" dirty="0" smtClean="0"/>
              <a:t>Chapter Summary</a:t>
            </a:r>
          </a:p>
        </p:txBody>
      </p:sp>
      <p:sp>
        <p:nvSpPr>
          <p:cNvPr id="7475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6674739-51B8-4948-A530-9484F3AB24E4}" type="slidenum">
              <a:rPr lang="en-US" altLang="en-US" sz="1200" smtClean="0"/>
              <a:pPr/>
              <a:t>57</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1"/>
          </p:nvPr>
        </p:nvSpPr>
        <p:spPr/>
        <p:txBody>
          <a:bodyPr/>
          <a:lstStyle/>
          <a:p>
            <a:pPr eaLnBrk="1" hangingPunct="1"/>
            <a:endParaRPr lang="en-US" altLang="en-US" smtClean="0"/>
          </a:p>
        </p:txBody>
      </p:sp>
      <p:sp>
        <p:nvSpPr>
          <p:cNvPr id="3" name="Title 2"/>
          <p:cNvSpPr>
            <a:spLocks noGrp="1"/>
          </p:cNvSpPr>
          <p:nvPr>
            <p:ph type="title"/>
          </p:nvPr>
        </p:nvSpPr>
        <p:spPr/>
        <p:txBody>
          <a:bodyPr/>
          <a:lstStyle/>
          <a:p>
            <a:pPr eaLnBrk="1" hangingPunct="1">
              <a:defRPr/>
            </a:pPr>
            <a:endParaRPr lang="en-US"/>
          </a:p>
        </p:txBody>
      </p:sp>
      <p:sp>
        <p:nvSpPr>
          <p:cNvPr id="757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C5C5D8F-F540-4918-9BFF-4D19151B8385}" type="slidenum">
              <a:rPr lang="en-US" altLang="en-US" sz="1200" smtClean="0"/>
              <a:pPr/>
              <a:t>58</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600200"/>
            <a:ext cx="8610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8:</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Quality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eaLnBrk="1" hangingPunct="1">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Eighth Edition</a:t>
            </a:r>
          </a:p>
        </p:txBody>
      </p:sp>
      <p:sp>
        <p:nvSpPr>
          <p:cNvPr id="76804" name="TextBox 6"/>
          <p:cNvSpPr txBox="1">
            <a:spLocks noChangeArrowheads="1"/>
          </p:cNvSpPr>
          <p:nvPr/>
        </p:nvSpPr>
        <p:spPr bwMode="auto">
          <a:xfrm>
            <a:off x="304800" y="5791200"/>
            <a:ext cx="4792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r>
              <a:rPr lang="en-US" altLang="en-US"/>
              <a:t>Note: See the text itself for full citations.</a:t>
            </a:r>
          </a:p>
        </p:txBody>
      </p:sp>
      <p:pic>
        <p:nvPicPr>
          <p:cNvPr id="7680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124200"/>
            <a:ext cx="26463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Font typeface="+mj-lt"/>
              <a:buAutoNum type="alphaLcPeriod"/>
              <a:defRPr/>
            </a:pPr>
            <a:r>
              <a:rPr lang="en-US" dirty="0" smtClean="0">
                <a:solidFill>
                  <a:srgbClr val="FF0000"/>
                </a:solidFill>
              </a:rPr>
              <a:t>Far-out Strategic Planning </a:t>
            </a:r>
            <a:r>
              <a:rPr lang="en-US" dirty="0" smtClean="0"/>
              <a:t>(5 years out)</a:t>
            </a:r>
          </a:p>
          <a:p>
            <a:pPr marL="623887" indent="-514350">
              <a:buFont typeface="+mj-lt"/>
              <a:buAutoNum type="alphaLcPeriod"/>
              <a:defRPr/>
            </a:pPr>
            <a:r>
              <a:rPr lang="en-US" dirty="0" smtClean="0">
                <a:solidFill>
                  <a:srgbClr val="FF0000"/>
                </a:solidFill>
              </a:rPr>
              <a:t>Budgetary</a:t>
            </a:r>
            <a:r>
              <a:rPr lang="en-US" dirty="0" smtClean="0"/>
              <a:t> (2 years out)</a:t>
            </a:r>
          </a:p>
          <a:p>
            <a:pPr marL="623887" indent="-514350">
              <a:buFont typeface="+mj-lt"/>
              <a:buAutoNum type="alphaLcPeriod"/>
              <a:defRPr/>
            </a:pPr>
            <a:r>
              <a:rPr lang="en-US" dirty="0" smtClean="0">
                <a:solidFill>
                  <a:srgbClr val="FF0000"/>
                </a:solidFill>
              </a:rPr>
              <a:t>WAG</a:t>
            </a:r>
          </a:p>
          <a:p>
            <a:pPr marL="623887" indent="-514350">
              <a:buFont typeface="+mj-lt"/>
              <a:buAutoNum type="alphaLcPeriod"/>
              <a:defRPr/>
            </a:pPr>
            <a:r>
              <a:rPr lang="en-US" dirty="0" smtClean="0">
                <a:solidFill>
                  <a:srgbClr val="FF0000"/>
                </a:solidFill>
              </a:rPr>
              <a:t>Definitive</a:t>
            </a:r>
            <a:r>
              <a:rPr lang="en-US" dirty="0" smtClean="0"/>
              <a:t> (immediately before execution and used within execution)</a:t>
            </a:r>
          </a:p>
          <a:p>
            <a:pPr>
              <a:defRPr/>
            </a:pPr>
            <a:endParaRPr lang="en-US" dirty="0" smtClean="0"/>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Which of the following is not one of the three purposes for estimation?</a:t>
            </a:r>
            <a:endParaRPr lang="en-US" dirty="0"/>
          </a:p>
        </p:txBody>
      </p:sp>
      <p:sp>
        <p:nvSpPr>
          <p:cNvPr id="2970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D60B6EA-477F-4427-B93C-A8F5400C8269}" type="slidenum">
              <a:rPr lang="en-US" altLang="en-US" sz="1200" smtClean="0"/>
              <a:pPr/>
              <a:t>6</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xEl>
                                              <p:pRg st="2" end="2"/>
                                            </p:txEl>
                                          </p:spTgt>
                                        </p:tgtEl>
                                        <p:attrNameLst>
                                          <p:attrName>style.color</p:attrName>
                                        </p:attrNameLst>
                                      </p:cBhvr>
                                      <p:to>
                                        <a:schemeClr val="bg1"/>
                                      </p:to>
                                    </p:animClr>
                                    <p:animClr clrSpc="rgb" dir="cw">
                                      <p:cBhvr>
                                        <p:cTn id="7" dur="250" autoRev="1" fill="remove"/>
                                        <p:tgtEl>
                                          <p:spTgt spid="2">
                                            <p:txEl>
                                              <p:pRg st="2" end="2"/>
                                            </p:txEl>
                                          </p:spTgt>
                                        </p:tgtEl>
                                        <p:attrNameLst>
                                          <p:attrName>fillcolor</p:attrName>
                                        </p:attrNameLst>
                                      </p:cBhvr>
                                      <p:to>
                                        <a:schemeClr val="bg1"/>
                                      </p:to>
                                    </p:animClr>
                                    <p:set>
                                      <p:cBhvr>
                                        <p:cTn id="8" dur="250" autoRev="1" fill="remove"/>
                                        <p:tgtEl>
                                          <p:spTgt spid="2">
                                            <p:txEl>
                                              <p:pRg st="2" end="2"/>
                                            </p:txEl>
                                          </p:spTgt>
                                        </p:tgtEl>
                                        <p:attrNameLst>
                                          <p:attrName>fill.type</p:attrName>
                                        </p:attrNameLst>
                                      </p:cBhvr>
                                      <p:to>
                                        <p:strVal val="solid"/>
                                      </p:to>
                                    </p:set>
                                    <p:set>
                                      <p:cBhvr>
                                        <p:cTn id="9" dur="250" autoRev="1" fill="remove"/>
                                        <p:tgtEl>
                                          <p:spTgt spid="2">
                                            <p:txEl>
                                              <p:pRg st="2" end="2"/>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4" presetClass="emph" presetSubtype="0" fill="hold" nodeType="clickEffect">
                                  <p:stCondLst>
                                    <p:cond delay="0"/>
                                  </p:stCondLst>
                                  <p:childTnLst>
                                    <p:animClr clrSpc="hsl" dir="cw">
                                      <p:cBhvr override="childStyle">
                                        <p:cTn id="13" dur="500" fill="hold"/>
                                        <p:tgtEl>
                                          <p:spTgt spid="2">
                                            <p:txEl>
                                              <p:pRg st="2" end="2"/>
                                            </p:txEl>
                                          </p:spTgt>
                                        </p:tgtEl>
                                        <p:attrNameLst>
                                          <p:attrName>style.color</p:attrName>
                                        </p:attrNameLst>
                                      </p:cBhvr>
                                      <p:by>
                                        <p:hsl h="0" s="-12549" l="-25098"/>
                                      </p:by>
                                    </p:animClr>
                                    <p:animClr clrSpc="hsl" dir="cw">
                                      <p:cBhvr>
                                        <p:cTn id="14" dur="500" fill="hold"/>
                                        <p:tgtEl>
                                          <p:spTgt spid="2">
                                            <p:txEl>
                                              <p:pRg st="2" end="2"/>
                                            </p:txEl>
                                          </p:spTgt>
                                        </p:tgtEl>
                                        <p:attrNameLst>
                                          <p:attrName>fillcolor</p:attrName>
                                        </p:attrNameLst>
                                      </p:cBhvr>
                                      <p:by>
                                        <p:hsl h="0" s="-12549" l="-25098"/>
                                      </p:by>
                                    </p:animClr>
                                    <p:animClr clrSpc="hsl" dir="cw">
                                      <p:cBhvr>
                                        <p:cTn id="15" dur="500" fill="hold"/>
                                        <p:tgtEl>
                                          <p:spTgt spid="2">
                                            <p:txEl>
                                              <p:pRg st="2" end="2"/>
                                            </p:txEl>
                                          </p:spTgt>
                                        </p:tgtEl>
                                        <p:attrNameLst>
                                          <p:attrName>stroke.color</p:attrName>
                                        </p:attrNameLst>
                                      </p:cBhvr>
                                      <p:by>
                                        <p:hsl h="0" s="-12549" l="-25098"/>
                                      </p:by>
                                    </p:animClr>
                                    <p:set>
                                      <p:cBhvr>
                                        <p:cTn id="16"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52400" y="1371600"/>
            <a:ext cx="8763000" cy="4724400"/>
          </a:xfrm>
        </p:spPr>
        <p:txBody>
          <a:bodyPr/>
          <a:lstStyle/>
          <a:p>
            <a:pPr eaLnBrk="1" hangingPunct="1"/>
            <a:r>
              <a:rPr lang="en-US" altLang="en-US" sz="2800" smtClean="0"/>
              <a:t>Understand the importance of project quality management for information technology (IT) products and services</a:t>
            </a:r>
          </a:p>
          <a:p>
            <a:pPr eaLnBrk="1" hangingPunct="1"/>
            <a:r>
              <a:rPr lang="en-US" altLang="en-US" sz="2800" smtClean="0"/>
              <a:t>Define project quality management and understand how quality relates to various aspects of IT projects</a:t>
            </a:r>
          </a:p>
          <a:p>
            <a:pPr eaLnBrk="1" hangingPunct="1"/>
            <a:r>
              <a:rPr lang="en-US" altLang="en-US" sz="2800" smtClean="0"/>
              <a:t>Describe quality management planning and how quality and scope management are related</a:t>
            </a:r>
          </a:p>
          <a:p>
            <a:pPr eaLnBrk="1" hangingPunct="1"/>
            <a:r>
              <a:rPr lang="en-US" altLang="en-US" sz="2800" smtClean="0"/>
              <a:t>Discuss the importance of quality assurance</a:t>
            </a:r>
          </a:p>
          <a:p>
            <a:pPr eaLnBrk="1" hangingPunct="1"/>
            <a:r>
              <a:rPr lang="en-US" altLang="en-US" sz="2800" smtClean="0"/>
              <a:t>Explain the main outputs of the quality control process</a:t>
            </a:r>
          </a:p>
        </p:txBody>
      </p:sp>
      <p:sp>
        <p:nvSpPr>
          <p:cNvPr id="9218" name="Rectangle 2"/>
          <p:cNvSpPr>
            <a:spLocks noGrp="1" noChangeArrowheads="1"/>
          </p:cNvSpPr>
          <p:nvPr>
            <p:ph type="title"/>
          </p:nvPr>
        </p:nvSpPr>
        <p:spPr/>
        <p:txBody>
          <a:bodyPr/>
          <a:lstStyle/>
          <a:p>
            <a:pPr eaLnBrk="1" hangingPunct="1">
              <a:defRPr/>
            </a:pPr>
            <a:r>
              <a:rPr lang="en-US" dirty="0" smtClean="0"/>
              <a:t>Learning Objectives</a:t>
            </a:r>
          </a:p>
        </p:txBody>
      </p:sp>
      <p:sp>
        <p:nvSpPr>
          <p:cNvPr id="7885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DE8FC2B-8664-4720-A5F4-C8508348B5EC}" type="slidenum">
              <a:rPr lang="en-US" altLang="en-US" sz="1200" smtClean="0"/>
              <a:pPr/>
              <a:t>60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152400" y="1219200"/>
            <a:ext cx="8763000" cy="4525963"/>
          </a:xfrm>
        </p:spPr>
        <p:txBody>
          <a:bodyPr/>
          <a:lstStyle/>
          <a:p>
            <a:pPr eaLnBrk="1" hangingPunct="1"/>
            <a:r>
              <a:rPr lang="en-US" altLang="en-US" sz="2800" smtClean="0"/>
              <a:t>Understand the tools and techniques for quality control, such as the Seven Basic Tools of Quality, statistical sampling, Six Sigma, and testing</a:t>
            </a:r>
          </a:p>
          <a:p>
            <a:pPr eaLnBrk="1" hangingPunct="1"/>
            <a:r>
              <a:rPr lang="en-US" altLang="en-US" sz="2800" smtClean="0"/>
              <a:t>Summarize the contributions of noteworthy quality experts to modern quality management</a:t>
            </a:r>
          </a:p>
          <a:p>
            <a:pPr eaLnBrk="1" hangingPunct="1"/>
            <a:r>
              <a:rPr lang="en-US" altLang="en-US" sz="2800" smtClean="0"/>
              <a:t>Describe how leadership, the cost of quality, organizational influences, expectations, cultural differences, and maturity models relate to improving quality in IT projects</a:t>
            </a:r>
          </a:p>
          <a:p>
            <a:pPr eaLnBrk="1" hangingPunct="1"/>
            <a:r>
              <a:rPr lang="en-US" altLang="en-US" sz="2800" smtClean="0"/>
              <a:t>Discuss how software can assist in project quality management</a:t>
            </a:r>
          </a:p>
        </p:txBody>
      </p:sp>
      <p:sp>
        <p:nvSpPr>
          <p:cNvPr id="10242" name="Rectangle 2"/>
          <p:cNvSpPr>
            <a:spLocks noGrp="1" noChangeArrowheads="1"/>
          </p:cNvSpPr>
          <p:nvPr>
            <p:ph type="title"/>
          </p:nvPr>
        </p:nvSpPr>
        <p:spPr/>
        <p:txBody>
          <a:bodyPr/>
          <a:lstStyle/>
          <a:p>
            <a:pPr eaLnBrk="1" hangingPunct="1">
              <a:defRPr/>
            </a:pPr>
            <a:r>
              <a:rPr lang="en-US" dirty="0" smtClean="0"/>
              <a:t>Learning Objectives</a:t>
            </a:r>
          </a:p>
        </p:txBody>
      </p:sp>
      <p:sp>
        <p:nvSpPr>
          <p:cNvPr id="7987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B1254F2-11F6-43DB-88EC-4F373528D0D5}" type="slidenum">
              <a:rPr lang="en-US" altLang="en-US" sz="1200" smtClean="0"/>
              <a:pPr/>
              <a:t>61</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381000" y="1981200"/>
            <a:ext cx="8458200" cy="4495800"/>
          </a:xfrm>
        </p:spPr>
        <p:txBody>
          <a:bodyPr/>
          <a:lstStyle/>
          <a:p>
            <a:pPr eaLnBrk="1" hangingPunct="1">
              <a:spcBef>
                <a:spcPct val="100000"/>
              </a:spcBef>
            </a:pPr>
            <a:r>
              <a:rPr lang="en-US" altLang="en-US" smtClean="0"/>
              <a:t>Many people joke about the poor quality of IT products (see cars and computers joke on pages 312-313)</a:t>
            </a:r>
          </a:p>
          <a:p>
            <a:pPr eaLnBrk="1" hangingPunct="1">
              <a:spcBef>
                <a:spcPct val="100000"/>
              </a:spcBef>
            </a:pPr>
            <a:r>
              <a:rPr lang="en-US" altLang="en-US" smtClean="0"/>
              <a:t>People seem to accept systems being down occasionally or needing to reboot their PCs</a:t>
            </a:r>
          </a:p>
          <a:p>
            <a:pPr eaLnBrk="1" hangingPunct="1">
              <a:spcBef>
                <a:spcPct val="100000"/>
              </a:spcBef>
            </a:pPr>
            <a:r>
              <a:rPr lang="en-US" altLang="en-US" smtClean="0"/>
              <a:t>But quality is very important in many IT projects</a:t>
            </a:r>
          </a:p>
        </p:txBody>
      </p:sp>
      <p:sp>
        <p:nvSpPr>
          <p:cNvPr id="11266" name="Rectangle 2"/>
          <p:cNvSpPr>
            <a:spLocks noGrp="1" noChangeArrowheads="1"/>
          </p:cNvSpPr>
          <p:nvPr>
            <p:ph type="title"/>
          </p:nvPr>
        </p:nvSpPr>
        <p:spPr>
          <a:xfrm>
            <a:off x="381000" y="457200"/>
            <a:ext cx="8382000" cy="1066800"/>
          </a:xfrm>
        </p:spPr>
        <p:txBody>
          <a:bodyPr>
            <a:normAutofit fontScale="90000"/>
          </a:bodyPr>
          <a:lstStyle/>
          <a:p>
            <a:pPr eaLnBrk="1" hangingPunct="1">
              <a:defRPr/>
            </a:pPr>
            <a:r>
              <a:rPr lang="en-US" dirty="0" smtClean="0"/>
              <a:t>The Importance of Project Quality Management</a:t>
            </a:r>
          </a:p>
        </p:txBody>
      </p:sp>
      <p:sp>
        <p:nvSpPr>
          <p:cNvPr id="8090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1A9566CE-8D57-493C-8D92-6D53D38E7353}" type="slidenum">
              <a:rPr lang="en-US" altLang="en-US" sz="1200" smtClean="0"/>
              <a:pPr/>
              <a:t>62</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idx="1"/>
          </p:nvPr>
        </p:nvSpPr>
        <p:spPr>
          <a:xfrm>
            <a:off x="152400" y="1295400"/>
            <a:ext cx="8991600" cy="4572000"/>
          </a:xfrm>
        </p:spPr>
        <p:txBody>
          <a:bodyPr/>
          <a:lstStyle/>
          <a:p>
            <a:pPr eaLnBrk="1" hangingPunct="1">
              <a:lnSpc>
                <a:spcPct val="90000"/>
              </a:lnSpc>
            </a:pPr>
            <a:r>
              <a:rPr lang="en-US" altLang="en-US" sz="2400" smtClean="0"/>
              <a:t>In 1986, two hospital patients died after receiving fatal doses of radiation from a Therac 25 machine after a software problem caused the machine to ignore calibration data</a:t>
            </a:r>
          </a:p>
          <a:p>
            <a:pPr eaLnBrk="1" hangingPunct="1"/>
            <a:r>
              <a:rPr lang="en-US" altLang="en-US" sz="2400" smtClean="0"/>
              <a:t>In one of the biggest software errors in banking history, Chemical Bank mistakenly deducted about $15 million from more than 100,000 customer accounts</a:t>
            </a:r>
          </a:p>
          <a:p>
            <a:pPr eaLnBrk="1" hangingPunct="1"/>
            <a:r>
              <a:rPr lang="en-US" altLang="en-US" sz="2400" smtClean="0"/>
              <a:t>In August 2008, the Privacy Rights Clearinghouse stated that more than 236 million data records of U.S. residents have been exposed due to security breaches since January 2005</a:t>
            </a:r>
          </a:p>
          <a:p>
            <a:pPr eaLnBrk="1" hangingPunct="1"/>
            <a:r>
              <a:rPr lang="en-US" altLang="en-US" sz="2400" smtClean="0"/>
              <a:t>In March 2012, Consumer Reports listed several recalls on its Web site in less than 10 days, including LED lights overheating, five different models of cars having problems</a:t>
            </a:r>
          </a:p>
        </p:txBody>
      </p:sp>
      <p:sp>
        <p:nvSpPr>
          <p:cNvPr id="12290" name="Rectangle 4"/>
          <p:cNvSpPr>
            <a:spLocks noGrp="1" noChangeArrowheads="1"/>
          </p:cNvSpPr>
          <p:nvPr>
            <p:ph type="title"/>
          </p:nvPr>
        </p:nvSpPr>
        <p:spPr>
          <a:xfrm>
            <a:off x="457200" y="14287"/>
            <a:ext cx="8229600" cy="1143000"/>
          </a:xfrm>
        </p:spPr>
        <p:txBody>
          <a:bodyPr/>
          <a:lstStyle/>
          <a:p>
            <a:pPr eaLnBrk="1" hangingPunct="1">
              <a:defRPr/>
            </a:pPr>
            <a:r>
              <a:rPr lang="en-US" dirty="0" smtClean="0"/>
              <a:t>What Went Wrong?</a:t>
            </a:r>
          </a:p>
        </p:txBody>
      </p:sp>
      <p:sp>
        <p:nvSpPr>
          <p:cNvPr id="8192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B1325AF-576C-4CD3-9475-80E1AE46FC60}" type="slidenum">
              <a:rPr lang="en-US" altLang="en-US" sz="1200" smtClean="0"/>
              <a:pPr/>
              <a:t>63</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228600" y="1524000"/>
            <a:ext cx="8458200" cy="4572000"/>
          </a:xfrm>
        </p:spPr>
        <p:txBody>
          <a:bodyPr/>
          <a:lstStyle/>
          <a:p>
            <a:pPr eaLnBrk="1" hangingPunct="1">
              <a:spcBef>
                <a:spcPct val="60000"/>
              </a:spcBef>
            </a:pPr>
            <a:r>
              <a:rPr lang="en-US" altLang="en-US" smtClean="0"/>
              <a:t>The International Organization for Standardization (ISO) defines </a:t>
            </a:r>
            <a:r>
              <a:rPr lang="en-US" altLang="en-US" b="1" smtClean="0"/>
              <a:t>quality</a:t>
            </a:r>
            <a:r>
              <a:rPr lang="en-US" altLang="en-US" smtClean="0"/>
              <a:t> as “the degree to which a set of inherent characteristics fulfils requirements” (ISO9000:2000)</a:t>
            </a:r>
          </a:p>
          <a:p>
            <a:pPr eaLnBrk="1" hangingPunct="1">
              <a:spcBef>
                <a:spcPct val="60000"/>
              </a:spcBef>
            </a:pPr>
            <a:r>
              <a:rPr lang="en-US" altLang="en-US" smtClean="0"/>
              <a:t>Other experts define quality based on:</a:t>
            </a:r>
          </a:p>
          <a:p>
            <a:pPr lvl="1" eaLnBrk="1" hangingPunct="1">
              <a:spcBef>
                <a:spcPct val="60000"/>
              </a:spcBef>
            </a:pPr>
            <a:r>
              <a:rPr lang="en-US" altLang="en-US" b="1" smtClean="0"/>
              <a:t>Conformance to requirements</a:t>
            </a:r>
            <a:r>
              <a:rPr lang="en-US" altLang="en-US" smtClean="0"/>
              <a:t>: The project’s processes and products meet written specifications</a:t>
            </a:r>
          </a:p>
          <a:p>
            <a:pPr lvl="1" eaLnBrk="1" hangingPunct="1">
              <a:spcBef>
                <a:spcPct val="60000"/>
              </a:spcBef>
            </a:pPr>
            <a:r>
              <a:rPr lang="en-US" altLang="en-US" b="1" smtClean="0"/>
              <a:t>Fitness for use</a:t>
            </a:r>
            <a:r>
              <a:rPr lang="en-US" altLang="en-US" smtClean="0"/>
              <a:t>: A product can be used as it was intended</a:t>
            </a:r>
          </a:p>
        </p:txBody>
      </p:sp>
      <p:sp>
        <p:nvSpPr>
          <p:cNvPr id="13314" name="Rectangle 2"/>
          <p:cNvSpPr>
            <a:spLocks noGrp="1" noChangeArrowheads="1"/>
          </p:cNvSpPr>
          <p:nvPr>
            <p:ph type="title"/>
          </p:nvPr>
        </p:nvSpPr>
        <p:spPr/>
        <p:txBody>
          <a:bodyPr/>
          <a:lstStyle/>
          <a:p>
            <a:pPr eaLnBrk="1" hangingPunct="1">
              <a:defRPr/>
            </a:pPr>
            <a:r>
              <a:rPr lang="en-US" dirty="0" smtClean="0"/>
              <a:t>What Is Project Quality?</a:t>
            </a:r>
          </a:p>
        </p:txBody>
      </p:sp>
      <p:sp>
        <p:nvSpPr>
          <p:cNvPr id="8294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EAB736C-0F0A-4BF5-BE90-5E8D4B8C861B}" type="slidenum">
              <a:rPr lang="en-US" altLang="en-US" sz="1200" smtClean="0"/>
              <a:pPr/>
              <a:t>64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0" y="1447800"/>
            <a:ext cx="8915400" cy="4572000"/>
          </a:xfrm>
        </p:spPr>
        <p:txBody>
          <a:bodyPr/>
          <a:lstStyle/>
          <a:p>
            <a:pPr eaLnBrk="1" hangingPunct="1"/>
            <a:r>
              <a:rPr lang="en-US" altLang="en-US" b="1" smtClean="0"/>
              <a:t>Project quality management </a:t>
            </a:r>
            <a:r>
              <a:rPr lang="en-US" altLang="en-US" smtClean="0"/>
              <a:t>ensures that the project will satisfy the needs for which it was undertaken</a:t>
            </a:r>
          </a:p>
          <a:p>
            <a:pPr eaLnBrk="1" hangingPunct="1"/>
            <a:r>
              <a:rPr lang="en-US" altLang="en-US" smtClean="0"/>
              <a:t>Processes include:</a:t>
            </a:r>
          </a:p>
          <a:p>
            <a:pPr lvl="1" eaLnBrk="1" hangingPunct="1"/>
            <a:r>
              <a:rPr lang="en-US" altLang="en-US" b="1" smtClean="0"/>
              <a:t>Plan quality management</a:t>
            </a:r>
            <a:r>
              <a:rPr lang="en-US" altLang="en-US" smtClean="0"/>
              <a:t>: Identifying which quality standards are relevant to the project and how to satisfy them; a </a:t>
            </a:r>
            <a:r>
              <a:rPr lang="en-US" altLang="en-US" b="1" smtClean="0"/>
              <a:t>metric</a:t>
            </a:r>
            <a:r>
              <a:rPr lang="en-US" altLang="en-US" smtClean="0"/>
              <a:t> is a standard of measurement</a:t>
            </a:r>
          </a:p>
          <a:p>
            <a:pPr lvl="1" eaLnBrk="1" hangingPunct="1"/>
            <a:r>
              <a:rPr lang="en-US" altLang="en-US" b="1" smtClean="0"/>
              <a:t>Perform quality assurance</a:t>
            </a:r>
            <a:r>
              <a:rPr lang="en-US" altLang="en-US" smtClean="0"/>
              <a:t>: Periodically evaluating overall project performance to ensure the project will satisfy the relevant quality standards</a:t>
            </a:r>
          </a:p>
          <a:p>
            <a:pPr lvl="1" eaLnBrk="1" hangingPunct="1"/>
            <a:r>
              <a:rPr lang="en-US" altLang="en-US" b="1" smtClean="0"/>
              <a:t>Control quality</a:t>
            </a:r>
            <a:r>
              <a:rPr lang="en-US" altLang="en-US" smtClean="0"/>
              <a:t>: Monitoring specific project results to ensure that they comply with the relevant quality standards</a:t>
            </a:r>
          </a:p>
        </p:txBody>
      </p:sp>
      <p:sp>
        <p:nvSpPr>
          <p:cNvPr id="14338" name="Rectangle 2"/>
          <p:cNvSpPr>
            <a:spLocks noGrp="1" noChangeArrowheads="1"/>
          </p:cNvSpPr>
          <p:nvPr>
            <p:ph type="title"/>
          </p:nvPr>
        </p:nvSpPr>
        <p:spPr/>
        <p:txBody>
          <a:bodyPr>
            <a:normAutofit fontScale="90000"/>
          </a:bodyPr>
          <a:lstStyle/>
          <a:p>
            <a:pPr eaLnBrk="1" hangingPunct="1">
              <a:defRPr/>
            </a:pPr>
            <a:r>
              <a:rPr lang="en-US" dirty="0" smtClean="0"/>
              <a:t>What Is Project Quality Management?</a:t>
            </a:r>
          </a:p>
        </p:txBody>
      </p:sp>
      <p:sp>
        <p:nvSpPr>
          <p:cNvPr id="8397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6819AC8-FD3D-421A-9302-6A0421538EF7}" type="slidenum">
              <a:rPr lang="en-US" altLang="en-US" sz="1200" smtClean="0"/>
              <a:pPr/>
              <a:t>65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8850">
                                            <p:txEl>
                                              <p:pRg st="2" end="2"/>
                                            </p:txEl>
                                          </p:spTgt>
                                        </p:tgtEl>
                                        <p:attrNameLst>
                                          <p:attrName>style.visibility</p:attrName>
                                        </p:attrNameLst>
                                      </p:cBhvr>
                                      <p:to>
                                        <p:strVal val="visible"/>
                                      </p:to>
                                    </p:set>
                                    <p:animEffect transition="in" filter="barn(inVertical)">
                                      <p:cBhvr>
                                        <p:cTn id="7" dur="500"/>
                                        <p:tgtEl>
                                          <p:spTgt spid="7885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8850">
                                            <p:txEl>
                                              <p:pRg st="3" end="3"/>
                                            </p:txEl>
                                          </p:spTgt>
                                        </p:tgtEl>
                                        <p:attrNameLst>
                                          <p:attrName>style.visibility</p:attrName>
                                        </p:attrNameLst>
                                      </p:cBhvr>
                                      <p:to>
                                        <p:strVal val="visible"/>
                                      </p:to>
                                    </p:set>
                                    <p:animEffect transition="in" filter="barn(inVertical)">
                                      <p:cBhvr>
                                        <p:cTn id="12" dur="500"/>
                                        <p:tgtEl>
                                          <p:spTgt spid="7885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8850">
                                            <p:txEl>
                                              <p:pRg st="4" end="4"/>
                                            </p:txEl>
                                          </p:spTgt>
                                        </p:tgtEl>
                                        <p:attrNameLst>
                                          <p:attrName>style.visibility</p:attrName>
                                        </p:attrNameLst>
                                      </p:cBhvr>
                                      <p:to>
                                        <p:strVal val="visible"/>
                                      </p:to>
                                    </p:set>
                                    <p:animEffect transition="in" filter="barn(inVertical)">
                                      <p:cBhvr>
                                        <p:cTn id="17" dur="500"/>
                                        <p:tgtEl>
                                          <p:spTgt spid="78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4287"/>
            <a:ext cx="8229600" cy="1143000"/>
          </a:xfrm>
        </p:spPr>
        <p:txBody>
          <a:bodyPr>
            <a:normAutofit fontScale="90000"/>
          </a:bodyPr>
          <a:lstStyle/>
          <a:p>
            <a:pPr eaLnBrk="1" hangingPunct="1">
              <a:defRPr/>
            </a:pPr>
            <a:r>
              <a:rPr lang="en-US" dirty="0" smtClean="0"/>
              <a:t>Figure 8-1. Project Quality Management Summary</a:t>
            </a:r>
          </a:p>
        </p:txBody>
      </p:sp>
      <p:sp>
        <p:nvSpPr>
          <p:cNvPr id="8499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682FD5F-E1CC-497D-B2CA-D5024F8BC32C}" type="slidenum">
              <a:rPr lang="en-US" altLang="en-US" sz="1200" smtClean="0"/>
              <a:pPr/>
              <a:t>66</a:t>
            </a:fld>
            <a:endParaRPr lang="en-US" altLang="en-US" sz="1200" smtClean="0"/>
          </a:p>
        </p:txBody>
      </p:sp>
      <p:pic>
        <p:nvPicPr>
          <p:cNvPr id="849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4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7"/>
          <p:cNvSpPr>
            <a:spLocks noGrp="1" noChangeArrowheads="1"/>
          </p:cNvSpPr>
          <p:nvPr>
            <p:ph idx="1"/>
          </p:nvPr>
        </p:nvSpPr>
        <p:spPr>
          <a:xfrm>
            <a:off x="457200" y="1457325"/>
            <a:ext cx="8186738" cy="4791075"/>
          </a:xfrm>
        </p:spPr>
        <p:txBody>
          <a:bodyPr/>
          <a:lstStyle/>
          <a:p>
            <a:pPr eaLnBrk="1" hangingPunct="1">
              <a:spcBef>
                <a:spcPct val="100000"/>
              </a:spcBef>
            </a:pPr>
            <a:r>
              <a:rPr lang="en-US" altLang="en-US" dirty="0" smtClean="0"/>
              <a:t>Implies the ability to anticipate situations and prepare actions to bring about the desired outcome</a:t>
            </a:r>
          </a:p>
          <a:p>
            <a:pPr eaLnBrk="1" hangingPunct="1">
              <a:spcBef>
                <a:spcPct val="100000"/>
              </a:spcBef>
            </a:pPr>
            <a:r>
              <a:rPr lang="en-US" altLang="en-US" dirty="0" smtClean="0"/>
              <a:t>Important to prevent defects by:</a:t>
            </a:r>
          </a:p>
          <a:p>
            <a:pPr lvl="1" eaLnBrk="1" hangingPunct="1">
              <a:spcBef>
                <a:spcPct val="100000"/>
              </a:spcBef>
            </a:pPr>
            <a:r>
              <a:rPr lang="en-US" altLang="en-US" dirty="0" smtClean="0"/>
              <a:t>Selecting proper materials</a:t>
            </a:r>
          </a:p>
          <a:p>
            <a:pPr lvl="1" eaLnBrk="1" hangingPunct="1">
              <a:spcBef>
                <a:spcPct val="100000"/>
              </a:spcBef>
            </a:pPr>
            <a:r>
              <a:rPr lang="en-US" altLang="en-US" dirty="0" smtClean="0"/>
              <a:t>Training and indoctrinating people in quality</a:t>
            </a:r>
          </a:p>
          <a:p>
            <a:pPr lvl="1" eaLnBrk="1" hangingPunct="1">
              <a:spcBef>
                <a:spcPct val="100000"/>
              </a:spcBef>
            </a:pPr>
            <a:r>
              <a:rPr lang="en-US" altLang="en-US" dirty="0" smtClean="0"/>
              <a:t>Planning and using a process that ensures the appropriate outcome</a:t>
            </a:r>
          </a:p>
        </p:txBody>
      </p:sp>
      <p:sp>
        <p:nvSpPr>
          <p:cNvPr id="16386" name="Rectangle 1026"/>
          <p:cNvSpPr>
            <a:spLocks noGrp="1" noChangeArrowheads="1"/>
          </p:cNvSpPr>
          <p:nvPr>
            <p:ph type="title"/>
          </p:nvPr>
        </p:nvSpPr>
        <p:spPr/>
        <p:txBody>
          <a:bodyPr/>
          <a:lstStyle/>
          <a:p>
            <a:pPr eaLnBrk="1" hangingPunct="1">
              <a:defRPr/>
            </a:pPr>
            <a:r>
              <a:rPr lang="en-US" dirty="0" smtClean="0"/>
              <a:t>Planning Quality</a:t>
            </a:r>
          </a:p>
        </p:txBody>
      </p:sp>
      <p:sp>
        <p:nvSpPr>
          <p:cNvPr id="860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574BC7A-2C2F-4586-9B52-46B55CBA81C7}" type="slidenum">
              <a:rPr lang="en-US" altLang="en-US" sz="1200" smtClean="0"/>
              <a:pPr/>
              <a:t>67</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wipe(down)">
                                      <p:cBhvr>
                                        <p:cTn id="7" dur="500"/>
                                        <p:tgtEl>
                                          <p:spTgt spid="808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0898">
                                            <p:txEl>
                                              <p:pRg st="1" end="1"/>
                                            </p:txEl>
                                          </p:spTgt>
                                        </p:tgtEl>
                                        <p:attrNameLst>
                                          <p:attrName>style.visibility</p:attrName>
                                        </p:attrNameLst>
                                      </p:cBhvr>
                                      <p:to>
                                        <p:strVal val="visible"/>
                                      </p:to>
                                    </p:set>
                                    <p:animEffect transition="in" filter="wipe(down)">
                                      <p:cBhvr>
                                        <p:cTn id="12" dur="500"/>
                                        <p:tgtEl>
                                          <p:spTgt spid="8089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80898">
                                            <p:txEl>
                                              <p:pRg st="2" end="2"/>
                                            </p:txEl>
                                          </p:spTgt>
                                        </p:tgtEl>
                                        <p:attrNameLst>
                                          <p:attrName>style.visibility</p:attrName>
                                        </p:attrNameLst>
                                      </p:cBhvr>
                                      <p:to>
                                        <p:strVal val="visible"/>
                                      </p:to>
                                    </p:set>
                                    <p:animEffect transition="in" filter="wipe(down)">
                                      <p:cBhvr>
                                        <p:cTn id="17" dur="500"/>
                                        <p:tgtEl>
                                          <p:spTgt spid="8089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0898">
                                            <p:txEl>
                                              <p:pRg st="3" end="3"/>
                                            </p:txEl>
                                          </p:spTgt>
                                        </p:tgtEl>
                                        <p:attrNameLst>
                                          <p:attrName>style.visibility</p:attrName>
                                        </p:attrNameLst>
                                      </p:cBhvr>
                                      <p:to>
                                        <p:strVal val="visible"/>
                                      </p:to>
                                    </p:set>
                                    <p:animEffect transition="in" filter="wipe(down)">
                                      <p:cBhvr>
                                        <p:cTn id="22" dur="500"/>
                                        <p:tgtEl>
                                          <p:spTgt spid="8089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80898">
                                            <p:txEl>
                                              <p:pRg st="4" end="4"/>
                                            </p:txEl>
                                          </p:spTgt>
                                        </p:tgtEl>
                                        <p:attrNameLst>
                                          <p:attrName>style.visibility</p:attrName>
                                        </p:attrNameLst>
                                      </p:cBhvr>
                                      <p:to>
                                        <p:strVal val="visible"/>
                                      </p:to>
                                    </p:set>
                                    <p:animEffect transition="in" filter="wipe(down)">
                                      <p:cBhvr>
                                        <p:cTn id="27" dur="500"/>
                                        <p:tgtEl>
                                          <p:spTgt spid="808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457200" y="990600"/>
            <a:ext cx="8458200" cy="5016500"/>
          </a:xfrm>
        </p:spPr>
        <p:txBody>
          <a:bodyPr/>
          <a:lstStyle/>
          <a:p>
            <a:r>
              <a:rPr lang="en-US" altLang="en-US" dirty="0" smtClean="0"/>
              <a:t>Costs of Good Quality </a:t>
            </a:r>
          </a:p>
          <a:p>
            <a:pPr lvl="1"/>
            <a:r>
              <a:rPr lang="en-US" altLang="en-US" b="1" dirty="0" smtClean="0">
                <a:solidFill>
                  <a:srgbClr val="FF0000"/>
                </a:solidFill>
              </a:rPr>
              <a:t>Prevention Costs </a:t>
            </a:r>
            <a:r>
              <a:rPr lang="en-US" altLang="en-US" dirty="0" smtClean="0"/>
              <a:t>(technology, training, process design) – 3% of Annual  Revenues</a:t>
            </a:r>
          </a:p>
          <a:p>
            <a:pPr lvl="1"/>
            <a:r>
              <a:rPr lang="en-US" altLang="en-US" b="1" dirty="0" smtClean="0">
                <a:solidFill>
                  <a:srgbClr val="FF0000"/>
                </a:solidFill>
              </a:rPr>
              <a:t>Appraisal Costs </a:t>
            </a:r>
            <a:r>
              <a:rPr lang="en-US" altLang="en-US" dirty="0" smtClean="0"/>
              <a:t>(inspection, testing) – 2% to 3% of Annual Revenues</a:t>
            </a:r>
          </a:p>
          <a:p>
            <a:pPr lvl="1"/>
            <a:endParaRPr lang="en-US" altLang="en-US" dirty="0" smtClean="0"/>
          </a:p>
          <a:p>
            <a:r>
              <a:rPr lang="en-US" altLang="en-US" dirty="0" smtClean="0"/>
              <a:t>Costs of Bad Quality – </a:t>
            </a:r>
          </a:p>
          <a:p>
            <a:pPr lvl="1"/>
            <a:r>
              <a:rPr lang="en-US" altLang="en-US" b="1" dirty="0" smtClean="0">
                <a:solidFill>
                  <a:srgbClr val="FF0000"/>
                </a:solidFill>
              </a:rPr>
              <a:t>Internal failures costs </a:t>
            </a:r>
            <a:r>
              <a:rPr lang="en-US" altLang="en-US" dirty="0" smtClean="0"/>
              <a:t>(scrap, rework)</a:t>
            </a:r>
          </a:p>
          <a:p>
            <a:pPr lvl="1"/>
            <a:r>
              <a:rPr lang="en-US" altLang="en-US" b="1" dirty="0" smtClean="0">
                <a:solidFill>
                  <a:srgbClr val="FF0000"/>
                </a:solidFill>
              </a:rPr>
              <a:t>External failure costs </a:t>
            </a:r>
            <a:r>
              <a:rPr lang="en-US" altLang="en-US" dirty="0" smtClean="0"/>
              <a:t>(warranty claims, product returns, liability claims) – 25% to 35% of Annual Revenues</a:t>
            </a:r>
          </a:p>
          <a:p>
            <a:pPr lvl="1"/>
            <a:endParaRPr lang="en-US" altLang="en-US" dirty="0" smtClean="0"/>
          </a:p>
          <a:p>
            <a:r>
              <a:rPr lang="en-US" altLang="en-US" dirty="0" smtClean="0"/>
              <a:t>Strategy– increase spending on prevention from 3% to 5% so as to reduce External failures from 35 to 15%</a:t>
            </a:r>
          </a:p>
        </p:txBody>
      </p:sp>
      <p:sp>
        <p:nvSpPr>
          <p:cNvPr id="3" name="Title 2"/>
          <p:cNvSpPr>
            <a:spLocks noGrp="1"/>
          </p:cNvSpPr>
          <p:nvPr>
            <p:ph type="title"/>
          </p:nvPr>
        </p:nvSpPr>
        <p:spPr>
          <a:xfrm>
            <a:off x="456063" y="0"/>
            <a:ext cx="8229600" cy="1143000"/>
          </a:xfrm>
        </p:spPr>
        <p:txBody>
          <a:bodyPr/>
          <a:lstStyle/>
          <a:p>
            <a:pPr>
              <a:defRPr/>
            </a:pPr>
            <a:r>
              <a:rPr lang="en-US" dirty="0" smtClean="0"/>
              <a:t>The Costs of Quality</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a:p>
        </p:txBody>
      </p:sp>
      <p:sp>
        <p:nvSpPr>
          <p:cNvPr id="8602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itchFamily="34" charset="0"/>
                <a:cs typeface="Arial" pitchFamily="34" charset="0"/>
              </a:defRPr>
            </a:lvl1pPr>
            <a:lvl2pPr marL="742950" indent="-285750">
              <a:defRPr sz="2200">
                <a:solidFill>
                  <a:schemeClr val="tx1"/>
                </a:solidFill>
                <a:latin typeface="Arial" pitchFamily="34" charset="0"/>
                <a:cs typeface="Arial" pitchFamily="34" charset="0"/>
              </a:defRPr>
            </a:lvl2pPr>
            <a:lvl3pPr marL="1143000" indent="-228600">
              <a:defRPr sz="2200">
                <a:solidFill>
                  <a:schemeClr val="tx1"/>
                </a:solidFill>
                <a:latin typeface="Arial" pitchFamily="34" charset="0"/>
                <a:cs typeface="Arial" pitchFamily="34" charset="0"/>
              </a:defRPr>
            </a:lvl3pPr>
            <a:lvl4pPr marL="1600200" indent="-228600">
              <a:defRPr sz="2200">
                <a:solidFill>
                  <a:schemeClr val="tx1"/>
                </a:solidFill>
                <a:latin typeface="Arial" pitchFamily="34" charset="0"/>
                <a:cs typeface="Arial" pitchFamily="34" charset="0"/>
              </a:defRPr>
            </a:lvl4pPr>
            <a:lvl5pPr marL="2057400" indent="-228600">
              <a:defRPr sz="2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200">
                <a:solidFill>
                  <a:schemeClr val="tx1"/>
                </a:solidFill>
                <a:latin typeface="Arial" pitchFamily="34" charset="0"/>
                <a:cs typeface="Arial" pitchFamily="34" charset="0"/>
              </a:defRPr>
            </a:lvl9pPr>
          </a:lstStyle>
          <a:p>
            <a:fld id="{BA719284-9C54-4A1E-A434-6CD3F16399E7}" type="slidenum">
              <a:rPr lang="en-US" altLang="en-US" sz="1200"/>
              <a:pPr/>
              <a:t>68</a:t>
            </a:fld>
            <a:endParaRPr lang="en-US" altLang="en-US" sz="1200"/>
          </a:p>
        </p:txBody>
      </p:sp>
    </p:spTree>
    <p:extLst>
      <p:ext uri="{BB962C8B-B14F-4D97-AF65-F5344CB8AC3E}">
        <p14:creationId xmlns:p14="http://schemas.microsoft.com/office/powerpoint/2010/main" val="1078647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381000" y="1371600"/>
            <a:ext cx="8458200" cy="4876800"/>
          </a:xfrm>
        </p:spPr>
        <p:txBody>
          <a:bodyPr/>
          <a:lstStyle/>
          <a:p>
            <a:pPr eaLnBrk="1" hangingPunct="1"/>
            <a:r>
              <a:rPr lang="en-US" altLang="en-US" sz="2400" b="1" smtClean="0"/>
              <a:t>Functionality</a:t>
            </a:r>
            <a:r>
              <a:rPr lang="en-US" altLang="en-US" sz="2400" smtClean="0"/>
              <a:t> is the degree to which a system performs its intended function</a:t>
            </a:r>
          </a:p>
          <a:p>
            <a:pPr eaLnBrk="1" hangingPunct="1"/>
            <a:r>
              <a:rPr lang="en-US" altLang="en-US" sz="2400" b="1" smtClean="0"/>
              <a:t>Features</a:t>
            </a:r>
            <a:r>
              <a:rPr lang="en-US" altLang="en-US" sz="2400" smtClean="0"/>
              <a:t> are the system’s special characteristics that appeal to users</a:t>
            </a:r>
          </a:p>
          <a:p>
            <a:pPr eaLnBrk="1" hangingPunct="1"/>
            <a:r>
              <a:rPr lang="en-US" altLang="en-US" sz="2400" b="1" smtClean="0"/>
              <a:t>System</a:t>
            </a:r>
            <a:r>
              <a:rPr lang="en-US" altLang="en-US" sz="2400" smtClean="0"/>
              <a:t> </a:t>
            </a:r>
            <a:r>
              <a:rPr lang="en-US" altLang="en-US" sz="2400" b="1" smtClean="0"/>
              <a:t>outputs</a:t>
            </a:r>
            <a:r>
              <a:rPr lang="en-US" altLang="en-US" sz="2400" smtClean="0"/>
              <a:t> are the screens and reports the system generates</a:t>
            </a:r>
          </a:p>
          <a:p>
            <a:pPr eaLnBrk="1" hangingPunct="1"/>
            <a:r>
              <a:rPr lang="en-US" altLang="en-US" sz="2400" b="1" smtClean="0"/>
              <a:t>Performance</a:t>
            </a:r>
            <a:r>
              <a:rPr lang="en-US" altLang="en-US" sz="2400" smtClean="0"/>
              <a:t> addresses how well a product or service performs the customer’s intended use </a:t>
            </a:r>
          </a:p>
          <a:p>
            <a:pPr eaLnBrk="1" hangingPunct="1"/>
            <a:r>
              <a:rPr lang="en-US" altLang="en-US" sz="2400" b="1" smtClean="0"/>
              <a:t>Reliability</a:t>
            </a:r>
            <a:r>
              <a:rPr lang="en-US" altLang="en-US" sz="2400" smtClean="0"/>
              <a:t> is the ability of a product or service to perform as expected under normal conditions</a:t>
            </a:r>
          </a:p>
          <a:p>
            <a:pPr eaLnBrk="1" hangingPunct="1"/>
            <a:r>
              <a:rPr lang="en-US" altLang="en-US" sz="2400" b="1" smtClean="0"/>
              <a:t>Maintainability</a:t>
            </a:r>
            <a:r>
              <a:rPr lang="en-US" altLang="en-US" sz="2400" smtClean="0"/>
              <a:t> addresses the ease of performing maintenance on a product</a:t>
            </a:r>
          </a:p>
        </p:txBody>
      </p:sp>
      <p:sp>
        <p:nvSpPr>
          <p:cNvPr id="18434" name="Rectangle 2"/>
          <p:cNvSpPr>
            <a:spLocks noGrp="1" noChangeArrowheads="1"/>
          </p:cNvSpPr>
          <p:nvPr>
            <p:ph type="title"/>
          </p:nvPr>
        </p:nvSpPr>
        <p:spPr/>
        <p:txBody>
          <a:bodyPr/>
          <a:lstStyle/>
          <a:p>
            <a:pPr eaLnBrk="1" hangingPunct="1">
              <a:defRPr/>
            </a:pPr>
            <a:r>
              <a:rPr lang="en-US" dirty="0" smtClean="0"/>
              <a:t>Scope Aspects of IT Projects</a:t>
            </a:r>
          </a:p>
        </p:txBody>
      </p:sp>
      <p:sp>
        <p:nvSpPr>
          <p:cNvPr id="8704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25071BC-BAE3-4372-BDB8-439FD2DDC07F}" type="slidenum">
              <a:rPr lang="en-US" altLang="en-US" sz="1200" smtClean="0"/>
              <a:pPr/>
              <a:t>69</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62200"/>
            <a:ext cx="8229600" cy="3644900"/>
          </a:xfrm>
        </p:spPr>
        <p:txBody>
          <a:bodyPr/>
          <a:lstStyle/>
          <a:p>
            <a:pPr marL="622300" indent="-514350">
              <a:buFont typeface="Arial" panose="020B0604020202020204" pitchFamily="34" charset="0"/>
              <a:buAutoNum type="alphaLcPeriod"/>
            </a:pPr>
            <a:r>
              <a:rPr lang="en-US" altLang="en-US" smtClean="0"/>
              <a:t>Acceptance</a:t>
            </a:r>
          </a:p>
          <a:p>
            <a:pPr marL="622300" indent="-514350">
              <a:buFont typeface="Arial" panose="020B0604020202020204" pitchFamily="34" charset="0"/>
              <a:buAutoNum type="alphaLcPeriod"/>
            </a:pPr>
            <a:r>
              <a:rPr lang="en-US" altLang="en-US" smtClean="0"/>
              <a:t>Validation </a:t>
            </a:r>
          </a:p>
          <a:p>
            <a:pPr marL="622300" indent="-514350">
              <a:buFont typeface="Arial" panose="020B0604020202020204" pitchFamily="34" charset="0"/>
              <a:buAutoNum type="alphaLcPeriod"/>
            </a:pPr>
            <a:r>
              <a:rPr lang="en-US" altLang="en-US" smtClean="0"/>
              <a:t>Completion </a:t>
            </a:r>
          </a:p>
          <a:p>
            <a:pPr marL="622300" indent="-514350">
              <a:buFont typeface="Arial" panose="020B0604020202020204" pitchFamily="34" charset="0"/>
              <a:buAutoNum type="alphaLcPeriod"/>
            </a:pPr>
            <a:r>
              <a:rPr lang="en-US" altLang="en-US" smtClean="0"/>
              <a:t>Close-out</a:t>
            </a:r>
          </a:p>
          <a:p>
            <a:pPr marL="622300" indent="-514350">
              <a:buFont typeface="Arial" panose="020B0604020202020204" pitchFamily="34" charset="0"/>
              <a:buAutoNum type="alphaLcPeriod"/>
            </a:pPr>
            <a:r>
              <a:rPr lang="en-US" altLang="en-US" smtClean="0"/>
              <a:t>Determination</a:t>
            </a:r>
          </a:p>
        </p:txBody>
      </p:sp>
      <p:sp>
        <p:nvSpPr>
          <p:cNvPr id="3" name="Title 2"/>
          <p:cNvSpPr>
            <a:spLocks noGrp="1"/>
          </p:cNvSpPr>
          <p:nvPr>
            <p:ph type="title"/>
          </p:nvPr>
        </p:nvSpPr>
        <p:spPr/>
        <p:txBody>
          <a:bodyPr>
            <a:normAutofit fontScale="90000"/>
          </a:bodyPr>
          <a:lstStyle/>
          <a:p>
            <a:pPr>
              <a:defRPr/>
            </a:pPr>
            <a:r>
              <a:rPr lang="en-US" dirty="0" smtClean="0"/>
              <a:t>Scope _____ is often achieved by a customer inspection and then sign-off on key deliverables.</a:t>
            </a:r>
            <a:endParaRPr lang="en-US" dirty="0"/>
          </a:p>
        </p:txBody>
      </p:sp>
      <p:sp>
        <p:nvSpPr>
          <p:cNvPr id="3072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1973565-F47A-4B28-8CE8-4CFE2035AA9F}" type="slidenum">
              <a:rPr lang="en-US" altLang="en-US" sz="1200" smtClean="0"/>
              <a:pPr/>
              <a:t>7</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152400" y="1676400"/>
            <a:ext cx="8763000" cy="4572000"/>
          </a:xfrm>
        </p:spPr>
        <p:txBody>
          <a:bodyPr/>
          <a:lstStyle/>
          <a:p>
            <a:pPr eaLnBrk="1" hangingPunct="1">
              <a:spcBef>
                <a:spcPct val="100000"/>
              </a:spcBef>
            </a:pPr>
            <a:r>
              <a:rPr lang="en-US" altLang="en-US" smtClean="0"/>
              <a:t>Project managers are ultimately responsible for quality management on their projects</a:t>
            </a:r>
          </a:p>
          <a:p>
            <a:pPr eaLnBrk="1" hangingPunct="1">
              <a:spcBef>
                <a:spcPct val="100000"/>
              </a:spcBef>
            </a:pPr>
            <a:r>
              <a:rPr lang="en-US" altLang="en-US" smtClean="0"/>
              <a:t>Several organizations and references can help project managers and their teams understand quality</a:t>
            </a:r>
          </a:p>
          <a:p>
            <a:pPr lvl="1" eaLnBrk="1" hangingPunct="1">
              <a:spcBef>
                <a:spcPct val="100000"/>
              </a:spcBef>
            </a:pPr>
            <a:r>
              <a:rPr lang="en-US" altLang="en-US" smtClean="0"/>
              <a:t>International Organization for Standardization (www.iso.org)</a:t>
            </a:r>
          </a:p>
          <a:p>
            <a:pPr lvl="1" eaLnBrk="1" hangingPunct="1">
              <a:spcBef>
                <a:spcPct val="100000"/>
              </a:spcBef>
            </a:pPr>
            <a:r>
              <a:rPr lang="en-US" altLang="en-US" smtClean="0"/>
              <a:t>IEEE (www.ieee.org)</a:t>
            </a:r>
          </a:p>
          <a:p>
            <a:pPr lvl="1" eaLnBrk="1" hangingPunct="1">
              <a:buFont typeface="Wingdings" panose="05000000000000000000" pitchFamily="2" charset="2"/>
              <a:buNone/>
            </a:pPr>
            <a:endParaRPr lang="en-US" altLang="en-US" smtClean="0"/>
          </a:p>
        </p:txBody>
      </p:sp>
      <p:sp>
        <p:nvSpPr>
          <p:cNvPr id="19458" name="Rectangle 2"/>
          <p:cNvSpPr>
            <a:spLocks noGrp="1" noChangeArrowheads="1"/>
          </p:cNvSpPr>
          <p:nvPr>
            <p:ph type="title"/>
          </p:nvPr>
        </p:nvSpPr>
        <p:spPr/>
        <p:txBody>
          <a:bodyPr>
            <a:normAutofit fontScale="90000"/>
          </a:bodyPr>
          <a:lstStyle/>
          <a:p>
            <a:pPr eaLnBrk="1" hangingPunct="1">
              <a:defRPr/>
            </a:pPr>
            <a:r>
              <a:rPr lang="en-US" dirty="0" smtClean="0"/>
              <a:t>Who’s Responsible for the Quality </a:t>
            </a:r>
            <a:br>
              <a:rPr lang="en-US" dirty="0" smtClean="0"/>
            </a:br>
            <a:r>
              <a:rPr lang="en-US" dirty="0" smtClean="0"/>
              <a:t>of Projects?</a:t>
            </a:r>
          </a:p>
        </p:txBody>
      </p:sp>
      <p:sp>
        <p:nvSpPr>
          <p:cNvPr id="880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95E5E04-A197-47F8-AA07-CE705C36C530}" type="slidenum">
              <a:rPr lang="en-US" altLang="en-US" sz="1200" smtClean="0"/>
              <a:pPr/>
              <a:t>70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fade">
                                      <p:cBhvr>
                                        <p:cTn id="7" dur="500"/>
                                        <p:tgtEl>
                                          <p:spTgt spid="829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946">
                                            <p:txEl>
                                              <p:pRg st="1" end="1"/>
                                            </p:txEl>
                                          </p:spTgt>
                                        </p:tgtEl>
                                        <p:attrNameLst>
                                          <p:attrName>style.visibility</p:attrName>
                                        </p:attrNameLst>
                                      </p:cBhvr>
                                      <p:to>
                                        <p:strVal val="visible"/>
                                      </p:to>
                                    </p:set>
                                    <p:animEffect transition="in" filter="fade">
                                      <p:cBhvr>
                                        <p:cTn id="12" dur="500"/>
                                        <p:tgtEl>
                                          <p:spTgt spid="829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2946">
                                            <p:txEl>
                                              <p:pRg st="2" end="2"/>
                                            </p:txEl>
                                          </p:spTgt>
                                        </p:tgtEl>
                                        <p:attrNameLst>
                                          <p:attrName>style.visibility</p:attrName>
                                        </p:attrNameLst>
                                      </p:cBhvr>
                                      <p:to>
                                        <p:strVal val="visible"/>
                                      </p:to>
                                    </p:set>
                                    <p:animEffect transition="in" filter="fade">
                                      <p:cBhvr>
                                        <p:cTn id="17" dur="500"/>
                                        <p:tgtEl>
                                          <p:spTgt spid="829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2946">
                                            <p:txEl>
                                              <p:pRg st="3" end="3"/>
                                            </p:txEl>
                                          </p:spTgt>
                                        </p:tgtEl>
                                        <p:attrNameLst>
                                          <p:attrName>style.visibility</p:attrName>
                                        </p:attrNameLst>
                                      </p:cBhvr>
                                      <p:to>
                                        <p:strVal val="visible"/>
                                      </p:to>
                                    </p:set>
                                    <p:animEffect transition="in" filter="fade">
                                      <p:cBhvr>
                                        <p:cTn id="22" dur="500"/>
                                        <p:tgtEl>
                                          <p:spTgt spid="829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762000"/>
            <a:ext cx="8686800" cy="5181600"/>
          </a:xfrm>
        </p:spPr>
        <p:txBody>
          <a:bodyPr/>
          <a:lstStyle/>
          <a:p>
            <a:pPr eaLnBrk="1" hangingPunct="1">
              <a:spcBef>
                <a:spcPct val="40000"/>
              </a:spcBef>
            </a:pPr>
            <a:r>
              <a:rPr lang="en-US" altLang="en-US" sz="2600" b="1" smtClean="0"/>
              <a:t>Quality assurance </a:t>
            </a:r>
            <a:r>
              <a:rPr lang="en-US" altLang="en-US" sz="2600" smtClean="0"/>
              <a:t>includes all the activities related to satisfying the relevant quality standards for a project</a:t>
            </a:r>
          </a:p>
          <a:p>
            <a:pPr eaLnBrk="1" hangingPunct="1">
              <a:spcBef>
                <a:spcPct val="40000"/>
              </a:spcBef>
            </a:pPr>
            <a:r>
              <a:rPr lang="en-US" altLang="en-US" sz="2600" smtClean="0"/>
              <a:t>Another goal of quality assurance is continuous quality improvement</a:t>
            </a:r>
          </a:p>
          <a:p>
            <a:pPr eaLnBrk="1" hangingPunct="1">
              <a:spcBef>
                <a:spcPct val="40000"/>
              </a:spcBef>
            </a:pPr>
            <a:r>
              <a:rPr lang="en-US" altLang="en-US" sz="2600" b="1" smtClean="0"/>
              <a:t>Benchmarking</a:t>
            </a:r>
            <a:r>
              <a:rPr lang="en-US" altLang="en-US" sz="2600" smtClean="0"/>
              <a:t> generates ideas for quality improvements by comparing specific project practices or product characteristics to those of other projects or products within or outside the performing organization </a:t>
            </a:r>
          </a:p>
          <a:p>
            <a:pPr eaLnBrk="1" hangingPunct="1">
              <a:spcBef>
                <a:spcPct val="40000"/>
              </a:spcBef>
            </a:pPr>
            <a:r>
              <a:rPr lang="en-US" altLang="en-US" sz="2600" smtClean="0"/>
              <a:t>A </a:t>
            </a:r>
            <a:r>
              <a:rPr lang="en-US" altLang="en-US" sz="2600" b="1" smtClean="0"/>
              <a:t>quality audit </a:t>
            </a:r>
            <a:r>
              <a:rPr lang="en-US" altLang="en-US" sz="2600" smtClean="0"/>
              <a:t>is a structured review of specific quality management activities that help identify lessons learned that could improve performance on current or future projects</a:t>
            </a:r>
            <a:r>
              <a:rPr lang="en-US" altLang="en-US" sz="2400" smtClean="0"/>
              <a:t> </a:t>
            </a:r>
          </a:p>
          <a:p>
            <a:pPr eaLnBrk="1" hangingPunct="1">
              <a:lnSpc>
                <a:spcPct val="90000"/>
              </a:lnSpc>
              <a:buFont typeface="Wingdings" panose="05000000000000000000" pitchFamily="2" charset="2"/>
              <a:buNone/>
            </a:pPr>
            <a:endParaRPr lang="en-US" altLang="en-US" sz="2400" smtClean="0"/>
          </a:p>
        </p:txBody>
      </p:sp>
      <p:sp>
        <p:nvSpPr>
          <p:cNvPr id="20482" name="Rectangle 2"/>
          <p:cNvSpPr>
            <a:spLocks noGrp="1" noChangeArrowheads="1"/>
          </p:cNvSpPr>
          <p:nvPr>
            <p:ph type="title"/>
          </p:nvPr>
        </p:nvSpPr>
        <p:spPr>
          <a:xfrm>
            <a:off x="457200" y="0"/>
            <a:ext cx="8229600" cy="838200"/>
          </a:xfrm>
        </p:spPr>
        <p:txBody>
          <a:bodyPr/>
          <a:lstStyle/>
          <a:p>
            <a:pPr eaLnBrk="1" hangingPunct="1">
              <a:defRPr/>
            </a:pPr>
            <a:r>
              <a:rPr lang="en-US" dirty="0" smtClean="0"/>
              <a:t>Performing Quality Assurance</a:t>
            </a:r>
          </a:p>
        </p:txBody>
      </p:sp>
      <p:sp>
        <p:nvSpPr>
          <p:cNvPr id="8909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D553C99-3EBF-49F3-A165-BCC999F80157}" type="slidenum">
              <a:rPr lang="en-US" altLang="en-US" sz="1200" smtClean="0"/>
              <a:pPr/>
              <a:t>71</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idx="1"/>
          </p:nvPr>
        </p:nvSpPr>
        <p:spPr/>
        <p:txBody>
          <a:bodyPr/>
          <a:lstStyle/>
          <a:p>
            <a:pPr eaLnBrk="1" hangingPunct="1"/>
            <a:r>
              <a:rPr lang="en-US" altLang="en-US" smtClean="0"/>
              <a:t>The main outputs of quality control are:</a:t>
            </a:r>
          </a:p>
          <a:p>
            <a:pPr lvl="1" eaLnBrk="1" hangingPunct="1"/>
            <a:r>
              <a:rPr lang="en-US" altLang="en-US" smtClean="0"/>
              <a:t>Acceptance decisions</a:t>
            </a:r>
          </a:p>
          <a:p>
            <a:pPr lvl="1" eaLnBrk="1" hangingPunct="1"/>
            <a:r>
              <a:rPr lang="en-US" altLang="en-US" smtClean="0"/>
              <a:t>Rework</a:t>
            </a:r>
          </a:p>
          <a:p>
            <a:pPr lvl="1" eaLnBrk="1" hangingPunct="1"/>
            <a:r>
              <a:rPr lang="en-US" altLang="en-US" smtClean="0"/>
              <a:t>Process adjustments</a:t>
            </a:r>
          </a:p>
          <a:p>
            <a:pPr eaLnBrk="1" hangingPunct="1"/>
            <a:r>
              <a:rPr lang="en-US" altLang="en-US" smtClean="0"/>
              <a:t>There are Seven Basic Tools of Quality that help in performing quality control</a:t>
            </a:r>
          </a:p>
        </p:txBody>
      </p:sp>
      <p:sp>
        <p:nvSpPr>
          <p:cNvPr id="21506" name="Rectangle 2"/>
          <p:cNvSpPr>
            <a:spLocks noGrp="1" noChangeArrowheads="1"/>
          </p:cNvSpPr>
          <p:nvPr>
            <p:ph type="title"/>
          </p:nvPr>
        </p:nvSpPr>
        <p:spPr/>
        <p:txBody>
          <a:bodyPr/>
          <a:lstStyle/>
          <a:p>
            <a:pPr eaLnBrk="1" hangingPunct="1">
              <a:defRPr/>
            </a:pPr>
            <a:r>
              <a:rPr lang="en-US" dirty="0" smtClean="0"/>
              <a:t>Controlling Quality</a:t>
            </a:r>
          </a:p>
        </p:txBody>
      </p:sp>
      <p:sp>
        <p:nvSpPr>
          <p:cNvPr id="9011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3545DBE-0280-4E00-B04B-7CF789A38F9E}" type="slidenum">
              <a:rPr lang="en-US" altLang="en-US" sz="1200" smtClean="0"/>
              <a:pPr/>
              <a:t>72</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p:txBody>
          <a:bodyPr/>
          <a:lstStyle/>
          <a:p>
            <a:pPr eaLnBrk="1" hangingPunct="1"/>
            <a:r>
              <a:rPr lang="en-US" altLang="en-US" b="1" smtClean="0"/>
              <a:t>Cause-and-effect diagrams </a:t>
            </a:r>
            <a:r>
              <a:rPr lang="en-US" altLang="en-US" smtClean="0"/>
              <a:t>trace  complaints about quality problems back to the responsible production operations</a:t>
            </a:r>
          </a:p>
          <a:p>
            <a:pPr eaLnBrk="1" hangingPunct="1"/>
            <a:r>
              <a:rPr lang="en-US" altLang="en-US" smtClean="0"/>
              <a:t>They help you find the root cause of a problem</a:t>
            </a:r>
          </a:p>
          <a:p>
            <a:pPr eaLnBrk="1" hangingPunct="1"/>
            <a:r>
              <a:rPr lang="en-US" altLang="en-US" smtClean="0"/>
              <a:t>Also known as </a:t>
            </a:r>
            <a:r>
              <a:rPr lang="en-US" altLang="en-US" b="1" smtClean="0"/>
              <a:t>fishbone</a:t>
            </a:r>
            <a:r>
              <a:rPr lang="en-US" altLang="en-US" smtClean="0"/>
              <a:t> or </a:t>
            </a:r>
            <a:r>
              <a:rPr lang="en-US" altLang="en-US" b="1" smtClean="0"/>
              <a:t>Ishikawa diagrams</a:t>
            </a:r>
          </a:p>
          <a:p>
            <a:pPr eaLnBrk="1" hangingPunct="1"/>
            <a:r>
              <a:rPr lang="en-US" altLang="en-US" smtClean="0"/>
              <a:t>Can also use the </a:t>
            </a:r>
            <a:r>
              <a:rPr lang="en-US" altLang="en-US" b="1" smtClean="0"/>
              <a:t>5 whys </a:t>
            </a:r>
            <a:r>
              <a:rPr lang="en-US" altLang="en-US" smtClean="0"/>
              <a:t>technique where you repeated ask the question “Why” (five is a good rule of thumb) to peel away the layers of symptoms that can lead to the root cause</a:t>
            </a:r>
          </a:p>
        </p:txBody>
      </p:sp>
      <p:sp>
        <p:nvSpPr>
          <p:cNvPr id="22530" name="Title 1"/>
          <p:cNvSpPr>
            <a:spLocks noGrp="1"/>
          </p:cNvSpPr>
          <p:nvPr>
            <p:ph type="title"/>
          </p:nvPr>
        </p:nvSpPr>
        <p:spPr/>
        <p:txBody>
          <a:bodyPr/>
          <a:lstStyle/>
          <a:p>
            <a:pPr eaLnBrk="1" hangingPunct="1">
              <a:defRPr/>
            </a:pPr>
            <a:r>
              <a:rPr lang="en-US" dirty="0" smtClean="0"/>
              <a:t>Cause-and-Effect Diagrams</a:t>
            </a:r>
          </a:p>
        </p:txBody>
      </p:sp>
      <p:sp>
        <p:nvSpPr>
          <p:cNvPr id="9114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26FEE04-9B8F-4BD3-A630-DC560A45D6CF}" type="slidenum">
              <a:rPr lang="en-US" altLang="en-US" sz="1200" smtClean="0"/>
              <a:pPr/>
              <a:t>73</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8575"/>
            <a:ext cx="8229600" cy="1143000"/>
          </a:xfrm>
        </p:spPr>
        <p:txBody>
          <a:bodyPr>
            <a:normAutofit fontScale="90000"/>
          </a:bodyPr>
          <a:lstStyle/>
          <a:p>
            <a:pPr eaLnBrk="1" hangingPunct="1">
              <a:defRPr/>
            </a:pPr>
            <a:r>
              <a:rPr lang="en-US" dirty="0" smtClean="0"/>
              <a:t>Figure 8-2. Sample Cause-and-Effect Diagram</a:t>
            </a:r>
          </a:p>
        </p:txBody>
      </p:sp>
      <p:sp>
        <p:nvSpPr>
          <p:cNvPr id="9216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E891DA94-C15C-43D2-B5F8-37BAF5242889}" type="slidenum">
              <a:rPr lang="en-US" altLang="en-US" sz="1200" smtClean="0"/>
              <a:pPr/>
              <a:t>74</a:t>
            </a:fld>
            <a:endParaRPr lang="en-US" altLang="en-US" sz="1200" smtClean="0"/>
          </a:p>
        </p:txBody>
      </p:sp>
      <p:pic>
        <p:nvPicPr>
          <p:cNvPr id="921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79248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381000" y="1371600"/>
            <a:ext cx="8458200" cy="4572000"/>
          </a:xfrm>
        </p:spPr>
        <p:txBody>
          <a:bodyPr/>
          <a:lstStyle/>
          <a:p>
            <a:pPr eaLnBrk="1" hangingPunct="1"/>
            <a:r>
              <a:rPr lang="en-US" altLang="en-US" sz="2400" smtClean="0"/>
              <a:t>A</a:t>
            </a:r>
            <a:r>
              <a:rPr lang="en-US" altLang="en-US" sz="2400" b="1" smtClean="0"/>
              <a:t> control chart</a:t>
            </a:r>
            <a:r>
              <a:rPr lang="en-US" altLang="en-US" sz="2400" smtClean="0"/>
              <a:t> is a graphic display of data that illustrates the results of a process over time</a:t>
            </a:r>
          </a:p>
          <a:p>
            <a:pPr eaLnBrk="1" hangingPunct="1"/>
            <a:r>
              <a:rPr lang="en-US" altLang="en-US" sz="2400" smtClean="0"/>
              <a:t>The main use of control charts is to prevent defects, rather than to detect or reject them</a:t>
            </a:r>
          </a:p>
          <a:p>
            <a:pPr eaLnBrk="1" hangingPunct="1"/>
            <a:r>
              <a:rPr lang="en-US" altLang="en-US" sz="2400" smtClean="0"/>
              <a:t>Quality control charts allow you to determine whether a process is in control or out of control</a:t>
            </a:r>
          </a:p>
          <a:p>
            <a:pPr lvl="1" eaLnBrk="1" hangingPunct="1"/>
            <a:r>
              <a:rPr lang="en-US" altLang="en-US" sz="2200" smtClean="0"/>
              <a:t>When a process is in control, any variations in the results of the process are created by random events; processes that are in control do not need to be adjusted</a:t>
            </a:r>
          </a:p>
          <a:p>
            <a:pPr lvl="1" eaLnBrk="1" hangingPunct="1"/>
            <a:r>
              <a:rPr lang="en-US" altLang="en-US" sz="2200" smtClean="0"/>
              <a:t>When a process is out of control, variations in the results of the process are caused by non-random events; you need to identify the causes of those non-random events and adjust the process to correct or eliminate them</a:t>
            </a:r>
          </a:p>
        </p:txBody>
      </p:sp>
      <p:sp>
        <p:nvSpPr>
          <p:cNvPr id="24578" name="Rectangle 2"/>
          <p:cNvSpPr>
            <a:spLocks noGrp="1" noChangeArrowheads="1"/>
          </p:cNvSpPr>
          <p:nvPr>
            <p:ph type="title"/>
          </p:nvPr>
        </p:nvSpPr>
        <p:spPr/>
        <p:txBody>
          <a:bodyPr/>
          <a:lstStyle/>
          <a:p>
            <a:pPr eaLnBrk="1" hangingPunct="1">
              <a:defRPr/>
            </a:pPr>
            <a:r>
              <a:rPr lang="en-US" dirty="0" smtClean="0"/>
              <a:t>Quality Control Charts</a:t>
            </a:r>
          </a:p>
        </p:txBody>
      </p:sp>
      <p:sp>
        <p:nvSpPr>
          <p:cNvPr id="9318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ACE7B9F-09BE-470B-A6E7-10C149354F92}" type="slidenum">
              <a:rPr lang="en-US" altLang="en-US" sz="1200" smtClean="0"/>
              <a:pPr/>
              <a:t>75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p:txBody>
          <a:bodyPr/>
          <a:lstStyle/>
          <a:p>
            <a:pPr eaLnBrk="1" hangingPunct="1">
              <a:spcBef>
                <a:spcPct val="100000"/>
              </a:spcBef>
            </a:pPr>
            <a:r>
              <a:rPr lang="en-US" altLang="en-US" smtClean="0"/>
              <a:t>You can use quality control charts and the seven run rule to look for patterns in data</a:t>
            </a:r>
          </a:p>
          <a:p>
            <a:pPr eaLnBrk="1" hangingPunct="1">
              <a:spcBef>
                <a:spcPct val="100000"/>
              </a:spcBef>
            </a:pPr>
            <a:r>
              <a:rPr lang="en-US" altLang="en-US" smtClean="0"/>
              <a:t>The </a:t>
            </a:r>
            <a:r>
              <a:rPr lang="en-US" altLang="en-US" b="1" smtClean="0"/>
              <a:t>seven run rule</a:t>
            </a:r>
            <a:r>
              <a:rPr lang="en-US" altLang="en-US" smtClean="0"/>
              <a:t> states that if seven data points in a row are all below the mean, above the mean, or are all increasing or decreasing, then the process needs to be examined for non-random problems</a:t>
            </a:r>
          </a:p>
        </p:txBody>
      </p:sp>
      <p:sp>
        <p:nvSpPr>
          <p:cNvPr id="25602" name="Rectangle 2"/>
          <p:cNvSpPr>
            <a:spLocks noGrp="1" noChangeArrowheads="1"/>
          </p:cNvSpPr>
          <p:nvPr>
            <p:ph type="title"/>
          </p:nvPr>
        </p:nvSpPr>
        <p:spPr/>
        <p:txBody>
          <a:bodyPr/>
          <a:lstStyle/>
          <a:p>
            <a:pPr eaLnBrk="1" hangingPunct="1">
              <a:defRPr/>
            </a:pPr>
            <a:r>
              <a:rPr lang="en-US" dirty="0" smtClean="0"/>
              <a:t>The Seven Run Rule</a:t>
            </a:r>
          </a:p>
        </p:txBody>
      </p:sp>
      <p:sp>
        <p:nvSpPr>
          <p:cNvPr id="94213"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E2F2B4E-E009-449C-9BAA-32842D47C4C9}" type="slidenum">
              <a:rPr lang="en-US" altLang="en-US" sz="1200" smtClean="0"/>
              <a:pPr/>
              <a:t>76</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defRPr/>
            </a:pPr>
            <a:r>
              <a:rPr lang="en-US" dirty="0" smtClean="0"/>
              <a:t>Figure 8-3. Sample Quality </a:t>
            </a:r>
            <a:br>
              <a:rPr lang="en-US" dirty="0" smtClean="0"/>
            </a:br>
            <a:r>
              <a:rPr lang="en-US" dirty="0" smtClean="0"/>
              <a:t>Control Chart</a:t>
            </a:r>
          </a:p>
        </p:txBody>
      </p:sp>
      <p:sp>
        <p:nvSpPr>
          <p:cNvPr id="9523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3B648A6-7728-4D8F-868A-DE22CBDFF1ED}" type="slidenum">
              <a:rPr lang="en-US" altLang="en-US" sz="1200" smtClean="0"/>
              <a:pPr/>
              <a:t>77</a:t>
            </a:fld>
            <a:endParaRPr lang="en-US" altLang="en-US" sz="1200" smtClean="0"/>
          </a:p>
        </p:txBody>
      </p:sp>
      <p:pic>
        <p:nvPicPr>
          <p:cNvPr id="9523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754856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4"/>
          <p:cNvSpPr>
            <a:spLocks noGrp="1"/>
          </p:cNvSpPr>
          <p:nvPr>
            <p:ph idx="1"/>
          </p:nvPr>
        </p:nvSpPr>
        <p:spPr/>
        <p:txBody>
          <a:bodyPr/>
          <a:lstStyle/>
          <a:p>
            <a:pPr eaLnBrk="1" hangingPunct="1"/>
            <a:r>
              <a:rPr lang="en-US" altLang="en-US" smtClean="0"/>
              <a:t>A checksheet is used to collect and analyze data</a:t>
            </a:r>
          </a:p>
          <a:p>
            <a:pPr eaLnBrk="1" hangingPunct="1"/>
            <a:r>
              <a:rPr lang="en-US" altLang="en-US" smtClean="0"/>
              <a:t>It is sometimes called a tally sheet or checklist, depending on its format</a:t>
            </a:r>
          </a:p>
          <a:p>
            <a:pPr eaLnBrk="1" hangingPunct="1"/>
            <a:r>
              <a:rPr lang="en-US" altLang="en-US" smtClean="0"/>
              <a:t>In the example in Figure 8-4, most complaints arrive via text message, and there are more complaints on Monday and Tuesday than on other days of the week</a:t>
            </a:r>
          </a:p>
          <a:p>
            <a:pPr eaLnBrk="1" hangingPunct="1"/>
            <a:r>
              <a:rPr lang="en-US" altLang="en-US" smtClean="0"/>
              <a:t>This information might be useful in improving the process for handling complaints</a:t>
            </a:r>
          </a:p>
        </p:txBody>
      </p:sp>
      <p:sp>
        <p:nvSpPr>
          <p:cNvPr id="27650" name="Title 1"/>
          <p:cNvSpPr>
            <a:spLocks noGrp="1"/>
          </p:cNvSpPr>
          <p:nvPr>
            <p:ph type="title"/>
          </p:nvPr>
        </p:nvSpPr>
        <p:spPr/>
        <p:txBody>
          <a:bodyPr/>
          <a:lstStyle/>
          <a:p>
            <a:pPr eaLnBrk="1" hangingPunct="1">
              <a:defRPr/>
            </a:pPr>
            <a:r>
              <a:rPr lang="en-US" dirty="0" err="1" smtClean="0"/>
              <a:t>Checksheet</a:t>
            </a:r>
            <a:endParaRPr lang="en-US" dirty="0" smtClean="0"/>
          </a:p>
        </p:txBody>
      </p:sp>
      <p:sp>
        <p:nvSpPr>
          <p:cNvPr id="9626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12A5CF5-0C56-4EC9-8988-08272538EDC5}" type="slidenum">
              <a:rPr lang="en-US" altLang="en-US" sz="1200" smtClean="0"/>
              <a:pPr/>
              <a:t>78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Figure 8-4. Sample </a:t>
            </a:r>
            <a:r>
              <a:rPr lang="en-US" dirty="0" err="1" smtClean="0"/>
              <a:t>Checksheet</a:t>
            </a:r>
            <a:endParaRPr lang="en-US" dirty="0"/>
          </a:p>
        </p:txBody>
      </p:sp>
      <p:sp>
        <p:nvSpPr>
          <p:cNvPr id="972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9E172561-4191-47E7-86CF-E62D74E7531E}" type="slidenum">
              <a:rPr lang="en-US" altLang="en-US" sz="1200" smtClean="0"/>
              <a:pPr/>
              <a:t>79</a:t>
            </a:fld>
            <a:endParaRPr lang="en-US" altLang="en-US" sz="1200" smtClean="0"/>
          </a:p>
        </p:txBody>
      </p:sp>
      <p:pic>
        <p:nvPicPr>
          <p:cNvPr id="9728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 y="1890713"/>
            <a:ext cx="90995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300"/>
          </a:xfrm>
        </p:spPr>
        <p:txBody>
          <a:bodyPr/>
          <a:lstStyle/>
          <a:p>
            <a:pPr marL="623887" indent="-514350">
              <a:buFont typeface="+mj-lt"/>
              <a:buAutoNum type="alphaLcPeriod"/>
              <a:defRPr/>
            </a:pPr>
            <a:r>
              <a:rPr lang="en-US" dirty="0" smtClean="0"/>
              <a:t>A Gantt chart</a:t>
            </a:r>
          </a:p>
          <a:p>
            <a:pPr marL="623887" indent="-514350">
              <a:buFont typeface="+mj-lt"/>
              <a:buAutoNum type="alphaLcPeriod"/>
              <a:defRPr/>
            </a:pPr>
            <a:r>
              <a:rPr lang="en-US" dirty="0" smtClean="0"/>
              <a:t>A milestone chart</a:t>
            </a:r>
          </a:p>
          <a:p>
            <a:pPr marL="623887" indent="-514350">
              <a:buFont typeface="+mj-lt"/>
              <a:buAutoNum type="alphaLcPeriod"/>
              <a:defRPr/>
            </a:pPr>
            <a:r>
              <a:rPr lang="en-US" dirty="0" smtClean="0"/>
              <a:t>A tracking Gantt chart</a:t>
            </a:r>
          </a:p>
          <a:p>
            <a:pPr marL="623887" indent="-514350">
              <a:buFont typeface="+mj-lt"/>
              <a:buAutoNum type="alphaLcPeriod"/>
              <a:defRPr/>
            </a:pPr>
            <a:r>
              <a:rPr lang="en-US" dirty="0" smtClean="0"/>
              <a:t>A schedule chart</a:t>
            </a:r>
          </a:p>
          <a:p>
            <a:pPr marL="623887" indent="-514350">
              <a:buFont typeface="+mj-lt"/>
              <a:buAutoNum type="alphaLcPeriod"/>
              <a:defRPr/>
            </a:pPr>
            <a:r>
              <a:rPr lang="en-US" dirty="0" smtClean="0"/>
              <a:t>A network chart</a:t>
            </a:r>
          </a:p>
          <a:p>
            <a:pPr>
              <a:defRPr/>
            </a:pPr>
            <a:endParaRPr lang="en-US" dirty="0" smtClean="0"/>
          </a:p>
          <a:p>
            <a:pPr>
              <a:defRPr/>
            </a:pPr>
            <a:endParaRPr lang="en-US" dirty="0"/>
          </a:p>
        </p:txBody>
      </p:sp>
      <p:sp>
        <p:nvSpPr>
          <p:cNvPr id="3" name="Title 2"/>
          <p:cNvSpPr>
            <a:spLocks noGrp="1"/>
          </p:cNvSpPr>
          <p:nvPr>
            <p:ph type="title"/>
          </p:nvPr>
        </p:nvSpPr>
        <p:spPr/>
        <p:txBody>
          <a:bodyPr>
            <a:normAutofit fontScale="90000"/>
          </a:bodyPr>
          <a:lstStyle/>
          <a:p>
            <a:pPr>
              <a:defRPr/>
            </a:pPr>
            <a:r>
              <a:rPr lang="en-US" dirty="0" smtClean="0"/>
              <a:t>What type of diagram shows planned and actual project schedule information?</a:t>
            </a:r>
            <a:endParaRPr lang="en-US" dirty="0"/>
          </a:p>
        </p:txBody>
      </p:sp>
      <p:sp>
        <p:nvSpPr>
          <p:cNvPr id="3174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0F744727-E435-4F15-AD89-9020350A97FB}" type="slidenum">
              <a:rPr lang="en-US" altLang="en-US" sz="1200" smtClean="0"/>
              <a:pPr/>
              <a:t>8</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p:txBody>
          <a:bodyPr/>
          <a:lstStyle/>
          <a:p>
            <a:pPr eaLnBrk="1" hangingPunct="1"/>
            <a:r>
              <a:rPr lang="en-US" altLang="en-US" smtClean="0"/>
              <a:t>A </a:t>
            </a:r>
            <a:r>
              <a:rPr lang="en-US" altLang="en-US" b="1" smtClean="0"/>
              <a:t>scatter diagram </a:t>
            </a:r>
            <a:r>
              <a:rPr lang="en-US" altLang="en-US" smtClean="0"/>
              <a:t>helps to show if there is a relationship between two variables</a:t>
            </a:r>
          </a:p>
          <a:p>
            <a:pPr eaLnBrk="1" hangingPunct="1"/>
            <a:r>
              <a:rPr lang="en-US" altLang="en-US" smtClean="0"/>
              <a:t>The closer data points are to a diagonal line, the more closely the two variables are related</a:t>
            </a:r>
          </a:p>
        </p:txBody>
      </p:sp>
      <p:sp>
        <p:nvSpPr>
          <p:cNvPr id="29698" name="Title 1"/>
          <p:cNvSpPr>
            <a:spLocks noGrp="1"/>
          </p:cNvSpPr>
          <p:nvPr>
            <p:ph type="title"/>
          </p:nvPr>
        </p:nvSpPr>
        <p:spPr/>
        <p:txBody>
          <a:bodyPr/>
          <a:lstStyle/>
          <a:p>
            <a:pPr eaLnBrk="1" hangingPunct="1">
              <a:defRPr/>
            </a:pPr>
            <a:r>
              <a:rPr lang="en-US" dirty="0" smtClean="0"/>
              <a:t>Scatter diagram</a:t>
            </a:r>
          </a:p>
        </p:txBody>
      </p:sp>
      <p:sp>
        <p:nvSpPr>
          <p:cNvPr id="9830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C80704A5-B384-4B88-8EBD-795ED65895A4}" type="slidenum">
              <a:rPr lang="en-US" altLang="en-US" sz="1200" smtClean="0"/>
              <a:pPr/>
              <a:t>80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defRPr/>
            </a:pPr>
            <a:r>
              <a:rPr lang="en-US" dirty="0" smtClean="0"/>
              <a:t>Figure 8-5. Sample Scatter Diagram</a:t>
            </a:r>
          </a:p>
        </p:txBody>
      </p:sp>
      <p:sp>
        <p:nvSpPr>
          <p:cNvPr id="9933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F60B3AA-4128-49BB-AC1B-86C9D9A29132}" type="slidenum">
              <a:rPr lang="en-US" altLang="en-US" sz="1200" smtClean="0"/>
              <a:pPr/>
              <a:t>81</a:t>
            </a:fld>
            <a:endParaRPr lang="en-US" altLang="en-US" sz="1200" smtClean="0"/>
          </a:p>
        </p:txBody>
      </p:sp>
      <p:pic>
        <p:nvPicPr>
          <p:cNvPr id="9933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p:txBody>
          <a:bodyPr/>
          <a:lstStyle/>
          <a:p>
            <a:pPr eaLnBrk="1" hangingPunct="1"/>
            <a:r>
              <a:rPr lang="en-US" altLang="en-US" smtClean="0"/>
              <a:t>A </a:t>
            </a:r>
            <a:r>
              <a:rPr lang="en-US" altLang="en-US" b="1" smtClean="0"/>
              <a:t>histogram</a:t>
            </a:r>
            <a:r>
              <a:rPr lang="en-US" altLang="en-US" smtClean="0"/>
              <a:t> is a bar graph of a distribution of variables</a:t>
            </a:r>
          </a:p>
          <a:p>
            <a:pPr eaLnBrk="1" hangingPunct="1"/>
            <a:r>
              <a:rPr lang="en-US" altLang="en-US" smtClean="0"/>
              <a:t>Each bar represents an attribute or characteristic of a problem or situation, and the height of the bar represents its frequency</a:t>
            </a:r>
          </a:p>
        </p:txBody>
      </p:sp>
      <p:sp>
        <p:nvSpPr>
          <p:cNvPr id="31746" name="Title 1"/>
          <p:cNvSpPr>
            <a:spLocks noGrp="1"/>
          </p:cNvSpPr>
          <p:nvPr>
            <p:ph type="title"/>
          </p:nvPr>
        </p:nvSpPr>
        <p:spPr/>
        <p:txBody>
          <a:bodyPr/>
          <a:lstStyle/>
          <a:p>
            <a:pPr eaLnBrk="1" hangingPunct="1">
              <a:defRPr/>
            </a:pPr>
            <a:r>
              <a:rPr lang="en-US" dirty="0" smtClean="0"/>
              <a:t>Histograms</a:t>
            </a:r>
          </a:p>
        </p:txBody>
      </p:sp>
      <p:sp>
        <p:nvSpPr>
          <p:cNvPr id="10035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67D3BD5-DB9A-4505-9320-7F96CC14CF47}" type="slidenum">
              <a:rPr lang="en-US" altLang="en-US" sz="1200" smtClean="0"/>
              <a:pPr/>
              <a:t>82</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defRPr/>
            </a:pPr>
            <a:r>
              <a:rPr lang="en-US" dirty="0" smtClean="0"/>
              <a:t>Figure 8-6. Sample Histogram</a:t>
            </a:r>
          </a:p>
        </p:txBody>
      </p:sp>
      <p:sp>
        <p:nvSpPr>
          <p:cNvPr id="10138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95BD698A-0D7E-447B-866B-687D96CC10F0}" type="slidenum">
              <a:rPr lang="en-US" altLang="en-US" sz="1200" smtClean="0"/>
              <a:pPr/>
              <a:t>83</a:t>
            </a:fld>
            <a:endParaRPr lang="en-US" altLang="en-US" sz="1200" smtClean="0"/>
          </a:p>
        </p:txBody>
      </p:sp>
      <p:pic>
        <p:nvPicPr>
          <p:cNvPr id="1013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268413"/>
            <a:ext cx="87852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p:txBody>
          <a:bodyPr/>
          <a:lstStyle/>
          <a:p>
            <a:pPr eaLnBrk="1" hangingPunct="1">
              <a:spcBef>
                <a:spcPct val="100000"/>
              </a:spcBef>
            </a:pPr>
            <a:r>
              <a:rPr lang="en-US" altLang="en-US" smtClean="0"/>
              <a:t>A</a:t>
            </a:r>
            <a:r>
              <a:rPr lang="en-US" altLang="en-US" b="1" smtClean="0"/>
              <a:t> Pareto chart </a:t>
            </a:r>
            <a:r>
              <a:rPr lang="en-US" altLang="en-US" smtClean="0"/>
              <a:t>is a histogram that can help you identify and prioritize problem areas</a:t>
            </a:r>
          </a:p>
          <a:p>
            <a:pPr eaLnBrk="1" hangingPunct="1">
              <a:spcBef>
                <a:spcPct val="100000"/>
              </a:spcBef>
            </a:pPr>
            <a:r>
              <a:rPr lang="en-US" altLang="en-US" b="1" smtClean="0"/>
              <a:t>Pareto analysis </a:t>
            </a:r>
            <a:r>
              <a:rPr lang="en-US" altLang="en-US" smtClean="0"/>
              <a:t>is</a:t>
            </a:r>
            <a:r>
              <a:rPr lang="en-US" altLang="en-US" b="1" smtClean="0"/>
              <a:t> </a:t>
            </a:r>
            <a:r>
              <a:rPr lang="en-US" altLang="en-US" smtClean="0"/>
              <a:t>also called the 80-20 rule, meaning that 80 percent of problems are often due to 20 percent of the causes</a:t>
            </a:r>
          </a:p>
          <a:p>
            <a:pPr eaLnBrk="1" hangingPunct="1">
              <a:buFont typeface="Wingdings" panose="05000000000000000000" pitchFamily="2" charset="2"/>
              <a:buNone/>
            </a:pPr>
            <a:endParaRPr lang="en-US" altLang="en-US" smtClean="0"/>
          </a:p>
        </p:txBody>
      </p:sp>
      <p:sp>
        <p:nvSpPr>
          <p:cNvPr id="33794" name="Rectangle 2"/>
          <p:cNvSpPr>
            <a:spLocks noGrp="1" noChangeArrowheads="1"/>
          </p:cNvSpPr>
          <p:nvPr>
            <p:ph type="title"/>
          </p:nvPr>
        </p:nvSpPr>
        <p:spPr/>
        <p:txBody>
          <a:bodyPr/>
          <a:lstStyle/>
          <a:p>
            <a:pPr eaLnBrk="1" hangingPunct="1">
              <a:defRPr/>
            </a:pPr>
            <a:r>
              <a:rPr lang="en-US" dirty="0" smtClean="0"/>
              <a:t>Pareto Charts</a:t>
            </a:r>
          </a:p>
        </p:txBody>
      </p:sp>
      <p:sp>
        <p:nvSpPr>
          <p:cNvPr id="10240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97C8BCB-9767-4E28-A57F-10B942C7AE26}" type="slidenum">
              <a:rPr lang="en-US" altLang="en-US" sz="1200" smtClean="0"/>
              <a:pPr/>
              <a:t>84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Figure 8-7. Sample Pareto Chart</a:t>
            </a:r>
          </a:p>
        </p:txBody>
      </p:sp>
      <p:sp>
        <p:nvSpPr>
          <p:cNvPr id="10342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B203A6E2-DC04-45CF-A8C4-0350D1B42126}" type="slidenum">
              <a:rPr lang="en-US" altLang="en-US" sz="1200" smtClean="0"/>
              <a:pPr/>
              <a:t>85</a:t>
            </a:fld>
            <a:endParaRPr lang="en-US" altLang="en-US" sz="1200" smtClean="0"/>
          </a:p>
        </p:txBody>
      </p:sp>
      <p:pic>
        <p:nvPicPr>
          <p:cNvPr id="1034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0010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5"/>
          <p:cNvSpPr>
            <a:spLocks noGrp="1"/>
          </p:cNvSpPr>
          <p:nvPr>
            <p:ph idx="1"/>
          </p:nvPr>
        </p:nvSpPr>
        <p:spPr/>
        <p:txBody>
          <a:bodyPr/>
          <a:lstStyle/>
          <a:p>
            <a:pPr eaLnBrk="1" hangingPunct="1"/>
            <a:r>
              <a:rPr lang="en-US" altLang="en-US" smtClean="0"/>
              <a:t>Flowcharts are graphic displays of the logic and flow of processes that help you analyze how problems occur and how processes can be improved</a:t>
            </a:r>
          </a:p>
          <a:p>
            <a:pPr eaLnBrk="1" hangingPunct="1"/>
            <a:r>
              <a:rPr lang="en-US" altLang="en-US" smtClean="0"/>
              <a:t>They show activities, decision points, and the order of how information is processed</a:t>
            </a:r>
          </a:p>
        </p:txBody>
      </p:sp>
      <p:sp>
        <p:nvSpPr>
          <p:cNvPr id="35842" name="Title 4"/>
          <p:cNvSpPr>
            <a:spLocks noGrp="1"/>
          </p:cNvSpPr>
          <p:nvPr>
            <p:ph type="title"/>
          </p:nvPr>
        </p:nvSpPr>
        <p:spPr/>
        <p:txBody>
          <a:bodyPr/>
          <a:lstStyle/>
          <a:p>
            <a:pPr eaLnBrk="1" hangingPunct="1">
              <a:defRPr/>
            </a:pPr>
            <a:r>
              <a:rPr lang="en-US" dirty="0" smtClean="0"/>
              <a:t>Flowcharts</a:t>
            </a:r>
          </a:p>
        </p:txBody>
      </p:sp>
      <p:sp>
        <p:nvSpPr>
          <p:cNvPr id="10445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60DDF75-7447-472F-AC5A-F9BA2B7F4FE9}" type="slidenum">
              <a:rPr lang="en-US" altLang="en-US" sz="1200" smtClean="0"/>
              <a:pPr/>
              <a:t>86</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en-US" dirty="0" smtClean="0"/>
              <a:t>Figure 8-8. Sample Flowchart</a:t>
            </a:r>
          </a:p>
        </p:txBody>
      </p:sp>
      <p:sp>
        <p:nvSpPr>
          <p:cNvPr id="10547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07FC7AF-F83F-42DB-AB32-177F393231C3}" type="slidenum">
              <a:rPr lang="en-US" altLang="en-US" sz="1200" smtClean="0"/>
              <a:pPr/>
              <a:t>87</a:t>
            </a:fld>
            <a:endParaRPr lang="en-US" altLang="en-US" sz="1200" smtClean="0"/>
          </a:p>
        </p:txBody>
      </p:sp>
      <p:pic>
        <p:nvPicPr>
          <p:cNvPr id="1054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43025"/>
            <a:ext cx="75438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1"/>
          <p:cNvSpPr>
            <a:spLocks noGrp="1"/>
          </p:cNvSpPr>
          <p:nvPr>
            <p:ph idx="1"/>
          </p:nvPr>
        </p:nvSpPr>
        <p:spPr/>
        <p:txBody>
          <a:bodyPr/>
          <a:lstStyle/>
          <a:p>
            <a:pPr eaLnBrk="1" hangingPunct="1"/>
            <a:r>
              <a:rPr lang="en-US" altLang="en-US" smtClean="0"/>
              <a:t>In addition to flowcharts, run charts are also used for stratification, a technique that shows data from a variety of sources to see if a pattern emerges</a:t>
            </a:r>
          </a:p>
          <a:p>
            <a:pPr eaLnBrk="1" hangingPunct="1"/>
            <a:r>
              <a:rPr lang="en-US" altLang="en-US" smtClean="0"/>
              <a:t> A </a:t>
            </a:r>
            <a:r>
              <a:rPr lang="en-US" altLang="en-US" b="1" smtClean="0"/>
              <a:t>run chart </a:t>
            </a:r>
            <a:r>
              <a:rPr lang="en-US" altLang="en-US" smtClean="0"/>
              <a:t>displays the history and pattern of variation of a process over time. </a:t>
            </a:r>
          </a:p>
          <a:p>
            <a:pPr eaLnBrk="1" hangingPunct="1"/>
            <a:r>
              <a:rPr lang="en-US" altLang="en-US" smtClean="0"/>
              <a:t>You can use run charts to perform trend analysis and forecast future outcomes based on historical results</a:t>
            </a:r>
          </a:p>
        </p:txBody>
      </p:sp>
      <p:sp>
        <p:nvSpPr>
          <p:cNvPr id="3" name="Title 2"/>
          <p:cNvSpPr>
            <a:spLocks noGrp="1"/>
          </p:cNvSpPr>
          <p:nvPr>
            <p:ph type="title"/>
          </p:nvPr>
        </p:nvSpPr>
        <p:spPr/>
        <p:txBody>
          <a:bodyPr/>
          <a:lstStyle/>
          <a:p>
            <a:pPr eaLnBrk="1" hangingPunct="1">
              <a:defRPr/>
            </a:pPr>
            <a:r>
              <a:rPr lang="en-US" dirty="0" smtClean="0"/>
              <a:t>Run Charts</a:t>
            </a:r>
            <a:endParaRPr lang="en-US" dirty="0"/>
          </a:p>
        </p:txBody>
      </p:sp>
      <p:sp>
        <p:nvSpPr>
          <p:cNvPr id="1065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7D0A6FC-CBA7-4013-9D13-52A003100D6A}" type="slidenum">
              <a:rPr lang="en-US" altLang="en-US" sz="1200" smtClean="0"/>
              <a:pPr/>
              <a:t>88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lang="en-US" dirty="0" smtClean="0"/>
              <a:t>Figure 8-9. Sample Run Chart</a:t>
            </a:r>
            <a:endParaRPr lang="en-US" dirty="0"/>
          </a:p>
        </p:txBody>
      </p:sp>
      <p:sp>
        <p:nvSpPr>
          <p:cNvPr id="10752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5CAFF4A0-C303-48A1-94F0-62434FCE5931}" type="slidenum">
              <a:rPr lang="en-US" altLang="en-US" sz="1200" smtClean="0"/>
              <a:pPr/>
              <a:t>89</a:t>
            </a:fld>
            <a:endParaRPr lang="en-US" altLang="en-US" sz="1200" smtClean="0"/>
          </a:p>
        </p:txBody>
      </p:sp>
      <p:pic>
        <p:nvPicPr>
          <p:cNvPr id="10752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65238"/>
            <a:ext cx="8429625"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523288" cy="4525963"/>
          </a:xfrm>
        </p:spPr>
        <p:txBody>
          <a:bodyPr/>
          <a:lstStyle/>
          <a:p>
            <a:pPr marL="566737" indent="-457200">
              <a:buFont typeface="+mj-lt"/>
              <a:buAutoNum type="alphaLcPeriod"/>
              <a:defRPr/>
            </a:pPr>
            <a:r>
              <a:rPr lang="en-US" sz="2400" dirty="0" smtClean="0"/>
              <a:t>Avoid the temptation to set too many deadlines on tasks.</a:t>
            </a:r>
          </a:p>
          <a:p>
            <a:pPr marL="566737" indent="-457200">
              <a:buFont typeface="+mj-lt"/>
              <a:buAutoNum type="alphaLcPeriod"/>
              <a:defRPr/>
            </a:pPr>
            <a:r>
              <a:rPr lang="en-US" sz="2400" dirty="0" smtClean="0"/>
              <a:t>Avoid using too many specific date constraints on tasks.</a:t>
            </a:r>
          </a:p>
          <a:p>
            <a:pPr marL="566737" indent="-457200">
              <a:buFont typeface="+mj-lt"/>
              <a:buAutoNum type="alphaLcPeriod"/>
              <a:defRPr/>
            </a:pPr>
            <a:r>
              <a:rPr lang="en-US" sz="2400" dirty="0" smtClean="0"/>
              <a:t>Avoid creating predecessor/successor task relationships between summary tasks.</a:t>
            </a:r>
          </a:p>
          <a:p>
            <a:pPr marL="566737" indent="-457200">
              <a:buFont typeface="+mj-lt"/>
              <a:buAutoNum type="alphaLcPeriod"/>
              <a:defRPr/>
            </a:pPr>
            <a:r>
              <a:rPr lang="en-US" sz="2400" dirty="0" smtClean="0"/>
              <a:t>Avoid assigning resources to summary tasks.</a:t>
            </a:r>
          </a:p>
          <a:p>
            <a:pPr marL="566737" indent="-457200">
              <a:buFont typeface="+mj-lt"/>
              <a:buAutoNum type="alphaLcPeriod"/>
              <a:defRPr/>
            </a:pPr>
            <a:r>
              <a:rPr lang="en-US" sz="2400" dirty="0" smtClean="0"/>
              <a:t>Only one task in a project should be entered without a predecessor</a:t>
            </a:r>
          </a:p>
          <a:p>
            <a:pPr marL="566737" indent="-457200">
              <a:buFont typeface="+mj-lt"/>
              <a:buAutoNum type="alphaLcPeriod"/>
              <a:defRPr/>
            </a:pPr>
            <a:r>
              <a:rPr lang="en-US" sz="2400" dirty="0" smtClean="0"/>
              <a:t>Only one task in a project should be without a successor.</a:t>
            </a:r>
            <a:endParaRPr lang="en-US" sz="2400" b="1" dirty="0" smtClean="0">
              <a:solidFill>
                <a:srgbClr val="FF0000"/>
              </a:solidFill>
            </a:endParaRPr>
          </a:p>
          <a:p>
            <a:pPr marL="623887" indent="-514350">
              <a:buFont typeface="+mj-lt"/>
              <a:buAutoNum type="alphaLcPeriod"/>
              <a:defRPr/>
            </a:pPr>
            <a:r>
              <a:rPr lang="en-US" dirty="0" smtClean="0"/>
              <a:t>All of the above are true</a:t>
            </a:r>
          </a:p>
          <a:p>
            <a:pPr marL="623887" indent="-514350">
              <a:buFont typeface="+mj-lt"/>
              <a:buAutoNum type="alphaLcPeriod"/>
              <a:defRPr/>
            </a:pPr>
            <a:r>
              <a:rPr lang="en-US" dirty="0" smtClean="0"/>
              <a:t>All of the above are false</a:t>
            </a:r>
            <a:endParaRPr lang="en-US" dirty="0"/>
          </a:p>
        </p:txBody>
      </p:sp>
      <p:sp>
        <p:nvSpPr>
          <p:cNvPr id="3" name="Title 2"/>
          <p:cNvSpPr>
            <a:spLocks noGrp="1"/>
          </p:cNvSpPr>
          <p:nvPr>
            <p:ph type="title"/>
          </p:nvPr>
        </p:nvSpPr>
        <p:spPr>
          <a:xfrm>
            <a:off x="435591" y="0"/>
            <a:ext cx="8229600" cy="1143000"/>
          </a:xfrm>
        </p:spPr>
        <p:txBody>
          <a:bodyPr/>
          <a:lstStyle/>
          <a:p>
            <a:pPr>
              <a:defRPr/>
            </a:pPr>
            <a:r>
              <a:rPr lang="en-US" dirty="0" smtClean="0"/>
              <a:t>Which of the following is false?</a:t>
            </a:r>
            <a:endParaRPr lang="en-US" dirty="0"/>
          </a:p>
        </p:txBody>
      </p:sp>
      <p:sp>
        <p:nvSpPr>
          <p:cNvPr id="327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8D89E5A-D46E-405F-AF78-BECF38535E91}" type="slidenum">
              <a:rPr lang="en-US" altLang="en-US" sz="1200" smtClean="0"/>
              <a:pPr/>
              <a:t>9</a:t>
            </a:fld>
            <a:endParaRPr lang="en-US" altLang="en-US" sz="1200" smtClean="0"/>
          </a:p>
        </p:txBody>
      </p:sp>
      <p:sp>
        <p:nvSpPr>
          <p:cNvPr id="6" name="Footer Placeholder 3"/>
          <p:cNvSpPr>
            <a:spLocks noGrp="1"/>
          </p:cNvSpPr>
          <p:nvPr>
            <p:ph type="ftr" sz="quarter" idx="10"/>
          </p:nvPr>
        </p:nvSpPr>
        <p:spPr/>
        <p:txBody>
          <a:bodyPr/>
          <a:lstStyle/>
          <a:p>
            <a:pPr>
              <a:defRPr/>
            </a:pPr>
            <a:r>
              <a:rPr lang="en-US"/>
              <a:t>Information Technology Project Management, Eighth Edition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xEl>
                                              <p:pRg st="6" end="6"/>
                                            </p:txEl>
                                          </p:spTgt>
                                        </p:tgtEl>
                                        <p:attrNameLst>
                                          <p:attrName>r</p:attrName>
                                        </p:attrNameLst>
                                      </p:cBhvr>
                                    </p:animRot>
                                    <p:animRot by="-240000">
                                      <p:cBhvr>
                                        <p:cTn id="7" dur="200" fill="hold">
                                          <p:stCondLst>
                                            <p:cond delay="200"/>
                                          </p:stCondLst>
                                        </p:cTn>
                                        <p:tgtEl>
                                          <p:spTgt spid="2">
                                            <p:txEl>
                                              <p:pRg st="6" end="6"/>
                                            </p:txEl>
                                          </p:spTgt>
                                        </p:tgtEl>
                                        <p:attrNameLst>
                                          <p:attrName>r</p:attrName>
                                        </p:attrNameLst>
                                      </p:cBhvr>
                                    </p:animRot>
                                    <p:animRot by="240000">
                                      <p:cBhvr>
                                        <p:cTn id="8" dur="200" fill="hold">
                                          <p:stCondLst>
                                            <p:cond delay="400"/>
                                          </p:stCondLst>
                                        </p:cTn>
                                        <p:tgtEl>
                                          <p:spTgt spid="2">
                                            <p:txEl>
                                              <p:pRg st="6" end="6"/>
                                            </p:txEl>
                                          </p:spTgt>
                                        </p:tgtEl>
                                        <p:attrNameLst>
                                          <p:attrName>r</p:attrName>
                                        </p:attrNameLst>
                                      </p:cBhvr>
                                    </p:animRot>
                                    <p:animRot by="-240000">
                                      <p:cBhvr>
                                        <p:cTn id="9" dur="200" fill="hold">
                                          <p:stCondLst>
                                            <p:cond delay="600"/>
                                          </p:stCondLst>
                                        </p:cTn>
                                        <p:tgtEl>
                                          <p:spTgt spid="2">
                                            <p:txEl>
                                              <p:pRg st="6" end="6"/>
                                            </p:txEl>
                                          </p:spTgt>
                                        </p:tgtEl>
                                        <p:attrNameLst>
                                          <p:attrName>r</p:attrName>
                                        </p:attrNameLst>
                                      </p:cBhvr>
                                    </p:animRot>
                                    <p:animRot by="120000">
                                      <p:cBhvr>
                                        <p:cTn id="10" dur="200" fill="hold">
                                          <p:stCondLst>
                                            <p:cond delay="800"/>
                                          </p:stCondLst>
                                        </p:cTn>
                                        <p:tgtEl>
                                          <p:spTgt spid="2">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347663" y="1828800"/>
            <a:ext cx="8262937" cy="4648200"/>
          </a:xfrm>
        </p:spPr>
        <p:txBody>
          <a:bodyPr/>
          <a:lstStyle/>
          <a:p>
            <a:pPr eaLnBrk="1" hangingPunct="1">
              <a:spcBef>
                <a:spcPct val="60000"/>
              </a:spcBef>
            </a:pPr>
            <a:r>
              <a:rPr lang="en-US" altLang="en-US" b="1" smtClean="0"/>
              <a:t>Statistical sampling</a:t>
            </a:r>
            <a:r>
              <a:rPr lang="en-US" altLang="en-US" smtClean="0"/>
              <a:t> involves choosing part of a population of interest for inspection</a:t>
            </a:r>
          </a:p>
          <a:p>
            <a:pPr eaLnBrk="1" hangingPunct="1">
              <a:spcBef>
                <a:spcPct val="60000"/>
              </a:spcBef>
            </a:pPr>
            <a:r>
              <a:rPr lang="en-US" altLang="en-US" smtClean="0"/>
              <a:t>The size of a sample depends on how representative you want the sample to be</a:t>
            </a:r>
          </a:p>
          <a:p>
            <a:pPr eaLnBrk="1" hangingPunct="1">
              <a:spcBef>
                <a:spcPct val="60000"/>
              </a:spcBef>
            </a:pPr>
            <a:r>
              <a:rPr lang="en-US" altLang="en-US" smtClean="0"/>
              <a:t>Sample size formula:</a:t>
            </a:r>
          </a:p>
          <a:p>
            <a:pPr lvl="1" eaLnBrk="1" hangingPunct="1">
              <a:spcBef>
                <a:spcPct val="60000"/>
              </a:spcBef>
              <a:buFont typeface="Wingdings" panose="05000000000000000000" pitchFamily="2" charset="2"/>
              <a:buNone/>
            </a:pPr>
            <a:r>
              <a:rPr lang="en-US" altLang="en-US" smtClean="0"/>
              <a:t>Sample size = .25 X (certainty factor/acceptable error)</a:t>
            </a:r>
            <a:r>
              <a:rPr lang="en-US" altLang="en-US" baseline="30000" smtClean="0"/>
              <a:t>2</a:t>
            </a:r>
          </a:p>
          <a:p>
            <a:pPr eaLnBrk="1" hangingPunct="1">
              <a:spcBef>
                <a:spcPct val="60000"/>
              </a:spcBef>
            </a:pPr>
            <a:r>
              <a:rPr lang="en-US" altLang="en-US" smtClean="0"/>
              <a:t>Be sure to consult with an expert when using statistical analysis</a:t>
            </a:r>
          </a:p>
        </p:txBody>
      </p:sp>
      <p:sp>
        <p:nvSpPr>
          <p:cNvPr id="37890" name="Rectangle 2"/>
          <p:cNvSpPr>
            <a:spLocks noGrp="1" noChangeArrowheads="1"/>
          </p:cNvSpPr>
          <p:nvPr>
            <p:ph type="title"/>
          </p:nvPr>
        </p:nvSpPr>
        <p:spPr/>
        <p:txBody>
          <a:bodyPr/>
          <a:lstStyle/>
          <a:p>
            <a:pPr eaLnBrk="1" hangingPunct="1">
              <a:defRPr/>
            </a:pPr>
            <a:r>
              <a:rPr lang="en-US" dirty="0" smtClean="0"/>
              <a:t>Statistical Sampling</a:t>
            </a:r>
          </a:p>
        </p:txBody>
      </p:sp>
      <p:sp>
        <p:nvSpPr>
          <p:cNvPr id="10854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DCDFD30-8750-4414-8EF5-09BF83607BFE}" type="slidenum">
              <a:rPr lang="en-US" altLang="en-US" sz="1200" smtClean="0"/>
              <a:pPr/>
              <a:t>90</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defRPr/>
            </a:pPr>
            <a:r>
              <a:rPr lang="en-US" dirty="0" smtClean="0"/>
              <a:t>Table 8-1. Commonly Used Certainty Factors</a:t>
            </a:r>
          </a:p>
        </p:txBody>
      </p:sp>
      <p:sp>
        <p:nvSpPr>
          <p:cNvPr id="1095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DFADCA1-79EC-472F-9995-7C528A0DCEB3}" type="slidenum">
              <a:rPr lang="en-US" altLang="en-US" sz="1200" smtClean="0"/>
              <a:pPr/>
              <a:t>91</a:t>
            </a:fld>
            <a:endParaRPr lang="en-US" altLang="en-US" sz="1200" smtClean="0"/>
          </a:p>
        </p:txBody>
      </p:sp>
      <p:pic>
        <p:nvPicPr>
          <p:cNvPr id="109573" name="Picture 5" descr="Tbl08-01.bmp"/>
          <p:cNvPicPr>
            <a:picLocks noChangeAspect="1"/>
          </p:cNvPicPr>
          <p:nvPr/>
        </p:nvPicPr>
        <p:blipFill>
          <a:blip r:embed="rId2">
            <a:extLst>
              <a:ext uri="{28A0092B-C50C-407E-A947-70E740481C1C}">
                <a14:useLocalDpi xmlns:a14="http://schemas.microsoft.com/office/drawing/2010/main" val="0"/>
              </a:ext>
            </a:extLst>
          </a:blip>
          <a:srcRect t="14288"/>
          <a:stretch>
            <a:fillRect/>
          </a:stretch>
        </p:blipFill>
        <p:spPr bwMode="auto">
          <a:xfrm>
            <a:off x="84138" y="1981200"/>
            <a:ext cx="875506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a:xfrm>
            <a:off x="457200" y="1676400"/>
            <a:ext cx="8458200" cy="3657600"/>
          </a:xfrm>
        </p:spPr>
        <p:txBody>
          <a:bodyPr/>
          <a:lstStyle/>
          <a:p>
            <a:pPr eaLnBrk="1" hangingPunct="1"/>
            <a:r>
              <a:rPr lang="en-US" altLang="en-US" b="1" smtClean="0"/>
              <a:t>Six Sigma</a:t>
            </a:r>
            <a:r>
              <a:rPr lang="en-US" altLang="en-US" smtClean="0"/>
              <a:t> is “a comprehensive and flexible system for achieving, sustaining, and maximizing business success.  Six Sigma is uniquely driven by close understanding of customer needs, disciplined use of facts, data, and statistical analysis, and diligent attention to managing, improving, and reinventing business processes”*</a:t>
            </a:r>
          </a:p>
        </p:txBody>
      </p:sp>
      <p:sp>
        <p:nvSpPr>
          <p:cNvPr id="39938" name="Rectangle 2"/>
          <p:cNvSpPr>
            <a:spLocks noGrp="1" noChangeArrowheads="1"/>
          </p:cNvSpPr>
          <p:nvPr>
            <p:ph type="title"/>
          </p:nvPr>
        </p:nvSpPr>
        <p:spPr/>
        <p:txBody>
          <a:bodyPr/>
          <a:lstStyle/>
          <a:p>
            <a:pPr eaLnBrk="1" hangingPunct="1">
              <a:defRPr/>
            </a:pPr>
            <a:r>
              <a:rPr lang="en-US" dirty="0" smtClean="0"/>
              <a:t>Six Sigma</a:t>
            </a:r>
          </a:p>
        </p:txBody>
      </p:sp>
      <p:sp>
        <p:nvSpPr>
          <p:cNvPr id="11059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E424116-FF47-4C11-9E31-99A7937DF1B2}" type="slidenum">
              <a:rPr lang="en-US" altLang="en-US" sz="1200" smtClean="0"/>
              <a:pPr/>
              <a:t>92</a:t>
            </a:fld>
            <a:endParaRPr lang="en-US" altLang="en-US" sz="1200" smtClean="0"/>
          </a:p>
        </p:txBody>
      </p:sp>
      <p:sp>
        <p:nvSpPr>
          <p:cNvPr id="110598" name="Text Box 5"/>
          <p:cNvSpPr txBox="1">
            <a:spLocks noChangeArrowheads="1"/>
          </p:cNvSpPr>
          <p:nvPr/>
        </p:nvSpPr>
        <p:spPr bwMode="auto">
          <a:xfrm>
            <a:off x="533400" y="51054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eaLnBrk="1" hangingPunct="1"/>
            <a:r>
              <a:rPr lang="en-US" altLang="en-US" sz="2000"/>
              <a:t>*Pande, Peter S., Robert P. Neuman, and Roland R. Cavanagh, </a:t>
            </a:r>
            <a:r>
              <a:rPr lang="en-US" altLang="en-US" sz="2000" i="1"/>
              <a:t>The</a:t>
            </a:r>
          </a:p>
          <a:p>
            <a:pPr eaLnBrk="1" hangingPunct="1"/>
            <a:r>
              <a:rPr lang="en-US" altLang="en-US" sz="2000" i="1"/>
              <a:t>Six Sigma Way</a:t>
            </a:r>
            <a:r>
              <a:rPr lang="en-US" altLang="en-US" sz="2000"/>
              <a:t>, New York: McGraw-Hill, 2000, p. xi.</a:t>
            </a:r>
          </a:p>
        </p:txBody>
      </p:sp>
      <p:sp>
        <p:nvSpPr>
          <p:cNvPr id="7"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idx="1"/>
          </p:nvPr>
        </p:nvSpPr>
        <p:spPr/>
        <p:txBody>
          <a:bodyPr/>
          <a:lstStyle/>
          <a:p>
            <a:pPr eaLnBrk="1" hangingPunct="1">
              <a:spcBef>
                <a:spcPct val="100000"/>
              </a:spcBef>
            </a:pPr>
            <a:r>
              <a:rPr lang="en-US" altLang="en-US" smtClean="0"/>
              <a:t>The target for perfection is the achievement of no more than </a:t>
            </a:r>
            <a:r>
              <a:rPr lang="en-US" altLang="en-US" b="1" smtClean="0"/>
              <a:t>3.4 defects per million opportunities</a:t>
            </a:r>
          </a:p>
          <a:p>
            <a:pPr eaLnBrk="1" hangingPunct="1">
              <a:spcBef>
                <a:spcPct val="100000"/>
              </a:spcBef>
            </a:pPr>
            <a:r>
              <a:rPr lang="en-US" altLang="en-US" smtClean="0"/>
              <a:t>The principles can apply to a wide variety of processes</a:t>
            </a:r>
          </a:p>
          <a:p>
            <a:pPr eaLnBrk="1" hangingPunct="1">
              <a:spcBef>
                <a:spcPct val="100000"/>
              </a:spcBef>
            </a:pPr>
            <a:r>
              <a:rPr lang="en-US" altLang="en-US" smtClean="0"/>
              <a:t>Six Sigma projects normally follow a five-phase improvement process called DMAIC</a:t>
            </a:r>
          </a:p>
        </p:txBody>
      </p:sp>
      <p:sp>
        <p:nvSpPr>
          <p:cNvPr id="40962" name="Rectangle 2"/>
          <p:cNvSpPr>
            <a:spLocks noGrp="1" noChangeArrowheads="1"/>
          </p:cNvSpPr>
          <p:nvPr>
            <p:ph type="title"/>
          </p:nvPr>
        </p:nvSpPr>
        <p:spPr/>
        <p:txBody>
          <a:bodyPr/>
          <a:lstStyle/>
          <a:p>
            <a:pPr eaLnBrk="1" hangingPunct="1">
              <a:defRPr/>
            </a:pPr>
            <a:r>
              <a:rPr lang="en-US" dirty="0" smtClean="0"/>
              <a:t>Basic Information on Six Sigma</a:t>
            </a:r>
          </a:p>
        </p:txBody>
      </p:sp>
      <p:sp>
        <p:nvSpPr>
          <p:cNvPr id="1116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93A0CFB-A5B8-4B33-9078-5B67527EC3C1}" type="slidenum">
              <a:rPr lang="en-US" altLang="en-US" sz="1200" smtClean="0"/>
              <a:pPr/>
              <a:t>93</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idx="1"/>
          </p:nvPr>
        </p:nvSpPr>
        <p:spPr>
          <a:xfrm>
            <a:off x="304800" y="990600"/>
            <a:ext cx="8610600" cy="5029200"/>
          </a:xfrm>
        </p:spPr>
        <p:txBody>
          <a:bodyPr/>
          <a:lstStyle/>
          <a:p>
            <a:pPr eaLnBrk="1" hangingPunct="1"/>
            <a:r>
              <a:rPr lang="en-US" altLang="en-US" sz="2600" b="1" smtClean="0"/>
              <a:t>DMAIC </a:t>
            </a:r>
            <a:r>
              <a:rPr lang="en-US" altLang="en-US" sz="2600" smtClean="0"/>
              <a:t>is a systematic, closed-loop process for continued improvement that is scientific and fact based</a:t>
            </a:r>
          </a:p>
          <a:p>
            <a:pPr eaLnBrk="1" hangingPunct="1"/>
            <a:r>
              <a:rPr lang="en-US" altLang="en-US" sz="2600" smtClean="0"/>
              <a:t>DMAIC stands for:</a:t>
            </a:r>
          </a:p>
          <a:p>
            <a:pPr lvl="1" eaLnBrk="1" hangingPunct="1"/>
            <a:r>
              <a:rPr lang="en-US" altLang="en-US" b="1" smtClean="0"/>
              <a:t>D</a:t>
            </a:r>
            <a:r>
              <a:rPr lang="en-US" altLang="en-US" smtClean="0"/>
              <a:t>efine: Define the problem/opportunity, process, and customer requirements</a:t>
            </a:r>
          </a:p>
          <a:p>
            <a:pPr lvl="1" eaLnBrk="1" hangingPunct="1"/>
            <a:r>
              <a:rPr lang="en-US" altLang="en-US" b="1" smtClean="0"/>
              <a:t>M</a:t>
            </a:r>
            <a:r>
              <a:rPr lang="en-US" altLang="en-US" smtClean="0"/>
              <a:t>easure: Define measures, then collect, compile, and display data</a:t>
            </a:r>
          </a:p>
          <a:p>
            <a:pPr lvl="1" eaLnBrk="1" hangingPunct="1"/>
            <a:r>
              <a:rPr lang="en-US" altLang="en-US" b="1" smtClean="0"/>
              <a:t>A</a:t>
            </a:r>
            <a:r>
              <a:rPr lang="en-US" altLang="en-US" smtClean="0"/>
              <a:t>nalyze: Scrutinize process details to find improvement opportunities</a:t>
            </a:r>
          </a:p>
          <a:p>
            <a:pPr lvl="1" eaLnBrk="1" hangingPunct="1"/>
            <a:r>
              <a:rPr lang="en-US" altLang="en-US" b="1" smtClean="0"/>
              <a:t>I</a:t>
            </a:r>
            <a:r>
              <a:rPr lang="en-US" altLang="en-US" smtClean="0"/>
              <a:t>mprove: Generate solutions and ideas for improving the problem</a:t>
            </a:r>
          </a:p>
          <a:p>
            <a:pPr lvl="1" eaLnBrk="1" hangingPunct="1"/>
            <a:r>
              <a:rPr lang="en-US" altLang="en-US" b="1" smtClean="0"/>
              <a:t>C</a:t>
            </a:r>
            <a:r>
              <a:rPr lang="en-US" altLang="en-US" smtClean="0"/>
              <a:t>ontrol: Track and verify the stability of the improvements and the predictability of the solution</a:t>
            </a:r>
          </a:p>
          <a:p>
            <a:pPr eaLnBrk="1" hangingPunct="1">
              <a:lnSpc>
                <a:spcPct val="80000"/>
              </a:lnSpc>
            </a:pPr>
            <a:endParaRPr lang="en-US" altLang="en-US" sz="2400" smtClean="0"/>
          </a:p>
        </p:txBody>
      </p:sp>
      <p:sp>
        <p:nvSpPr>
          <p:cNvPr id="41986" name="Rectangle 2"/>
          <p:cNvSpPr>
            <a:spLocks noGrp="1" noChangeArrowheads="1"/>
          </p:cNvSpPr>
          <p:nvPr>
            <p:ph type="title"/>
          </p:nvPr>
        </p:nvSpPr>
        <p:spPr>
          <a:xfrm>
            <a:off x="381000" y="304800"/>
            <a:ext cx="8382000" cy="685800"/>
          </a:xfrm>
        </p:spPr>
        <p:txBody>
          <a:bodyPr>
            <a:normAutofit fontScale="90000"/>
          </a:bodyPr>
          <a:lstStyle/>
          <a:p>
            <a:pPr eaLnBrk="1" hangingPunct="1">
              <a:defRPr/>
            </a:pPr>
            <a:r>
              <a:rPr lang="en-US" dirty="0" smtClean="0"/>
              <a:t>DMAIC</a:t>
            </a:r>
          </a:p>
        </p:txBody>
      </p:sp>
      <p:sp>
        <p:nvSpPr>
          <p:cNvPr id="11264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25E4CC41-83F3-4866-82E1-B19760590757}" type="slidenum">
              <a:rPr lang="en-US" altLang="en-US" sz="1200" smtClean="0"/>
              <a:pPr/>
              <a:t>94</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idx="1"/>
          </p:nvPr>
        </p:nvSpPr>
        <p:spPr>
          <a:xfrm>
            <a:off x="304800" y="1752600"/>
            <a:ext cx="8458200" cy="4572000"/>
          </a:xfrm>
        </p:spPr>
        <p:txBody>
          <a:bodyPr/>
          <a:lstStyle/>
          <a:p>
            <a:pPr eaLnBrk="1" hangingPunct="1"/>
            <a:r>
              <a:rPr lang="en-US" altLang="en-US" smtClean="0"/>
              <a:t>It requires an organization-wide commitment.</a:t>
            </a:r>
          </a:p>
          <a:p>
            <a:pPr eaLnBrk="1" hangingPunct="1"/>
            <a:r>
              <a:rPr lang="en-US" altLang="en-US" smtClean="0"/>
              <a:t>Training follows the “Belt” system</a:t>
            </a:r>
          </a:p>
          <a:p>
            <a:pPr eaLnBrk="1" hangingPunct="1"/>
            <a:r>
              <a:rPr lang="en-US" altLang="en-US" smtClean="0"/>
              <a:t>Six Sigma organizations have the ability and willingness to adopt contrary objectives, such as reducing errors and getting things done faster</a:t>
            </a:r>
          </a:p>
          <a:p>
            <a:pPr eaLnBrk="1" hangingPunct="1"/>
            <a:r>
              <a:rPr lang="en-US" altLang="en-US" smtClean="0"/>
              <a:t>It is an operating philosophy that is customer focused and strives to drive out waste, raise levels of quality, and improve financial performance at </a:t>
            </a:r>
            <a:r>
              <a:rPr lang="en-US" altLang="en-US" i="1" smtClean="0"/>
              <a:t>breakthrough</a:t>
            </a:r>
            <a:r>
              <a:rPr lang="en-US" altLang="en-US" smtClean="0"/>
              <a:t> levels</a:t>
            </a:r>
          </a:p>
        </p:txBody>
      </p:sp>
      <p:sp>
        <p:nvSpPr>
          <p:cNvPr id="43010" name="Rectangle 2"/>
          <p:cNvSpPr>
            <a:spLocks noGrp="1" noChangeArrowheads="1"/>
          </p:cNvSpPr>
          <p:nvPr>
            <p:ph type="title"/>
          </p:nvPr>
        </p:nvSpPr>
        <p:spPr/>
        <p:txBody>
          <a:bodyPr>
            <a:normAutofit fontScale="90000"/>
          </a:bodyPr>
          <a:lstStyle/>
          <a:p>
            <a:pPr eaLnBrk="1" hangingPunct="1">
              <a:defRPr/>
            </a:pPr>
            <a:r>
              <a:rPr lang="en-US" dirty="0" smtClean="0"/>
              <a:t>How is Six Sigma Quality</a:t>
            </a:r>
            <a:br>
              <a:rPr lang="en-US" dirty="0" smtClean="0"/>
            </a:br>
            <a:r>
              <a:rPr lang="en-US" dirty="0" smtClean="0"/>
              <a:t> Control Unique?</a:t>
            </a:r>
          </a:p>
        </p:txBody>
      </p:sp>
      <p:sp>
        <p:nvSpPr>
          <p:cNvPr id="113669"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663D6886-BA71-470C-9682-F8578CE198A0}" type="slidenum">
              <a:rPr lang="en-US" altLang="en-US" sz="1200" smtClean="0"/>
              <a:pPr/>
              <a:t>95</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idx="1"/>
          </p:nvPr>
        </p:nvSpPr>
        <p:spPr>
          <a:xfrm>
            <a:off x="304800" y="990600"/>
            <a:ext cx="8686800" cy="4525963"/>
          </a:xfrm>
        </p:spPr>
        <p:txBody>
          <a:bodyPr/>
          <a:lstStyle/>
          <a:p>
            <a:pPr eaLnBrk="1" hangingPunct="1"/>
            <a:r>
              <a:rPr lang="en-US" altLang="en-US" smtClean="0"/>
              <a:t>Motorola, Inc. pioneered the adoption of Six Sigma in the 1980s and saved about $14 billion</a:t>
            </a:r>
          </a:p>
          <a:p>
            <a:pPr eaLnBrk="1" hangingPunct="1"/>
            <a:r>
              <a:rPr lang="en-US" altLang="en-US" smtClean="0"/>
              <a:t>Allied Signal/Honeywell saved more than $600 million a year by reducing the costs of reworking defects and improving aircraft engine design processes</a:t>
            </a:r>
          </a:p>
          <a:p>
            <a:pPr eaLnBrk="1" hangingPunct="1"/>
            <a:r>
              <a:rPr lang="en-US" altLang="en-US" smtClean="0"/>
              <a:t>After implementing the solutions recommended by a Six Sigma team for Baptist St. Anthony's Hospital in Amarillo, Texas, the percent of delayed cases in the radiology department dropped from 79 percent to 33 percent, delays decreased by 22 percent, and the number of orders missing or needing clarification dropped to zero from 11 percent</a:t>
            </a:r>
          </a:p>
        </p:txBody>
      </p:sp>
      <p:sp>
        <p:nvSpPr>
          <p:cNvPr id="44034" name="Rectangle 2"/>
          <p:cNvSpPr>
            <a:spLocks noGrp="1" noChangeArrowheads="1"/>
          </p:cNvSpPr>
          <p:nvPr>
            <p:ph type="title"/>
          </p:nvPr>
        </p:nvSpPr>
        <p:spPr>
          <a:xfrm>
            <a:off x="457200" y="0"/>
            <a:ext cx="8229600" cy="1143000"/>
          </a:xfrm>
        </p:spPr>
        <p:txBody>
          <a:bodyPr/>
          <a:lstStyle/>
          <a:p>
            <a:pPr eaLnBrk="1" hangingPunct="1">
              <a:defRPr/>
            </a:pPr>
            <a:r>
              <a:rPr lang="en-US" dirty="0" smtClean="0"/>
              <a:t>What Went Right?</a:t>
            </a:r>
          </a:p>
        </p:txBody>
      </p:sp>
      <p:sp>
        <p:nvSpPr>
          <p:cNvPr id="11469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46553EA-2A94-43F8-81D1-60669D3A7F4A}" type="slidenum">
              <a:rPr lang="en-US" altLang="en-US" sz="1200" smtClean="0"/>
              <a:pPr/>
              <a:t>96</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a:xfrm>
            <a:off x="381000" y="990600"/>
            <a:ext cx="8458200" cy="4572000"/>
          </a:xfrm>
        </p:spPr>
        <p:txBody>
          <a:bodyPr/>
          <a:lstStyle/>
          <a:p>
            <a:pPr eaLnBrk="1" hangingPunct="1">
              <a:lnSpc>
                <a:spcPct val="90000"/>
              </a:lnSpc>
            </a:pPr>
            <a:r>
              <a:rPr lang="en-US" altLang="en-US" sz="2400" smtClean="0"/>
              <a:t>Joseph M. Juran stated, “All improvement takes place project by project, and in no other way”*</a:t>
            </a:r>
          </a:p>
          <a:p>
            <a:pPr eaLnBrk="1" hangingPunct="1">
              <a:lnSpc>
                <a:spcPct val="90000"/>
              </a:lnSpc>
            </a:pPr>
            <a:r>
              <a:rPr lang="en-US" altLang="en-US" sz="2400" smtClean="0"/>
              <a:t>It’s important to select projects carefully and apply higher quality where it makes sense; companies that use Six Sigma do not always boost their stock values</a:t>
            </a:r>
          </a:p>
          <a:p>
            <a:pPr eaLnBrk="1" hangingPunct="1">
              <a:lnSpc>
                <a:spcPct val="90000"/>
              </a:lnSpc>
            </a:pPr>
            <a:r>
              <a:rPr lang="en-US" altLang="en-US" sz="2400" smtClean="0"/>
              <a:t>Six Sigma projects must focus on a quality problem or gap between the current and desired performance and not have a clearly understood problem or a predetermined solution</a:t>
            </a:r>
            <a:endParaRPr lang="en-US" altLang="en-US" sz="1800" smtClean="0"/>
          </a:p>
          <a:p>
            <a:pPr eaLnBrk="1" hangingPunct="1">
              <a:buFont typeface="Wingdings" panose="05000000000000000000" pitchFamily="2" charset="2"/>
              <a:buNone/>
            </a:pPr>
            <a:r>
              <a:rPr lang="en-US" altLang="en-US" sz="1800" smtClean="0"/>
              <a:t>*“</a:t>
            </a:r>
            <a:r>
              <a:rPr lang="en-US" altLang="en-US" sz="1600" smtClean="0"/>
              <a:t>What You Need to Know About Six Sigma,” </a:t>
            </a:r>
            <a:r>
              <a:rPr lang="en-US" altLang="en-US" sz="1600" i="1" smtClean="0"/>
              <a:t>Productivity Digest </a:t>
            </a:r>
            <a:r>
              <a:rPr lang="en-US" altLang="en-US" sz="1600" smtClean="0"/>
              <a:t>(December 2001), p. 38.</a:t>
            </a:r>
          </a:p>
          <a:p>
            <a:pPr eaLnBrk="1" hangingPunct="1">
              <a:buFont typeface="Wingdings" panose="05000000000000000000" pitchFamily="2" charset="2"/>
              <a:buNone/>
            </a:pPr>
            <a:r>
              <a:rPr lang="en-US" altLang="en-US" sz="1600" smtClean="0"/>
              <a:t>**Clifford, Lee, “Why You Can Safely Ignore Six Sigma,” </a:t>
            </a:r>
            <a:r>
              <a:rPr lang="en-US" altLang="en-US" sz="1600" i="1" smtClean="0"/>
              <a:t>Fortune (</a:t>
            </a:r>
            <a:r>
              <a:rPr lang="en-US" altLang="en-US" sz="1600" smtClean="0"/>
              <a:t>January 22, 2001), p. 140.</a:t>
            </a:r>
          </a:p>
          <a:p>
            <a:pPr eaLnBrk="1" hangingPunct="1">
              <a:lnSpc>
                <a:spcPct val="90000"/>
              </a:lnSpc>
              <a:buFont typeface="Wingdings" panose="05000000000000000000" pitchFamily="2" charset="2"/>
              <a:buNone/>
            </a:pPr>
            <a:endParaRPr lang="en-US" altLang="en-US" sz="1600" smtClean="0"/>
          </a:p>
        </p:txBody>
      </p:sp>
      <p:sp>
        <p:nvSpPr>
          <p:cNvPr id="45058" name="Rectangle 2"/>
          <p:cNvSpPr>
            <a:spLocks noGrp="1" noChangeArrowheads="1"/>
          </p:cNvSpPr>
          <p:nvPr>
            <p:ph type="title"/>
          </p:nvPr>
        </p:nvSpPr>
        <p:spPr>
          <a:xfrm>
            <a:off x="457200" y="0"/>
            <a:ext cx="8229600" cy="1143000"/>
          </a:xfrm>
        </p:spPr>
        <p:txBody>
          <a:bodyPr>
            <a:normAutofit fontScale="90000"/>
          </a:bodyPr>
          <a:lstStyle/>
          <a:p>
            <a:pPr eaLnBrk="1" hangingPunct="1">
              <a:defRPr/>
            </a:pPr>
            <a:r>
              <a:rPr lang="en-US" dirty="0" smtClean="0"/>
              <a:t>Six Sigma and Project Management</a:t>
            </a:r>
          </a:p>
        </p:txBody>
      </p:sp>
      <p:sp>
        <p:nvSpPr>
          <p:cNvPr id="115717"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A1209F6D-32FF-4EDD-871F-611D0576BD42}" type="slidenum">
              <a:rPr lang="en-US" altLang="en-US" sz="1200" smtClean="0"/>
              <a:pPr/>
              <a:t>97</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52400" y="1524000"/>
            <a:ext cx="8839200" cy="4572000"/>
          </a:xfrm>
        </p:spPr>
        <p:txBody>
          <a:bodyPr/>
          <a:lstStyle/>
          <a:p>
            <a:pPr eaLnBrk="1" hangingPunct="1">
              <a:spcBef>
                <a:spcPct val="100000"/>
              </a:spcBef>
            </a:pPr>
            <a:r>
              <a:rPr lang="en-US" altLang="en-US" smtClean="0"/>
              <a:t>The training for Six Sigma includes many project management concepts, tools, and techniques</a:t>
            </a:r>
          </a:p>
          <a:p>
            <a:pPr eaLnBrk="1" hangingPunct="1">
              <a:spcBef>
                <a:spcPct val="100000"/>
              </a:spcBef>
            </a:pPr>
            <a:r>
              <a:rPr lang="en-US" altLang="en-US" smtClean="0"/>
              <a:t>For example, Six Sigma projects often use business cases, project charters, schedules, budgets, and so on</a:t>
            </a:r>
          </a:p>
          <a:p>
            <a:pPr eaLnBrk="1" hangingPunct="1">
              <a:spcBef>
                <a:spcPct val="100000"/>
              </a:spcBef>
            </a:pPr>
            <a:r>
              <a:rPr lang="en-US" altLang="en-US" smtClean="0"/>
              <a:t>Six Sigma projects are done in teams; the project manager is often called the team leader, and the sponsor is called the champion</a:t>
            </a:r>
          </a:p>
          <a:p>
            <a:pPr eaLnBrk="1" hangingPunct="1">
              <a:lnSpc>
                <a:spcPct val="90000"/>
              </a:lnSpc>
            </a:pPr>
            <a:endParaRPr lang="en-US" altLang="en-US" smtClean="0"/>
          </a:p>
          <a:p>
            <a:pPr eaLnBrk="1" hangingPunct="1">
              <a:lnSpc>
                <a:spcPct val="90000"/>
              </a:lnSpc>
              <a:buFont typeface="Wingdings" panose="05000000000000000000" pitchFamily="2" charset="2"/>
              <a:buNone/>
            </a:pPr>
            <a:endParaRPr lang="en-US" altLang="en-US" smtClean="0"/>
          </a:p>
        </p:txBody>
      </p:sp>
      <p:sp>
        <p:nvSpPr>
          <p:cNvPr id="46082" name="Rectangle 2"/>
          <p:cNvSpPr>
            <a:spLocks noGrp="1" noChangeArrowheads="1"/>
          </p:cNvSpPr>
          <p:nvPr>
            <p:ph type="title"/>
          </p:nvPr>
        </p:nvSpPr>
        <p:spPr/>
        <p:txBody>
          <a:bodyPr>
            <a:normAutofit fontScale="90000"/>
          </a:bodyPr>
          <a:lstStyle/>
          <a:p>
            <a:pPr eaLnBrk="1" hangingPunct="1">
              <a:defRPr/>
            </a:pPr>
            <a:r>
              <a:rPr lang="en-US" dirty="0" smtClean="0"/>
              <a:t>Six Sigma Projects Use </a:t>
            </a:r>
            <a:br>
              <a:rPr lang="en-US" dirty="0" smtClean="0"/>
            </a:br>
            <a:r>
              <a:rPr lang="en-US" dirty="0" smtClean="0"/>
              <a:t>Project Management</a:t>
            </a:r>
          </a:p>
        </p:txBody>
      </p:sp>
      <p:sp>
        <p:nvSpPr>
          <p:cNvPr id="11674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79065573-91D4-4F02-82B0-5172903AC5DA}" type="slidenum">
              <a:rPr lang="en-US" altLang="en-US" sz="1200" smtClean="0"/>
              <a:pPr/>
              <a:t>98</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idx="1"/>
          </p:nvPr>
        </p:nvSpPr>
        <p:spPr/>
        <p:txBody>
          <a:bodyPr/>
          <a:lstStyle/>
          <a:p>
            <a:pPr eaLnBrk="1" hangingPunct="1">
              <a:spcBef>
                <a:spcPct val="60000"/>
              </a:spcBef>
            </a:pPr>
            <a:r>
              <a:rPr lang="en-US" altLang="en-US" dirty="0" smtClean="0"/>
              <a:t>The term </a:t>
            </a:r>
            <a:r>
              <a:rPr lang="en-US" altLang="en-US" i="1" dirty="0" smtClean="0"/>
              <a:t>sigma</a:t>
            </a:r>
            <a:r>
              <a:rPr lang="en-US" altLang="en-US" dirty="0" smtClean="0"/>
              <a:t> means standard deviation</a:t>
            </a:r>
          </a:p>
          <a:p>
            <a:pPr eaLnBrk="1" hangingPunct="1">
              <a:spcBef>
                <a:spcPct val="60000"/>
              </a:spcBef>
            </a:pPr>
            <a:r>
              <a:rPr lang="en-US" altLang="en-US" b="1" dirty="0" smtClean="0"/>
              <a:t>Standard deviation</a:t>
            </a:r>
            <a:r>
              <a:rPr lang="en-US" altLang="en-US" dirty="0" smtClean="0"/>
              <a:t> measures how much variation exists in a distribution of data</a:t>
            </a:r>
          </a:p>
          <a:p>
            <a:pPr eaLnBrk="1" hangingPunct="1">
              <a:spcBef>
                <a:spcPct val="60000"/>
              </a:spcBef>
            </a:pPr>
            <a:r>
              <a:rPr lang="en-US" altLang="en-US" dirty="0" smtClean="0"/>
              <a:t>Standard deviation is a key factor in determining the acceptable number of defective units found in a population</a:t>
            </a:r>
          </a:p>
          <a:p>
            <a:pPr eaLnBrk="1" hangingPunct="1">
              <a:spcBef>
                <a:spcPct val="60000"/>
              </a:spcBef>
            </a:pPr>
            <a:r>
              <a:rPr lang="en-US" altLang="en-US" dirty="0" smtClean="0"/>
              <a:t>Six Sigma projects strive for no more than 3.4 defects per million opportunities, yet this number is confusing to many statisticians</a:t>
            </a:r>
          </a:p>
        </p:txBody>
      </p:sp>
      <p:sp>
        <p:nvSpPr>
          <p:cNvPr id="47106" name="Rectangle 2"/>
          <p:cNvSpPr>
            <a:spLocks noGrp="1" noChangeArrowheads="1"/>
          </p:cNvSpPr>
          <p:nvPr>
            <p:ph type="title"/>
          </p:nvPr>
        </p:nvSpPr>
        <p:spPr/>
        <p:txBody>
          <a:bodyPr/>
          <a:lstStyle/>
          <a:p>
            <a:pPr eaLnBrk="1" hangingPunct="1">
              <a:defRPr/>
            </a:pPr>
            <a:r>
              <a:rPr lang="en-US" dirty="0" smtClean="0"/>
              <a:t>Six Sigma and Statistics</a:t>
            </a:r>
          </a:p>
        </p:txBody>
      </p:sp>
      <p:sp>
        <p:nvSpPr>
          <p:cNvPr id="117765"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anose="020B0604020202020204" pitchFamily="34" charset="0"/>
                <a:cs typeface="Arial" panose="020B0604020202020204" pitchFamily="34" charset="0"/>
              </a:defRPr>
            </a:lvl1pPr>
            <a:lvl2pPr marL="742950" indent="-285750">
              <a:defRPr sz="2200">
                <a:solidFill>
                  <a:schemeClr val="tx1"/>
                </a:solidFill>
                <a:latin typeface="Arial" panose="020B0604020202020204" pitchFamily="34" charset="0"/>
                <a:cs typeface="Arial" panose="020B0604020202020204" pitchFamily="34" charset="0"/>
              </a:defRPr>
            </a:lvl2pPr>
            <a:lvl3pPr marL="1143000" indent="-228600">
              <a:defRPr sz="2200">
                <a:solidFill>
                  <a:schemeClr val="tx1"/>
                </a:solidFill>
                <a:latin typeface="Arial" panose="020B0604020202020204" pitchFamily="34" charset="0"/>
                <a:cs typeface="Arial" panose="020B0604020202020204" pitchFamily="34" charset="0"/>
              </a:defRPr>
            </a:lvl3pPr>
            <a:lvl4pPr marL="1600200" indent="-228600">
              <a:defRPr sz="2200">
                <a:solidFill>
                  <a:schemeClr val="tx1"/>
                </a:solidFill>
                <a:latin typeface="Arial" panose="020B0604020202020204" pitchFamily="34" charset="0"/>
                <a:cs typeface="Arial" panose="020B0604020202020204" pitchFamily="34" charset="0"/>
              </a:defRPr>
            </a:lvl4pPr>
            <a:lvl5pPr marL="2057400" indent="-22860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3FF695BD-1AEB-4D9B-AAA9-8394752F0802}" type="slidenum">
              <a:rPr lang="en-US" altLang="en-US" sz="1200" smtClean="0"/>
              <a:pPr/>
              <a:t>99</a:t>
            </a:fld>
            <a:endParaRPr lang="en-US" altLang="en-US" sz="1200" smtClean="0"/>
          </a:p>
        </p:txBody>
      </p:sp>
      <p:sp>
        <p:nvSpPr>
          <p:cNvPr id="6" name="Footer Placeholder 3"/>
          <p:cNvSpPr>
            <a:spLocks noGrp="1"/>
          </p:cNvSpPr>
          <p:nvPr>
            <p:ph type="ftr" sz="quarter" idx="10"/>
          </p:nvPr>
        </p:nvSpPr>
        <p:spPr>
          <a:xfrm>
            <a:off x="0" y="6492875"/>
            <a:ext cx="2590800" cy="365125"/>
          </a:xfrm>
        </p:spPr>
        <p:txBody>
          <a:bodyPr/>
          <a:lstStyle/>
          <a:p>
            <a:pPr>
              <a:defRPr/>
            </a:pPr>
            <a:r>
              <a:rPr lang="en-US"/>
              <a:t>Information Technology Project Management, Eighth Edition</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5034</TotalTime>
  <Words>7652</Words>
  <Application>Microsoft Office PowerPoint</Application>
  <PresentationFormat>On-screen Show (4:3)</PresentationFormat>
  <Paragraphs>841</Paragraphs>
  <Slides>130</Slides>
  <Notes>7</Notes>
  <HiddenSlides>8</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130</vt:i4>
      </vt:variant>
    </vt:vector>
  </HeadingPairs>
  <TitlesOfParts>
    <vt:vector size="133" baseType="lpstr">
      <vt:lpstr>Custom Design</vt:lpstr>
      <vt:lpstr>Theme1</vt:lpstr>
      <vt:lpstr>Microsoft Word 97 - 2003 Document</vt:lpstr>
      <vt:lpstr>Chapter 7: Project Cost Management</vt:lpstr>
      <vt:lpstr>Which of the following is not a Organizational Process Asset?</vt:lpstr>
      <vt:lpstr>Which of the following is not an Enterprise Environmental Factor?</vt:lpstr>
      <vt:lpstr>Which of the following is not a basic tool for duration estimating?</vt:lpstr>
      <vt:lpstr>Analogous estimating is most like ______ and requires that you have ____.</vt:lpstr>
      <vt:lpstr>Which of the following is not one of the three purposes for estimation?</vt:lpstr>
      <vt:lpstr>Scope _____ is often achieved by a customer inspection and then sign-off on key deliverables.</vt:lpstr>
      <vt:lpstr>What type of diagram shows planned and actual project schedule information?</vt:lpstr>
      <vt:lpstr>Which of the following is false?</vt:lpstr>
      <vt:lpstr>Which of the following statements regarding crashing is false?</vt:lpstr>
      <vt:lpstr>As discussed in class, the cost to fix a defect _____ over time and becomes exorbitant once the defect ______ </vt:lpstr>
      <vt:lpstr>Learning Objectives</vt:lpstr>
      <vt:lpstr>Learning Objectives</vt:lpstr>
      <vt:lpstr>The Importance of Project Cost Management</vt:lpstr>
      <vt:lpstr>What Went Wrong?</vt:lpstr>
      <vt:lpstr>U.S. Government--</vt:lpstr>
      <vt:lpstr>Other major cost overruns</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More Basic Principles of Cost Management</vt:lpstr>
      <vt:lpstr>Planning Cost Management</vt:lpstr>
      <vt:lpstr>Estimating Costs</vt:lpstr>
      <vt:lpstr>Cost Estimation Tools and Techniques</vt:lpstr>
      <vt:lpstr>Sources of estimation error</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Controlling Costs</vt:lpstr>
      <vt:lpstr>Earned Value Management (EVM)—You will not be tested on this—we will cover this after the second exam</vt:lpstr>
      <vt:lpstr>Earned Value Management Terms—all of these blue background slides will not be covered on the second exam</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Global Issues</vt:lpstr>
      <vt:lpstr>Figure 7-6. Earned Value Usage</vt:lpstr>
      <vt:lpstr>Top-Down Approaches for Estimating Project Times and Costs</vt:lpstr>
      <vt:lpstr>Apportion Method of Allocating Project Costs Using the Work Breakdown Structure</vt:lpstr>
      <vt:lpstr>Simplified Basic Function Point Count Process  for a Prospective Project or Deliverable</vt:lpstr>
      <vt:lpstr>Example:  Function Point Count Method</vt:lpstr>
      <vt:lpstr>Bottom-Up Approaches for Estimating Project Times and Costs</vt:lpstr>
      <vt:lpstr>Table 6-2. Types of Cost Estimates--Kerzner</vt:lpstr>
      <vt:lpstr>Estimation in General—COST or TIME</vt:lpstr>
      <vt:lpstr>Project Portfolio Management</vt:lpstr>
      <vt:lpstr>Benefits of Portfolio Management</vt:lpstr>
      <vt:lpstr>Best Practice</vt:lpstr>
      <vt:lpstr>Using Software to Assist in Cost Management</vt:lpstr>
      <vt:lpstr>Chapter Summary</vt:lpstr>
      <vt:lpstr>PowerPoint Presentation</vt:lpstr>
      <vt:lpstr>Chapter 8: Project Quality Management</vt:lpstr>
      <vt:lpstr>Learning Objectives</vt:lpstr>
      <vt:lpstr>Learning Objectives</vt:lpstr>
      <vt:lpstr>The Importance of Project Quality Management</vt:lpstr>
      <vt:lpstr>What Went Wrong?</vt:lpstr>
      <vt:lpstr>What Is Project Quality?</vt:lpstr>
      <vt:lpstr>What Is Project Quality Management?</vt:lpstr>
      <vt:lpstr>Figure 8-1. Project Quality Management Summary</vt:lpstr>
      <vt:lpstr>Planning Quality</vt:lpstr>
      <vt:lpstr>The Costs of Quality</vt:lpstr>
      <vt:lpstr>Scope Aspects of IT Projects</vt:lpstr>
      <vt:lpstr>Who’s Responsible for the Quality  of Projects?</vt:lpstr>
      <vt:lpstr>Performing Quality Assurance</vt:lpstr>
      <vt:lpstr>Controlling Quality</vt:lpstr>
      <vt:lpstr>Cause-and-Effect Diagrams</vt:lpstr>
      <vt:lpstr>Figure 8-2. Sample Cause-and-Effect Diagram</vt:lpstr>
      <vt:lpstr>Quality Control Charts</vt:lpstr>
      <vt:lpstr>The Seven Run Rule</vt:lpstr>
      <vt:lpstr>Figure 8-3. Sample Quality  Control Chart</vt:lpstr>
      <vt:lpstr>Checksheet</vt:lpstr>
      <vt:lpstr>Figure 8-4. Sample Checksheet</vt:lpstr>
      <vt:lpstr>Scatter diagram</vt:lpstr>
      <vt:lpstr>Figure 8-5. Sample Scatter Diagram</vt:lpstr>
      <vt:lpstr>Histograms</vt:lpstr>
      <vt:lpstr>Figure 8-6. Sample Histogram</vt:lpstr>
      <vt:lpstr>Pareto Charts</vt:lpstr>
      <vt:lpstr>Figure 8-7. Sample Pareto Chart</vt:lpstr>
      <vt:lpstr>Flowcharts</vt:lpstr>
      <vt:lpstr>Figure 8-8. Sample Flowchart</vt:lpstr>
      <vt:lpstr>Run Charts</vt:lpstr>
      <vt:lpstr>Figure 8-9. Sample Run Chart</vt:lpstr>
      <vt:lpstr>Statistical Sampling</vt:lpstr>
      <vt:lpstr>Table 8-1. Commonly Used Certainty Factors</vt:lpstr>
      <vt:lpstr>Six Sigma</vt:lpstr>
      <vt:lpstr>Basic Information on Six Sigma</vt:lpstr>
      <vt:lpstr>DMAIC</vt:lpstr>
      <vt:lpstr>How is Six Sigma Quality  Control Unique?</vt:lpstr>
      <vt:lpstr>What Went Right?</vt:lpstr>
      <vt:lpstr>Six Sigma and Project Management</vt:lpstr>
      <vt:lpstr>Six Sigma Projects Use  Project Management</vt:lpstr>
      <vt:lpstr>Six Sigma and Statistics</vt:lpstr>
      <vt:lpstr>Six Sigma Uses a Conversion Table</vt:lpstr>
      <vt:lpstr>Figure 8-10. Normal Distribution and Standard Deviation</vt:lpstr>
      <vt:lpstr>Table 8-2. Sigma and Defective Units</vt:lpstr>
      <vt:lpstr>Table 8-3: Sigma Conversion Table</vt:lpstr>
      <vt:lpstr>Six 9s of Quality</vt:lpstr>
      <vt:lpstr>Testing</vt:lpstr>
      <vt:lpstr>Top-ten most expensive programming bugs/defects were all maintenance errors</vt:lpstr>
      <vt:lpstr>One type of Testing--Walkthroughs</vt:lpstr>
      <vt:lpstr>What’s new in Testing?</vt:lpstr>
      <vt:lpstr>Figure 8-11. Testing Tasks in the Software Development Life Cycle</vt:lpstr>
      <vt:lpstr>Types of Tests</vt:lpstr>
      <vt:lpstr>Testing Alone Is Not Enough</vt:lpstr>
      <vt:lpstr>This means….</vt:lpstr>
      <vt:lpstr>Modern Quality Management</vt:lpstr>
      <vt:lpstr>Quality Experts</vt:lpstr>
      <vt:lpstr>Malcolm Baldrige Award</vt:lpstr>
      <vt:lpstr>ISO Standards</vt:lpstr>
      <vt:lpstr>Global Issues</vt:lpstr>
      <vt:lpstr>Improving Information Technology Project Quality</vt:lpstr>
      <vt:lpstr>Leadership</vt:lpstr>
      <vt:lpstr>The Cost of Quality</vt:lpstr>
      <vt:lpstr>Five Cost Categories Related to Quality</vt:lpstr>
      <vt:lpstr>Media Snapshot</vt:lpstr>
      <vt:lpstr>Organizational Influences, Workplace Factors, and Quality</vt:lpstr>
      <vt:lpstr>Expectations and Cultural Differences in Quality</vt:lpstr>
      <vt:lpstr>Maturity Models</vt:lpstr>
      <vt:lpstr>CMMI Levels</vt:lpstr>
      <vt:lpstr>PMI’s Maturity Model</vt:lpstr>
      <vt:lpstr>Best Practice</vt:lpstr>
      <vt:lpstr>Using Software to Assist in Project Quality Management</vt:lpstr>
      <vt:lpstr>Chapter Summary</vt:lpstr>
    </vt:vector>
  </TitlesOfParts>
  <Company>Augsburg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Burns, Jim</cp:lastModifiedBy>
  <cp:revision>196</cp:revision>
  <dcterms:created xsi:type="dcterms:W3CDTF">2001-07-05T23:10:12Z</dcterms:created>
  <dcterms:modified xsi:type="dcterms:W3CDTF">2017-03-09T13:44:48Z</dcterms:modified>
</cp:coreProperties>
</file>