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3" r:id="rId2"/>
  </p:sldMasterIdLst>
  <p:notesMasterIdLst>
    <p:notesMasterId r:id="rId116"/>
  </p:notesMasterIdLst>
  <p:handoutMasterIdLst>
    <p:handoutMasterId r:id="rId117"/>
  </p:handoutMasterIdLst>
  <p:sldIdLst>
    <p:sldId id="257" r:id="rId3"/>
    <p:sldId id="409" r:id="rId4"/>
    <p:sldId id="410" r:id="rId5"/>
    <p:sldId id="411" r:id="rId6"/>
    <p:sldId id="412" r:id="rId7"/>
    <p:sldId id="413" r:id="rId8"/>
    <p:sldId id="414" r:id="rId9"/>
    <p:sldId id="333" r:id="rId10"/>
    <p:sldId id="288" r:id="rId11"/>
    <p:sldId id="292" r:id="rId12"/>
    <p:sldId id="293" r:id="rId13"/>
    <p:sldId id="258" r:id="rId14"/>
    <p:sldId id="282" r:id="rId15"/>
    <p:sldId id="259" r:id="rId16"/>
    <p:sldId id="260" r:id="rId17"/>
    <p:sldId id="334" r:id="rId18"/>
    <p:sldId id="335" r:id="rId19"/>
    <p:sldId id="313" r:id="rId20"/>
    <p:sldId id="398" r:id="rId21"/>
    <p:sldId id="314" r:id="rId22"/>
    <p:sldId id="262" r:id="rId23"/>
    <p:sldId id="315" r:id="rId24"/>
    <p:sldId id="399" r:id="rId25"/>
    <p:sldId id="265" r:id="rId26"/>
    <p:sldId id="266" r:id="rId27"/>
    <p:sldId id="267" r:id="rId28"/>
    <p:sldId id="268" r:id="rId29"/>
    <p:sldId id="336" r:id="rId30"/>
    <p:sldId id="312" r:id="rId31"/>
    <p:sldId id="338" r:id="rId32"/>
    <p:sldId id="318" r:id="rId33"/>
    <p:sldId id="350" r:id="rId34"/>
    <p:sldId id="302" r:id="rId35"/>
    <p:sldId id="319" r:id="rId36"/>
    <p:sldId id="339" r:id="rId37"/>
    <p:sldId id="340" r:id="rId38"/>
    <p:sldId id="341" r:id="rId39"/>
    <p:sldId id="342" r:id="rId40"/>
    <p:sldId id="343" r:id="rId41"/>
    <p:sldId id="344" r:id="rId42"/>
    <p:sldId id="322" r:id="rId43"/>
    <p:sldId id="324" r:id="rId44"/>
    <p:sldId id="345" r:id="rId45"/>
    <p:sldId id="325" r:id="rId46"/>
    <p:sldId id="346" r:id="rId47"/>
    <p:sldId id="347" r:id="rId48"/>
    <p:sldId id="349" r:id="rId49"/>
    <p:sldId id="270" r:id="rId50"/>
    <p:sldId id="348" r:id="rId51"/>
    <p:sldId id="351" r:id="rId52"/>
    <p:sldId id="352" r:id="rId53"/>
    <p:sldId id="353" r:id="rId54"/>
    <p:sldId id="277" r:id="rId55"/>
    <p:sldId id="278" r:id="rId56"/>
    <p:sldId id="279" r:id="rId57"/>
    <p:sldId id="298" r:id="rId58"/>
    <p:sldId id="281" r:id="rId59"/>
    <p:sldId id="332" r:id="rId60"/>
    <p:sldId id="354" r:id="rId61"/>
    <p:sldId id="355" r:id="rId62"/>
    <p:sldId id="356" r:id="rId63"/>
    <p:sldId id="357" r:id="rId64"/>
    <p:sldId id="358" r:id="rId65"/>
    <p:sldId id="359" r:id="rId66"/>
    <p:sldId id="360" r:id="rId67"/>
    <p:sldId id="361" r:id="rId68"/>
    <p:sldId id="362" r:id="rId69"/>
    <p:sldId id="363" r:id="rId70"/>
    <p:sldId id="400" r:id="rId71"/>
    <p:sldId id="401" r:id="rId72"/>
    <p:sldId id="402" r:id="rId73"/>
    <p:sldId id="403" r:id="rId74"/>
    <p:sldId id="404" r:id="rId75"/>
    <p:sldId id="405" r:id="rId76"/>
    <p:sldId id="406" r:id="rId77"/>
    <p:sldId id="407" r:id="rId78"/>
    <p:sldId id="408" r:id="rId79"/>
    <p:sldId id="364" r:id="rId80"/>
    <p:sldId id="365" r:id="rId81"/>
    <p:sldId id="366" r:id="rId82"/>
    <p:sldId id="367" r:id="rId83"/>
    <p:sldId id="368" r:id="rId84"/>
    <p:sldId id="369" r:id="rId85"/>
    <p:sldId id="370" r:id="rId86"/>
    <p:sldId id="371" r:id="rId87"/>
    <p:sldId id="372" r:id="rId88"/>
    <p:sldId id="373" r:id="rId89"/>
    <p:sldId id="374" r:id="rId90"/>
    <p:sldId id="375" r:id="rId91"/>
    <p:sldId id="377" r:id="rId92"/>
    <p:sldId id="378" r:id="rId93"/>
    <p:sldId id="379" r:id="rId94"/>
    <p:sldId id="417" r:id="rId95"/>
    <p:sldId id="416" r:id="rId96"/>
    <p:sldId id="418"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Lst>
  <p:sldSz cx="9144000" cy="6858000" type="screen4x3"/>
  <p:notesSz cx="6934200" cy="92202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86355" autoAdjust="0"/>
  </p:normalViewPr>
  <p:slideViewPr>
    <p:cSldViewPr>
      <p:cViewPr varScale="1">
        <p:scale>
          <a:sx n="97" d="100"/>
          <a:sy n="97" d="100"/>
        </p:scale>
        <p:origin x="-1290" y="-96"/>
      </p:cViewPr>
      <p:guideLst>
        <p:guide orient="horz" pos="2160"/>
        <p:guide pos="2880"/>
      </p:guideLst>
    </p:cSldViewPr>
  </p:slideViewPr>
  <p:outlineViewPr>
    <p:cViewPr>
      <p:scale>
        <a:sx n="33" d="100"/>
        <a:sy n="33" d="100"/>
      </p:scale>
      <p:origin x="0" y="-100944"/>
    </p:cViewPr>
  </p:outlineViewPr>
  <p:notesTextViewPr>
    <p:cViewPr>
      <p:scale>
        <a:sx n="100" d="100"/>
        <a:sy n="100" d="100"/>
      </p:scale>
      <p:origin x="0" y="0"/>
    </p:cViewPr>
  </p:notesTextViewPr>
  <p:sorterViewPr>
    <p:cViewPr>
      <p:scale>
        <a:sx n="66" d="100"/>
        <a:sy n="66" d="100"/>
      </p:scale>
      <p:origin x="0" y="-394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5" name="Rectangle 3"/>
          <p:cNvSpPr>
            <a:spLocks noGrp="1" noChangeArrowheads="1"/>
          </p:cNvSpPr>
          <p:nvPr>
            <p:ph type="dt" sz="quarter" idx="1"/>
          </p:nvPr>
        </p:nvSpPr>
        <p:spPr bwMode="auto">
          <a:xfrm>
            <a:off x="392938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9396" name="Rectangle 4"/>
          <p:cNvSpPr>
            <a:spLocks noGrp="1" noChangeArrowheads="1"/>
          </p:cNvSpPr>
          <p:nvPr>
            <p:ph type="ftr" sz="quarter" idx="2"/>
          </p:nvPr>
        </p:nvSpPr>
        <p:spPr bwMode="auto">
          <a:xfrm>
            <a:off x="0" y="87591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7" name="Rectangle 5"/>
          <p:cNvSpPr>
            <a:spLocks noGrp="1" noChangeArrowheads="1"/>
          </p:cNvSpPr>
          <p:nvPr>
            <p:ph type="sldNum" sz="quarter" idx="3"/>
          </p:nvPr>
        </p:nvSpPr>
        <p:spPr bwMode="auto">
          <a:xfrm>
            <a:off x="3929380" y="87591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lnSpc>
                <a:spcPct val="100000"/>
              </a:lnSpc>
              <a:spcBef>
                <a:spcPct val="0"/>
              </a:spcBef>
              <a:buFontTx/>
              <a:buNone/>
              <a:defRPr sz="1200"/>
            </a:lvl1pPr>
          </a:lstStyle>
          <a:p>
            <a:pPr>
              <a:defRPr/>
            </a:pPr>
            <a:fld id="{4C7AC561-FEF4-4564-B1BB-B4891A40ACD7}" type="slidenum">
              <a:rPr lang="en-US"/>
              <a:pPr>
                <a:defRPr/>
              </a:pPr>
              <a:t>‹#›</a:t>
            </a:fld>
            <a:endParaRPr lang="en-US" dirty="0"/>
          </a:p>
        </p:txBody>
      </p:sp>
    </p:spTree>
    <p:extLst>
      <p:ext uri="{BB962C8B-B14F-4D97-AF65-F5344CB8AC3E}">
        <p14:creationId xmlns:p14="http://schemas.microsoft.com/office/powerpoint/2010/main" val="256297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67" name="Rectangle 3"/>
          <p:cNvSpPr>
            <a:spLocks noGrp="1" noChangeArrowheads="1"/>
          </p:cNvSpPr>
          <p:nvPr>
            <p:ph type="dt" idx="1"/>
          </p:nvPr>
        </p:nvSpPr>
        <p:spPr bwMode="auto">
          <a:xfrm>
            <a:off x="392938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24560" y="4379595"/>
            <a:ext cx="508508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7591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71" name="Rectangle 7"/>
          <p:cNvSpPr>
            <a:spLocks noGrp="1" noChangeArrowheads="1"/>
          </p:cNvSpPr>
          <p:nvPr>
            <p:ph type="sldNum" sz="quarter" idx="5"/>
          </p:nvPr>
        </p:nvSpPr>
        <p:spPr bwMode="auto">
          <a:xfrm>
            <a:off x="3929380" y="87591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lnSpc>
                <a:spcPct val="100000"/>
              </a:lnSpc>
              <a:spcBef>
                <a:spcPct val="0"/>
              </a:spcBef>
              <a:buFontTx/>
              <a:buNone/>
              <a:defRPr sz="1200"/>
            </a:lvl1pPr>
          </a:lstStyle>
          <a:p>
            <a:pPr>
              <a:defRPr/>
            </a:pPr>
            <a:fld id="{D4FD6BFF-8DB4-463C-8B03-99A14BC43E25}" type="slidenum">
              <a:rPr lang="en-US"/>
              <a:pPr>
                <a:defRPr/>
              </a:pPr>
              <a:t>‹#›</a:t>
            </a:fld>
            <a:endParaRPr lang="en-US" dirty="0"/>
          </a:p>
        </p:txBody>
      </p:sp>
    </p:spTree>
    <p:extLst>
      <p:ext uri="{BB962C8B-B14F-4D97-AF65-F5344CB8AC3E}">
        <p14:creationId xmlns:p14="http://schemas.microsoft.com/office/powerpoint/2010/main" val="1374656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pPr/>
              <a:t>1</a:t>
            </a:fld>
            <a:endParaRPr lang="en-US" dirty="0" smtClean="0"/>
          </a:p>
        </p:txBody>
      </p:sp>
    </p:spTree>
    <p:extLst>
      <p:ext uri="{BB962C8B-B14F-4D97-AF65-F5344CB8AC3E}">
        <p14:creationId xmlns:p14="http://schemas.microsoft.com/office/powerpoint/2010/main" val="116235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72" indent="-230772">
              <a:buAutoNum type="arabicPeriod"/>
            </a:pPr>
            <a:r>
              <a:rPr lang="en-US" dirty="0" smtClean="0"/>
              <a:t>The needs of mobile users in diverse contexts and environments will continue to drive companies to develop new products and services.</a:t>
            </a:r>
          </a:p>
          <a:p>
            <a:pPr marL="230772" indent="-230772">
              <a:buAutoNum type="arabicPeriod"/>
            </a:pPr>
            <a:r>
              <a:rPr lang="en-US" dirty="0" smtClean="0"/>
              <a:t>4.  the challenge is turning all that data into the right information to the right persons at the right time.</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16</a:t>
            </a:fld>
            <a:endParaRPr lang="en-US" dirty="0"/>
          </a:p>
        </p:txBody>
      </p:sp>
    </p:spTree>
    <p:extLst>
      <p:ext uri="{BB962C8B-B14F-4D97-AF65-F5344CB8AC3E}">
        <p14:creationId xmlns:p14="http://schemas.microsoft.com/office/powerpoint/2010/main" val="7919629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108</a:t>
            </a:fld>
            <a:endParaRPr lang="en-US" dirty="0"/>
          </a:p>
        </p:txBody>
      </p:sp>
    </p:spTree>
    <p:extLst>
      <p:ext uri="{BB962C8B-B14F-4D97-AF65-F5344CB8AC3E}">
        <p14:creationId xmlns:p14="http://schemas.microsoft.com/office/powerpoint/2010/main" val="2780846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109</a:t>
            </a:fld>
            <a:endParaRPr lang="en-US" dirty="0"/>
          </a:p>
        </p:txBody>
      </p:sp>
    </p:spTree>
    <p:extLst>
      <p:ext uri="{BB962C8B-B14F-4D97-AF65-F5344CB8AC3E}">
        <p14:creationId xmlns:p14="http://schemas.microsoft.com/office/powerpoint/2010/main" val="33714915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110</a:t>
            </a:fld>
            <a:endParaRPr lang="en-US" dirty="0"/>
          </a:p>
        </p:txBody>
      </p:sp>
    </p:spTree>
    <p:extLst>
      <p:ext uri="{BB962C8B-B14F-4D97-AF65-F5344CB8AC3E}">
        <p14:creationId xmlns:p14="http://schemas.microsoft.com/office/powerpoint/2010/main" val="11900613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111</a:t>
            </a:fld>
            <a:endParaRPr lang="en-US" dirty="0"/>
          </a:p>
        </p:txBody>
      </p:sp>
    </p:spTree>
    <p:extLst>
      <p:ext uri="{BB962C8B-B14F-4D97-AF65-F5344CB8AC3E}">
        <p14:creationId xmlns:p14="http://schemas.microsoft.com/office/powerpoint/2010/main" val="8841730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112</a:t>
            </a:fld>
            <a:endParaRPr lang="en-US" dirty="0"/>
          </a:p>
        </p:txBody>
      </p:sp>
    </p:spTree>
    <p:extLst>
      <p:ext uri="{BB962C8B-B14F-4D97-AF65-F5344CB8AC3E}">
        <p14:creationId xmlns:p14="http://schemas.microsoft.com/office/powerpoint/2010/main" val="41994535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113</a:t>
            </a:fld>
            <a:endParaRPr lang="en-US" dirty="0"/>
          </a:p>
        </p:txBody>
      </p:sp>
    </p:spTree>
    <p:extLst>
      <p:ext uri="{BB962C8B-B14F-4D97-AF65-F5344CB8AC3E}">
        <p14:creationId xmlns:p14="http://schemas.microsoft.com/office/powerpoint/2010/main" val="128623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17</a:t>
            </a:fld>
            <a:endParaRPr lang="en-US" dirty="0"/>
          </a:p>
        </p:txBody>
      </p:sp>
    </p:spTree>
    <p:extLst>
      <p:ext uri="{BB962C8B-B14F-4D97-AF65-F5344CB8AC3E}">
        <p14:creationId xmlns:p14="http://schemas.microsoft.com/office/powerpoint/2010/main" val="224371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PROGRESSIVE</a:t>
            </a:r>
            <a:r>
              <a:rPr lang="en-US" baseline="0" dirty="0" smtClean="0"/>
              <a:t> ELABORATION—projects are often defined broadly and then as they begin and as time passes, the specific details of the project become clearer.  Therefore, a project team should develop initial </a:t>
            </a:r>
            <a:r>
              <a:rPr lang="en-US" b="1" baseline="0" dirty="0" smtClean="0"/>
              <a:t>PLANS</a:t>
            </a:r>
            <a:r>
              <a:rPr lang="en-US" baseline="0" dirty="0" smtClean="0"/>
              <a:t> and then update them with more detail based on new information.  </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18</a:t>
            </a:fld>
            <a:endParaRPr lang="en-US" dirty="0"/>
          </a:p>
        </p:txBody>
      </p:sp>
    </p:spTree>
    <p:extLst>
      <p:ext uri="{BB962C8B-B14F-4D97-AF65-F5344CB8AC3E}">
        <p14:creationId xmlns:p14="http://schemas.microsoft.com/office/powerpoint/2010/main" val="16365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should be compelling, galvanizing and widely bought into.   In 1963 Pres. Kennedy embarked this country on the goal of putting men on the moon by the end of the decade…..and we did it for a mere 10 billion $.  That vision was compelling, galvanizing</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19</a:t>
            </a:fld>
            <a:endParaRPr lang="en-US" dirty="0"/>
          </a:p>
        </p:txBody>
      </p:sp>
    </p:spTree>
    <p:extLst>
      <p:ext uri="{BB962C8B-B14F-4D97-AF65-F5344CB8AC3E}">
        <p14:creationId xmlns:p14="http://schemas.microsoft.com/office/powerpoint/2010/main" val="376999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diagrams showing relationships between portfolios, programs, projects and their managers.  </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20</a:t>
            </a:fld>
            <a:endParaRPr lang="en-US" dirty="0"/>
          </a:p>
        </p:txBody>
      </p:sp>
    </p:spTree>
    <p:extLst>
      <p:ext uri="{BB962C8B-B14F-4D97-AF65-F5344CB8AC3E}">
        <p14:creationId xmlns:p14="http://schemas.microsoft.com/office/powerpoint/2010/main" val="364148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your simpler diagram between scope, cost and time.  Explain what SCOPE is.  SCOPE is defined</a:t>
            </a:r>
            <a:r>
              <a:rPr lang="en-US" baseline="0" dirty="0" smtClean="0"/>
              <a:t> by the requirements of the project deliverable.  What are the requirements?  The specific functionality and features you as a customer require of the project.</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21</a:t>
            </a:fld>
            <a:endParaRPr lang="en-US" dirty="0"/>
          </a:p>
        </p:txBody>
      </p:sp>
    </p:spTree>
    <p:extLst>
      <p:ext uri="{BB962C8B-B14F-4D97-AF65-F5344CB8AC3E}">
        <p14:creationId xmlns:p14="http://schemas.microsoft.com/office/powerpoint/2010/main" val="204104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22</a:t>
            </a:fld>
            <a:endParaRPr lang="en-US" dirty="0"/>
          </a:p>
        </p:txBody>
      </p:sp>
    </p:spTree>
    <p:extLst>
      <p:ext uri="{BB962C8B-B14F-4D97-AF65-F5344CB8AC3E}">
        <p14:creationId xmlns:p14="http://schemas.microsoft.com/office/powerpoint/2010/main" val="134138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23</a:t>
            </a:fld>
            <a:endParaRPr lang="en-US" dirty="0"/>
          </a:p>
        </p:txBody>
      </p:sp>
    </p:spTree>
    <p:extLst>
      <p:ext uri="{BB962C8B-B14F-4D97-AF65-F5344CB8AC3E}">
        <p14:creationId xmlns:p14="http://schemas.microsoft.com/office/powerpoint/2010/main" val="3111459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24</a:t>
            </a:fld>
            <a:endParaRPr lang="en-US" dirty="0"/>
          </a:p>
        </p:txBody>
      </p:sp>
    </p:spTree>
    <p:extLst>
      <p:ext uri="{BB962C8B-B14F-4D97-AF65-F5344CB8AC3E}">
        <p14:creationId xmlns:p14="http://schemas.microsoft.com/office/powerpoint/2010/main" val="2699090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sponsor is in red because he is often the person funding the</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25</a:t>
            </a:fld>
            <a:endParaRPr lang="en-US" dirty="0"/>
          </a:p>
        </p:txBody>
      </p:sp>
    </p:spTree>
    <p:extLst>
      <p:ext uri="{BB962C8B-B14F-4D97-AF65-F5344CB8AC3E}">
        <p14:creationId xmlns:p14="http://schemas.microsoft.com/office/powerpoint/2010/main" val="248894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construction project have at least an 80% success probability….IT projects are 30%--up from 16% in the 1990’s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a:t>
            </a:fld>
            <a:endParaRPr lang="en-US" dirty="0"/>
          </a:p>
        </p:txBody>
      </p:sp>
    </p:spTree>
    <p:extLst>
      <p:ext uri="{BB962C8B-B14F-4D97-AF65-F5344CB8AC3E}">
        <p14:creationId xmlns:p14="http://schemas.microsoft.com/office/powerpoint/2010/main" val="3946331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them out—integration knowledge management, core:  scope, time, cost and quality</a:t>
            </a:r>
          </a:p>
          <a:p>
            <a:r>
              <a:rPr lang="en-US" dirty="0" smtClean="0"/>
              <a:t>Facilitating:  human resources, communications, risk, procurement, stakeholders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26</a:t>
            </a:fld>
            <a:endParaRPr lang="en-US" dirty="0"/>
          </a:p>
        </p:txBody>
      </p:sp>
    </p:spTree>
    <p:extLst>
      <p:ext uri="{BB962C8B-B14F-4D97-AF65-F5344CB8AC3E}">
        <p14:creationId xmlns:p14="http://schemas.microsoft.com/office/powerpoint/2010/main" val="7121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tools and techniques that separates us from cavemen.  As the world becomes more complex, it becomes even more important for project managers to use complexity coping tools and techniques.  Tools</a:t>
            </a:r>
            <a:r>
              <a:rPr lang="en-US" baseline="0" dirty="0" smtClean="0"/>
              <a:t> that help us understand causality and how it affects behavior are important.  For example, there are some people who believe that global climate change is responsible for middle-eastern terrorism.  </a:t>
            </a:r>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27</a:t>
            </a:fld>
            <a:endParaRPr lang="en-US" dirty="0"/>
          </a:p>
        </p:txBody>
      </p:sp>
    </p:spTree>
    <p:extLst>
      <p:ext uri="{BB962C8B-B14F-4D97-AF65-F5344CB8AC3E}">
        <p14:creationId xmlns:p14="http://schemas.microsoft.com/office/powerpoint/2010/main" val="213649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28</a:t>
            </a:fld>
            <a:endParaRPr lang="en-US" dirty="0"/>
          </a:p>
        </p:txBody>
      </p:sp>
    </p:spTree>
    <p:extLst>
      <p:ext uri="{BB962C8B-B14F-4D97-AF65-F5344CB8AC3E}">
        <p14:creationId xmlns:p14="http://schemas.microsoft.com/office/powerpoint/2010/main" val="3681908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29</a:t>
            </a:fld>
            <a:endParaRPr lang="en-US" dirty="0"/>
          </a:p>
        </p:txBody>
      </p:sp>
    </p:spTree>
    <p:extLst>
      <p:ext uri="{BB962C8B-B14F-4D97-AF65-F5344CB8AC3E}">
        <p14:creationId xmlns:p14="http://schemas.microsoft.com/office/powerpoint/2010/main" val="67766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30</a:t>
            </a:fld>
            <a:endParaRPr lang="en-US" dirty="0"/>
          </a:p>
        </p:txBody>
      </p:sp>
    </p:spTree>
    <p:extLst>
      <p:ext uri="{BB962C8B-B14F-4D97-AF65-F5344CB8AC3E}">
        <p14:creationId xmlns:p14="http://schemas.microsoft.com/office/powerpoint/2010/main" val="626012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31</a:t>
            </a:fld>
            <a:endParaRPr lang="en-US" dirty="0"/>
          </a:p>
        </p:txBody>
      </p:sp>
    </p:spTree>
    <p:extLst>
      <p:ext uri="{BB962C8B-B14F-4D97-AF65-F5344CB8AC3E}">
        <p14:creationId xmlns:p14="http://schemas.microsoft.com/office/powerpoint/2010/main" val="103252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32</a:t>
            </a:fld>
            <a:endParaRPr lang="en-US" dirty="0"/>
          </a:p>
        </p:txBody>
      </p:sp>
    </p:spTree>
    <p:extLst>
      <p:ext uri="{BB962C8B-B14F-4D97-AF65-F5344CB8AC3E}">
        <p14:creationId xmlns:p14="http://schemas.microsoft.com/office/powerpoint/2010/main" val="63339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1:  What is a template??  All of this relates to maturity.</a:t>
            </a:r>
          </a:p>
          <a:p>
            <a:r>
              <a:rPr lang="en-US" dirty="0" smtClean="0"/>
              <a:t>In regard to item</a:t>
            </a:r>
            <a:r>
              <a:rPr lang="en-US" baseline="0" dirty="0" smtClean="0"/>
              <a:t> number 2, companies that excel in project management often grow or develop their project managers internally, providing them with career opportunities, training and mentoring.  To do this requires a PMO—Project Management Office</a:t>
            </a:r>
          </a:p>
          <a:p>
            <a:endParaRPr lang="en-US" baseline="0" dirty="0" smtClean="0"/>
          </a:p>
          <a:p>
            <a:r>
              <a:rPr lang="en-US" baseline="0" dirty="0" smtClean="0"/>
              <a:t>Good project managers use the health measures of their superiors (project sponsor, or program manager or CIO regardless of whether these are implied or explicit.  They take the time to understand what their superior’s measures of success and performance are…which may NOT be the stated measures.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33</a:t>
            </a:fld>
            <a:endParaRPr lang="en-US" dirty="0"/>
          </a:p>
        </p:txBody>
      </p:sp>
    </p:spTree>
    <p:extLst>
      <p:ext uri="{BB962C8B-B14F-4D97-AF65-F5344CB8AC3E}">
        <p14:creationId xmlns:p14="http://schemas.microsoft.com/office/powerpoint/2010/main" val="347960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 more wireless Internet access, upgrading hardware and software, enhancing computer security and developing and maintaining corporate standards</a:t>
            </a:r>
          </a:p>
          <a:p>
            <a:r>
              <a:rPr lang="en-US" dirty="0" smtClean="0"/>
              <a:t>Applications development = updating an ERP system or a CRM system, purchasing a new component for the ERP system, etc.</a:t>
            </a:r>
          </a:p>
          <a:p>
            <a:r>
              <a:rPr lang="en-US" dirty="0" smtClean="0"/>
              <a:t>User support = a better email system</a:t>
            </a:r>
            <a:r>
              <a:rPr lang="en-US" baseline="0" dirty="0" smtClean="0"/>
              <a:t> project, or a project to provide technical training for users</a:t>
            </a:r>
          </a:p>
          <a:p>
            <a:endParaRPr lang="en-US" baseline="0" dirty="0" smtClean="0"/>
          </a:p>
          <a:p>
            <a:r>
              <a:rPr lang="en-US" baseline="0" dirty="0" smtClean="0"/>
              <a:t>PROGRAM MANAGERS often have review meetings with the project managers to coordinate the varied projects.  Program managers are often former project managers and they will mentor their project managers.</a:t>
            </a:r>
          </a:p>
          <a:p>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34</a:t>
            </a:fld>
            <a:endParaRPr lang="en-US" dirty="0"/>
          </a:p>
        </p:txBody>
      </p:sp>
    </p:spTree>
    <p:extLst>
      <p:ext uri="{BB962C8B-B14F-4D97-AF65-F5344CB8AC3E}">
        <p14:creationId xmlns:p14="http://schemas.microsoft.com/office/powerpoint/2010/main" val="745499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Portfolio managers must have good financial competencies, since most of their decisions are based on financial considerations, such as</a:t>
            </a:r>
            <a:r>
              <a:rPr lang="en-US" baseline="0" dirty="0" smtClean="0"/>
              <a:t> ROI or IRR.  They make selection decisions about which projects will get funded, given funding limitations, based on anticipated ROI.</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35</a:t>
            </a:fld>
            <a:endParaRPr lang="en-US" dirty="0"/>
          </a:p>
        </p:txBody>
      </p:sp>
    </p:spTree>
    <p:extLst>
      <p:ext uri="{BB962C8B-B14F-4D97-AF65-F5344CB8AC3E}">
        <p14:creationId xmlns:p14="http://schemas.microsoft.com/office/powerpoint/2010/main" val="95573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a:t>
            </a:fld>
            <a:endParaRPr lang="en-US" dirty="0"/>
          </a:p>
        </p:txBody>
      </p:sp>
    </p:spTree>
    <p:extLst>
      <p:ext uri="{BB962C8B-B14F-4D97-AF65-F5344CB8AC3E}">
        <p14:creationId xmlns:p14="http://schemas.microsoft.com/office/powerpoint/2010/main" val="2495228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36</a:t>
            </a:fld>
            <a:endParaRPr lang="en-US" dirty="0"/>
          </a:p>
        </p:txBody>
      </p:sp>
    </p:spTree>
    <p:extLst>
      <p:ext uri="{BB962C8B-B14F-4D97-AF65-F5344CB8AC3E}">
        <p14:creationId xmlns:p14="http://schemas.microsoft.com/office/powerpoint/2010/main" val="249701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37</a:t>
            </a:fld>
            <a:endParaRPr lang="en-US" dirty="0"/>
          </a:p>
        </p:txBody>
      </p:sp>
    </p:spTree>
    <p:extLst>
      <p:ext uri="{BB962C8B-B14F-4D97-AF65-F5344CB8AC3E}">
        <p14:creationId xmlns:p14="http://schemas.microsoft.com/office/powerpoint/2010/main" val="1265941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38</a:t>
            </a:fld>
            <a:endParaRPr lang="en-US" dirty="0"/>
          </a:p>
        </p:txBody>
      </p:sp>
    </p:spTree>
    <p:extLst>
      <p:ext uri="{BB962C8B-B14F-4D97-AF65-F5344CB8AC3E}">
        <p14:creationId xmlns:p14="http://schemas.microsoft.com/office/powerpoint/2010/main" val="84893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39</a:t>
            </a:fld>
            <a:endParaRPr lang="en-US" dirty="0"/>
          </a:p>
        </p:txBody>
      </p:sp>
    </p:spTree>
    <p:extLst>
      <p:ext uri="{BB962C8B-B14F-4D97-AF65-F5344CB8AC3E}">
        <p14:creationId xmlns:p14="http://schemas.microsoft.com/office/powerpoint/2010/main" val="316002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work closely with the other stakeholders on a project, especially the sponsor and the project team</a:t>
            </a:r>
          </a:p>
          <a:p>
            <a:endParaRPr lang="en-US" dirty="0" smtClean="0"/>
          </a:p>
          <a:p>
            <a:r>
              <a:rPr lang="en-US" dirty="0" smtClean="0"/>
              <a:t>Project managers are organized, passionate, and goal-oriented.  They drive business results by leading projects and they</a:t>
            </a:r>
            <a:r>
              <a:rPr lang="en-US" baseline="0" dirty="0" smtClean="0"/>
              <a:t> are also change agents who work well under pressure and enjoy challenging work  environments.</a:t>
            </a:r>
          </a:p>
          <a:p>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40</a:t>
            </a:fld>
            <a:endParaRPr lang="en-US" dirty="0"/>
          </a:p>
        </p:txBody>
      </p:sp>
    </p:spTree>
    <p:extLst>
      <p:ext uri="{BB962C8B-B14F-4D97-AF65-F5344CB8AC3E}">
        <p14:creationId xmlns:p14="http://schemas.microsoft.com/office/powerpoint/2010/main" val="2276119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41</a:t>
            </a:fld>
            <a:endParaRPr lang="en-US" dirty="0"/>
          </a:p>
        </p:txBody>
      </p:sp>
    </p:spTree>
    <p:extLst>
      <p:ext uri="{BB962C8B-B14F-4D97-AF65-F5344CB8AC3E}">
        <p14:creationId xmlns:p14="http://schemas.microsoft.com/office/powerpoint/2010/main" val="2566965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42</a:t>
            </a:fld>
            <a:endParaRPr lang="en-US" dirty="0"/>
          </a:p>
        </p:txBody>
      </p:sp>
    </p:spTree>
    <p:extLst>
      <p:ext uri="{BB962C8B-B14F-4D97-AF65-F5344CB8AC3E}">
        <p14:creationId xmlns:p14="http://schemas.microsoft.com/office/powerpoint/2010/main" val="421109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43</a:t>
            </a:fld>
            <a:endParaRPr lang="en-US" dirty="0"/>
          </a:p>
        </p:txBody>
      </p:sp>
    </p:spTree>
    <p:extLst>
      <p:ext uri="{BB962C8B-B14F-4D97-AF65-F5344CB8AC3E}">
        <p14:creationId xmlns:p14="http://schemas.microsoft.com/office/powerpoint/2010/main" val="1089262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44</a:t>
            </a:fld>
            <a:endParaRPr lang="en-US" dirty="0"/>
          </a:p>
        </p:txBody>
      </p:sp>
    </p:spTree>
    <p:extLst>
      <p:ext uri="{BB962C8B-B14F-4D97-AF65-F5344CB8AC3E}">
        <p14:creationId xmlns:p14="http://schemas.microsoft.com/office/powerpoint/2010/main" val="1272899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45</a:t>
            </a:fld>
            <a:endParaRPr lang="en-US" dirty="0"/>
          </a:p>
        </p:txBody>
      </p:sp>
    </p:spTree>
    <p:extLst>
      <p:ext uri="{BB962C8B-B14F-4D97-AF65-F5344CB8AC3E}">
        <p14:creationId xmlns:p14="http://schemas.microsoft.com/office/powerpoint/2010/main" val="15583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those 6.2 million jobs are filled now??  Maybe 3.1 million.  </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a:t>
            </a:fld>
            <a:endParaRPr lang="en-US" dirty="0"/>
          </a:p>
        </p:txBody>
      </p:sp>
    </p:spTree>
    <p:extLst>
      <p:ext uri="{BB962C8B-B14F-4D97-AF65-F5344CB8AC3E}">
        <p14:creationId xmlns:p14="http://schemas.microsoft.com/office/powerpoint/2010/main" val="3435190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46</a:t>
            </a:fld>
            <a:endParaRPr lang="en-US" dirty="0"/>
          </a:p>
        </p:txBody>
      </p:sp>
    </p:spTree>
    <p:extLst>
      <p:ext uri="{BB962C8B-B14F-4D97-AF65-F5344CB8AC3E}">
        <p14:creationId xmlns:p14="http://schemas.microsoft.com/office/powerpoint/2010/main" val="3337233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47</a:t>
            </a:fld>
            <a:endParaRPr lang="en-US" dirty="0"/>
          </a:p>
        </p:txBody>
      </p:sp>
    </p:spTree>
    <p:extLst>
      <p:ext uri="{BB962C8B-B14F-4D97-AF65-F5344CB8AC3E}">
        <p14:creationId xmlns:p14="http://schemas.microsoft.com/office/powerpoint/2010/main" val="207777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48</a:t>
            </a:fld>
            <a:endParaRPr lang="en-US" dirty="0"/>
          </a:p>
        </p:txBody>
      </p:sp>
    </p:spTree>
    <p:extLst>
      <p:ext uri="{BB962C8B-B14F-4D97-AF65-F5344CB8AC3E}">
        <p14:creationId xmlns:p14="http://schemas.microsoft.com/office/powerpoint/2010/main" val="119764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49</a:t>
            </a:fld>
            <a:endParaRPr lang="en-US" dirty="0"/>
          </a:p>
        </p:txBody>
      </p:sp>
    </p:spTree>
    <p:extLst>
      <p:ext uri="{BB962C8B-B14F-4D97-AF65-F5344CB8AC3E}">
        <p14:creationId xmlns:p14="http://schemas.microsoft.com/office/powerpoint/2010/main" val="348305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organization does not have a PMO, start one.  The first thing any PMO should do is begin the collection of a history database.</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50</a:t>
            </a:fld>
            <a:endParaRPr lang="en-US" dirty="0"/>
          </a:p>
        </p:txBody>
      </p:sp>
    </p:spTree>
    <p:extLst>
      <p:ext uri="{BB962C8B-B14F-4D97-AF65-F5344CB8AC3E}">
        <p14:creationId xmlns:p14="http://schemas.microsoft.com/office/powerpoint/2010/main" val="2426673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51</a:t>
            </a:fld>
            <a:endParaRPr lang="en-US" dirty="0"/>
          </a:p>
        </p:txBody>
      </p:sp>
    </p:spTree>
    <p:extLst>
      <p:ext uri="{BB962C8B-B14F-4D97-AF65-F5344CB8AC3E}">
        <p14:creationId xmlns:p14="http://schemas.microsoft.com/office/powerpoint/2010/main" val="3802069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52</a:t>
            </a:fld>
            <a:endParaRPr lang="en-US" dirty="0"/>
          </a:p>
        </p:txBody>
      </p:sp>
    </p:spTree>
    <p:extLst>
      <p:ext uri="{BB962C8B-B14F-4D97-AF65-F5344CB8AC3E}">
        <p14:creationId xmlns:p14="http://schemas.microsoft.com/office/powerpoint/2010/main" val="3893400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53</a:t>
            </a:fld>
            <a:endParaRPr lang="en-US" dirty="0"/>
          </a:p>
        </p:txBody>
      </p:sp>
    </p:spTree>
    <p:extLst>
      <p:ext uri="{BB962C8B-B14F-4D97-AF65-F5344CB8AC3E}">
        <p14:creationId xmlns:p14="http://schemas.microsoft.com/office/powerpoint/2010/main" val="355661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54</a:t>
            </a:fld>
            <a:endParaRPr lang="en-US" dirty="0"/>
          </a:p>
        </p:txBody>
      </p:sp>
    </p:spTree>
    <p:extLst>
      <p:ext uri="{BB962C8B-B14F-4D97-AF65-F5344CB8AC3E}">
        <p14:creationId xmlns:p14="http://schemas.microsoft.com/office/powerpoint/2010/main" val="4137114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55</a:t>
            </a:fld>
            <a:endParaRPr lang="en-US" dirty="0"/>
          </a:p>
        </p:txBody>
      </p:sp>
    </p:spTree>
    <p:extLst>
      <p:ext uri="{BB962C8B-B14F-4D97-AF65-F5344CB8AC3E}">
        <p14:creationId xmlns:p14="http://schemas.microsoft.com/office/powerpoint/2010/main" val="154422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11</a:t>
            </a:fld>
            <a:endParaRPr lang="en-US" dirty="0"/>
          </a:p>
        </p:txBody>
      </p:sp>
    </p:spTree>
    <p:extLst>
      <p:ext uri="{BB962C8B-B14F-4D97-AF65-F5344CB8AC3E}">
        <p14:creationId xmlns:p14="http://schemas.microsoft.com/office/powerpoint/2010/main" val="3840530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56</a:t>
            </a:fld>
            <a:endParaRPr lang="en-US" dirty="0"/>
          </a:p>
        </p:txBody>
      </p:sp>
    </p:spTree>
    <p:extLst>
      <p:ext uri="{BB962C8B-B14F-4D97-AF65-F5344CB8AC3E}">
        <p14:creationId xmlns:p14="http://schemas.microsoft.com/office/powerpoint/2010/main" val="2648582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57</a:t>
            </a:fld>
            <a:endParaRPr lang="en-US" dirty="0"/>
          </a:p>
        </p:txBody>
      </p:sp>
    </p:spTree>
    <p:extLst>
      <p:ext uri="{BB962C8B-B14F-4D97-AF65-F5344CB8AC3E}">
        <p14:creationId xmlns:p14="http://schemas.microsoft.com/office/powerpoint/2010/main" val="3570595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58</a:t>
            </a:fld>
            <a:endParaRPr lang="en-US" dirty="0"/>
          </a:p>
        </p:txBody>
      </p:sp>
    </p:spTree>
    <p:extLst>
      <p:ext uri="{BB962C8B-B14F-4D97-AF65-F5344CB8AC3E}">
        <p14:creationId xmlns:p14="http://schemas.microsoft.com/office/powerpoint/2010/main" val="1961229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pPr/>
              <a:t>59</a:t>
            </a:fld>
            <a:endParaRPr lang="en-US" dirty="0" smtClean="0"/>
          </a:p>
        </p:txBody>
      </p:sp>
    </p:spTree>
    <p:extLst>
      <p:ext uri="{BB962C8B-B14F-4D97-AF65-F5344CB8AC3E}">
        <p14:creationId xmlns:p14="http://schemas.microsoft.com/office/powerpoint/2010/main" val="1276235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39DB59F-DBFB-47E5-BFE8-743E11972470}" type="slidenum">
              <a:rPr lang="en-US" smtClean="0"/>
              <a:pPr>
                <a:defRPr/>
              </a:pPr>
              <a:t>60</a:t>
            </a:fld>
            <a:endParaRPr lang="en-US" dirty="0"/>
          </a:p>
        </p:txBody>
      </p:sp>
    </p:spTree>
    <p:extLst>
      <p:ext uri="{BB962C8B-B14F-4D97-AF65-F5344CB8AC3E}">
        <p14:creationId xmlns:p14="http://schemas.microsoft.com/office/powerpoint/2010/main" val="1158392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61</a:t>
            </a:fld>
            <a:endParaRPr lang="en-US" dirty="0"/>
          </a:p>
        </p:txBody>
      </p:sp>
    </p:spTree>
    <p:extLst>
      <p:ext uri="{BB962C8B-B14F-4D97-AF65-F5344CB8AC3E}">
        <p14:creationId xmlns:p14="http://schemas.microsoft.com/office/powerpoint/2010/main" val="2338642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62</a:t>
            </a:fld>
            <a:endParaRPr lang="en-US" dirty="0"/>
          </a:p>
        </p:txBody>
      </p:sp>
    </p:spTree>
    <p:extLst>
      <p:ext uri="{BB962C8B-B14F-4D97-AF65-F5344CB8AC3E}">
        <p14:creationId xmlns:p14="http://schemas.microsoft.com/office/powerpoint/2010/main" val="967981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view of holism---giving consideration to all---all stakeholders, all frames---the structural frame, the political frame, the human resources frame, the symbolic frame…all perspectives, all views, all frames….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63</a:t>
            </a:fld>
            <a:endParaRPr lang="en-US" dirty="0"/>
          </a:p>
        </p:txBody>
      </p:sp>
    </p:spTree>
    <p:extLst>
      <p:ext uri="{BB962C8B-B14F-4D97-AF65-F5344CB8AC3E}">
        <p14:creationId xmlns:p14="http://schemas.microsoft.com/office/powerpoint/2010/main" val="3179043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64</a:t>
            </a:fld>
            <a:endParaRPr lang="en-US" dirty="0"/>
          </a:p>
        </p:txBody>
      </p:sp>
    </p:spTree>
    <p:extLst>
      <p:ext uri="{BB962C8B-B14F-4D97-AF65-F5344CB8AC3E}">
        <p14:creationId xmlns:p14="http://schemas.microsoft.com/office/powerpoint/2010/main" val="2260642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65</a:t>
            </a:fld>
            <a:endParaRPr lang="en-US" dirty="0"/>
          </a:p>
        </p:txBody>
      </p:sp>
    </p:spTree>
    <p:extLst>
      <p:ext uri="{BB962C8B-B14F-4D97-AF65-F5344CB8AC3E}">
        <p14:creationId xmlns:p14="http://schemas.microsoft.com/office/powerpoint/2010/main" val="30236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12</a:t>
            </a:fld>
            <a:endParaRPr lang="en-US" dirty="0"/>
          </a:p>
        </p:txBody>
      </p:sp>
    </p:spTree>
    <p:extLst>
      <p:ext uri="{BB962C8B-B14F-4D97-AF65-F5344CB8AC3E}">
        <p14:creationId xmlns:p14="http://schemas.microsoft.com/office/powerpoint/2010/main" val="1759530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66</a:t>
            </a:fld>
            <a:endParaRPr lang="en-US" dirty="0"/>
          </a:p>
        </p:txBody>
      </p:sp>
    </p:spTree>
    <p:extLst>
      <p:ext uri="{BB962C8B-B14F-4D97-AF65-F5344CB8AC3E}">
        <p14:creationId xmlns:p14="http://schemas.microsoft.com/office/powerpoint/2010/main" val="2449210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ask your recruiter what organizational structure is prevalent at</a:t>
            </a:r>
            <a:r>
              <a:rPr lang="en-US" baseline="0" dirty="0" smtClean="0"/>
              <a:t> their firm?  If it is a PROJECT ORGANIZATION, YOU NEED TO ASK WHAT HAPPENS TO MY JOB AFTER THE PROJECT IS COMPLETE?  You definitely have less job security if the structure is a project one.  </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67</a:t>
            </a:fld>
            <a:endParaRPr lang="en-US" dirty="0"/>
          </a:p>
        </p:txBody>
      </p:sp>
    </p:spTree>
    <p:extLst>
      <p:ext uri="{BB962C8B-B14F-4D97-AF65-F5344CB8AC3E}">
        <p14:creationId xmlns:p14="http://schemas.microsoft.com/office/powerpoint/2010/main" val="6104099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 recruiter what their organizational structure is….!!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68</a:t>
            </a:fld>
            <a:endParaRPr lang="en-US" dirty="0"/>
          </a:p>
        </p:txBody>
      </p:sp>
    </p:spTree>
    <p:extLst>
      <p:ext uri="{BB962C8B-B14F-4D97-AF65-F5344CB8AC3E}">
        <p14:creationId xmlns:p14="http://schemas.microsoft.com/office/powerpoint/2010/main" val="3028446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97212-D48E-4F36-8D67-80BF33F63167}" type="slidenum">
              <a:rPr lang="en-US" altLang="en-US"/>
              <a:pPr/>
              <a:t>69</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5981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35D70-EBAB-4C9E-93B5-DF116D14B9BA}" type="slidenum">
              <a:rPr lang="en-US" altLang="en-US"/>
              <a:pPr/>
              <a:t>70</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0516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96232-104A-4188-8416-13BB437D692A}" type="slidenum">
              <a:rPr lang="en-US" altLang="en-US"/>
              <a:pPr/>
              <a:t>71</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10511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19961-9A04-4CAF-9D84-14F9A3623A96}" type="slidenum">
              <a:rPr lang="en-US" altLang="en-US"/>
              <a:pPr/>
              <a:t>72</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05032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6AEF3-443C-4521-AEFB-150B9EA3E77C}" type="slidenum">
              <a:rPr lang="en-US" altLang="en-US"/>
              <a:pPr/>
              <a:t>73</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12739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D538B-F173-4859-B248-480D0E352CA0}" type="slidenum">
              <a:rPr lang="en-US" altLang="en-US"/>
              <a:pPr/>
              <a:t>74</a:t>
            </a:fld>
            <a:endParaRPr lang="en-US"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7417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3669D-21C2-449E-9E6D-89A45AA204A9}" type="slidenum">
              <a:rPr lang="en-US" altLang="en-US"/>
              <a:pPr/>
              <a:t>75</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074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13</a:t>
            </a:fld>
            <a:endParaRPr lang="en-US" dirty="0"/>
          </a:p>
        </p:txBody>
      </p:sp>
    </p:spTree>
    <p:extLst>
      <p:ext uri="{BB962C8B-B14F-4D97-AF65-F5344CB8AC3E}">
        <p14:creationId xmlns:p14="http://schemas.microsoft.com/office/powerpoint/2010/main" val="3996334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531C2-9AB6-466C-AB9C-4786D2B7DC98}" type="slidenum">
              <a:rPr lang="en-US" altLang="en-US"/>
              <a:pPr/>
              <a:t>76</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2760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F74DF-9F45-47BE-971B-2DEAD5BCC9DF}" type="slidenum">
              <a:rPr lang="en-US" altLang="en-US"/>
              <a:pPr/>
              <a:t>77</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8798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78</a:t>
            </a:fld>
            <a:endParaRPr lang="en-US" dirty="0"/>
          </a:p>
        </p:txBody>
      </p:sp>
    </p:spTree>
    <p:extLst>
      <p:ext uri="{BB962C8B-B14F-4D97-AF65-F5344CB8AC3E}">
        <p14:creationId xmlns:p14="http://schemas.microsoft.com/office/powerpoint/2010/main" val="30072216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79</a:t>
            </a:fld>
            <a:endParaRPr lang="en-US" dirty="0"/>
          </a:p>
        </p:txBody>
      </p:sp>
    </p:spTree>
    <p:extLst>
      <p:ext uri="{BB962C8B-B14F-4D97-AF65-F5344CB8AC3E}">
        <p14:creationId xmlns:p14="http://schemas.microsoft.com/office/powerpoint/2010/main" val="40101544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80</a:t>
            </a:fld>
            <a:endParaRPr lang="en-US" dirty="0"/>
          </a:p>
        </p:txBody>
      </p:sp>
    </p:spTree>
    <p:extLst>
      <p:ext uri="{BB962C8B-B14F-4D97-AF65-F5344CB8AC3E}">
        <p14:creationId xmlns:p14="http://schemas.microsoft.com/office/powerpoint/2010/main" val="27068821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81</a:t>
            </a:fld>
            <a:endParaRPr lang="en-US" dirty="0"/>
          </a:p>
        </p:txBody>
      </p:sp>
    </p:spTree>
    <p:extLst>
      <p:ext uri="{BB962C8B-B14F-4D97-AF65-F5344CB8AC3E}">
        <p14:creationId xmlns:p14="http://schemas.microsoft.com/office/powerpoint/2010/main" val="4114417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82</a:t>
            </a:fld>
            <a:endParaRPr lang="en-US" dirty="0"/>
          </a:p>
        </p:txBody>
      </p:sp>
    </p:spTree>
    <p:extLst>
      <p:ext uri="{BB962C8B-B14F-4D97-AF65-F5344CB8AC3E}">
        <p14:creationId xmlns:p14="http://schemas.microsoft.com/office/powerpoint/2010/main" val="6578635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aware that 80% of business today are</a:t>
            </a:r>
            <a:r>
              <a:rPr lang="en-US" baseline="0" dirty="0" smtClean="0"/>
              <a:t> what we call SME’s (&lt; 500 EMPLOYEES).  Many of these do have a PMO, don’t have a CIO and are not focused on maturity concepts.  Indeed, this can be true of firms with 5000-10000 employees, making 500M in revenues a year….So ask…when you do your recruiting….</a:t>
            </a:r>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83</a:t>
            </a:fld>
            <a:endParaRPr lang="en-US" dirty="0"/>
          </a:p>
        </p:txBody>
      </p:sp>
    </p:spTree>
    <p:extLst>
      <p:ext uri="{BB962C8B-B14F-4D97-AF65-F5344CB8AC3E}">
        <p14:creationId xmlns:p14="http://schemas.microsoft.com/office/powerpoint/2010/main" val="3534143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there is undiscovered work in the middle of a project, requiring expensive expertise, or additional hardware or software…You have to outsource some of the work….will top management commit to this or will</a:t>
            </a:r>
            <a:r>
              <a:rPr lang="en-US" baseline="0" dirty="0" smtClean="0"/>
              <a:t> they just cancel the project??</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84</a:t>
            </a:fld>
            <a:endParaRPr lang="en-US" dirty="0"/>
          </a:p>
        </p:txBody>
      </p:sp>
    </p:spTree>
    <p:extLst>
      <p:ext uri="{BB962C8B-B14F-4D97-AF65-F5344CB8AC3E}">
        <p14:creationId xmlns:p14="http://schemas.microsoft.com/office/powerpoint/2010/main" val="41708730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Weill and Ross, firms with superior IT governance systems have 20% higher profits than firms with poor governance.</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85</a:t>
            </a:fld>
            <a:endParaRPr lang="en-US" dirty="0"/>
          </a:p>
        </p:txBody>
      </p:sp>
    </p:spTree>
    <p:extLst>
      <p:ext uri="{BB962C8B-B14F-4D97-AF65-F5344CB8AC3E}">
        <p14:creationId xmlns:p14="http://schemas.microsoft.com/office/powerpoint/2010/main" val="104757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14</a:t>
            </a:fld>
            <a:endParaRPr lang="en-US" dirty="0"/>
          </a:p>
        </p:txBody>
      </p:sp>
    </p:spTree>
    <p:extLst>
      <p:ext uri="{BB962C8B-B14F-4D97-AF65-F5344CB8AC3E}">
        <p14:creationId xmlns:p14="http://schemas.microsoft.com/office/powerpoint/2010/main" val="29659525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many firms </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86</a:t>
            </a:fld>
            <a:endParaRPr lang="en-US" dirty="0"/>
          </a:p>
        </p:txBody>
      </p:sp>
    </p:spTree>
    <p:extLst>
      <p:ext uri="{BB962C8B-B14F-4D97-AF65-F5344CB8AC3E}">
        <p14:creationId xmlns:p14="http://schemas.microsoft.com/office/powerpoint/2010/main" val="10072713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87</a:t>
            </a:fld>
            <a:endParaRPr lang="en-US" dirty="0"/>
          </a:p>
        </p:txBody>
      </p:sp>
    </p:spTree>
    <p:extLst>
      <p:ext uri="{BB962C8B-B14F-4D97-AF65-F5344CB8AC3E}">
        <p14:creationId xmlns:p14="http://schemas.microsoft.com/office/powerpoint/2010/main" val="24287023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the lifecycle and show where specific deliverables are created…..Initiating, Planning, Executing, Closing</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88</a:t>
            </a:fld>
            <a:endParaRPr lang="en-US" dirty="0"/>
          </a:p>
        </p:txBody>
      </p:sp>
    </p:spTree>
    <p:extLst>
      <p:ext uri="{BB962C8B-B14F-4D97-AF65-F5344CB8AC3E}">
        <p14:creationId xmlns:p14="http://schemas.microsoft.com/office/powerpoint/2010/main" val="5863642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89</a:t>
            </a:fld>
            <a:endParaRPr lang="en-US" dirty="0"/>
          </a:p>
        </p:txBody>
      </p:sp>
    </p:spTree>
    <p:extLst>
      <p:ext uri="{BB962C8B-B14F-4D97-AF65-F5344CB8AC3E}">
        <p14:creationId xmlns:p14="http://schemas.microsoft.com/office/powerpoint/2010/main" val="5966032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90</a:t>
            </a:fld>
            <a:endParaRPr lang="en-US" dirty="0"/>
          </a:p>
        </p:txBody>
      </p:sp>
    </p:spTree>
    <p:extLst>
      <p:ext uri="{BB962C8B-B14F-4D97-AF65-F5344CB8AC3E}">
        <p14:creationId xmlns:p14="http://schemas.microsoft.com/office/powerpoint/2010/main" val="1334629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91</a:t>
            </a:fld>
            <a:endParaRPr lang="en-US" dirty="0"/>
          </a:p>
        </p:txBody>
      </p:sp>
    </p:spTree>
    <p:extLst>
      <p:ext uri="{BB962C8B-B14F-4D97-AF65-F5344CB8AC3E}">
        <p14:creationId xmlns:p14="http://schemas.microsoft.com/office/powerpoint/2010/main" val="407806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92</a:t>
            </a:fld>
            <a:endParaRPr lang="en-US" dirty="0"/>
          </a:p>
        </p:txBody>
      </p:sp>
    </p:spTree>
    <p:extLst>
      <p:ext uri="{BB962C8B-B14F-4D97-AF65-F5344CB8AC3E}">
        <p14:creationId xmlns:p14="http://schemas.microsoft.com/office/powerpoint/2010/main" val="10941193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4D2866-CF09-4F03-968F-20819CDA6A9B}" type="slidenum">
              <a:rPr lang="en-US" altLang="en-US" smtClean="0"/>
              <a:pPr>
                <a:spcBef>
                  <a:spcPct val="0"/>
                </a:spcBef>
              </a:pPr>
              <a:t>95</a:t>
            </a:fld>
            <a:endParaRPr lang="en-US" altLang="en-US" smtClean="0"/>
          </a:p>
        </p:txBody>
      </p:sp>
      <p:sp>
        <p:nvSpPr>
          <p:cNvPr id="2253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238846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96</a:t>
            </a:fld>
            <a:endParaRPr lang="en-US" dirty="0"/>
          </a:p>
        </p:txBody>
      </p:sp>
    </p:spTree>
    <p:extLst>
      <p:ext uri="{BB962C8B-B14F-4D97-AF65-F5344CB8AC3E}">
        <p14:creationId xmlns:p14="http://schemas.microsoft.com/office/powerpoint/2010/main" val="2650036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kill points on lifecycle model</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97</a:t>
            </a:fld>
            <a:endParaRPr lang="en-US" dirty="0"/>
          </a:p>
        </p:txBody>
      </p:sp>
    </p:spTree>
    <p:extLst>
      <p:ext uri="{BB962C8B-B14F-4D97-AF65-F5344CB8AC3E}">
        <p14:creationId xmlns:p14="http://schemas.microsoft.com/office/powerpoint/2010/main" val="51239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15</a:t>
            </a:fld>
            <a:endParaRPr lang="en-US" dirty="0"/>
          </a:p>
        </p:txBody>
      </p:sp>
    </p:spTree>
    <p:extLst>
      <p:ext uri="{BB962C8B-B14F-4D97-AF65-F5344CB8AC3E}">
        <p14:creationId xmlns:p14="http://schemas.microsoft.com/office/powerpoint/2010/main" val="12703082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98</a:t>
            </a:fld>
            <a:endParaRPr lang="en-US" dirty="0"/>
          </a:p>
        </p:txBody>
      </p:sp>
    </p:spTree>
    <p:extLst>
      <p:ext uri="{BB962C8B-B14F-4D97-AF65-F5344CB8AC3E}">
        <p14:creationId xmlns:p14="http://schemas.microsoft.com/office/powerpoint/2010/main" val="3756027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99</a:t>
            </a:fld>
            <a:endParaRPr lang="en-US" dirty="0"/>
          </a:p>
        </p:txBody>
      </p:sp>
    </p:spTree>
    <p:extLst>
      <p:ext uri="{BB962C8B-B14F-4D97-AF65-F5344CB8AC3E}">
        <p14:creationId xmlns:p14="http://schemas.microsoft.com/office/powerpoint/2010/main" val="33060624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100</a:t>
            </a:fld>
            <a:endParaRPr lang="en-US" dirty="0"/>
          </a:p>
        </p:txBody>
      </p:sp>
    </p:spTree>
    <p:extLst>
      <p:ext uri="{BB962C8B-B14F-4D97-AF65-F5344CB8AC3E}">
        <p14:creationId xmlns:p14="http://schemas.microsoft.com/office/powerpoint/2010/main" val="27956690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Indian developer was told by his American Project manager that he was to thoroughly</a:t>
            </a:r>
            <a:r>
              <a:rPr lang="en-US" baseline="0" dirty="0" smtClean="0"/>
              <a:t> test the module before going live with it.  But when the product went live, there were still many bugs.  The project manager said “I though I told you to thoroughly test that module.”  “I did,” said the Indian developer, “and I found all the defects you are now having problems with.  But you didn’t ask me to fix any of those defects.”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101</a:t>
            </a:fld>
            <a:endParaRPr lang="en-US" dirty="0"/>
          </a:p>
        </p:txBody>
      </p:sp>
    </p:spTree>
    <p:extLst>
      <p:ext uri="{BB962C8B-B14F-4D97-AF65-F5344CB8AC3E}">
        <p14:creationId xmlns:p14="http://schemas.microsoft.com/office/powerpoint/2010/main" val="4051902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IT teams and departments find themselves competing with outside IT</a:t>
            </a:r>
            <a:r>
              <a:rPr lang="en-US" baseline="0" dirty="0" smtClean="0"/>
              <a:t> firms for the same projects…and if they loose, they may lose their jobs.</a:t>
            </a:r>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102</a:t>
            </a:fld>
            <a:endParaRPr lang="en-US" dirty="0"/>
          </a:p>
        </p:txBody>
      </p:sp>
    </p:spTree>
    <p:extLst>
      <p:ext uri="{BB962C8B-B14F-4D97-AF65-F5344CB8AC3E}">
        <p14:creationId xmlns:p14="http://schemas.microsoft.com/office/powerpoint/2010/main" val="13818813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103</a:t>
            </a:fld>
            <a:endParaRPr lang="en-US" dirty="0"/>
          </a:p>
        </p:txBody>
      </p:sp>
    </p:spTree>
    <p:extLst>
      <p:ext uri="{BB962C8B-B14F-4D97-AF65-F5344CB8AC3E}">
        <p14:creationId xmlns:p14="http://schemas.microsoft.com/office/powerpoint/2010/main" val="14742432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104</a:t>
            </a:fld>
            <a:endParaRPr lang="en-US" dirty="0"/>
          </a:p>
        </p:txBody>
      </p:sp>
    </p:spTree>
    <p:extLst>
      <p:ext uri="{BB962C8B-B14F-4D97-AF65-F5344CB8AC3E}">
        <p14:creationId xmlns:p14="http://schemas.microsoft.com/office/powerpoint/2010/main" val="170541703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105</a:t>
            </a:fld>
            <a:endParaRPr lang="en-US" dirty="0"/>
          </a:p>
        </p:txBody>
      </p:sp>
    </p:spTree>
    <p:extLst>
      <p:ext uri="{BB962C8B-B14F-4D97-AF65-F5344CB8AC3E}">
        <p14:creationId xmlns:p14="http://schemas.microsoft.com/office/powerpoint/2010/main" val="18666954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106</a:t>
            </a:fld>
            <a:endParaRPr lang="en-US" dirty="0"/>
          </a:p>
        </p:txBody>
      </p:sp>
    </p:spTree>
    <p:extLst>
      <p:ext uri="{BB962C8B-B14F-4D97-AF65-F5344CB8AC3E}">
        <p14:creationId xmlns:p14="http://schemas.microsoft.com/office/powerpoint/2010/main" val="22683293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107</a:t>
            </a:fld>
            <a:endParaRPr lang="en-US" dirty="0"/>
          </a:p>
        </p:txBody>
      </p:sp>
    </p:spTree>
    <p:extLst>
      <p:ext uri="{BB962C8B-B14F-4D97-AF65-F5344CB8AC3E}">
        <p14:creationId xmlns:p14="http://schemas.microsoft.com/office/powerpoint/2010/main" val="92345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0968EA-9007-4822-BA5B-1633A4F228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718841-D471-438C-AFD5-3B29A9E32C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F7040E-CCEE-43E4-9215-66886D5467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07F9D3B-BD25-4DCF-AF32-D3854EEF4F1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1F8276A5-8D43-491D-83BE-00FCABAA151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CDB78CB-3422-490B-B33A-0EFCD59A8AA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AD20D06-D837-4474-A924-C0EEF7F63047}"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A8C7087B-5585-4BF4-877F-DCE878DD0A5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74627A9B-B1EF-4088-9195-D95AFC8BA39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92A033E-8EDD-4339-B466-9532F96458E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49969FD-CB8E-48F9-A41B-0AACA2151B8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B78917-4704-4D78-826B-10DBFDA442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1540E53-27DF-44E5-9BF4-BA90E52A753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9133165-E992-4DBA-A9ED-59178CD6CF3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32F0DD1-7F29-40C4-B5F0-16CFC2F162E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5D66CA-A197-4899-8BDB-4E4DE830BA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1D0A2D-0EE2-44ED-A76D-692680691B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B157F59-2531-410C-9090-B03A8E324D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92F903F-C465-4A59-A758-30804C0EFD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762DBC-F8F3-4C6E-BA80-15F26F72A8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C593FD-BDCF-404E-85EA-10F2C4C408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269D97-7780-4E3E-B88D-70050D68E3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lnSpc>
                <a:spcPct val="90000"/>
              </a:lnSpc>
              <a:spcBef>
                <a:spcPct val="20000"/>
              </a:spcBef>
              <a:buFontTx/>
              <a:buChar char="•"/>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lnSpc>
                <a:spcPct val="90000"/>
              </a:lnSpc>
              <a:spcBef>
                <a:spcPct val="20000"/>
              </a:spcBef>
              <a:buFontTx/>
              <a:buChar char="•"/>
              <a:defRPr sz="1200" dirty="0" smtClean="0">
                <a:solidFill>
                  <a:schemeClr val="tx1">
                    <a:tint val="75000"/>
                  </a:schemeClr>
                </a:solidFill>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smtClean="0">
                <a:solidFill>
                  <a:schemeClr val="tx1">
                    <a:tint val="75000"/>
                  </a:schemeClr>
                </a:solidFill>
              </a:defRPr>
            </a:lvl1pPr>
          </a:lstStyle>
          <a:p>
            <a:pPr>
              <a:defRPr/>
            </a:pPr>
            <a:fld id="{2F11DC2A-2F4E-4F79-A3F5-88DB509F96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F11DC2A-2F4E-4F79-A3F5-88DB509F96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hyperlink" Target="http://www.pmtexts.com/"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www.pmi.org/"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1:</a:t>
            </a:r>
            <a:br>
              <a:rPr dirty="0">
                <a:effectLst>
                  <a:outerShdw blurRad="38100" dist="38100" dir="2700000" algn="tl">
                    <a:srgbClr val="FFFFFF"/>
                  </a:outerShdw>
                </a:effectLst>
                <a:latin typeface="Arial Rounded MT Bold" pitchFamily="34" charset="0"/>
              </a:rPr>
            </a:br>
            <a:r>
              <a:rPr dirty="0">
                <a:effectLst>
                  <a:outerShdw blurRad="38100" dist="38100" dir="2700000" algn="tl">
                    <a:srgbClr val="FFFFFF"/>
                  </a:outerShdw>
                </a:effectLst>
                <a:latin typeface="Arial Rounded MT Bold" pitchFamily="34" charset="0"/>
              </a:rPr>
              <a:t>Introduction to Project Management</a:t>
            </a:r>
          </a:p>
        </p:txBody>
      </p:sp>
      <p:sp>
        <p:nvSpPr>
          <p:cNvPr id="307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447800"/>
            <a:ext cx="8458200" cy="4648200"/>
          </a:xfrm>
        </p:spPr>
        <p:txBody>
          <a:bodyPr/>
          <a:lstStyle/>
          <a:p>
            <a:pPr>
              <a:spcBef>
                <a:spcPct val="50000"/>
              </a:spcBef>
            </a:pPr>
            <a:r>
              <a:rPr lang="en-US" dirty="0" smtClean="0"/>
              <a:t>Many organizations today have a new or renewed interest in project management</a:t>
            </a:r>
          </a:p>
          <a:p>
            <a:pPr>
              <a:spcBef>
                <a:spcPct val="50000"/>
              </a:spcBef>
            </a:pPr>
            <a:r>
              <a:rPr lang="en-US" dirty="0"/>
              <a:t>Worldwide IT spending was $3.8 trillion in 2014, a 3.2 percent increase from 2013 </a:t>
            </a:r>
            <a:r>
              <a:rPr lang="en-US" dirty="0" smtClean="0"/>
              <a:t>spending</a:t>
            </a:r>
          </a:p>
          <a:p>
            <a:pPr>
              <a:spcBef>
                <a:spcPct val="50000"/>
              </a:spcBef>
            </a:pPr>
            <a:r>
              <a:rPr lang="en-US" b="1" dirty="0">
                <a:solidFill>
                  <a:srgbClr val="FF0000"/>
                </a:solidFill>
              </a:rPr>
              <a:t>The Project Management Institute estimates demand for 15.7 million project management jobs from 2010 to 2020, with 6.2 million of those jobs in the United States</a:t>
            </a:r>
            <a:endParaRPr lang="en-US" b="1" dirty="0" smtClean="0">
              <a:solidFill>
                <a:srgbClr val="FF0000"/>
              </a:solidFill>
            </a:endParaRPr>
          </a:p>
        </p:txBody>
      </p:sp>
      <p:sp>
        <p:nvSpPr>
          <p:cNvPr id="11266" name="Rectangle 2"/>
          <p:cNvSpPr>
            <a:spLocks noGrp="1" noChangeArrowheads="1"/>
          </p:cNvSpPr>
          <p:nvPr>
            <p:ph type="title"/>
          </p:nvPr>
        </p:nvSpPr>
        <p:spPr/>
        <p:txBody>
          <a:bodyPr/>
          <a:lstStyle/>
          <a:p>
            <a:r>
              <a:rPr lang="en-US" dirty="0" smtClean="0">
                <a:solidFill>
                  <a:srgbClr val="FF0000"/>
                </a:solidFill>
              </a:rPr>
              <a:t>I</a:t>
            </a:r>
            <a:r>
              <a:rPr lang="en-US" dirty="0" smtClean="0"/>
              <a:t>ntroduction</a:t>
            </a:r>
          </a:p>
        </p:txBody>
      </p:sp>
      <p:sp>
        <p:nvSpPr>
          <p:cNvPr id="11268"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47008FD-2DFA-4FF3-9130-EF876863D94D}"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8382000" cy="4525962"/>
          </a:xfrm>
        </p:spPr>
        <p:txBody>
          <a:bodyPr/>
          <a:lstStyle/>
          <a:p>
            <a:r>
              <a:rPr lang="en-US" sz="2800" b="1" dirty="0" smtClean="0">
                <a:solidFill>
                  <a:srgbClr val="FF0000"/>
                </a:solidFill>
              </a:rPr>
              <a:t>Globalization</a:t>
            </a:r>
          </a:p>
          <a:p>
            <a:r>
              <a:rPr lang="en-US" sz="2800" b="1" dirty="0" smtClean="0">
                <a:solidFill>
                  <a:srgbClr val="FF0000"/>
                </a:solidFill>
              </a:rPr>
              <a:t>Outsourcing</a:t>
            </a:r>
            <a:r>
              <a:rPr lang="en-US" sz="2800" dirty="0" smtClean="0"/>
              <a:t>: </a:t>
            </a:r>
            <a:r>
              <a:rPr lang="en-US" sz="2800" b="1" dirty="0" smtClean="0"/>
              <a:t>Outsourcing</a:t>
            </a:r>
            <a:r>
              <a:rPr lang="en-US" sz="2800" dirty="0" smtClean="0"/>
              <a:t> is when an organization acquires goods and/or sources from an outside source. </a:t>
            </a:r>
            <a:r>
              <a:rPr lang="en-US" sz="2800" b="1" dirty="0" smtClean="0"/>
              <a:t>Offshoring</a:t>
            </a:r>
            <a:r>
              <a:rPr lang="en-US" sz="2800" dirty="0" smtClean="0"/>
              <a:t> is sometimes used to describe outsourcing from another country</a:t>
            </a:r>
          </a:p>
          <a:p>
            <a:r>
              <a:rPr lang="en-US" sz="2800" b="1" dirty="0" smtClean="0">
                <a:solidFill>
                  <a:srgbClr val="FF0000"/>
                </a:solidFill>
              </a:rPr>
              <a:t>Virtual teams/distributed teams</a:t>
            </a:r>
            <a:r>
              <a:rPr lang="en-US" sz="2800" dirty="0" smtClean="0"/>
              <a:t>: A </a:t>
            </a:r>
            <a:r>
              <a:rPr lang="en-US" sz="2800" b="1" dirty="0" smtClean="0"/>
              <a:t>virtual te</a:t>
            </a:r>
            <a:r>
              <a:rPr lang="en-US" sz="2800" dirty="0" smtClean="0"/>
              <a:t>am is a group of individuals who work across time and space using communication technologies</a:t>
            </a:r>
          </a:p>
          <a:p>
            <a:r>
              <a:rPr lang="en-US" sz="2800" b="1" dirty="0" smtClean="0">
                <a:solidFill>
                  <a:srgbClr val="FF0000"/>
                </a:solidFill>
              </a:rPr>
              <a:t>Agile project management</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2.6  Recent Trends Affecting IT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100</a:t>
            </a:fld>
            <a:endParaRPr lang="en-US" dirty="0"/>
          </a:p>
        </p:txBody>
      </p:sp>
    </p:spTree>
    <p:extLst>
      <p:ext uri="{BB962C8B-B14F-4D97-AF65-F5344CB8AC3E}">
        <p14:creationId xmlns:p14="http://schemas.microsoft.com/office/powerpoint/2010/main" val="37963515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6913"/>
            <a:ext cx="8229600" cy="4525962"/>
          </a:xfrm>
        </p:spPr>
        <p:txBody>
          <a:bodyPr/>
          <a:lstStyle/>
          <a:p>
            <a:r>
              <a:rPr lang="en-US" dirty="0" smtClean="0"/>
              <a:t>Issues</a:t>
            </a:r>
          </a:p>
          <a:p>
            <a:pPr lvl="1"/>
            <a:r>
              <a:rPr lang="en-US" dirty="0" smtClean="0"/>
              <a:t>Communications</a:t>
            </a:r>
          </a:p>
          <a:p>
            <a:pPr lvl="1"/>
            <a:r>
              <a:rPr lang="en-US" dirty="0" smtClean="0"/>
              <a:t>Trust</a:t>
            </a:r>
          </a:p>
          <a:p>
            <a:pPr lvl="1"/>
            <a:r>
              <a:rPr lang="en-US" dirty="0" smtClean="0"/>
              <a:t>Common work practices</a:t>
            </a:r>
          </a:p>
          <a:p>
            <a:pPr lvl="1"/>
            <a:r>
              <a:rPr lang="en-US" dirty="0" smtClean="0"/>
              <a:t>Tools</a:t>
            </a:r>
          </a:p>
          <a:p>
            <a:r>
              <a:rPr lang="en-US" dirty="0" smtClean="0"/>
              <a:t>Suggestions</a:t>
            </a:r>
          </a:p>
          <a:p>
            <a:pPr lvl="1"/>
            <a:r>
              <a:rPr lang="en-US" dirty="0" smtClean="0"/>
              <a:t>Employ greater project discipline</a:t>
            </a:r>
          </a:p>
          <a:p>
            <a:pPr lvl="1"/>
            <a:r>
              <a:rPr lang="en-US" dirty="0" smtClean="0"/>
              <a:t>Think global but act local</a:t>
            </a:r>
          </a:p>
          <a:p>
            <a:pPr lvl="1"/>
            <a:r>
              <a:rPr lang="en-US" dirty="0" smtClean="0"/>
              <a:t>Keep project momentum going</a:t>
            </a:r>
          </a:p>
          <a:p>
            <a:pPr lvl="1"/>
            <a:r>
              <a:rPr lang="en-US" dirty="0" smtClean="0"/>
              <a:t>Use newer tools and technology</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2.6a Important Issues and Suggestions Related to Globalization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101</a:t>
            </a:fld>
            <a:endParaRPr lang="en-US" dirty="0"/>
          </a:p>
        </p:txBody>
      </p:sp>
    </p:spTree>
    <p:extLst>
      <p:ext uri="{BB962C8B-B14F-4D97-AF65-F5344CB8AC3E}">
        <p14:creationId xmlns:p14="http://schemas.microsoft.com/office/powerpoint/2010/main" val="23793617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4525962"/>
          </a:xfrm>
        </p:spPr>
        <p:txBody>
          <a:bodyPr/>
          <a:lstStyle/>
          <a:p>
            <a:r>
              <a:rPr lang="en-US" dirty="0" smtClean="0"/>
              <a:t>Organizations remain competitive by using outsourcing to their advantage, such as finding ways to reduce costs</a:t>
            </a:r>
          </a:p>
          <a:p>
            <a:r>
              <a:rPr lang="en-US" dirty="0" smtClean="0"/>
              <a:t>Their next challenge is to make strategic IT investments with outsourcing by improving their enterprise architecture to ensure that IT infrastructure and business processes are integrated and standardized (See Suggested Readings)</a:t>
            </a:r>
          </a:p>
          <a:p>
            <a:r>
              <a:rPr lang="en-US" dirty="0" smtClean="0"/>
              <a:t>Project managers should become more familiar with negotiating contracts and other outsourcing issues</a:t>
            </a:r>
          </a:p>
          <a:p>
            <a:endParaRPr lang="en-US" dirty="0" smtClean="0"/>
          </a:p>
          <a:p>
            <a:endParaRPr lang="en-US" dirty="0"/>
          </a:p>
        </p:txBody>
      </p:sp>
      <p:sp>
        <p:nvSpPr>
          <p:cNvPr id="3" name="Title 2"/>
          <p:cNvSpPr>
            <a:spLocks noGrp="1"/>
          </p:cNvSpPr>
          <p:nvPr>
            <p:ph type="title"/>
          </p:nvPr>
        </p:nvSpPr>
        <p:spPr/>
        <p:txBody>
          <a:bodyPr/>
          <a:lstStyle/>
          <a:p>
            <a:r>
              <a:rPr lang="en-US" dirty="0" smtClean="0"/>
              <a:t>2.6b  Outsourcing</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102</a:t>
            </a:fld>
            <a:endParaRPr lang="en-US" dirty="0"/>
          </a:p>
        </p:txBody>
      </p:sp>
    </p:spTree>
    <p:extLst>
      <p:ext uri="{BB962C8B-B14F-4D97-AF65-F5344CB8AC3E}">
        <p14:creationId xmlns:p14="http://schemas.microsoft.com/office/powerpoint/2010/main" val="30780782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Outsourcing also has disadvantages. For example, Apple benefits from </a:t>
            </a:r>
            <a:r>
              <a:rPr lang="en-US" sz="2400" dirty="0" smtClean="0"/>
              <a:t>manufacturing products </a:t>
            </a:r>
            <a:r>
              <a:rPr lang="en-US" sz="2400" dirty="0"/>
              <a:t>in China, </a:t>
            </a:r>
            <a:r>
              <a:rPr lang="en-US" sz="2400" dirty="0" smtClean="0"/>
              <a:t>using </a:t>
            </a:r>
            <a:r>
              <a:rPr lang="en-US" sz="2400" dirty="0" err="1" smtClean="0"/>
              <a:t>FoxConn</a:t>
            </a:r>
            <a:r>
              <a:rPr lang="en-US" sz="2400" dirty="0" smtClean="0"/>
              <a:t>—</a:t>
            </a:r>
            <a:r>
              <a:rPr lang="en-US" sz="2400" dirty="0" err="1" smtClean="0"/>
              <a:t>FoxConn</a:t>
            </a:r>
            <a:r>
              <a:rPr lang="en-US" sz="2400" dirty="0" smtClean="0"/>
              <a:t> had significant human rights violations—people working 32 </a:t>
            </a:r>
            <a:r>
              <a:rPr lang="en-US" sz="2400" dirty="0" err="1" smtClean="0"/>
              <a:t>hrs</a:t>
            </a:r>
            <a:r>
              <a:rPr lang="en-US" sz="2400" dirty="0" smtClean="0"/>
              <a:t> at a time without sleep and then committing suicide</a:t>
            </a:r>
          </a:p>
          <a:p>
            <a:endParaRPr lang="en-US" sz="2400" dirty="0" smtClean="0"/>
          </a:p>
        </p:txBody>
      </p:sp>
      <p:sp>
        <p:nvSpPr>
          <p:cNvPr id="3" name="Title 2"/>
          <p:cNvSpPr>
            <a:spLocks noGrp="1"/>
          </p:cNvSpPr>
          <p:nvPr>
            <p:ph type="title"/>
          </p:nvPr>
        </p:nvSpPr>
        <p:spPr/>
        <p:txBody>
          <a:bodyPr/>
          <a:lstStyle/>
          <a:p>
            <a:r>
              <a:rPr lang="en-US" dirty="0" smtClean="0"/>
              <a:t>2.6b 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103</a:t>
            </a:fld>
            <a:endParaRPr lang="en-US" dirty="0"/>
          </a:p>
        </p:txBody>
      </p:sp>
    </p:spTree>
    <p:extLst>
      <p:ext uri="{BB962C8B-B14F-4D97-AF65-F5344CB8AC3E}">
        <p14:creationId xmlns:p14="http://schemas.microsoft.com/office/powerpoint/2010/main" val="23571276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2800" dirty="0" smtClean="0"/>
              <a:t>Increasing competiveness and responsiveness by having a team of workers available 24/7</a:t>
            </a:r>
          </a:p>
          <a:p>
            <a:r>
              <a:rPr lang="en-US" sz="2800" dirty="0" smtClean="0"/>
              <a:t>Lowering costs because many virtual workers do not require office space or support beyond their home offices.</a:t>
            </a:r>
          </a:p>
          <a:p>
            <a:r>
              <a:rPr lang="en-US" sz="2800" dirty="0" smtClean="0"/>
              <a:t>Providing more expertise and flexibility by having team members from across the globe working any time of day or night</a:t>
            </a:r>
          </a:p>
          <a:p>
            <a:r>
              <a:rPr lang="en-US" sz="2800" dirty="0" smtClean="0"/>
              <a:t>Increasing the work/life balance for team members by eliminating fixed office hours and the need to travel to work.</a:t>
            </a:r>
            <a:endParaRPr lang="en-US" sz="3200" dirty="0" smtClean="0"/>
          </a:p>
          <a:p>
            <a:pPr lvl="1"/>
            <a:endParaRPr lang="en-US" dirty="0"/>
          </a:p>
        </p:txBody>
      </p:sp>
      <p:sp>
        <p:nvSpPr>
          <p:cNvPr id="3" name="Title 2"/>
          <p:cNvSpPr>
            <a:spLocks noGrp="1"/>
          </p:cNvSpPr>
          <p:nvPr>
            <p:ph type="title"/>
          </p:nvPr>
        </p:nvSpPr>
        <p:spPr/>
        <p:txBody>
          <a:bodyPr/>
          <a:lstStyle/>
          <a:p>
            <a:r>
              <a:rPr lang="en-US" dirty="0" smtClean="0"/>
              <a:t>2.6c  Virtual Teams 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104</a:t>
            </a:fld>
            <a:endParaRPr lang="en-US" dirty="0"/>
          </a:p>
        </p:txBody>
      </p:sp>
    </p:spTree>
    <p:extLst>
      <p:ext uri="{BB962C8B-B14F-4D97-AF65-F5344CB8AC3E}">
        <p14:creationId xmlns:p14="http://schemas.microsoft.com/office/powerpoint/2010/main" val="4402867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525962"/>
          </a:xfrm>
        </p:spPr>
        <p:txBody>
          <a:bodyPr/>
          <a:lstStyle/>
          <a:p>
            <a:r>
              <a:rPr lang="en-US" dirty="0" smtClean="0"/>
              <a:t>Isolating team members</a:t>
            </a:r>
          </a:p>
          <a:p>
            <a:r>
              <a:rPr lang="en-US" dirty="0" smtClean="0"/>
              <a:t>Increasing the potential for communications problems</a:t>
            </a:r>
          </a:p>
          <a:p>
            <a:r>
              <a:rPr lang="en-US" dirty="0" smtClean="0"/>
              <a:t>Reducing the ability for team members to network and transfer information informally</a:t>
            </a:r>
          </a:p>
          <a:p>
            <a:r>
              <a:rPr lang="en-US" dirty="0" smtClean="0"/>
              <a:t>Increasing the dependence on technology to accomplish work</a:t>
            </a:r>
          </a:p>
          <a:p>
            <a:r>
              <a:rPr lang="en-US" dirty="0" smtClean="0"/>
              <a:t>See text for a list of factors that help virtual teams succeed, including team processes, trust/relationships, leadership style, and team member selection</a:t>
            </a:r>
          </a:p>
          <a:p>
            <a:endParaRPr lang="en-US" dirty="0"/>
          </a:p>
        </p:txBody>
      </p:sp>
      <p:sp>
        <p:nvSpPr>
          <p:cNvPr id="3" name="Title 2"/>
          <p:cNvSpPr>
            <a:spLocks noGrp="1"/>
          </p:cNvSpPr>
          <p:nvPr>
            <p:ph type="title"/>
          </p:nvPr>
        </p:nvSpPr>
        <p:spPr/>
        <p:txBody>
          <a:bodyPr/>
          <a:lstStyle/>
          <a:p>
            <a:r>
              <a:rPr lang="en-US" dirty="0" smtClean="0"/>
              <a:t>2.6c Virtual Team Disadvantages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105</a:t>
            </a:fld>
            <a:endParaRPr lang="en-US" dirty="0"/>
          </a:p>
        </p:txBody>
      </p:sp>
    </p:spTree>
    <p:extLst>
      <p:ext uri="{BB962C8B-B14F-4D97-AF65-F5344CB8AC3E}">
        <p14:creationId xmlns:p14="http://schemas.microsoft.com/office/powerpoint/2010/main" val="38067915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525962"/>
          </a:xfrm>
        </p:spPr>
        <p:txBody>
          <a:bodyPr/>
          <a:lstStyle/>
          <a:p>
            <a:r>
              <a:rPr lang="en-US" sz="2400" dirty="0"/>
              <a:t>Agile means being able to </a:t>
            </a:r>
            <a:r>
              <a:rPr lang="en-US" sz="2400" dirty="0" smtClean="0"/>
              <a:t>move quickly </a:t>
            </a:r>
            <a:r>
              <a:rPr lang="en-US" sz="2400" dirty="0"/>
              <a:t>and easily, but some people feel that project management, as they have seen </a:t>
            </a:r>
            <a:r>
              <a:rPr lang="en-US" sz="2400" dirty="0" smtClean="0"/>
              <a:t>it used</a:t>
            </a:r>
            <a:r>
              <a:rPr lang="en-US" sz="2400" dirty="0"/>
              <a:t>, does not allow people to work quickly or easily</a:t>
            </a:r>
            <a:r>
              <a:rPr lang="en-US" sz="2400" dirty="0" smtClean="0"/>
              <a:t>.</a:t>
            </a:r>
          </a:p>
          <a:p>
            <a:r>
              <a:rPr lang="en-US" sz="2400" dirty="0" smtClean="0"/>
              <a:t>Early </a:t>
            </a:r>
            <a:r>
              <a:rPr lang="en-US" sz="2400" dirty="0"/>
              <a:t>software </a:t>
            </a:r>
            <a:r>
              <a:rPr lang="en-US" sz="2400" dirty="0" smtClean="0"/>
              <a:t>development projects </a:t>
            </a:r>
            <a:r>
              <a:rPr lang="en-US" sz="2400" dirty="0"/>
              <a:t>often used a waterfall approach, as defined earlier in this chapter. As </a:t>
            </a:r>
            <a:r>
              <a:rPr lang="en-US" sz="2400" dirty="0" smtClean="0"/>
              <a:t>technology and </a:t>
            </a:r>
            <a:r>
              <a:rPr lang="en-US" sz="2400" dirty="0"/>
              <a:t>businesses became more complex, the approach was often difficult to </a:t>
            </a:r>
            <a:r>
              <a:rPr lang="en-US" sz="2400" dirty="0" smtClean="0"/>
              <a:t>use because </a:t>
            </a:r>
            <a:r>
              <a:rPr lang="en-US" sz="2400" dirty="0"/>
              <a:t>requirements were unknown or continuously changing. </a:t>
            </a:r>
            <a:endParaRPr lang="en-US" sz="2400" dirty="0" smtClean="0"/>
          </a:p>
          <a:p>
            <a:r>
              <a:rPr lang="en-US" sz="2400" dirty="0" smtClean="0"/>
              <a:t>Agile </a:t>
            </a:r>
            <a:r>
              <a:rPr lang="en-US" sz="2400" dirty="0"/>
              <a:t>today means </a:t>
            </a:r>
            <a:r>
              <a:rPr lang="en-US" sz="2400" dirty="0" smtClean="0"/>
              <a:t>using a </a:t>
            </a:r>
            <a:r>
              <a:rPr lang="en-US" sz="2400" dirty="0"/>
              <a:t>method based on iterative and incremental development, in which requirements </a:t>
            </a:r>
            <a:r>
              <a:rPr lang="en-US" sz="2400" dirty="0" smtClean="0"/>
              <a:t>and solutions </a:t>
            </a:r>
            <a:r>
              <a:rPr lang="en-US" sz="2400" dirty="0"/>
              <a:t>evolve through collaboration</a:t>
            </a:r>
            <a:r>
              <a:rPr lang="en-US" sz="2400" dirty="0" smtClean="0"/>
              <a:t>.</a:t>
            </a:r>
          </a:p>
          <a:p>
            <a:r>
              <a:rPr lang="en-US" sz="2400" dirty="0" smtClean="0"/>
              <a:t>See the Resources tab from </a:t>
            </a:r>
            <a:r>
              <a:rPr lang="en-US" sz="2400" dirty="0" smtClean="0">
                <a:hlinkClick r:id="rId3"/>
              </a:rPr>
              <a:t>www.pmtexts.com</a:t>
            </a:r>
            <a:r>
              <a:rPr lang="en-US" sz="2400" dirty="0" smtClean="0"/>
              <a:t> for more info</a:t>
            </a:r>
            <a:endParaRPr lang="en-US" sz="2400" dirty="0"/>
          </a:p>
        </p:txBody>
      </p:sp>
      <p:sp>
        <p:nvSpPr>
          <p:cNvPr id="3" name="Title 2"/>
          <p:cNvSpPr>
            <a:spLocks noGrp="1"/>
          </p:cNvSpPr>
          <p:nvPr>
            <p:ph type="title"/>
          </p:nvPr>
        </p:nvSpPr>
        <p:spPr/>
        <p:txBody>
          <a:bodyPr/>
          <a:lstStyle/>
          <a:p>
            <a:r>
              <a:rPr lang="en-US" dirty="0" smtClean="0"/>
              <a:t>2.6d  Agile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106</a:t>
            </a:fld>
            <a:endParaRPr lang="en-US" dirty="0"/>
          </a:p>
        </p:txBody>
      </p:sp>
    </p:spTree>
    <p:extLst>
      <p:ext uri="{BB962C8B-B14F-4D97-AF65-F5344CB8AC3E}">
        <p14:creationId xmlns:p14="http://schemas.microsoft.com/office/powerpoint/2010/main" val="10099374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8915400" cy="4691062"/>
          </a:xfrm>
        </p:spPr>
        <p:txBody>
          <a:bodyPr/>
          <a:lstStyle/>
          <a:p>
            <a:r>
              <a:rPr lang="en-US" dirty="0"/>
              <a:t>Many seasoned experts in project management warn people not to fall for the </a:t>
            </a:r>
            <a:r>
              <a:rPr lang="en-US" dirty="0" smtClean="0"/>
              <a:t>hype associated </a:t>
            </a:r>
            <a:r>
              <a:rPr lang="en-US" dirty="0"/>
              <a:t>with Agile. </a:t>
            </a:r>
            <a:endParaRPr lang="en-US" dirty="0" smtClean="0"/>
          </a:p>
          <a:p>
            <a:r>
              <a:rPr lang="en-US" dirty="0" smtClean="0"/>
              <a:t>For </a:t>
            </a:r>
            <a:r>
              <a:rPr lang="en-US" dirty="0"/>
              <a:t>example, J. Leroy Ward, Executive Vice President at </a:t>
            </a:r>
            <a:r>
              <a:rPr lang="en-US" dirty="0" smtClean="0"/>
              <a:t>ESI International</a:t>
            </a:r>
            <a:r>
              <a:rPr lang="en-US" dirty="0"/>
              <a:t>, said that “Agile will be seen for what it is … and </a:t>
            </a:r>
            <a:r>
              <a:rPr lang="en-US" dirty="0" smtClean="0"/>
              <a:t>isn’t….Project </a:t>
            </a:r>
            <a:r>
              <a:rPr lang="en-US" dirty="0"/>
              <a:t>management organizations embracing Agile software and product </a:t>
            </a:r>
            <a:r>
              <a:rPr lang="en-US" dirty="0" smtClean="0"/>
              <a:t>development approaches </a:t>
            </a:r>
            <a:r>
              <a:rPr lang="en-US" dirty="0"/>
              <a:t>will continue to grow while being faced with the challenge of </a:t>
            </a:r>
            <a:r>
              <a:rPr lang="en-US" dirty="0" smtClean="0"/>
              <a:t>demonstrating ROI </a:t>
            </a:r>
            <a:r>
              <a:rPr lang="en-US" dirty="0"/>
              <a:t>through Agile adoption</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2.6d  Agile Makes Sense for Some Projects, But Not All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107</a:t>
            </a:fld>
            <a:endParaRPr lang="en-US" dirty="0"/>
          </a:p>
        </p:txBody>
      </p:sp>
      <p:sp>
        <p:nvSpPr>
          <p:cNvPr id="6" name="TextBox 5"/>
          <p:cNvSpPr txBox="1"/>
          <p:nvPr/>
        </p:nvSpPr>
        <p:spPr>
          <a:xfrm>
            <a:off x="685800" y="5486400"/>
            <a:ext cx="8008283" cy="584775"/>
          </a:xfrm>
          <a:prstGeom prst="rect">
            <a:avLst/>
          </a:prstGeom>
          <a:noFill/>
        </p:spPr>
        <p:txBody>
          <a:bodyPr wrap="none" rtlCol="0">
            <a:spAutoFit/>
          </a:bodyPr>
          <a:lstStyle/>
          <a:p>
            <a:r>
              <a:rPr lang="en-US" sz="1600" dirty="0" smtClean="0"/>
              <a:t>*J</a:t>
            </a:r>
            <a:r>
              <a:rPr lang="en-US" sz="1600" dirty="0"/>
              <a:t>. Leroy Ward, “The Top Ten Project Management Trends for 2011,” projecttimes.com</a:t>
            </a:r>
          </a:p>
          <a:p>
            <a:r>
              <a:rPr lang="en-US" sz="1600" dirty="0"/>
              <a:t>(January 24, 2011).</a:t>
            </a:r>
          </a:p>
        </p:txBody>
      </p:sp>
    </p:spTree>
    <p:extLst>
      <p:ext uri="{BB962C8B-B14F-4D97-AF65-F5344CB8AC3E}">
        <p14:creationId xmlns:p14="http://schemas.microsoft.com/office/powerpoint/2010/main" val="9833277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12863"/>
            <a:ext cx="8763000" cy="5011737"/>
          </a:xfrm>
        </p:spPr>
        <p:txBody>
          <a:bodyPr/>
          <a:lstStyle/>
          <a:p>
            <a:r>
              <a:rPr lang="en-US" dirty="0" smtClean="0"/>
              <a:t>In February </a:t>
            </a:r>
            <a:r>
              <a:rPr lang="en-US" dirty="0"/>
              <a:t>2001, a group of 17 people that called </a:t>
            </a:r>
            <a:r>
              <a:rPr lang="en-US" dirty="0" smtClean="0"/>
              <a:t>themselves </a:t>
            </a:r>
            <a:r>
              <a:rPr lang="en-US" dirty="0"/>
              <a:t>the Agile Alliance developed </a:t>
            </a:r>
            <a:r>
              <a:rPr lang="en-US" dirty="0" smtClean="0"/>
              <a:t>and agreed </a:t>
            </a:r>
            <a:r>
              <a:rPr lang="en-US" dirty="0"/>
              <a:t>on the Manifesto for Agile Software Development, as follows:</a:t>
            </a:r>
          </a:p>
          <a:p>
            <a:r>
              <a:rPr lang="en-US" dirty="0" smtClean="0"/>
              <a:t>“We </a:t>
            </a:r>
            <a:r>
              <a:rPr lang="en-US" dirty="0"/>
              <a:t>are uncovering better ways of developing software by doing it and helping </a:t>
            </a:r>
            <a:r>
              <a:rPr lang="en-US" dirty="0" smtClean="0"/>
              <a:t>others do </a:t>
            </a:r>
            <a:r>
              <a:rPr lang="en-US" dirty="0"/>
              <a:t>it. Through this work we have come to value:</a:t>
            </a:r>
          </a:p>
          <a:p>
            <a:r>
              <a:rPr lang="en-US" dirty="0" smtClean="0"/>
              <a:t>Individuals </a:t>
            </a:r>
            <a:r>
              <a:rPr lang="en-US" dirty="0"/>
              <a:t>and interactions over processes and tools</a:t>
            </a:r>
          </a:p>
          <a:p>
            <a:r>
              <a:rPr lang="en-US" dirty="0" smtClean="0"/>
              <a:t>Working </a:t>
            </a:r>
            <a:r>
              <a:rPr lang="en-US" dirty="0"/>
              <a:t>software over comprehensive documentation</a:t>
            </a:r>
          </a:p>
          <a:p>
            <a:r>
              <a:rPr lang="en-US" dirty="0" smtClean="0"/>
              <a:t>Customer </a:t>
            </a:r>
            <a:r>
              <a:rPr lang="en-US" dirty="0"/>
              <a:t>collaboration over contract negotiation</a:t>
            </a:r>
          </a:p>
          <a:p>
            <a:r>
              <a:rPr lang="en-US" dirty="0" smtClean="0"/>
              <a:t>Responding </a:t>
            </a:r>
            <a:r>
              <a:rPr lang="en-US" dirty="0"/>
              <a:t>to change over following a </a:t>
            </a:r>
            <a:r>
              <a:rPr lang="en-US" dirty="0" smtClean="0"/>
              <a:t>plan”*</a:t>
            </a:r>
            <a:endParaRPr lang="en-US" dirty="0"/>
          </a:p>
        </p:txBody>
      </p:sp>
      <p:sp>
        <p:nvSpPr>
          <p:cNvPr id="3" name="Title 2"/>
          <p:cNvSpPr>
            <a:spLocks noGrp="1"/>
          </p:cNvSpPr>
          <p:nvPr>
            <p:ph type="title"/>
          </p:nvPr>
        </p:nvSpPr>
        <p:spPr/>
        <p:txBody>
          <a:bodyPr>
            <a:normAutofit fontScale="90000"/>
          </a:bodyPr>
          <a:lstStyle/>
          <a:p>
            <a:r>
              <a:rPr lang="en-US" dirty="0" smtClean="0"/>
              <a:t>2.6e  Manifesto for 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108</a:t>
            </a:fld>
            <a:endParaRPr lang="en-US" dirty="0"/>
          </a:p>
        </p:txBody>
      </p:sp>
      <p:sp>
        <p:nvSpPr>
          <p:cNvPr id="6" name="TextBox 5"/>
          <p:cNvSpPr txBox="1"/>
          <p:nvPr/>
        </p:nvSpPr>
        <p:spPr>
          <a:xfrm>
            <a:off x="2590800" y="6095999"/>
            <a:ext cx="5441361" cy="430887"/>
          </a:xfrm>
          <a:prstGeom prst="rect">
            <a:avLst/>
          </a:prstGeom>
          <a:noFill/>
        </p:spPr>
        <p:txBody>
          <a:bodyPr wrap="none" rtlCol="0">
            <a:spAutoFit/>
          </a:bodyPr>
          <a:lstStyle/>
          <a:p>
            <a:r>
              <a:rPr lang="en-US" dirty="0" smtClean="0"/>
              <a:t>*Agile </a:t>
            </a:r>
            <a:r>
              <a:rPr lang="en-US" dirty="0"/>
              <a:t>Manifesto, www.agilemanifesto.org.</a:t>
            </a:r>
          </a:p>
        </p:txBody>
      </p:sp>
    </p:spTree>
    <p:extLst>
      <p:ext uri="{BB962C8B-B14F-4D97-AF65-F5344CB8AC3E}">
        <p14:creationId xmlns:p14="http://schemas.microsoft.com/office/powerpoint/2010/main" val="2043620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the Scrum Alliance, </a:t>
            </a:r>
            <a:r>
              <a:rPr lang="en-US" b="1" dirty="0">
                <a:solidFill>
                  <a:srgbClr val="FF0000"/>
                </a:solidFill>
              </a:rPr>
              <a:t>Scrum is the leading agile development method </a:t>
            </a:r>
            <a:r>
              <a:rPr lang="en-US" dirty="0"/>
              <a:t>for </a:t>
            </a:r>
            <a:r>
              <a:rPr lang="en-US" dirty="0" smtClean="0"/>
              <a:t>completing projects </a:t>
            </a:r>
            <a:r>
              <a:rPr lang="en-US" dirty="0"/>
              <a:t>with a complex, innovative scope of work</a:t>
            </a:r>
            <a:r>
              <a:rPr lang="en-US" dirty="0" smtClean="0"/>
              <a:t>.</a:t>
            </a:r>
          </a:p>
          <a:p>
            <a:r>
              <a:rPr lang="en-US" dirty="0" smtClean="0"/>
              <a:t>The </a:t>
            </a:r>
            <a:r>
              <a:rPr lang="en-US" dirty="0"/>
              <a:t>term was coined in 1986 </a:t>
            </a:r>
            <a:r>
              <a:rPr lang="en-US" dirty="0" smtClean="0"/>
              <a:t>in a </a:t>
            </a:r>
            <a:r>
              <a:rPr lang="en-US" dirty="0"/>
              <a:t>Harvard Business Review study that compared high-performing, cross-functional </a:t>
            </a:r>
            <a:r>
              <a:rPr lang="en-US" dirty="0" smtClean="0"/>
              <a:t>teams to </a:t>
            </a:r>
            <a:r>
              <a:rPr lang="en-US" dirty="0"/>
              <a:t>the scrum formation used by rugby teams.</a:t>
            </a:r>
          </a:p>
        </p:txBody>
      </p:sp>
      <p:sp>
        <p:nvSpPr>
          <p:cNvPr id="3" name="Title 2"/>
          <p:cNvSpPr>
            <a:spLocks noGrp="1"/>
          </p:cNvSpPr>
          <p:nvPr>
            <p:ph type="title"/>
          </p:nvPr>
        </p:nvSpPr>
        <p:spPr/>
        <p:txBody>
          <a:bodyPr/>
          <a:lstStyle/>
          <a:p>
            <a:r>
              <a:rPr lang="en-US" dirty="0" smtClean="0"/>
              <a:t>2.6f  Scrum</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109</a:t>
            </a:fld>
            <a:endParaRPr lang="en-US" dirty="0"/>
          </a:p>
        </p:txBody>
      </p:sp>
    </p:spTree>
    <p:extLst>
      <p:ext uri="{BB962C8B-B14F-4D97-AF65-F5344CB8AC3E}">
        <p14:creationId xmlns:p14="http://schemas.microsoft.com/office/powerpoint/2010/main" val="112899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19200"/>
            <a:ext cx="8458200" cy="4343400"/>
          </a:xfrm>
        </p:spPr>
        <p:txBody>
          <a:bodyPr>
            <a:noAutofit/>
          </a:bodyPr>
          <a:lstStyle/>
          <a:p>
            <a:r>
              <a:rPr lang="en-US" sz="2400" dirty="0" smtClean="0"/>
              <a:t>In </a:t>
            </a:r>
            <a:r>
              <a:rPr lang="en-US" sz="2400" dirty="0"/>
              <a:t>2013 (the most recent year of PMI’s salary survey), the </a:t>
            </a:r>
            <a:r>
              <a:rPr lang="en-US" sz="2400" b="1" dirty="0">
                <a:solidFill>
                  <a:srgbClr val="00B050"/>
                </a:solidFill>
              </a:rPr>
              <a:t>average salary in U.S. dollars for someone in the project management profession </a:t>
            </a:r>
            <a:r>
              <a:rPr lang="en-US" sz="2400" dirty="0"/>
              <a:t>was </a:t>
            </a:r>
            <a:r>
              <a:rPr lang="en-US" sz="2400" b="1" dirty="0">
                <a:solidFill>
                  <a:srgbClr val="FF0000"/>
                </a:solidFill>
              </a:rPr>
              <a:t>$108,000 </a:t>
            </a:r>
            <a:r>
              <a:rPr lang="en-US" sz="2400" dirty="0"/>
              <a:t>per year in the United States; $134,658 in Australia, (the highest-paid country); and $24,201 in Egypt (the lowest-paid country</a:t>
            </a:r>
            <a:r>
              <a:rPr lang="en-US" sz="2400" dirty="0" smtClean="0"/>
              <a:t>)</a:t>
            </a:r>
          </a:p>
          <a:p>
            <a:r>
              <a:rPr lang="en-US" sz="2400" dirty="0" smtClean="0"/>
              <a:t>The </a:t>
            </a:r>
            <a:r>
              <a:rPr lang="en-US" sz="2400" dirty="0"/>
              <a:t>top </a:t>
            </a:r>
            <a:r>
              <a:rPr lang="en-US" sz="2400" dirty="0" smtClean="0"/>
              <a:t>skills/competencies </a:t>
            </a:r>
            <a:r>
              <a:rPr lang="en-US" sz="2400" dirty="0"/>
              <a:t>employers look for in new college graduates are all related to project management: </a:t>
            </a:r>
            <a:r>
              <a:rPr lang="en-US" sz="2400" b="1" dirty="0">
                <a:solidFill>
                  <a:srgbClr val="FF0000"/>
                </a:solidFill>
              </a:rPr>
              <a:t>team-work, decision-making, problem-solving, and verbal </a:t>
            </a:r>
            <a:r>
              <a:rPr lang="en-US" sz="2400" b="1" dirty="0" smtClean="0">
                <a:solidFill>
                  <a:srgbClr val="FF0000"/>
                </a:solidFill>
              </a:rPr>
              <a:t>communications</a:t>
            </a:r>
          </a:p>
          <a:p>
            <a:r>
              <a:rPr lang="en-US" sz="2400" dirty="0" smtClean="0"/>
              <a:t>Organizations </a:t>
            </a:r>
            <a:r>
              <a:rPr lang="en-US" sz="2400" dirty="0"/>
              <a:t>waste $109 million for every $1 billion spent on projects, according to PMI’s Pulse of the Profession® report</a:t>
            </a:r>
          </a:p>
        </p:txBody>
      </p:sp>
      <p:sp>
        <p:nvSpPr>
          <p:cNvPr id="12290" name="Rectangle 2"/>
          <p:cNvSpPr>
            <a:spLocks noGrp="1" noChangeArrowheads="1"/>
          </p:cNvSpPr>
          <p:nvPr>
            <p:ph type="title"/>
          </p:nvPr>
        </p:nvSpPr>
        <p:spPr/>
        <p:txBody>
          <a:bodyPr/>
          <a:lstStyle/>
          <a:p>
            <a:r>
              <a:rPr lang="en-US" dirty="0" smtClean="0"/>
              <a:t>Project Management Statistics</a:t>
            </a:r>
          </a:p>
        </p:txBody>
      </p:sp>
      <p:sp>
        <p:nvSpPr>
          <p:cNvPr id="12292"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D41CD7A-A2F6-4058-84D6-58EE60EAB9B9}"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2-6. Scrum Framework</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7" y="1219832"/>
            <a:ext cx="8609303" cy="4799967"/>
          </a:xfrm>
          <a:prstGeom prst="rect">
            <a:avLst/>
          </a:prstGeom>
        </p:spPr>
      </p:pic>
    </p:spTree>
    <p:extLst>
      <p:ext uri="{BB962C8B-B14F-4D97-AF65-F5344CB8AC3E}">
        <p14:creationId xmlns:p14="http://schemas.microsoft.com/office/powerpoint/2010/main" val="8113476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Technique that can be used in conjunction with scrum</a:t>
            </a:r>
          </a:p>
          <a:p>
            <a:r>
              <a:rPr lang="en-US" dirty="0" smtClean="0"/>
              <a:t>Developed in Japan by Toyota Motor Corporation</a:t>
            </a:r>
          </a:p>
          <a:p>
            <a:r>
              <a:rPr lang="en-US" dirty="0" smtClean="0"/>
              <a:t>Uses visual cues to guide workflow</a:t>
            </a:r>
          </a:p>
          <a:p>
            <a:r>
              <a:rPr lang="en-US" dirty="0" smtClean="0"/>
              <a:t>Kanban cards show new work, work in progress, and work completed</a:t>
            </a:r>
          </a:p>
          <a:p>
            <a:r>
              <a:rPr lang="en-US" b="1" dirty="0" smtClean="0">
                <a:solidFill>
                  <a:srgbClr val="FF0000"/>
                </a:solidFill>
              </a:rPr>
              <a:t>Allows the customer to PULL projects from the Scrum list through the development process.</a:t>
            </a:r>
            <a:endParaRPr lang="en-US" b="1" dirty="0">
              <a:solidFill>
                <a:srgbClr val="FF0000"/>
              </a:solidFill>
            </a:endParaRPr>
          </a:p>
        </p:txBody>
      </p:sp>
      <p:sp>
        <p:nvSpPr>
          <p:cNvPr id="3" name="Title 2"/>
          <p:cNvSpPr>
            <a:spLocks noGrp="1"/>
          </p:cNvSpPr>
          <p:nvPr>
            <p:ph type="title"/>
          </p:nvPr>
        </p:nvSpPr>
        <p:spPr/>
        <p:txBody>
          <a:bodyPr/>
          <a:lstStyle/>
          <a:p>
            <a:r>
              <a:rPr lang="en-US" dirty="0" smtClean="0"/>
              <a:t>2.6f  Kanban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111</a:t>
            </a:fld>
            <a:endParaRPr lang="en-US" dirty="0"/>
          </a:p>
        </p:txBody>
      </p:sp>
    </p:spTree>
    <p:extLst>
      <p:ext uri="{BB962C8B-B14F-4D97-AF65-F5344CB8AC3E}">
        <p14:creationId xmlns:p14="http://schemas.microsoft.com/office/powerpoint/2010/main" val="6867294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PMBOK® Guide describes best practices for </a:t>
            </a:r>
            <a:r>
              <a:rPr lang="en-US" sz="2400" i="1" dirty="0"/>
              <a:t>what</a:t>
            </a:r>
            <a:r>
              <a:rPr lang="en-US" sz="2400" dirty="0"/>
              <a:t> should be done to manage projects.</a:t>
            </a:r>
          </a:p>
          <a:p>
            <a:r>
              <a:rPr lang="en-US" sz="2400" dirty="0"/>
              <a:t>Agile is a methodology that describes </a:t>
            </a:r>
            <a:r>
              <a:rPr lang="en-US" sz="2400" i="1" dirty="0"/>
              <a:t>how</a:t>
            </a:r>
            <a:r>
              <a:rPr lang="en-US" sz="2400" dirty="0"/>
              <a:t> to manage projects</a:t>
            </a:r>
            <a:r>
              <a:rPr lang="en-US" sz="2400" dirty="0" smtClean="0"/>
              <a:t>.</a:t>
            </a:r>
          </a:p>
          <a:p>
            <a:r>
              <a:rPr lang="en-US" sz="2400" b="1" dirty="0">
                <a:solidFill>
                  <a:srgbClr val="FF0000"/>
                </a:solidFill>
              </a:rPr>
              <a:t>The Project Management Institute (PMI) recognized the increased interest in </a:t>
            </a:r>
            <a:r>
              <a:rPr lang="en-US" sz="2400" b="1" dirty="0" smtClean="0">
                <a:solidFill>
                  <a:srgbClr val="FF0000"/>
                </a:solidFill>
              </a:rPr>
              <a:t>Agile, and </a:t>
            </a:r>
            <a:r>
              <a:rPr lang="en-US" sz="2400" b="1" dirty="0">
                <a:solidFill>
                  <a:srgbClr val="FF0000"/>
                </a:solidFill>
              </a:rPr>
              <a:t>introduced a new certification in 2011 called Agile Certified Practitioner (ACP</a:t>
            </a:r>
            <a:r>
              <a:rPr lang="en-US" sz="2400" b="1" dirty="0" smtClean="0">
                <a:solidFill>
                  <a:srgbClr val="FF0000"/>
                </a:solidFill>
              </a:rPr>
              <a:t>).</a:t>
            </a:r>
          </a:p>
          <a:p>
            <a:r>
              <a:rPr lang="en-US" sz="2400" dirty="0" smtClean="0"/>
              <a:t>Seasoned </a:t>
            </a:r>
            <a:r>
              <a:rPr lang="en-US" sz="2400" dirty="0"/>
              <a:t>project managers understand that they have always had </a:t>
            </a:r>
            <a:r>
              <a:rPr lang="en-US" sz="2400" dirty="0" smtClean="0"/>
              <a:t>the option </a:t>
            </a:r>
            <a:r>
              <a:rPr lang="en-US" sz="2400" dirty="0"/>
              <a:t>of customizing how they run projects, but that project management is not easy</a:t>
            </a:r>
            <a:r>
              <a:rPr lang="en-US" sz="2400" dirty="0" smtClean="0"/>
              <a:t>, even when using Agile.</a:t>
            </a:r>
            <a:endParaRPr lang="en-US" sz="2400" dirty="0"/>
          </a:p>
        </p:txBody>
      </p:sp>
      <p:sp>
        <p:nvSpPr>
          <p:cNvPr id="3" name="Title 2"/>
          <p:cNvSpPr>
            <a:spLocks noGrp="1"/>
          </p:cNvSpPr>
          <p:nvPr>
            <p:ph type="title"/>
          </p:nvPr>
        </p:nvSpPr>
        <p:spPr/>
        <p:txBody>
          <a:bodyPr>
            <a:normAutofit fontScale="90000"/>
          </a:bodyPr>
          <a:lstStyle/>
          <a:p>
            <a:r>
              <a:rPr lang="en-US" b="0" dirty="0" smtClean="0"/>
              <a:t>2.6g  Agile</a:t>
            </a:r>
            <a:r>
              <a:rPr lang="en-US" b="0" dirty="0"/>
              <a:t>, the PMBOK® Guide, and a New Certification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112</a:t>
            </a:fld>
            <a:endParaRPr lang="en-US" dirty="0"/>
          </a:p>
        </p:txBody>
      </p:sp>
    </p:spTree>
    <p:extLst>
      <p:ext uri="{BB962C8B-B14F-4D97-AF65-F5344CB8AC3E}">
        <p14:creationId xmlns:p14="http://schemas.microsoft.com/office/powerpoint/2010/main" val="32177857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idx="1"/>
          </p:nvPr>
        </p:nvSpPr>
        <p:spPr>
          <a:xfrm>
            <a:off x="0" y="838200"/>
            <a:ext cx="8915400" cy="4876800"/>
          </a:xfrm>
        </p:spPr>
        <p:txBody>
          <a:bodyPr/>
          <a:lstStyle/>
          <a:p>
            <a:pPr>
              <a:lnSpc>
                <a:spcPct val="90000"/>
              </a:lnSpc>
            </a:pPr>
            <a:r>
              <a:rPr lang="en-US" dirty="0" smtClean="0"/>
              <a:t>Project managers need to take a systems approach when working on projects</a:t>
            </a:r>
          </a:p>
          <a:p>
            <a:pPr>
              <a:lnSpc>
                <a:spcPct val="90000"/>
              </a:lnSpc>
            </a:pPr>
            <a:r>
              <a:rPr lang="en-US" dirty="0" smtClean="0"/>
              <a:t>Organizations have four different frames: structural, human resources, political, and symbolic</a:t>
            </a:r>
          </a:p>
          <a:p>
            <a:pPr>
              <a:lnSpc>
                <a:spcPct val="90000"/>
              </a:lnSpc>
            </a:pPr>
            <a:r>
              <a:rPr lang="en-US" dirty="0" smtClean="0"/>
              <a:t>The structure and culture of an organization have strong implications for project managers</a:t>
            </a:r>
          </a:p>
          <a:p>
            <a:pPr>
              <a:lnSpc>
                <a:spcPct val="90000"/>
              </a:lnSpc>
            </a:pPr>
            <a:r>
              <a:rPr lang="en-US" dirty="0" smtClean="0"/>
              <a:t>Projects should successfully pass through each phase of the project life cycle</a:t>
            </a:r>
          </a:p>
          <a:p>
            <a:pPr>
              <a:lnSpc>
                <a:spcPct val="90000"/>
              </a:lnSpc>
            </a:pPr>
            <a:r>
              <a:rPr lang="en-US" dirty="0" smtClean="0"/>
              <a:t>Project managers need to consider several factors due to the unique context of information technology projects</a:t>
            </a:r>
          </a:p>
          <a:p>
            <a:pPr>
              <a:lnSpc>
                <a:spcPct val="90000"/>
              </a:lnSpc>
            </a:pPr>
            <a:r>
              <a:rPr lang="en-US" dirty="0" smtClean="0"/>
              <a:t>Recent trends affecting IT project management include globalization, outsourcing, virtual teams, and Agile</a:t>
            </a:r>
          </a:p>
        </p:txBody>
      </p:sp>
      <p:sp>
        <p:nvSpPr>
          <p:cNvPr id="34820" name="Rectangle 2"/>
          <p:cNvSpPr>
            <a:spLocks noGrp="1" noChangeArrowheads="1"/>
          </p:cNvSpPr>
          <p:nvPr>
            <p:ph type="title"/>
          </p:nvPr>
        </p:nvSpPr>
        <p:spPr>
          <a:xfrm>
            <a:off x="381000" y="37514"/>
            <a:ext cx="8305800" cy="715962"/>
          </a:xfrm>
        </p:spPr>
        <p:txBody>
          <a:bodyPr>
            <a:normAutofit fontScale="90000"/>
          </a:bodyPr>
          <a:lstStyle/>
          <a:p>
            <a:r>
              <a:rPr lang="en-US" dirty="0" smtClean="0"/>
              <a:t>Chapter Summary</a:t>
            </a:r>
          </a:p>
        </p:txBody>
      </p:sp>
      <p:sp>
        <p:nvSpPr>
          <p:cNvPr id="3481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6E4E808-D5A2-4270-948F-25CED7EF1363}" type="slidenum">
              <a:rPr lang="en-US"/>
              <a:pPr>
                <a:defRPr/>
              </a:pPr>
              <a:t>113</a:t>
            </a:fld>
            <a:endParaRPr lang="en-US" dirty="0"/>
          </a:p>
        </p:txBody>
      </p:sp>
    </p:spTree>
    <p:extLst>
      <p:ext uri="{BB962C8B-B14F-4D97-AF65-F5344CB8AC3E}">
        <p14:creationId xmlns:p14="http://schemas.microsoft.com/office/powerpoint/2010/main" val="284537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304800" y="1524000"/>
            <a:ext cx="8534400" cy="4257675"/>
          </a:xfrm>
        </p:spPr>
        <p:txBody>
          <a:bodyPr/>
          <a:lstStyle/>
          <a:p>
            <a:pPr>
              <a:spcBef>
                <a:spcPct val="100000"/>
              </a:spcBef>
            </a:pPr>
            <a:r>
              <a:rPr lang="en-US" sz="2400" dirty="0" smtClean="0"/>
              <a:t>IT Projects have a terrible track record, as described in the What Went Wrong?</a:t>
            </a:r>
          </a:p>
          <a:p>
            <a:pPr>
              <a:spcBef>
                <a:spcPct val="100000"/>
              </a:spcBef>
            </a:pPr>
            <a:r>
              <a:rPr lang="en-US" sz="2400" dirty="0" smtClean="0"/>
              <a:t>A 1995 Standish Group study (CHAOS) found that only </a:t>
            </a:r>
            <a:r>
              <a:rPr lang="en-US" sz="2400" dirty="0" smtClean="0">
                <a:solidFill>
                  <a:srgbClr val="FF0000"/>
                </a:solidFill>
              </a:rPr>
              <a:t>16.2%</a:t>
            </a:r>
            <a:r>
              <a:rPr lang="en-US" sz="2400" dirty="0" smtClean="0"/>
              <a:t> of IT projects were successful in meeting scope, time, and cost goals; over </a:t>
            </a:r>
            <a:r>
              <a:rPr lang="en-US" sz="2400" dirty="0" smtClean="0">
                <a:solidFill>
                  <a:srgbClr val="FF0000"/>
                </a:solidFill>
              </a:rPr>
              <a:t>31%</a:t>
            </a:r>
            <a:r>
              <a:rPr lang="en-US" sz="2400" dirty="0" smtClean="0"/>
              <a:t> of IT projects were canceled before completion</a:t>
            </a:r>
          </a:p>
          <a:p>
            <a:r>
              <a:rPr lang="en-US" sz="2400" dirty="0" smtClean="0"/>
              <a:t>A PricewaterhouseCoopers study found that </a:t>
            </a:r>
            <a:r>
              <a:rPr lang="en-US" sz="2400" b="1" dirty="0" smtClean="0">
                <a:solidFill>
                  <a:srgbClr val="FF0000"/>
                </a:solidFill>
              </a:rPr>
              <a:t>overall half of all projects fail and only 2.5% of corporations consistently meet their targets for scope, time, and cost goals for all types of project.</a:t>
            </a:r>
          </a:p>
          <a:p>
            <a:pPr>
              <a:spcBef>
                <a:spcPct val="100000"/>
              </a:spcBef>
            </a:pPr>
            <a:endParaRPr lang="en-US" dirty="0" smtClean="0"/>
          </a:p>
          <a:p>
            <a:pPr>
              <a:spcBef>
                <a:spcPct val="100000"/>
              </a:spcBef>
            </a:pPr>
            <a:endParaRPr lang="en-US" dirty="0" smtClean="0"/>
          </a:p>
          <a:p>
            <a:pPr>
              <a:spcBef>
                <a:spcPct val="100000"/>
              </a:spcBef>
            </a:pPr>
            <a:endParaRPr lang="en-US" dirty="0" smtClean="0"/>
          </a:p>
        </p:txBody>
      </p:sp>
      <p:sp>
        <p:nvSpPr>
          <p:cNvPr id="13314" name="Rectangle 3"/>
          <p:cNvSpPr>
            <a:spLocks noGrp="1" noChangeArrowheads="1"/>
          </p:cNvSpPr>
          <p:nvPr>
            <p:ph type="title"/>
          </p:nvPr>
        </p:nvSpPr>
        <p:spPr>
          <a:xfrm>
            <a:off x="457200" y="274638"/>
            <a:ext cx="8534400" cy="1143000"/>
          </a:xfrm>
        </p:spPr>
        <p:txBody>
          <a:bodyPr lIns="92075" tIns="46038" rIns="92075" bIns="46038">
            <a:normAutofit fontScale="90000"/>
          </a:bodyPr>
          <a:lstStyle/>
          <a:p>
            <a:r>
              <a:rPr lang="en-US" dirty="0" smtClean="0"/>
              <a:t>Motivation for Studying Information Technology (IT) Project Management</a:t>
            </a:r>
          </a:p>
        </p:txBody>
      </p:sp>
      <p:sp>
        <p:nvSpPr>
          <p:cNvPr id="1331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43C0BEFF-1FDE-409A-9666-3DA8F0E73CEA}"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69900" y="1709737"/>
            <a:ext cx="8229600" cy="4491038"/>
          </a:xfrm>
        </p:spPr>
        <p:txBody>
          <a:bodyPr/>
          <a:lstStyle/>
          <a:p>
            <a:pPr>
              <a:lnSpc>
                <a:spcPct val="90000"/>
              </a:lnSpc>
            </a:pPr>
            <a:r>
              <a:rPr lang="en-US" dirty="0" smtClean="0"/>
              <a:t>Better control of financial, physical, and human resources</a:t>
            </a:r>
          </a:p>
          <a:p>
            <a:pPr>
              <a:lnSpc>
                <a:spcPct val="90000"/>
              </a:lnSpc>
            </a:pPr>
            <a:r>
              <a:rPr lang="en-US" dirty="0" smtClean="0"/>
              <a:t>Improved customer relations</a:t>
            </a:r>
          </a:p>
          <a:p>
            <a:pPr>
              <a:lnSpc>
                <a:spcPct val="90000"/>
              </a:lnSpc>
            </a:pPr>
            <a:r>
              <a:rPr lang="en-US" dirty="0" smtClean="0"/>
              <a:t>Shorter development times</a:t>
            </a:r>
          </a:p>
          <a:p>
            <a:pPr>
              <a:lnSpc>
                <a:spcPct val="90000"/>
              </a:lnSpc>
            </a:pPr>
            <a:r>
              <a:rPr lang="en-US" dirty="0" smtClean="0"/>
              <a:t>Lower costs</a:t>
            </a:r>
          </a:p>
          <a:p>
            <a:pPr>
              <a:lnSpc>
                <a:spcPct val="90000"/>
              </a:lnSpc>
            </a:pPr>
            <a:r>
              <a:rPr lang="en-US" dirty="0" smtClean="0"/>
              <a:t>Higher quality and increased reliability</a:t>
            </a:r>
          </a:p>
          <a:p>
            <a:pPr>
              <a:lnSpc>
                <a:spcPct val="90000"/>
              </a:lnSpc>
            </a:pPr>
            <a:r>
              <a:rPr lang="en-US" dirty="0" smtClean="0"/>
              <a:t>Higher profit margins</a:t>
            </a:r>
          </a:p>
          <a:p>
            <a:pPr>
              <a:lnSpc>
                <a:spcPct val="90000"/>
              </a:lnSpc>
            </a:pPr>
            <a:r>
              <a:rPr lang="en-US" dirty="0" smtClean="0"/>
              <a:t>Improved productivity</a:t>
            </a:r>
          </a:p>
          <a:p>
            <a:pPr>
              <a:lnSpc>
                <a:spcPct val="90000"/>
              </a:lnSpc>
            </a:pPr>
            <a:r>
              <a:rPr lang="en-US" dirty="0" smtClean="0"/>
              <a:t>Better internal coordination</a:t>
            </a:r>
          </a:p>
          <a:p>
            <a:pPr>
              <a:lnSpc>
                <a:spcPct val="90000"/>
              </a:lnSpc>
            </a:pPr>
            <a:r>
              <a:rPr lang="en-US" dirty="0" smtClean="0"/>
              <a:t>Higher worker morale</a:t>
            </a:r>
          </a:p>
        </p:txBody>
      </p:sp>
      <p:sp>
        <p:nvSpPr>
          <p:cNvPr id="14338" name="Rectangle 2"/>
          <p:cNvSpPr>
            <a:spLocks noGrp="1" noChangeArrowheads="1"/>
          </p:cNvSpPr>
          <p:nvPr>
            <p:ph type="title"/>
          </p:nvPr>
        </p:nvSpPr>
        <p:spPr/>
        <p:txBody>
          <a:bodyPr>
            <a:normAutofit fontScale="90000"/>
          </a:bodyPr>
          <a:lstStyle/>
          <a:p>
            <a:r>
              <a:rPr lang="en-US" dirty="0" smtClean="0"/>
              <a:t>Advantages of Using Formal </a:t>
            </a:r>
            <a:br>
              <a:rPr lang="en-US" dirty="0" smtClean="0"/>
            </a:br>
            <a:r>
              <a:rPr lang="en-US" dirty="0" smtClean="0"/>
              <a:t>Project Management</a:t>
            </a:r>
          </a:p>
        </p:txBody>
      </p:sp>
      <p:sp>
        <p:nvSpPr>
          <p:cNvPr id="1434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0AEDFFD-3775-45BD-99D6-93EB591C4326}"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676400"/>
            <a:ext cx="8001000" cy="4495800"/>
          </a:xfrm>
        </p:spPr>
        <p:txBody>
          <a:bodyPr/>
          <a:lstStyle/>
          <a:p>
            <a:pPr>
              <a:spcBef>
                <a:spcPct val="70000"/>
              </a:spcBef>
            </a:pPr>
            <a:r>
              <a:rPr lang="en-US" dirty="0" smtClean="0"/>
              <a:t>A </a:t>
            </a:r>
            <a:r>
              <a:rPr lang="en-US" b="1" dirty="0" smtClean="0"/>
              <a:t>project</a:t>
            </a:r>
            <a:r>
              <a:rPr lang="en-US" dirty="0" smtClean="0"/>
              <a:t> is “a temporary endeavor undertaken to create a unique product, service, or result” (PMBOK</a:t>
            </a:r>
            <a:r>
              <a:rPr lang="en-US" baseline="30000" dirty="0" smtClean="0">
                <a:cs typeface="Times New Roman" pitchFamily="18" charset="0"/>
              </a:rPr>
              <a:t>®</a:t>
            </a:r>
            <a:r>
              <a:rPr lang="en-US" dirty="0" smtClean="0">
                <a:cs typeface="Times New Roman" pitchFamily="18" charset="0"/>
              </a:rPr>
              <a:t> Guide, Fifth Edition, 2013)</a:t>
            </a:r>
          </a:p>
          <a:p>
            <a:pPr>
              <a:spcBef>
                <a:spcPct val="70000"/>
              </a:spcBef>
            </a:pPr>
            <a:r>
              <a:rPr lang="en-US" dirty="0" smtClean="0"/>
              <a:t>Operations is work done to sustain the business</a:t>
            </a:r>
          </a:p>
          <a:p>
            <a:pPr>
              <a:spcBef>
                <a:spcPct val="70000"/>
              </a:spcBef>
            </a:pPr>
            <a:r>
              <a:rPr lang="en-US" dirty="0" smtClean="0"/>
              <a:t>Projects end when their objectives have been reached or the project has been terminated</a:t>
            </a:r>
          </a:p>
          <a:p>
            <a:pPr>
              <a:spcBef>
                <a:spcPct val="70000"/>
              </a:spcBef>
            </a:pPr>
            <a:r>
              <a:rPr lang="en-US" dirty="0" smtClean="0"/>
              <a:t>Projects can be large or small and take a short or long time to complete</a:t>
            </a:r>
          </a:p>
        </p:txBody>
      </p:sp>
      <p:sp>
        <p:nvSpPr>
          <p:cNvPr id="15362" name="Rectangle 2"/>
          <p:cNvSpPr>
            <a:spLocks noGrp="1" noChangeArrowheads="1"/>
          </p:cNvSpPr>
          <p:nvPr>
            <p:ph type="title"/>
          </p:nvPr>
        </p:nvSpPr>
        <p:spPr/>
        <p:txBody>
          <a:bodyPr/>
          <a:lstStyle/>
          <a:p>
            <a:r>
              <a:rPr lang="en-US" dirty="0" smtClean="0"/>
              <a:t>What Is a Project?</a:t>
            </a:r>
          </a:p>
        </p:txBody>
      </p:sp>
      <p:sp>
        <p:nvSpPr>
          <p:cNvPr id="1536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14B9082-BFFD-400A-AEF4-D17F273F5D00}" type="slidenum">
              <a:rPr lang="en-US"/>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371600"/>
            <a:ext cx="8305800" cy="4648200"/>
          </a:xfrm>
        </p:spPr>
        <p:txBody>
          <a:bodyPr/>
          <a:lstStyle/>
          <a:p>
            <a:r>
              <a:rPr lang="en-US" dirty="0"/>
              <a:t>A team of students creates a smartphone application and sells it </a:t>
            </a:r>
            <a:r>
              <a:rPr lang="en-US" dirty="0" smtClean="0"/>
              <a:t>online</a:t>
            </a:r>
            <a:endParaRPr lang="en-US" dirty="0"/>
          </a:p>
          <a:p>
            <a:r>
              <a:rPr lang="en-US" dirty="0" smtClean="0"/>
              <a:t>A </a:t>
            </a:r>
            <a:r>
              <a:rPr lang="en-US" dirty="0"/>
              <a:t>company develops a driverless </a:t>
            </a:r>
            <a:r>
              <a:rPr lang="en-US" dirty="0" smtClean="0"/>
              <a:t>car</a:t>
            </a:r>
            <a:endParaRPr lang="en-US" dirty="0"/>
          </a:p>
          <a:p>
            <a:r>
              <a:rPr lang="en-US" dirty="0" smtClean="0"/>
              <a:t>A government group develops a system to track child immunizations</a:t>
            </a:r>
          </a:p>
          <a:p>
            <a:r>
              <a:rPr lang="en-US" dirty="0" smtClean="0"/>
              <a:t>A global bank acquires other financial institutions and needs to consolidate systems and procedures</a:t>
            </a:r>
          </a:p>
        </p:txBody>
      </p:sp>
      <p:sp>
        <p:nvSpPr>
          <p:cNvPr id="16386" name="Rectangle 2"/>
          <p:cNvSpPr>
            <a:spLocks noGrp="1" noChangeArrowheads="1"/>
          </p:cNvSpPr>
          <p:nvPr>
            <p:ph type="title"/>
          </p:nvPr>
        </p:nvSpPr>
        <p:spPr/>
        <p:txBody>
          <a:bodyPr/>
          <a:lstStyle/>
          <a:p>
            <a:r>
              <a:rPr lang="en-US" dirty="0" smtClean="0"/>
              <a:t>Examples of IT Projects</a:t>
            </a:r>
          </a:p>
        </p:txBody>
      </p:sp>
      <p:sp>
        <p:nvSpPr>
          <p:cNvPr id="163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E6D314-27DA-4178-AE9D-F9C537C64F56}" type="slidenum">
              <a:rPr lang="en-US"/>
              <a:pPr>
                <a:defRPr/>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275"/>
            <a:ext cx="8229600" cy="4525962"/>
          </a:xfrm>
        </p:spPr>
        <p:txBody>
          <a:bodyPr/>
          <a:lstStyle/>
          <a:p>
            <a:r>
              <a:rPr lang="en-US" dirty="0" smtClean="0"/>
              <a:t>Computing everywhere</a:t>
            </a:r>
          </a:p>
          <a:p>
            <a:pPr lvl="1"/>
            <a:r>
              <a:rPr lang="en-US" dirty="0" smtClean="0"/>
              <a:t>Mobile computing</a:t>
            </a:r>
          </a:p>
          <a:p>
            <a:r>
              <a:rPr lang="en-US" dirty="0" smtClean="0"/>
              <a:t>The Internet of things</a:t>
            </a:r>
          </a:p>
          <a:p>
            <a:r>
              <a:rPr lang="en-US" dirty="0" smtClean="0"/>
              <a:t>3D printing</a:t>
            </a:r>
          </a:p>
          <a:p>
            <a:r>
              <a:rPr lang="en-US" dirty="0" smtClean="0"/>
              <a:t>Advanced, pervasive, and invisible analytics</a:t>
            </a:r>
            <a:endParaRPr lang="en-US" dirty="0"/>
          </a:p>
        </p:txBody>
      </p:sp>
      <p:sp>
        <p:nvSpPr>
          <p:cNvPr id="17410" name="Title 1"/>
          <p:cNvSpPr>
            <a:spLocks noGrp="1"/>
          </p:cNvSpPr>
          <p:nvPr>
            <p:ph type="title"/>
          </p:nvPr>
        </p:nvSpPr>
        <p:spPr/>
        <p:txBody>
          <a:bodyPr>
            <a:normAutofit fontScale="90000"/>
          </a:bodyPr>
          <a:lstStyle/>
          <a:p>
            <a:r>
              <a:rPr lang="en-US" dirty="0" smtClean="0">
                <a:solidFill>
                  <a:srgbClr val="FF0000"/>
                </a:solidFill>
              </a:rPr>
              <a:t>T</a:t>
            </a:r>
            <a:r>
              <a:rPr lang="en-US" dirty="0" smtClean="0"/>
              <a:t>op Strategic Technologies for 2012 (Gartner)</a:t>
            </a:r>
          </a:p>
        </p:txBody>
      </p:sp>
      <p:sp>
        <p:nvSpPr>
          <p:cNvPr id="17413"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9BB9191-42E7-4DDE-810E-D4DADC70A20A}" type="slidenum">
              <a:rPr lang="en-US"/>
              <a:pPr>
                <a:buFontTx/>
                <a:buNone/>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8"/>
          <p:cNvSpPr>
            <a:spLocks noGrp="1"/>
          </p:cNvSpPr>
          <p:nvPr>
            <p:ph idx="1"/>
          </p:nvPr>
        </p:nvSpPr>
        <p:spPr>
          <a:xfrm>
            <a:off x="228600" y="1481138"/>
            <a:ext cx="8686800" cy="4525962"/>
          </a:xfrm>
        </p:spPr>
        <p:txBody>
          <a:bodyPr/>
          <a:lstStyle/>
          <a:p>
            <a:r>
              <a:rPr lang="en-US" dirty="0" smtClean="0"/>
              <a:t>Gartner predicted </a:t>
            </a:r>
            <a:r>
              <a:rPr lang="en-US" dirty="0"/>
              <a:t>that by 2014, there </a:t>
            </a:r>
            <a:r>
              <a:rPr lang="en-US" dirty="0" smtClean="0"/>
              <a:t>would be more </a:t>
            </a:r>
            <a:r>
              <a:rPr lang="en-US" dirty="0"/>
              <a:t>than 70 billion mobile application downloads every </a:t>
            </a:r>
            <a:r>
              <a:rPr lang="en-US" dirty="0" smtClean="0"/>
              <a:t>year, but it was almost double</a:t>
            </a:r>
          </a:p>
          <a:p>
            <a:r>
              <a:rPr lang="en-US" dirty="0" smtClean="0"/>
              <a:t>Facebook is by far the most downloaded app, and the most popular category of all apps continues to be games</a:t>
            </a:r>
            <a:endParaRPr lang="en-US" dirty="0"/>
          </a:p>
          <a:p>
            <a:r>
              <a:rPr lang="en-US" dirty="0" smtClean="0"/>
              <a:t>The challenge is to develop useful apps and get workers to focus on them instead of the many distracting options available</a:t>
            </a:r>
          </a:p>
        </p:txBody>
      </p:sp>
      <p:sp>
        <p:nvSpPr>
          <p:cNvPr id="18434" name="Title 7"/>
          <p:cNvSpPr>
            <a:spLocks noGrp="1"/>
          </p:cNvSpPr>
          <p:nvPr>
            <p:ph type="title"/>
          </p:nvPr>
        </p:nvSpPr>
        <p:spPr>
          <a:xfrm>
            <a:off x="457200" y="274638"/>
            <a:ext cx="8458200" cy="1143000"/>
          </a:xfrm>
        </p:spPr>
        <p:txBody>
          <a:bodyPr>
            <a:normAutofit fontScale="90000"/>
          </a:bodyPr>
          <a:lstStyle/>
          <a:p>
            <a:r>
              <a:rPr lang="en-US" dirty="0" smtClean="0"/>
              <a:t>Media Snapshot: Unproductive Apps</a:t>
            </a:r>
          </a:p>
        </p:txBody>
      </p:sp>
      <p:sp>
        <p:nvSpPr>
          <p:cNvPr id="18435"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D2F71BA8-638A-4DA9-8CAE-34B98126A4DF}"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dirty="0" smtClean="0"/>
              <a:t>A project </a:t>
            </a:r>
          </a:p>
          <a:p>
            <a:pPr lvl="1"/>
            <a:r>
              <a:rPr lang="en-US" dirty="0" smtClean="0"/>
              <a:t>has a unique purpose</a:t>
            </a:r>
          </a:p>
          <a:p>
            <a:pPr lvl="1"/>
            <a:r>
              <a:rPr lang="en-US" dirty="0" smtClean="0"/>
              <a:t>is temporary</a:t>
            </a:r>
          </a:p>
          <a:p>
            <a:pPr lvl="1"/>
            <a:r>
              <a:rPr lang="en-US" dirty="0" smtClean="0"/>
              <a:t>is developed using </a:t>
            </a:r>
            <a:r>
              <a:rPr lang="en-US" sz="4000" b="1" dirty="0" smtClean="0">
                <a:solidFill>
                  <a:srgbClr val="FF0000"/>
                </a:solidFill>
              </a:rPr>
              <a:t>progressive elaboration (PMBOK)</a:t>
            </a:r>
          </a:p>
          <a:p>
            <a:pPr lvl="1"/>
            <a:r>
              <a:rPr lang="en-US" dirty="0" smtClean="0"/>
              <a:t>requires resources, often from various areas</a:t>
            </a:r>
          </a:p>
          <a:p>
            <a:pPr lvl="1"/>
            <a:r>
              <a:rPr lang="en-US" dirty="0" smtClean="0"/>
              <a:t>should have a primary customer or sponsor</a:t>
            </a:r>
          </a:p>
          <a:p>
            <a:pPr lvl="2"/>
            <a:r>
              <a:rPr lang="en-US" dirty="0" smtClean="0"/>
              <a:t>The </a:t>
            </a:r>
            <a:r>
              <a:rPr lang="en-US" b="1" dirty="0" smtClean="0"/>
              <a:t>project sponsor</a:t>
            </a:r>
            <a:r>
              <a:rPr lang="en-US" dirty="0" smtClean="0"/>
              <a:t> usually provides the direction and funding for the project</a:t>
            </a:r>
          </a:p>
          <a:p>
            <a:pPr lvl="1"/>
            <a:r>
              <a:rPr lang="en-US" dirty="0" smtClean="0"/>
              <a:t>involves uncertainty</a:t>
            </a:r>
          </a:p>
          <a:p>
            <a:endParaRPr lang="en-US" sz="2400" dirty="0" smtClean="0"/>
          </a:p>
        </p:txBody>
      </p:sp>
      <p:sp>
        <p:nvSpPr>
          <p:cNvPr id="19458" name="Rectangle 2"/>
          <p:cNvSpPr>
            <a:spLocks noGrp="1" noChangeArrowheads="1"/>
          </p:cNvSpPr>
          <p:nvPr>
            <p:ph type="title"/>
          </p:nvPr>
        </p:nvSpPr>
        <p:spPr/>
        <p:txBody>
          <a:bodyPr/>
          <a:lstStyle/>
          <a:p>
            <a:r>
              <a:rPr lang="en-US" dirty="0" smtClean="0">
                <a:solidFill>
                  <a:srgbClr val="FF0000"/>
                </a:solidFill>
              </a:rPr>
              <a:t>1</a:t>
            </a:r>
            <a:r>
              <a:rPr lang="en-US" dirty="0" smtClean="0"/>
              <a:t>.2b Project Attributes</a:t>
            </a:r>
          </a:p>
        </p:txBody>
      </p:sp>
      <p:sp>
        <p:nvSpPr>
          <p:cNvPr id="194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CF5A6F9-FCCE-4D35-A21E-7ABDD06CAFE1}"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P</a:t>
            </a:r>
            <a:r>
              <a:rPr lang="en-US" dirty="0" smtClean="0"/>
              <a:t>roject Hierarchy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19</a:t>
            </a:fld>
            <a:endParaRPr lang="en-US" dirty="0"/>
          </a:p>
        </p:txBody>
      </p:sp>
      <p:sp>
        <p:nvSpPr>
          <p:cNvPr id="6" name="TextBox 5"/>
          <p:cNvSpPr txBox="1"/>
          <p:nvPr/>
        </p:nvSpPr>
        <p:spPr>
          <a:xfrm>
            <a:off x="3429000" y="1447800"/>
            <a:ext cx="1749197" cy="646331"/>
          </a:xfrm>
          <a:prstGeom prst="rect">
            <a:avLst/>
          </a:prstGeom>
          <a:noFill/>
        </p:spPr>
        <p:txBody>
          <a:bodyPr wrap="none" rtlCol="0">
            <a:spAutoFit/>
          </a:bodyPr>
          <a:lstStyle/>
          <a:p>
            <a:r>
              <a:rPr lang="en-US" sz="3600" dirty="0" smtClean="0"/>
              <a:t>VISION</a:t>
            </a:r>
            <a:endParaRPr lang="en-US" sz="3600" dirty="0"/>
          </a:p>
        </p:txBody>
      </p:sp>
      <p:sp>
        <p:nvSpPr>
          <p:cNvPr id="7" name="TextBox 6"/>
          <p:cNvSpPr txBox="1"/>
          <p:nvPr/>
        </p:nvSpPr>
        <p:spPr>
          <a:xfrm>
            <a:off x="2749326" y="2562755"/>
            <a:ext cx="3108543" cy="430887"/>
          </a:xfrm>
          <a:prstGeom prst="rect">
            <a:avLst/>
          </a:prstGeom>
          <a:noFill/>
        </p:spPr>
        <p:txBody>
          <a:bodyPr wrap="none" rtlCol="0">
            <a:spAutoFit/>
          </a:bodyPr>
          <a:lstStyle/>
          <a:p>
            <a:r>
              <a:rPr lang="en-US" dirty="0" smtClean="0"/>
              <a:t>MEASURABLE GOALS</a:t>
            </a:r>
            <a:endParaRPr lang="en-US" dirty="0"/>
          </a:p>
        </p:txBody>
      </p:sp>
      <p:sp>
        <p:nvSpPr>
          <p:cNvPr id="8" name="TextBox 7"/>
          <p:cNvSpPr txBox="1"/>
          <p:nvPr/>
        </p:nvSpPr>
        <p:spPr>
          <a:xfrm>
            <a:off x="1318388" y="3515032"/>
            <a:ext cx="5970417" cy="430887"/>
          </a:xfrm>
          <a:prstGeom prst="rect">
            <a:avLst/>
          </a:prstGeom>
          <a:noFill/>
        </p:spPr>
        <p:txBody>
          <a:bodyPr wrap="none" rtlCol="0">
            <a:spAutoFit/>
          </a:bodyPr>
          <a:lstStyle/>
          <a:p>
            <a:r>
              <a:rPr lang="en-US" dirty="0" smtClean="0"/>
              <a:t>DELIVERABLES WITH SPECIFIC DUE DATES</a:t>
            </a:r>
            <a:endParaRPr lang="en-US" dirty="0"/>
          </a:p>
        </p:txBody>
      </p:sp>
      <p:cxnSp>
        <p:nvCxnSpPr>
          <p:cNvPr id="10" name="Straight Arrow Connector 9"/>
          <p:cNvCxnSpPr>
            <a:stCxn id="8" idx="0"/>
          </p:cNvCxnSpPr>
          <p:nvPr/>
        </p:nvCxnSpPr>
        <p:spPr>
          <a:xfrm flipH="1" flipV="1">
            <a:off x="4303596" y="2993642"/>
            <a:ext cx="1" cy="5213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0"/>
            <a:endCxn id="6" idx="2"/>
          </p:cNvCxnSpPr>
          <p:nvPr/>
        </p:nvCxnSpPr>
        <p:spPr>
          <a:xfrm rot="5400000" flipH="1" flipV="1">
            <a:off x="4069286" y="2328443"/>
            <a:ext cx="468624" cy="1"/>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35112" y="4788509"/>
            <a:ext cx="2736968" cy="430887"/>
          </a:xfrm>
          <a:prstGeom prst="rect">
            <a:avLst/>
          </a:prstGeom>
          <a:noFill/>
        </p:spPr>
        <p:txBody>
          <a:bodyPr wrap="none" rtlCol="0">
            <a:spAutoFit/>
          </a:bodyPr>
          <a:lstStyle/>
          <a:p>
            <a:r>
              <a:rPr lang="en-US" dirty="0" smtClean="0"/>
              <a:t>TASKS, ACTIVITIES</a:t>
            </a:r>
            <a:endParaRPr lang="en-US" dirty="0"/>
          </a:p>
        </p:txBody>
      </p:sp>
      <p:cxnSp>
        <p:nvCxnSpPr>
          <p:cNvPr id="15" name="Elbow Connector 14"/>
          <p:cNvCxnSpPr>
            <a:stCxn id="13" idx="0"/>
            <a:endCxn id="8" idx="2"/>
          </p:cNvCxnSpPr>
          <p:nvPr/>
        </p:nvCxnSpPr>
        <p:spPr>
          <a:xfrm rot="5400000" flipH="1" flipV="1">
            <a:off x="3882301" y="4367214"/>
            <a:ext cx="842590" cy="1"/>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9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TODAY:</a:t>
            </a:r>
          </a:p>
        </p:txBody>
      </p:sp>
      <p:sp>
        <p:nvSpPr>
          <p:cNvPr id="4099" name="Rectangle 3"/>
          <p:cNvSpPr>
            <a:spLocks noGrp="1" noChangeArrowheads="1"/>
          </p:cNvSpPr>
          <p:nvPr>
            <p:ph type="body" idx="1"/>
          </p:nvPr>
        </p:nvSpPr>
        <p:spPr/>
        <p:txBody>
          <a:bodyPr/>
          <a:lstStyle/>
          <a:p>
            <a:pPr eaLnBrk="1" hangingPunct="1"/>
            <a:r>
              <a:rPr lang="en-US" altLang="en-US" dirty="0" smtClean="0"/>
              <a:t>The Pre-proposal—due Tuesday </a:t>
            </a:r>
            <a:r>
              <a:rPr lang="en-US" altLang="en-US" dirty="0" smtClean="0"/>
              <a:t>1/31</a:t>
            </a:r>
            <a:r>
              <a:rPr lang="en-US" altLang="en-US" dirty="0" smtClean="0"/>
              <a:t>/2017</a:t>
            </a:r>
            <a:endParaRPr lang="en-US" altLang="en-US" dirty="0" smtClean="0"/>
          </a:p>
          <a:p>
            <a:pPr eaLnBrk="1" hangingPunct="1"/>
            <a:r>
              <a:rPr lang="en-US" altLang="en-US" dirty="0" smtClean="0"/>
              <a:t>The General Project Lifecycle</a:t>
            </a:r>
          </a:p>
          <a:p>
            <a:pPr eaLnBrk="1" hangingPunct="1"/>
            <a:r>
              <a:rPr lang="en-US" altLang="en-US" dirty="0" smtClean="0"/>
              <a:t>The Software Development Lifecycle</a:t>
            </a:r>
          </a:p>
          <a:p>
            <a:pPr lvl="1" eaLnBrk="1" hangingPunct="1"/>
            <a:r>
              <a:rPr lang="en-US" altLang="en-US" dirty="0" smtClean="0"/>
              <a:t>Predictive</a:t>
            </a:r>
          </a:p>
          <a:p>
            <a:pPr lvl="1" eaLnBrk="1" hangingPunct="1"/>
            <a:r>
              <a:rPr lang="en-US" altLang="en-US" dirty="0" smtClean="0"/>
              <a:t>Adaptive</a:t>
            </a:r>
          </a:p>
          <a:p>
            <a:pPr eaLnBrk="1" hangingPunct="1"/>
            <a:r>
              <a:rPr lang="en-US" altLang="en-US" dirty="0" smtClean="0"/>
              <a:t>Some risk-considerations relative to projects</a:t>
            </a:r>
          </a:p>
          <a:p>
            <a:pPr eaLnBrk="1" hangingPunct="1"/>
            <a:r>
              <a:rPr lang="en-US" altLang="en-US" dirty="0" smtClean="0"/>
              <a:t>Schwalbe, Chapters 1 and 2</a:t>
            </a:r>
          </a:p>
          <a:p>
            <a:pPr eaLnBrk="1" hangingPunct="1"/>
            <a:endParaRPr lang="en-US" altLang="en-US" dirty="0" smtClean="0"/>
          </a:p>
        </p:txBody>
      </p:sp>
    </p:spTree>
    <p:extLst>
      <p:ext uri="{BB962C8B-B14F-4D97-AF65-F5344CB8AC3E}">
        <p14:creationId xmlns:p14="http://schemas.microsoft.com/office/powerpoint/2010/main" val="116269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spcBef>
                <a:spcPct val="50000"/>
              </a:spcBef>
            </a:pPr>
            <a:r>
              <a:rPr lang="en-US" b="1" dirty="0" smtClean="0"/>
              <a:t>Project managers </a:t>
            </a:r>
            <a:r>
              <a:rPr lang="en-US" dirty="0" smtClean="0"/>
              <a:t>work with </a:t>
            </a:r>
            <a:r>
              <a:rPr lang="en-US" b="1" dirty="0" smtClean="0">
                <a:solidFill>
                  <a:srgbClr val="FF0000"/>
                </a:solidFill>
              </a:rPr>
              <a:t>project sponsors</a:t>
            </a:r>
            <a:r>
              <a:rPr lang="en-US" dirty="0" smtClean="0"/>
              <a:t>, project team, and other people involved in a project to meet project goals</a:t>
            </a:r>
          </a:p>
          <a:p>
            <a:pPr>
              <a:spcBef>
                <a:spcPct val="50000"/>
              </a:spcBef>
            </a:pPr>
            <a:r>
              <a:rPr lang="en-US" b="1" dirty="0" smtClean="0"/>
              <a:t>Program</a:t>
            </a:r>
            <a:r>
              <a:rPr lang="en-US" dirty="0" smtClean="0"/>
              <a:t>: group of related projects managed in a coordinated way to obtain benefits and control not available from managing them individually (PMBOK</a:t>
            </a:r>
            <a:r>
              <a:rPr lang="en-US" baseline="30000" dirty="0" smtClean="0">
                <a:cs typeface="Times New Roman" pitchFamily="18" charset="0"/>
              </a:rPr>
              <a:t>®</a:t>
            </a:r>
            <a:r>
              <a:rPr lang="en-US" dirty="0" smtClean="0"/>
              <a:t> Guide, Fifth Edition, 2013)</a:t>
            </a:r>
          </a:p>
          <a:p>
            <a:pPr>
              <a:spcBef>
                <a:spcPct val="50000"/>
              </a:spcBef>
            </a:pPr>
            <a:r>
              <a:rPr lang="en-US" dirty="0" smtClean="0"/>
              <a:t>Program managers oversee programs; often act as bosses for project managers</a:t>
            </a:r>
          </a:p>
        </p:txBody>
      </p:sp>
      <p:sp>
        <p:nvSpPr>
          <p:cNvPr id="20482" name="Rectangle 2"/>
          <p:cNvSpPr>
            <a:spLocks noGrp="1" noChangeArrowheads="1"/>
          </p:cNvSpPr>
          <p:nvPr>
            <p:ph type="title"/>
          </p:nvPr>
        </p:nvSpPr>
        <p:spPr/>
        <p:txBody>
          <a:bodyPr/>
          <a:lstStyle/>
          <a:p>
            <a:r>
              <a:rPr lang="en-US" dirty="0" smtClean="0">
                <a:solidFill>
                  <a:srgbClr val="FF0000"/>
                </a:solidFill>
              </a:rPr>
              <a:t>P</a:t>
            </a:r>
            <a:r>
              <a:rPr lang="en-US" dirty="0" smtClean="0"/>
              <a:t>roject and Program Managers</a:t>
            </a:r>
          </a:p>
        </p:txBody>
      </p:sp>
      <p:sp>
        <p:nvSpPr>
          <p:cNvPr id="2048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6A49262D-F38F-4840-A525-07F75A4F3F0D}"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smtClean="0">
                <a:solidFill>
                  <a:srgbClr val="FF0000"/>
                </a:solidFill>
              </a:rPr>
              <a:t>1</a:t>
            </a:r>
            <a:r>
              <a:rPr lang="en-US" dirty="0" smtClean="0"/>
              <a:t>.2c Figure 1-1 The Triple Constraint of Project Management</a:t>
            </a:r>
          </a:p>
        </p:txBody>
      </p:sp>
      <p:sp>
        <p:nvSpPr>
          <p:cNvPr id="21510"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E73CE052-F1B7-490B-A5C4-C391F856A612}" type="slidenum">
              <a:rPr lang="en-US"/>
              <a:pPr>
                <a:buFontTx/>
                <a:buNone/>
                <a:defRPr/>
              </a:pPr>
              <a:t>21</a:t>
            </a:fld>
            <a:endParaRPr lang="en-US" dirty="0"/>
          </a:p>
        </p:txBody>
      </p:sp>
      <p:sp>
        <p:nvSpPr>
          <p:cNvPr id="21509" name="Rectangle 6"/>
          <p:cNvSpPr>
            <a:spLocks noChangeArrowheads="1"/>
          </p:cNvSpPr>
          <p:nvPr/>
        </p:nvSpPr>
        <p:spPr bwMode="auto">
          <a:xfrm>
            <a:off x="3276600" y="1600200"/>
            <a:ext cx="2209800" cy="1143000"/>
          </a:xfrm>
          <a:prstGeom prst="rect">
            <a:avLst/>
          </a:prstGeom>
          <a:solidFill>
            <a:schemeClr val="bg1"/>
          </a:solidFill>
          <a:ln w="9525">
            <a:noFill/>
            <a:miter lim="800000"/>
            <a:headEnd/>
            <a:tailEnd/>
          </a:ln>
        </p:spPr>
        <p:txBody>
          <a:bodyPr wrap="none" anchor="ctr"/>
          <a:lstStyle/>
          <a:p>
            <a:pPr>
              <a:lnSpc>
                <a:spcPct val="90000"/>
              </a:lnSpc>
              <a:spcBef>
                <a:spcPct val="20000"/>
              </a:spcBef>
              <a:buFontTx/>
              <a:buChar cha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72" b="5210"/>
          <a:stretch/>
        </p:blipFill>
        <p:spPr>
          <a:xfrm>
            <a:off x="2590800" y="1417638"/>
            <a:ext cx="4191000" cy="51755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371600"/>
            <a:ext cx="8077200" cy="4572000"/>
          </a:xfrm>
        </p:spPr>
        <p:txBody>
          <a:bodyPr/>
          <a:lstStyle/>
          <a:p>
            <a:pPr>
              <a:spcBef>
                <a:spcPct val="100000"/>
              </a:spcBef>
            </a:pPr>
            <a:r>
              <a:rPr lang="en-US" b="1" dirty="0" smtClean="0"/>
              <a:t>Project management </a:t>
            </a:r>
            <a:r>
              <a:rPr lang="en-US" dirty="0" smtClean="0"/>
              <a:t>is</a:t>
            </a:r>
            <a:r>
              <a:rPr lang="en-US" b="1" dirty="0" smtClean="0"/>
              <a:t> </a:t>
            </a:r>
            <a:r>
              <a:rPr lang="en-US" dirty="0" smtClean="0"/>
              <a:t>“</a:t>
            </a:r>
            <a:r>
              <a:rPr lang="en-US" b="1" dirty="0" smtClean="0">
                <a:solidFill>
                  <a:srgbClr val="FF0000"/>
                </a:solidFill>
              </a:rPr>
              <a:t>the application of knowledge, skills, tools and techniques to project activities to meet project requirements</a:t>
            </a:r>
            <a:r>
              <a:rPr lang="en-US" dirty="0" smtClean="0"/>
              <a:t>” (PMBOK</a:t>
            </a:r>
            <a:r>
              <a:rPr lang="en-US" baseline="30000" dirty="0" smtClean="0">
                <a:cs typeface="Times New Roman" pitchFamily="18" charset="0"/>
              </a:rPr>
              <a:t>®</a:t>
            </a:r>
            <a:r>
              <a:rPr lang="en-US" dirty="0" smtClean="0"/>
              <a:t> Guide, Fourth Edition, 2013)</a:t>
            </a:r>
          </a:p>
          <a:p>
            <a:r>
              <a:rPr lang="en-US" dirty="0" smtClean="0"/>
              <a:t>Project managers strive to meet the </a:t>
            </a:r>
            <a:r>
              <a:rPr lang="en-US" b="1" dirty="0" smtClean="0"/>
              <a:t>triple constraint </a:t>
            </a:r>
            <a:r>
              <a:rPr lang="en-US" dirty="0" smtClean="0"/>
              <a:t>(project scope, time, and cost goals) and also facilitate the </a:t>
            </a:r>
            <a:r>
              <a:rPr lang="en-US" dirty="0"/>
              <a:t>entire process to meet the needs and expectations of </a:t>
            </a:r>
            <a:r>
              <a:rPr lang="en-US" dirty="0" smtClean="0"/>
              <a:t>project stakeholders</a:t>
            </a:r>
          </a:p>
        </p:txBody>
      </p:sp>
      <p:sp>
        <p:nvSpPr>
          <p:cNvPr id="22530" name="Rectangle 2"/>
          <p:cNvSpPr>
            <a:spLocks noGrp="1" noChangeArrowheads="1"/>
          </p:cNvSpPr>
          <p:nvPr>
            <p:ph type="title"/>
          </p:nvPr>
        </p:nvSpPr>
        <p:spPr/>
        <p:txBody>
          <a:bodyPr/>
          <a:lstStyle/>
          <a:p>
            <a:r>
              <a:rPr lang="en-US" dirty="0" smtClean="0"/>
              <a:t>What is Project Management?</a:t>
            </a:r>
          </a:p>
        </p:txBody>
      </p:sp>
      <p:sp>
        <p:nvSpPr>
          <p:cNvPr id="2253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BD10AEE-A1C4-442C-A1CB-1C513439EF3C}"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a:r>
              <a:rPr lang="en-US" altLang="en-US" smtClean="0">
                <a:solidFill>
                  <a:srgbClr val="C00000"/>
                </a:solidFill>
              </a:rPr>
              <a:t>PM Knowledge Areas</a:t>
            </a:r>
          </a:p>
        </p:txBody>
      </p:sp>
      <p:pic>
        <p:nvPicPr>
          <p:cNvPr id="716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73" y="1739901"/>
            <a:ext cx="7429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4"/>
          <p:cNvSpPr txBox="1">
            <a:spLocks noChangeArrowheads="1"/>
          </p:cNvSpPr>
          <p:nvPr/>
        </p:nvSpPr>
        <p:spPr bwMode="auto">
          <a:xfrm>
            <a:off x="381000" y="2133600"/>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SzPct val="75000"/>
              <a:buFont typeface="Monotype Sorts"/>
              <a:buChar char="n"/>
              <a:defRPr sz="3200" b="1">
                <a:solidFill>
                  <a:schemeClr val="tx1"/>
                </a:solidFill>
                <a:latin typeface="Arial" panose="020B0604020202020204" pitchFamily="34" charset="0"/>
              </a:defRPr>
            </a:lvl1pPr>
            <a:lvl2pPr marL="742950" indent="-285750">
              <a:lnSpc>
                <a:spcPct val="90000"/>
              </a:lnSpc>
              <a:spcBef>
                <a:spcPct val="30000"/>
              </a:spcBef>
              <a:buSzPct val="100000"/>
              <a:buChar char="•"/>
              <a:defRPr sz="2400" b="1">
                <a:solidFill>
                  <a:schemeClr val="tx1"/>
                </a:solidFill>
                <a:latin typeface="Arial" panose="020B0604020202020204" pitchFamily="34" charset="0"/>
              </a:defRPr>
            </a:lvl2pPr>
            <a:lvl3pPr marL="1143000" indent="-228600">
              <a:lnSpc>
                <a:spcPct val="90000"/>
              </a:lnSpc>
              <a:spcBef>
                <a:spcPct val="30000"/>
              </a:spcBef>
              <a:buSzPct val="100000"/>
              <a:buChar char="–"/>
              <a:defRPr sz="2000" b="1">
                <a:solidFill>
                  <a:schemeClr val="tx1"/>
                </a:solidFill>
                <a:latin typeface="Arial" panose="020B0604020202020204" pitchFamily="34" charset="0"/>
              </a:defRPr>
            </a:lvl3pPr>
            <a:lvl4pPr marL="1600200" indent="-228600">
              <a:lnSpc>
                <a:spcPct val="90000"/>
              </a:lnSpc>
              <a:spcBef>
                <a:spcPct val="30000"/>
              </a:spcBef>
              <a:buSzPct val="100000"/>
              <a:buChar char="•"/>
              <a:defRPr sz="1400" b="1">
                <a:solidFill>
                  <a:schemeClr val="tx1"/>
                </a:solidFill>
                <a:latin typeface="Arial" panose="020B0604020202020204" pitchFamily="34" charset="0"/>
              </a:defRPr>
            </a:lvl4pPr>
            <a:lvl5pPr marL="2057400" indent="-228600">
              <a:lnSpc>
                <a:spcPct val="90000"/>
              </a:lnSpc>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a:solidFill>
                  <a:srgbClr val="FF0000"/>
                </a:solidFill>
              </a:rPr>
              <a:t>Core Knowledge Areas</a:t>
            </a:r>
          </a:p>
        </p:txBody>
      </p:sp>
      <p:sp>
        <p:nvSpPr>
          <p:cNvPr id="71685" name="TextBox 5"/>
          <p:cNvSpPr txBox="1">
            <a:spLocks noChangeArrowheads="1"/>
          </p:cNvSpPr>
          <p:nvPr/>
        </p:nvSpPr>
        <p:spPr bwMode="auto">
          <a:xfrm>
            <a:off x="4648200" y="2133600"/>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SzPct val="75000"/>
              <a:buFont typeface="Monotype Sorts"/>
              <a:buChar char="n"/>
              <a:defRPr sz="3200" b="1">
                <a:solidFill>
                  <a:schemeClr val="tx1"/>
                </a:solidFill>
                <a:latin typeface="Arial" panose="020B0604020202020204" pitchFamily="34" charset="0"/>
              </a:defRPr>
            </a:lvl1pPr>
            <a:lvl2pPr marL="742950" indent="-285750">
              <a:lnSpc>
                <a:spcPct val="90000"/>
              </a:lnSpc>
              <a:spcBef>
                <a:spcPct val="30000"/>
              </a:spcBef>
              <a:buSzPct val="100000"/>
              <a:buChar char="•"/>
              <a:defRPr sz="2400" b="1">
                <a:solidFill>
                  <a:schemeClr val="tx1"/>
                </a:solidFill>
                <a:latin typeface="Arial" panose="020B0604020202020204" pitchFamily="34" charset="0"/>
              </a:defRPr>
            </a:lvl2pPr>
            <a:lvl3pPr marL="1143000" indent="-228600">
              <a:lnSpc>
                <a:spcPct val="90000"/>
              </a:lnSpc>
              <a:spcBef>
                <a:spcPct val="30000"/>
              </a:spcBef>
              <a:buSzPct val="100000"/>
              <a:buChar char="–"/>
              <a:defRPr sz="2000" b="1">
                <a:solidFill>
                  <a:schemeClr val="tx1"/>
                </a:solidFill>
                <a:latin typeface="Arial" panose="020B0604020202020204" pitchFamily="34" charset="0"/>
              </a:defRPr>
            </a:lvl3pPr>
            <a:lvl4pPr marL="1600200" indent="-228600">
              <a:lnSpc>
                <a:spcPct val="90000"/>
              </a:lnSpc>
              <a:spcBef>
                <a:spcPct val="30000"/>
              </a:spcBef>
              <a:buSzPct val="100000"/>
              <a:buChar char="•"/>
              <a:defRPr sz="1400" b="1">
                <a:solidFill>
                  <a:schemeClr val="tx1"/>
                </a:solidFill>
                <a:latin typeface="Arial" panose="020B0604020202020204" pitchFamily="34" charset="0"/>
              </a:defRPr>
            </a:lvl4pPr>
            <a:lvl5pPr marL="2057400" indent="-228600">
              <a:lnSpc>
                <a:spcPct val="90000"/>
              </a:lnSpc>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solidFill>
                  <a:srgbClr val="FF0000"/>
                </a:solidFill>
              </a:rPr>
              <a:t>Facilitating Knowledge Areas</a:t>
            </a:r>
          </a:p>
        </p:txBody>
      </p:sp>
      <p:sp>
        <p:nvSpPr>
          <p:cNvPr id="71686" name="TextBox 6"/>
          <p:cNvSpPr txBox="1">
            <a:spLocks noChangeArrowheads="1"/>
          </p:cNvSpPr>
          <p:nvPr/>
        </p:nvSpPr>
        <p:spPr bwMode="auto">
          <a:xfrm>
            <a:off x="4927600" y="5844381"/>
            <a:ext cx="3009900" cy="646113"/>
          </a:xfrm>
          <a:prstGeom prst="rect">
            <a:avLst/>
          </a:prstGeom>
          <a:solidFill>
            <a:schemeClr val="accent2"/>
          </a:solidFill>
          <a:ln w="9525">
            <a:solidFill>
              <a:schemeClr val="accent1"/>
            </a:solidFill>
            <a:miter lim="800000"/>
            <a:headEnd/>
            <a:tailEnd/>
          </a:ln>
        </p:spPr>
        <p:txBody>
          <a:bodyPr>
            <a:spAutoFit/>
          </a:bodyPr>
          <a:lstStyle>
            <a:lvl1pPr>
              <a:lnSpc>
                <a:spcPct val="90000"/>
              </a:lnSpc>
              <a:spcBef>
                <a:spcPct val="30000"/>
              </a:spcBef>
              <a:buClr>
                <a:schemeClr val="accent2"/>
              </a:buClr>
              <a:buSzPct val="75000"/>
              <a:buFont typeface="Monotype Sorts"/>
              <a:buChar char="n"/>
              <a:defRPr sz="3200" b="1">
                <a:solidFill>
                  <a:schemeClr val="tx1"/>
                </a:solidFill>
                <a:latin typeface="Arial" panose="020B0604020202020204" pitchFamily="34" charset="0"/>
              </a:defRPr>
            </a:lvl1pPr>
            <a:lvl2pPr marL="742950" indent="-285750">
              <a:lnSpc>
                <a:spcPct val="90000"/>
              </a:lnSpc>
              <a:spcBef>
                <a:spcPct val="30000"/>
              </a:spcBef>
              <a:buSzPct val="100000"/>
              <a:buChar char="•"/>
              <a:defRPr sz="2400" b="1">
                <a:solidFill>
                  <a:schemeClr val="tx1"/>
                </a:solidFill>
                <a:latin typeface="Arial" panose="020B0604020202020204" pitchFamily="34" charset="0"/>
              </a:defRPr>
            </a:lvl2pPr>
            <a:lvl3pPr marL="1143000" indent="-228600">
              <a:lnSpc>
                <a:spcPct val="90000"/>
              </a:lnSpc>
              <a:spcBef>
                <a:spcPct val="30000"/>
              </a:spcBef>
              <a:buSzPct val="100000"/>
              <a:buChar char="–"/>
              <a:defRPr sz="2000" b="1">
                <a:solidFill>
                  <a:schemeClr val="tx1"/>
                </a:solidFill>
                <a:latin typeface="Arial" panose="020B0604020202020204" pitchFamily="34" charset="0"/>
              </a:defRPr>
            </a:lvl3pPr>
            <a:lvl4pPr marL="1600200" indent="-228600">
              <a:lnSpc>
                <a:spcPct val="90000"/>
              </a:lnSpc>
              <a:spcBef>
                <a:spcPct val="30000"/>
              </a:spcBef>
              <a:buSzPct val="100000"/>
              <a:buChar char="•"/>
              <a:defRPr sz="1400" b="1">
                <a:solidFill>
                  <a:schemeClr val="tx1"/>
                </a:solidFill>
                <a:latin typeface="Arial" panose="020B0604020202020204" pitchFamily="34" charset="0"/>
              </a:defRPr>
            </a:lvl4pPr>
            <a:lvl5pPr marL="2057400" indent="-228600">
              <a:lnSpc>
                <a:spcPct val="90000"/>
              </a:lnSpc>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t>Project</a:t>
            </a:r>
          </a:p>
          <a:p>
            <a:pPr eaLnBrk="1" hangingPunct="1">
              <a:lnSpc>
                <a:spcPct val="100000"/>
              </a:lnSpc>
              <a:spcBef>
                <a:spcPct val="0"/>
              </a:spcBef>
              <a:buClrTx/>
              <a:buSzTx/>
              <a:buFontTx/>
              <a:buNone/>
            </a:pPr>
            <a:r>
              <a:rPr lang="en-US" altLang="en-US" sz="1800" dirty="0"/>
              <a:t>Stakeholder Management</a:t>
            </a:r>
          </a:p>
        </p:txBody>
      </p:sp>
      <p:cxnSp>
        <p:nvCxnSpPr>
          <p:cNvPr id="71687" name="Straight Connector 2"/>
          <p:cNvCxnSpPr>
            <a:cxnSpLocks noChangeShapeType="1"/>
          </p:cNvCxnSpPr>
          <p:nvPr/>
        </p:nvCxnSpPr>
        <p:spPr bwMode="auto">
          <a:xfrm>
            <a:off x="4318000" y="5257800"/>
            <a:ext cx="0" cy="909638"/>
          </a:xfrm>
          <a:prstGeom prst="line">
            <a:avLst/>
          </a:prstGeom>
          <a:noFill/>
          <a:ln w="12700" algn="ctr">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71688" name="Straight Arrow Connector 4"/>
          <p:cNvCxnSpPr>
            <a:cxnSpLocks noChangeShapeType="1"/>
            <a:endCxn id="71686" idx="1"/>
          </p:cNvCxnSpPr>
          <p:nvPr/>
        </p:nvCxnSpPr>
        <p:spPr bwMode="auto">
          <a:xfrm>
            <a:off x="4464050" y="6166644"/>
            <a:ext cx="463550" cy="0"/>
          </a:xfrm>
          <a:prstGeom prst="straightConnector1">
            <a:avLst/>
          </a:prstGeom>
          <a:noFill/>
          <a:ln w="12700" algn="ctr">
            <a:solidFill>
              <a:schemeClr val="bg1"/>
            </a:solidFill>
            <a:round/>
            <a:headEnd type="none" w="sm" len="sm"/>
            <a:tailEnd type="arrow" w="med" len="med"/>
          </a:ln>
          <a:extLst>
            <a:ext uri="{909E8E84-426E-40DD-AFC4-6F175D3DCCD1}">
              <a14:hiddenFill xmlns:a14="http://schemas.microsoft.com/office/drawing/2010/main">
                <a:noFill/>
              </a14:hiddenFill>
            </a:ext>
          </a:extLst>
        </p:spPr>
      </p:cxnSp>
      <p:cxnSp>
        <p:nvCxnSpPr>
          <p:cNvPr id="5" name="Straight Connector 4"/>
          <p:cNvCxnSpPr/>
          <p:nvPr/>
        </p:nvCxnSpPr>
        <p:spPr>
          <a:xfrm>
            <a:off x="4426527" y="5257800"/>
            <a:ext cx="0" cy="909638"/>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Arrow Connector 6"/>
          <p:cNvCxnSpPr>
            <a:endCxn id="71686" idx="1"/>
          </p:cNvCxnSpPr>
          <p:nvPr/>
        </p:nvCxnSpPr>
        <p:spPr>
          <a:xfrm>
            <a:off x="4419600" y="6166644"/>
            <a:ext cx="508000" cy="79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6161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1.3 Figure 1-2 Project Management Framework (PMBOK)</a:t>
            </a:r>
          </a:p>
        </p:txBody>
      </p:sp>
      <p:sp>
        <p:nvSpPr>
          <p:cNvPr id="2355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7D655A70-A149-4DA4-995F-382037F2D2FB}" type="slidenum">
              <a:rPr lang="en-US"/>
              <a:pPr>
                <a:buFontTx/>
                <a:buNone/>
                <a:defRPr/>
              </a:pPr>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00200"/>
            <a:ext cx="8993746" cy="4572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524000"/>
            <a:ext cx="8186738" cy="4791075"/>
          </a:xfrm>
        </p:spPr>
        <p:txBody>
          <a:bodyPr/>
          <a:lstStyle/>
          <a:p>
            <a:pPr>
              <a:lnSpc>
                <a:spcPct val="90000"/>
              </a:lnSpc>
            </a:pPr>
            <a:r>
              <a:rPr lang="en-US" b="1" dirty="0" smtClean="0"/>
              <a:t>Stakeholders </a:t>
            </a:r>
            <a:r>
              <a:rPr lang="en-US" dirty="0" smtClean="0"/>
              <a:t>are the people involved in or affected by project activities</a:t>
            </a:r>
          </a:p>
          <a:p>
            <a:pPr>
              <a:lnSpc>
                <a:spcPct val="90000"/>
              </a:lnSpc>
            </a:pPr>
            <a:r>
              <a:rPr lang="en-US" dirty="0" smtClean="0"/>
              <a:t>Stakeholders include</a:t>
            </a:r>
          </a:p>
          <a:p>
            <a:pPr lvl="1">
              <a:lnSpc>
                <a:spcPct val="90000"/>
              </a:lnSpc>
            </a:pPr>
            <a:r>
              <a:rPr lang="en-US" dirty="0" smtClean="0"/>
              <a:t>the </a:t>
            </a:r>
            <a:r>
              <a:rPr lang="en-US" b="1" dirty="0" smtClean="0">
                <a:solidFill>
                  <a:srgbClr val="FF0000"/>
                </a:solidFill>
              </a:rPr>
              <a:t>project sponsor</a:t>
            </a:r>
          </a:p>
          <a:p>
            <a:pPr lvl="1">
              <a:lnSpc>
                <a:spcPct val="90000"/>
              </a:lnSpc>
            </a:pPr>
            <a:r>
              <a:rPr lang="en-US" dirty="0" smtClean="0"/>
              <a:t>the project manager</a:t>
            </a:r>
          </a:p>
          <a:p>
            <a:pPr lvl="1">
              <a:lnSpc>
                <a:spcPct val="90000"/>
              </a:lnSpc>
            </a:pPr>
            <a:r>
              <a:rPr lang="en-US" dirty="0" smtClean="0"/>
              <a:t>the project team</a:t>
            </a:r>
          </a:p>
          <a:p>
            <a:pPr lvl="1">
              <a:lnSpc>
                <a:spcPct val="90000"/>
              </a:lnSpc>
            </a:pPr>
            <a:r>
              <a:rPr lang="en-US" dirty="0" smtClean="0"/>
              <a:t>support staff</a:t>
            </a:r>
          </a:p>
          <a:p>
            <a:pPr lvl="1">
              <a:lnSpc>
                <a:spcPct val="90000"/>
              </a:lnSpc>
            </a:pPr>
            <a:r>
              <a:rPr lang="en-US" dirty="0" smtClean="0"/>
              <a:t>customers</a:t>
            </a:r>
          </a:p>
          <a:p>
            <a:pPr lvl="1">
              <a:lnSpc>
                <a:spcPct val="90000"/>
              </a:lnSpc>
            </a:pPr>
            <a:r>
              <a:rPr lang="en-US" dirty="0" smtClean="0"/>
              <a:t>users</a:t>
            </a:r>
          </a:p>
          <a:p>
            <a:pPr lvl="1">
              <a:lnSpc>
                <a:spcPct val="90000"/>
              </a:lnSpc>
            </a:pPr>
            <a:r>
              <a:rPr lang="en-US" dirty="0" smtClean="0"/>
              <a:t>suppliers</a:t>
            </a:r>
          </a:p>
          <a:p>
            <a:pPr lvl="1">
              <a:lnSpc>
                <a:spcPct val="90000"/>
              </a:lnSpc>
            </a:pPr>
            <a:r>
              <a:rPr lang="en-US" dirty="0" smtClean="0"/>
              <a:t>opponents to the project</a:t>
            </a:r>
          </a:p>
        </p:txBody>
      </p:sp>
      <p:sp>
        <p:nvSpPr>
          <p:cNvPr id="24578" name="Rectangle 2"/>
          <p:cNvSpPr>
            <a:spLocks noGrp="1" noChangeArrowheads="1"/>
          </p:cNvSpPr>
          <p:nvPr>
            <p:ph type="title"/>
          </p:nvPr>
        </p:nvSpPr>
        <p:spPr/>
        <p:txBody>
          <a:bodyPr/>
          <a:lstStyle/>
          <a:p>
            <a:r>
              <a:rPr lang="en-US" dirty="0" smtClean="0">
                <a:solidFill>
                  <a:srgbClr val="FF0000"/>
                </a:solidFill>
              </a:rPr>
              <a:t>1</a:t>
            </a:r>
            <a:r>
              <a:rPr lang="en-US" dirty="0" smtClean="0"/>
              <a:t>.3a Project Stakeholders</a:t>
            </a:r>
          </a:p>
        </p:txBody>
      </p:sp>
      <p:sp>
        <p:nvSpPr>
          <p:cNvPr id="2458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32BD8DC-3670-4F66-BAF1-AB767FF85EC4}"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524000"/>
            <a:ext cx="8458200" cy="4876800"/>
          </a:xfrm>
        </p:spPr>
        <p:txBody>
          <a:bodyPr/>
          <a:lstStyle/>
          <a:p>
            <a:pPr>
              <a:lnSpc>
                <a:spcPct val="90000"/>
              </a:lnSpc>
            </a:pPr>
            <a:r>
              <a:rPr lang="en-US" b="1" dirty="0" smtClean="0"/>
              <a:t>Knowledge areas </a:t>
            </a:r>
            <a:r>
              <a:rPr lang="en-US" dirty="0" smtClean="0"/>
              <a:t>describe the key competencies that project managers must develop</a:t>
            </a:r>
          </a:p>
          <a:p>
            <a:r>
              <a:rPr lang="en-US" dirty="0"/>
              <a:t>Project managers must have knowledge and skills in all 10 </a:t>
            </a:r>
            <a:r>
              <a:rPr lang="en-US" dirty="0" smtClean="0"/>
              <a:t>knowledge areas (project integration, scope, time, cost, quality, human resource, communications, risk, procurement, and stakeholder management)</a:t>
            </a:r>
          </a:p>
          <a:p>
            <a:r>
              <a:rPr lang="en-US" dirty="0" smtClean="0"/>
              <a:t>This text includes </a:t>
            </a:r>
            <a:r>
              <a:rPr lang="en-US" dirty="0"/>
              <a:t>an entire chapter on each </a:t>
            </a:r>
            <a:r>
              <a:rPr lang="en-US" dirty="0" smtClean="0"/>
              <a:t>knowledge area and is patterned after PMBOK in that regard.</a:t>
            </a:r>
          </a:p>
        </p:txBody>
      </p:sp>
      <p:sp>
        <p:nvSpPr>
          <p:cNvPr id="25602" name="Rectangle 2"/>
          <p:cNvSpPr>
            <a:spLocks noGrp="1" noChangeArrowheads="1"/>
          </p:cNvSpPr>
          <p:nvPr>
            <p:ph type="title"/>
          </p:nvPr>
        </p:nvSpPr>
        <p:spPr>
          <a:xfrm>
            <a:off x="381000" y="381000"/>
            <a:ext cx="8534400" cy="1143000"/>
          </a:xfrm>
        </p:spPr>
        <p:txBody>
          <a:bodyPr>
            <a:normAutofit fontScale="90000"/>
          </a:bodyPr>
          <a:lstStyle/>
          <a:p>
            <a:r>
              <a:rPr lang="en-US" dirty="0" smtClean="0">
                <a:solidFill>
                  <a:srgbClr val="FF0000"/>
                </a:solidFill>
              </a:rPr>
              <a:t>1</a:t>
            </a:r>
            <a:r>
              <a:rPr lang="en-US" dirty="0" smtClean="0"/>
              <a:t>.3b Project Management Knowledge Areas</a:t>
            </a:r>
          </a:p>
        </p:txBody>
      </p:sp>
      <p:sp>
        <p:nvSpPr>
          <p:cNvPr id="2560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C68EB7DF-90B0-4429-8A5B-58BA5697E9F8}"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612900"/>
            <a:ext cx="8458200" cy="4330700"/>
          </a:xfrm>
        </p:spPr>
        <p:txBody>
          <a:bodyPr/>
          <a:lstStyle/>
          <a:p>
            <a:r>
              <a:rPr lang="en-US" b="1" dirty="0" smtClean="0"/>
              <a:t>Project management tools and techniques </a:t>
            </a:r>
            <a:r>
              <a:rPr lang="en-US" dirty="0" smtClean="0"/>
              <a:t>assist project managers and their teams in various aspects of project management</a:t>
            </a:r>
          </a:p>
          <a:p>
            <a:r>
              <a:rPr lang="en-US" dirty="0" smtClean="0"/>
              <a:t>Some specific ones include</a:t>
            </a:r>
          </a:p>
          <a:p>
            <a:pPr lvl="1"/>
            <a:r>
              <a:rPr lang="en-US" dirty="0" smtClean="0"/>
              <a:t>Project charter, scope statement, and WBS (scope)</a:t>
            </a:r>
          </a:p>
          <a:p>
            <a:pPr lvl="1"/>
            <a:r>
              <a:rPr lang="en-US" dirty="0" smtClean="0"/>
              <a:t>Gantt charts, network diagrams, critical path analysis, critical chain scheduling (time)</a:t>
            </a:r>
          </a:p>
          <a:p>
            <a:pPr lvl="1"/>
            <a:r>
              <a:rPr lang="en-US" dirty="0" smtClean="0"/>
              <a:t>Cost estimates and earned value management (cost)</a:t>
            </a:r>
          </a:p>
          <a:p>
            <a:pPr lvl="1"/>
            <a:r>
              <a:rPr lang="en-US" b="1" dirty="0" smtClean="0">
                <a:solidFill>
                  <a:srgbClr val="FF0000"/>
                </a:solidFill>
              </a:rPr>
              <a:t>Meetings, review boards, baselines</a:t>
            </a:r>
          </a:p>
          <a:p>
            <a:pPr lvl="1"/>
            <a:r>
              <a:rPr lang="en-US" dirty="0" smtClean="0"/>
              <a:t>See Table 1-1 for many more</a:t>
            </a:r>
            <a:endParaRPr lang="en-US" sz="3000" dirty="0" smtClean="0"/>
          </a:p>
          <a:p>
            <a:pPr lvl="1">
              <a:lnSpc>
                <a:spcPct val="90000"/>
              </a:lnSpc>
            </a:pPr>
            <a:endParaRPr lang="en-US" dirty="0" smtClean="0"/>
          </a:p>
        </p:txBody>
      </p:sp>
      <p:sp>
        <p:nvSpPr>
          <p:cNvPr id="26626" name="Rectangle 2"/>
          <p:cNvSpPr>
            <a:spLocks noGrp="1" noChangeArrowheads="1"/>
          </p:cNvSpPr>
          <p:nvPr>
            <p:ph type="title"/>
          </p:nvPr>
        </p:nvSpPr>
        <p:spPr/>
        <p:txBody>
          <a:bodyPr>
            <a:normAutofit fontScale="90000"/>
          </a:bodyPr>
          <a:lstStyle/>
          <a:p>
            <a:r>
              <a:rPr lang="en-US" dirty="0" smtClean="0">
                <a:solidFill>
                  <a:srgbClr val="FF0000"/>
                </a:solidFill>
              </a:rPr>
              <a:t>1</a:t>
            </a:r>
            <a:r>
              <a:rPr lang="en-US" dirty="0" smtClean="0"/>
              <a:t>.3c Project Management Tools and Techniques</a:t>
            </a:r>
          </a:p>
        </p:txBody>
      </p:sp>
      <p:sp>
        <p:nvSpPr>
          <p:cNvPr id="2662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1DE2A35-A3A0-48F2-BAA4-D5904553118B}"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305800" cy="4953000"/>
          </a:xfrm>
        </p:spPr>
        <p:txBody>
          <a:bodyPr>
            <a:normAutofit fontScale="92500" lnSpcReduction="20000"/>
          </a:bodyPr>
          <a:lstStyle/>
          <a:p>
            <a:pPr>
              <a:defRPr/>
            </a:pPr>
            <a:r>
              <a:rPr lang="en-US" sz="2900" dirty="0" smtClean="0"/>
              <a:t>“</a:t>
            </a:r>
            <a:r>
              <a:rPr lang="en-US" sz="2900" b="1" dirty="0" smtClean="0"/>
              <a:t>Super tools</a:t>
            </a:r>
            <a:r>
              <a:rPr lang="en-US" sz="2900" dirty="0" smtClean="0"/>
              <a:t>” are those tools that have high use and high potential for improving project success, such as:</a:t>
            </a:r>
          </a:p>
          <a:p>
            <a:pPr lvl="1">
              <a:defRPr/>
            </a:pPr>
            <a:r>
              <a:rPr lang="en-US" sz="2500" dirty="0" smtClean="0"/>
              <a:t>Software for task scheduling (such as project management software)</a:t>
            </a:r>
          </a:p>
          <a:p>
            <a:pPr lvl="1">
              <a:defRPr/>
            </a:pPr>
            <a:r>
              <a:rPr lang="en-US" sz="2500" dirty="0" smtClean="0"/>
              <a:t>Scope statements</a:t>
            </a:r>
          </a:p>
          <a:p>
            <a:pPr lvl="1">
              <a:defRPr/>
            </a:pPr>
            <a:r>
              <a:rPr lang="en-US" sz="2500" dirty="0" smtClean="0"/>
              <a:t>Requirements analyses</a:t>
            </a:r>
          </a:p>
          <a:p>
            <a:pPr lvl="1">
              <a:defRPr/>
            </a:pPr>
            <a:r>
              <a:rPr lang="en-US" sz="2500" dirty="0" smtClean="0"/>
              <a:t>Lessons-learned reports</a:t>
            </a:r>
          </a:p>
          <a:p>
            <a:pPr lvl="1">
              <a:defRPr/>
            </a:pPr>
            <a:r>
              <a:rPr lang="en-US" sz="2500" b="1" dirty="0" smtClean="0">
                <a:solidFill>
                  <a:srgbClr val="FF0000"/>
                </a:solidFill>
              </a:rPr>
              <a:t>History Database</a:t>
            </a:r>
          </a:p>
          <a:p>
            <a:pPr marL="274320" indent="-274320" fontAlgn="auto">
              <a:spcBef>
                <a:spcPts val="580"/>
              </a:spcBef>
              <a:spcAft>
                <a:spcPts val="0"/>
              </a:spcAft>
              <a:defRPr/>
            </a:pPr>
            <a:r>
              <a:rPr lang="en-US" dirty="0" smtClean="0"/>
              <a:t>Tools already extensively used that have been found to improve project importance include:</a:t>
            </a:r>
          </a:p>
          <a:p>
            <a:pPr lvl="1">
              <a:defRPr/>
            </a:pPr>
            <a:r>
              <a:rPr lang="en-US" sz="2500" dirty="0" smtClean="0"/>
              <a:t>Progress reports</a:t>
            </a:r>
          </a:p>
          <a:p>
            <a:pPr lvl="1">
              <a:defRPr/>
            </a:pPr>
            <a:r>
              <a:rPr lang="en-US" sz="2500" dirty="0" smtClean="0"/>
              <a:t>Kick-off meetings</a:t>
            </a:r>
          </a:p>
          <a:p>
            <a:pPr lvl="1">
              <a:defRPr/>
            </a:pPr>
            <a:r>
              <a:rPr lang="en-US" sz="2500" dirty="0" smtClean="0"/>
              <a:t>Gantt charts</a:t>
            </a:r>
          </a:p>
          <a:p>
            <a:pPr lvl="1">
              <a:defRPr/>
            </a:pPr>
            <a:r>
              <a:rPr lang="en-US" sz="2500" dirty="0" smtClean="0"/>
              <a:t>Change requests</a:t>
            </a:r>
          </a:p>
        </p:txBody>
      </p:sp>
      <p:sp>
        <p:nvSpPr>
          <p:cNvPr id="27650" name="Title 1"/>
          <p:cNvSpPr>
            <a:spLocks noGrp="1"/>
          </p:cNvSpPr>
          <p:nvPr>
            <p:ph type="title"/>
          </p:nvPr>
        </p:nvSpPr>
        <p:spPr/>
        <p:txBody>
          <a:bodyPr/>
          <a:lstStyle/>
          <a:p>
            <a:r>
              <a:rPr lang="en-US" dirty="0" smtClean="0"/>
              <a:t>1.3c Super Tools</a:t>
            </a:r>
          </a:p>
        </p:txBody>
      </p:sp>
      <p:sp>
        <p:nvSpPr>
          <p:cNvPr id="2765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132B57E-CCBF-4C8F-88E1-28CBB211023F}"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62000" y="152400"/>
            <a:ext cx="7772400" cy="1206500"/>
          </a:xfrm>
          <a:prstGeom prst="rect">
            <a:avLst/>
          </a:prstGeom>
          <a:noFill/>
          <a:ln w="12700" cap="sq">
            <a:noFill/>
            <a:miter lim="800000"/>
            <a:headEnd type="none" w="sm" len="sm"/>
            <a:tailEnd type="none" w="sm" len="sm"/>
          </a:ln>
        </p:spPr>
        <p:txBody>
          <a:bodyPr anchor="ctr"/>
          <a:lstStyle/>
          <a:p>
            <a:pPr algn="ct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What Went Right? Improved Project Performance</a:t>
            </a:r>
          </a:p>
        </p:txBody>
      </p:sp>
      <p:sp>
        <p:nvSpPr>
          <p:cNvPr id="28675" name="Rectangle 5"/>
          <p:cNvSpPr>
            <a:spLocks noChangeArrowheads="1"/>
          </p:cNvSpPr>
          <p:nvPr/>
        </p:nvSpPr>
        <p:spPr bwMode="auto">
          <a:xfrm>
            <a:off x="457200" y="1524000"/>
            <a:ext cx="8229600" cy="4572000"/>
          </a:xfrm>
          <a:prstGeom prst="rect">
            <a:avLst/>
          </a:prstGeom>
          <a:noFill/>
          <a:ln w="12700" cap="sq">
            <a:noFill/>
            <a:miter lim="800000"/>
            <a:headEnd type="none" w="sm" len="sm"/>
            <a:tailEnd type="none" w="sm" len="sm"/>
          </a:ln>
        </p:spPr>
        <p:txBody>
          <a:bodyPr/>
          <a:lstStyle/>
          <a:p>
            <a:pPr marL="342900" indent="-342900">
              <a:spcBef>
                <a:spcPct val="20000"/>
              </a:spcBef>
            </a:pPr>
            <a:r>
              <a:rPr lang="en-US" sz="2800" dirty="0" smtClean="0"/>
              <a:t>    </a:t>
            </a:r>
            <a:r>
              <a:rPr lang="en-US" sz="2700" dirty="0">
                <a:latin typeface="+mn-lt"/>
              </a:rPr>
              <a:t>The Standish Group’s CHAOS studies show improvements in IT projects in the past decade:</a:t>
            </a: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a:latin typeface="+mn-lt"/>
              </a:rPr>
              <a:t>The number of successful IT projects has more than doubled, from </a:t>
            </a:r>
            <a:r>
              <a:rPr lang="en-US" sz="2500" dirty="0">
                <a:solidFill>
                  <a:srgbClr val="FF0000"/>
                </a:solidFill>
                <a:latin typeface="+mn-lt"/>
              </a:rPr>
              <a:t>16 percent in 1994 </a:t>
            </a:r>
            <a:r>
              <a:rPr lang="en-US" sz="2500" dirty="0">
                <a:latin typeface="+mn-lt"/>
              </a:rPr>
              <a:t>to </a:t>
            </a:r>
            <a:r>
              <a:rPr lang="en-US" sz="2500" dirty="0" smtClean="0">
                <a:solidFill>
                  <a:srgbClr val="FF0000"/>
                </a:solidFill>
                <a:latin typeface="+mn-lt"/>
              </a:rPr>
              <a:t>39 </a:t>
            </a:r>
            <a:r>
              <a:rPr lang="en-US" sz="2500" dirty="0">
                <a:solidFill>
                  <a:srgbClr val="FF0000"/>
                </a:solidFill>
                <a:latin typeface="+mn-lt"/>
              </a:rPr>
              <a:t>percent in </a:t>
            </a:r>
            <a:r>
              <a:rPr lang="en-US" sz="2500" dirty="0" smtClean="0">
                <a:solidFill>
                  <a:srgbClr val="FF0000"/>
                </a:solidFill>
                <a:latin typeface="+mn-lt"/>
              </a:rPr>
              <a:t>2012</a:t>
            </a:r>
            <a:endParaRPr lang="en-US" sz="2500" dirty="0">
              <a:solidFill>
                <a:srgbClr val="FF0000"/>
              </a:solidFill>
              <a:latin typeface="+mn-lt"/>
            </a:endParaRP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a:latin typeface="+mn-lt"/>
              </a:rPr>
              <a:t>The number of failed projects decreased from 31 percent in 1994 to </a:t>
            </a:r>
            <a:r>
              <a:rPr lang="en-US" sz="2500" dirty="0" smtClean="0">
                <a:latin typeface="+mn-lt"/>
              </a:rPr>
              <a:t>18 </a:t>
            </a:r>
            <a:r>
              <a:rPr lang="en-US" sz="2500" dirty="0">
                <a:latin typeface="+mn-lt"/>
              </a:rPr>
              <a:t>percent in </a:t>
            </a:r>
            <a:r>
              <a:rPr lang="en-US" sz="2500" dirty="0" smtClean="0">
                <a:latin typeface="+mn-lt"/>
              </a:rPr>
              <a:t>2012</a:t>
            </a: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smtClean="0">
                <a:latin typeface="+mn-lt"/>
              </a:rPr>
              <a:t>Success rates were much higher for small projects than large ones – 76 percent versus 10 percent</a:t>
            </a:r>
          </a:p>
          <a:p>
            <a:pPr marL="0" lvl="1" fontAlgn="auto">
              <a:lnSpc>
                <a:spcPct val="80000"/>
              </a:lnSpc>
              <a:spcBef>
                <a:spcPts val="580"/>
              </a:spcBef>
              <a:spcAft>
                <a:spcPts val="0"/>
              </a:spcAft>
              <a:buClr>
                <a:schemeClr val="accent1"/>
              </a:buClr>
              <a:buSzPct val="68000"/>
              <a:defRPr/>
            </a:pPr>
            <a:endParaRPr lang="en-US" sz="2500" dirty="0" smtClean="0">
              <a:latin typeface="+mn-lt"/>
            </a:endParaRPr>
          </a:p>
          <a:p>
            <a:pPr marL="742950" lvl="1" indent="-285750">
              <a:spcBef>
                <a:spcPct val="20000"/>
              </a:spcBef>
            </a:pPr>
            <a:endParaRPr lang="en-US" sz="2600" dirty="0"/>
          </a:p>
        </p:txBody>
      </p:sp>
      <p:sp>
        <p:nvSpPr>
          <p:cNvPr id="28677"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24C648EA-8287-42F4-9255-DEF3B2333BDF}"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en-US" dirty="0" smtClean="0"/>
              <a:t>The Pre-proposal  (Statement </a:t>
            </a:r>
            <a:r>
              <a:rPr lang="en-US" altLang="en-US" dirty="0"/>
              <a:t>O</a:t>
            </a:r>
            <a:r>
              <a:rPr lang="en-US" altLang="en-US" dirty="0" smtClean="0"/>
              <a:t>f Work--SOW)</a:t>
            </a:r>
          </a:p>
        </p:txBody>
      </p:sp>
      <p:sp>
        <p:nvSpPr>
          <p:cNvPr id="5123" name="Rectangle 3"/>
          <p:cNvSpPr>
            <a:spLocks noGrp="1" noChangeArrowheads="1"/>
          </p:cNvSpPr>
          <p:nvPr>
            <p:ph type="body" idx="1"/>
          </p:nvPr>
        </p:nvSpPr>
        <p:spPr/>
        <p:txBody>
          <a:bodyPr/>
          <a:lstStyle/>
          <a:p>
            <a:pPr eaLnBrk="1" hangingPunct="1"/>
            <a:r>
              <a:rPr lang="en-US" altLang="en-US" dirty="0" smtClean="0"/>
              <a:t>A way to allow everyone in the organization to submit project suggestions</a:t>
            </a:r>
          </a:p>
          <a:p>
            <a:pPr lvl="1"/>
            <a:r>
              <a:rPr lang="en-US" altLang="en-US" dirty="0" smtClean="0"/>
              <a:t>Strongly supported by project-driven organizational cultures</a:t>
            </a:r>
          </a:p>
          <a:p>
            <a:pPr eaLnBrk="1" hangingPunct="1"/>
            <a:r>
              <a:rPr lang="en-US" altLang="en-US" dirty="0" smtClean="0"/>
              <a:t>A short, crisp information piece for review by managers who decide what projects </a:t>
            </a:r>
            <a:r>
              <a:rPr lang="en-US" altLang="en-US" smtClean="0"/>
              <a:t>to </a:t>
            </a:r>
            <a:r>
              <a:rPr lang="en-US" altLang="en-US" smtClean="0"/>
              <a:t>fund</a:t>
            </a:r>
            <a:endParaRPr lang="en-US" altLang="en-US" dirty="0" smtClean="0"/>
          </a:p>
        </p:txBody>
      </p:sp>
    </p:spTree>
    <p:extLst>
      <p:ext uri="{BB962C8B-B14F-4D97-AF65-F5344CB8AC3E}">
        <p14:creationId xmlns:p14="http://schemas.microsoft.com/office/powerpoint/2010/main" val="410361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3"/>
          <p:cNvSpPr>
            <a:spLocks noGrp="1"/>
          </p:cNvSpPr>
          <p:nvPr>
            <p:ph idx="1"/>
          </p:nvPr>
        </p:nvSpPr>
        <p:spPr/>
        <p:txBody>
          <a:bodyPr/>
          <a:lstStyle/>
          <a:p>
            <a:r>
              <a:rPr lang="en-US" dirty="0" smtClean="0"/>
              <a:t>There are several ways to define project success:</a:t>
            </a:r>
          </a:p>
          <a:p>
            <a:pPr lvl="1"/>
            <a:r>
              <a:rPr lang="en-US" b="1" dirty="0" smtClean="0">
                <a:solidFill>
                  <a:srgbClr val="FF0000"/>
                </a:solidFill>
              </a:rPr>
              <a:t>The project met scope, time, and cost goals</a:t>
            </a:r>
          </a:p>
          <a:p>
            <a:pPr lvl="1"/>
            <a:r>
              <a:rPr lang="en-US" b="1" dirty="0" smtClean="0">
                <a:solidFill>
                  <a:srgbClr val="FF0000"/>
                </a:solidFill>
              </a:rPr>
              <a:t>The project satisfied the customer/sponsor</a:t>
            </a:r>
          </a:p>
          <a:p>
            <a:pPr lvl="1"/>
            <a:r>
              <a:rPr lang="en-US" b="1" dirty="0" smtClean="0">
                <a:solidFill>
                  <a:srgbClr val="FF0000"/>
                </a:solidFill>
              </a:rPr>
              <a:t>The results of the project met its main objective, such as making or saving a certain amount of money, providing a good return on investment, or simply making the sponsors happy</a:t>
            </a:r>
          </a:p>
        </p:txBody>
      </p:sp>
      <p:sp>
        <p:nvSpPr>
          <p:cNvPr id="30722" name="Title 1"/>
          <p:cNvSpPr>
            <a:spLocks noGrp="1"/>
          </p:cNvSpPr>
          <p:nvPr>
            <p:ph type="title"/>
          </p:nvPr>
        </p:nvSpPr>
        <p:spPr/>
        <p:txBody>
          <a:bodyPr/>
          <a:lstStyle/>
          <a:p>
            <a:r>
              <a:rPr lang="en-US" dirty="0" smtClean="0"/>
              <a:t>1.3d Project Success</a:t>
            </a:r>
          </a:p>
        </p:txBody>
      </p:sp>
      <p:sp>
        <p:nvSpPr>
          <p:cNvPr id="3072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96FF679-B247-40A7-B574-6049B4430BD8}" type="slidenum">
              <a:rPr lang="en-US"/>
              <a:pPr>
                <a:defRPr/>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barn(inVertical)">
                                      <p:cBhvr>
                                        <p:cTn id="7" dur="500"/>
                                        <p:tgtEl>
                                          <p:spTgt spid="307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 calcmode="lin" valueType="num">
                                      <p:cBhvr additive="base">
                                        <p:cTn id="12"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24">
                                            <p:txEl>
                                              <p:pRg st="3" end="3"/>
                                            </p:txEl>
                                          </p:spTgt>
                                        </p:tgtEl>
                                        <p:attrNameLst>
                                          <p:attrName>style.visibility</p:attrName>
                                        </p:attrNameLst>
                                      </p:cBhvr>
                                      <p:to>
                                        <p:strVal val="visible"/>
                                      </p:to>
                                    </p:set>
                                    <p:animEffect transition="in" filter="wipe(down)">
                                      <p:cBhvr>
                                        <p:cTn id="18"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idx="1"/>
          </p:nvPr>
        </p:nvSpPr>
        <p:spPr>
          <a:xfrm>
            <a:off x="76200" y="838200"/>
            <a:ext cx="8534400" cy="4525962"/>
          </a:xfrm>
        </p:spPr>
        <p:txBody>
          <a:bodyPr/>
          <a:lstStyle/>
          <a:p>
            <a:pPr marL="109537" indent="0">
              <a:buNone/>
            </a:pPr>
            <a:r>
              <a:rPr lang="en-US" dirty="0" smtClean="0"/>
              <a:t>1. Executive (top management) support/commitment</a:t>
            </a:r>
            <a:endParaRPr lang="en-US" dirty="0"/>
          </a:p>
          <a:p>
            <a:pPr marL="109537" indent="0">
              <a:buNone/>
            </a:pPr>
            <a:r>
              <a:rPr lang="en-US" dirty="0" smtClean="0"/>
              <a:t>2. User </a:t>
            </a:r>
            <a:r>
              <a:rPr lang="en-US" dirty="0"/>
              <a:t>involvement</a:t>
            </a:r>
          </a:p>
          <a:p>
            <a:pPr marL="109537" indent="0">
              <a:buNone/>
            </a:pPr>
            <a:r>
              <a:rPr lang="en-US" dirty="0"/>
              <a:t>3. Clear business objectives</a:t>
            </a:r>
          </a:p>
          <a:p>
            <a:pPr marL="109537" indent="0">
              <a:buNone/>
            </a:pPr>
            <a:r>
              <a:rPr lang="en-US" dirty="0"/>
              <a:t>4. Emotional maturity</a:t>
            </a:r>
          </a:p>
          <a:p>
            <a:pPr marL="109537" indent="0">
              <a:buNone/>
            </a:pPr>
            <a:r>
              <a:rPr lang="en-US" dirty="0"/>
              <a:t>5. Optimizing </a:t>
            </a:r>
            <a:r>
              <a:rPr lang="en-US" dirty="0" smtClean="0"/>
              <a:t>scope</a:t>
            </a:r>
          </a:p>
          <a:p>
            <a:pPr marL="109537" indent="0">
              <a:buNone/>
            </a:pPr>
            <a:r>
              <a:rPr lang="en-US" dirty="0"/>
              <a:t>6. Agile process</a:t>
            </a:r>
          </a:p>
          <a:p>
            <a:pPr marL="109537" indent="0">
              <a:buNone/>
            </a:pPr>
            <a:r>
              <a:rPr lang="en-US" dirty="0"/>
              <a:t>7. Project management expertise</a:t>
            </a:r>
          </a:p>
          <a:p>
            <a:pPr marL="109537" indent="0">
              <a:buNone/>
            </a:pPr>
            <a:r>
              <a:rPr lang="en-US" dirty="0"/>
              <a:t>8. Skilled resources</a:t>
            </a:r>
          </a:p>
          <a:p>
            <a:pPr marL="109537" indent="0">
              <a:buNone/>
            </a:pPr>
            <a:r>
              <a:rPr lang="en-US" dirty="0"/>
              <a:t>9. Execution</a:t>
            </a:r>
          </a:p>
          <a:p>
            <a:pPr marL="109537" indent="0">
              <a:buNone/>
            </a:pPr>
            <a:r>
              <a:rPr lang="en-US" dirty="0"/>
              <a:t>10. Tools and infrastructure</a:t>
            </a:r>
          </a:p>
          <a:p>
            <a:pPr marL="109537" indent="0">
              <a:buNone/>
            </a:pPr>
            <a:endParaRPr lang="en-US" dirty="0"/>
          </a:p>
        </p:txBody>
      </p:sp>
      <p:sp>
        <p:nvSpPr>
          <p:cNvPr id="87044" name="Rectangle 4"/>
          <p:cNvSpPr>
            <a:spLocks noGrp="1" noChangeArrowheads="1"/>
          </p:cNvSpPr>
          <p:nvPr>
            <p:ph type="title"/>
          </p:nvPr>
        </p:nvSpPr>
        <p:spPr>
          <a:xfrm>
            <a:off x="3958" y="152400"/>
            <a:ext cx="9144000" cy="639762"/>
          </a:xfrm>
        </p:spPr>
        <p:txBody>
          <a:bodyPr>
            <a:noAutofit/>
          </a:bodyPr>
          <a:lstStyle/>
          <a:p>
            <a:pPr fontAlgn="auto">
              <a:spcAft>
                <a:spcPts val="0"/>
              </a:spcAft>
              <a:defRPr/>
            </a:pPr>
            <a:r>
              <a:rPr lang="en-US" sz="3200" dirty="0" smtClean="0"/>
              <a:t>1.3 Table 1-2: What Helps Projects Succeed?*</a:t>
            </a:r>
            <a:endParaRPr lang="en-US" sz="3200" dirty="0"/>
          </a:p>
        </p:txBody>
      </p:sp>
      <p:sp>
        <p:nvSpPr>
          <p:cNvPr id="31749"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6C2C6F4C-C329-4CFA-975D-E75569AC7E83}" type="slidenum">
              <a:rPr lang="en-US"/>
              <a:pPr>
                <a:buFontTx/>
                <a:buNone/>
                <a:defRPr/>
              </a:pPr>
              <a:t>31</a:t>
            </a:fld>
            <a:endParaRPr lang="en-US" dirty="0"/>
          </a:p>
        </p:txBody>
      </p:sp>
      <p:sp>
        <p:nvSpPr>
          <p:cNvPr id="31750" name="TextBox 8"/>
          <p:cNvSpPr txBox="1">
            <a:spLocks noChangeArrowheads="1"/>
          </p:cNvSpPr>
          <p:nvPr/>
        </p:nvSpPr>
        <p:spPr bwMode="auto">
          <a:xfrm>
            <a:off x="2036500" y="5542844"/>
            <a:ext cx="7106176" cy="1141851"/>
          </a:xfrm>
          <a:prstGeom prst="rect">
            <a:avLst/>
          </a:prstGeom>
          <a:noFill/>
          <a:ln w="9525">
            <a:noFill/>
            <a:miter lim="800000"/>
            <a:headEnd/>
            <a:tailEnd/>
          </a:ln>
        </p:spPr>
        <p:txBody>
          <a:bodyPr wrap="none">
            <a:spAutoFit/>
          </a:bodyPr>
          <a:lstStyle/>
          <a:p>
            <a:pPr>
              <a:lnSpc>
                <a:spcPct val="90000"/>
              </a:lnSpc>
              <a:spcBef>
                <a:spcPct val="20000"/>
              </a:spcBef>
            </a:pPr>
            <a:r>
              <a:rPr lang="en-US" dirty="0"/>
              <a:t>*The Standish Group, </a:t>
            </a:r>
            <a:r>
              <a:rPr lang="en-US" dirty="0" smtClean="0"/>
              <a:t>“CHAOS Manifesto 2013: Think Big, </a:t>
            </a:r>
          </a:p>
          <a:p>
            <a:pPr>
              <a:lnSpc>
                <a:spcPct val="90000"/>
              </a:lnSpc>
              <a:spcBef>
                <a:spcPct val="20000"/>
              </a:spcBef>
            </a:pPr>
            <a:r>
              <a:rPr lang="en-US" dirty="0" smtClean="0"/>
              <a:t>Act Small” (2013).</a:t>
            </a:r>
            <a:endParaRPr lang="en-US" dirty="0"/>
          </a:p>
          <a:p>
            <a:pPr>
              <a:lnSpc>
                <a:spcPct val="90000"/>
              </a:lnSpc>
              <a:spcBef>
                <a:spcPct val="20000"/>
              </a:spcBef>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barn(inVertical)">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down)">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barn(inVertical)">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wipe(down)">
                                      <p:cBhvr>
                                        <p:cTn id="32" dur="5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barn(inVertical)">
                                      <p:cBhvr>
                                        <p:cTn id="37" dur="5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wipe(down)">
                                      <p:cBhvr>
                                        <p:cTn id="42" dur="500"/>
                                        <p:tgtEl>
                                          <p:spTgt spid="317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barn(inVertical)">
                                      <p:cBhvr>
                                        <p:cTn id="47" dur="500"/>
                                        <p:tgtEl>
                                          <p:spTgt spid="317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1747">
                                            <p:txEl>
                                              <p:pRg st="9" end="9"/>
                                            </p:txEl>
                                          </p:spTgt>
                                        </p:tgtEl>
                                        <p:attrNameLst>
                                          <p:attrName>style.visibility</p:attrName>
                                        </p:attrNameLst>
                                      </p:cBhvr>
                                      <p:to>
                                        <p:strVal val="visible"/>
                                      </p:to>
                                    </p:set>
                                    <p:animEffect transition="in" filter="wipe(down)">
                                      <p:cBhvr>
                                        <p:cTn id="52" dur="5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2"/>
          </a:xfrm>
        </p:spPr>
        <p:txBody>
          <a:bodyPr/>
          <a:lstStyle/>
          <a:p>
            <a:r>
              <a:rPr lang="en-US" dirty="0" smtClean="0"/>
              <a:t>Adequate funding</a:t>
            </a:r>
          </a:p>
          <a:p>
            <a:r>
              <a:rPr lang="en-US" dirty="0" smtClean="0"/>
              <a:t>Staff expertise</a:t>
            </a:r>
          </a:p>
          <a:p>
            <a:r>
              <a:rPr lang="en-US" dirty="0" smtClean="0"/>
              <a:t>Engagement from all stakeholders</a:t>
            </a:r>
            <a:endParaRPr lang="en-US" dirty="0"/>
          </a:p>
        </p:txBody>
      </p:sp>
      <p:sp>
        <p:nvSpPr>
          <p:cNvPr id="3" name="Title 2"/>
          <p:cNvSpPr>
            <a:spLocks noGrp="1"/>
          </p:cNvSpPr>
          <p:nvPr>
            <p:ph type="title"/>
          </p:nvPr>
        </p:nvSpPr>
        <p:spPr/>
        <p:txBody>
          <a:bodyPr>
            <a:normAutofit fontScale="90000"/>
          </a:bodyPr>
          <a:lstStyle/>
          <a:p>
            <a:r>
              <a:rPr lang="en-US" dirty="0" smtClean="0"/>
              <a:t>1.3 Top Three Reasons Why Federal Technology Projects Succeed</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32</a:t>
            </a:fld>
            <a:endParaRPr lang="en-US" dirty="0"/>
          </a:p>
        </p:txBody>
      </p:sp>
    </p:spTree>
    <p:extLst>
      <p:ext uri="{BB962C8B-B14F-4D97-AF65-F5344CB8AC3E}">
        <p14:creationId xmlns:p14="http://schemas.microsoft.com/office/powerpoint/2010/main" val="202236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spcBef>
                <a:spcPct val="20000"/>
              </a:spcBef>
            </a:pPr>
            <a:r>
              <a:rPr lang="en-US" sz="2500" dirty="0" smtClean="0"/>
              <a:t>Recent research findings show that companies that excel in project delivery capability:</a:t>
            </a:r>
          </a:p>
          <a:p>
            <a:pPr marL="914400" lvl="1" indent="-457200">
              <a:spcBef>
                <a:spcPct val="20000"/>
              </a:spcBef>
              <a:buFont typeface="+mj-lt"/>
              <a:buAutoNum type="arabicPeriod"/>
            </a:pPr>
            <a:r>
              <a:rPr lang="en-US" sz="2500" dirty="0" smtClean="0"/>
              <a:t>Use an integrated project management toolbox (use standard/advanced PM tools, </a:t>
            </a:r>
            <a:r>
              <a:rPr lang="en-US" sz="2500" b="1" dirty="0" smtClean="0">
                <a:solidFill>
                  <a:srgbClr val="FF0000"/>
                </a:solidFill>
              </a:rPr>
              <a:t>lots of templates</a:t>
            </a:r>
            <a:r>
              <a:rPr lang="en-US" sz="2500" dirty="0" smtClean="0"/>
              <a:t>)</a:t>
            </a:r>
          </a:p>
          <a:p>
            <a:pPr marL="914400" lvl="1" indent="-457200">
              <a:spcBef>
                <a:spcPct val="20000"/>
              </a:spcBef>
              <a:buFont typeface="+mj-lt"/>
              <a:buAutoNum type="arabicPeriod"/>
            </a:pPr>
            <a:r>
              <a:rPr lang="en-US" sz="2500" dirty="0" smtClean="0"/>
              <a:t>Grow project leaders, emphasizing business and soft skills</a:t>
            </a:r>
          </a:p>
          <a:p>
            <a:pPr marL="914400" lvl="1" indent="-457200">
              <a:spcBef>
                <a:spcPct val="20000"/>
              </a:spcBef>
              <a:buFont typeface="+mj-lt"/>
              <a:buAutoNum type="arabicPeriod"/>
            </a:pPr>
            <a:r>
              <a:rPr lang="en-US" sz="2500" dirty="0" smtClean="0"/>
              <a:t>Develop a streamlined project delivery process</a:t>
            </a:r>
          </a:p>
          <a:p>
            <a:pPr marL="914400" lvl="1" indent="-457200">
              <a:spcBef>
                <a:spcPct val="20000"/>
              </a:spcBef>
              <a:buFont typeface="+mj-lt"/>
              <a:buAutoNum type="arabicPeriod"/>
            </a:pPr>
            <a:r>
              <a:rPr lang="en-US" sz="2500" dirty="0" smtClean="0"/>
              <a:t>Measure project health using metrics, like customer satisfaction or  </a:t>
            </a:r>
            <a:r>
              <a:rPr lang="en-US" sz="2500" b="1" dirty="0" smtClean="0">
                <a:solidFill>
                  <a:srgbClr val="FF0000"/>
                </a:solidFill>
              </a:rPr>
              <a:t>return on investment</a:t>
            </a:r>
          </a:p>
          <a:p>
            <a:pPr marL="742950" lvl="1" indent="-285750">
              <a:spcBef>
                <a:spcPct val="20000"/>
              </a:spcBef>
            </a:pPr>
            <a:endParaRPr lang="en-US" sz="2500" dirty="0" smtClean="0"/>
          </a:p>
        </p:txBody>
      </p:sp>
      <p:sp>
        <p:nvSpPr>
          <p:cNvPr id="32770" name="Rectangle 2"/>
          <p:cNvSpPr>
            <a:spLocks noGrp="1" noChangeArrowheads="1"/>
          </p:cNvSpPr>
          <p:nvPr>
            <p:ph type="title"/>
          </p:nvPr>
        </p:nvSpPr>
        <p:spPr/>
        <p:txBody>
          <a:bodyPr/>
          <a:lstStyle/>
          <a:p>
            <a:r>
              <a:rPr lang="en-US" dirty="0" smtClean="0">
                <a:solidFill>
                  <a:srgbClr val="FF0000"/>
                </a:solidFill>
              </a:rPr>
              <a:t>1</a:t>
            </a:r>
            <a:r>
              <a:rPr lang="en-US" dirty="0" smtClean="0"/>
              <a:t>.3  What the Winners Do…</a:t>
            </a:r>
          </a:p>
        </p:txBody>
      </p:sp>
      <p:sp>
        <p:nvSpPr>
          <p:cNvPr id="32772"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50437B1C-FDB9-4216-9201-B0964C81DC79}" type="slidenum">
              <a:rPr lang="en-US"/>
              <a:pPr>
                <a:buFontTx/>
                <a:buNone/>
                <a:defRPr/>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normAutofit fontScale="92500" lnSpcReduction="10000"/>
          </a:bodyPr>
          <a:lstStyle/>
          <a:p>
            <a:pPr marL="274320" indent="-274320" fontAlgn="auto">
              <a:spcBef>
                <a:spcPct val="100000"/>
              </a:spcBef>
              <a:spcAft>
                <a:spcPts val="0"/>
              </a:spcAft>
              <a:defRPr/>
            </a:pPr>
            <a:r>
              <a:rPr lang="en-US" dirty="0" smtClean="0"/>
              <a:t>A </a:t>
            </a:r>
            <a:r>
              <a:rPr lang="en-US" b="1" dirty="0" smtClean="0"/>
              <a:t>program</a:t>
            </a:r>
            <a:r>
              <a:rPr lang="en-US" dirty="0" smtClean="0"/>
              <a:t> is “a group of related projects managed in a coordinated way to obtain benefits and control not available from managing them individually” (PMBOK</a:t>
            </a:r>
            <a:r>
              <a:rPr lang="en-US" baseline="30000" dirty="0" smtClean="0"/>
              <a:t>®</a:t>
            </a:r>
            <a:r>
              <a:rPr lang="en-US" dirty="0" smtClean="0"/>
              <a:t> Guide, Fifth Edition, 2013)</a:t>
            </a:r>
          </a:p>
          <a:p>
            <a:pPr marL="274320" indent="-274320" fontAlgn="auto">
              <a:spcBef>
                <a:spcPct val="100000"/>
              </a:spcBef>
              <a:spcAft>
                <a:spcPts val="0"/>
              </a:spcAft>
              <a:defRPr/>
            </a:pPr>
            <a:r>
              <a:rPr lang="en-US" dirty="0" smtClean="0"/>
              <a:t>A </a:t>
            </a:r>
            <a:r>
              <a:rPr lang="en-US" b="1" dirty="0" smtClean="0"/>
              <a:t>program manager </a:t>
            </a:r>
            <a:r>
              <a:rPr lang="en-US" dirty="0" smtClean="0"/>
              <a:t>provides leadership and direction for the project managers heading the projects within the program</a:t>
            </a:r>
          </a:p>
          <a:p>
            <a:pPr marL="274320" indent="-274320" fontAlgn="auto">
              <a:spcBef>
                <a:spcPct val="100000"/>
              </a:spcBef>
              <a:spcAft>
                <a:spcPts val="0"/>
              </a:spcAft>
              <a:defRPr/>
            </a:pPr>
            <a:r>
              <a:rPr lang="en-US" dirty="0" smtClean="0"/>
              <a:t>Examples of common programs in the IT field include </a:t>
            </a:r>
            <a:r>
              <a:rPr lang="en-US" b="1" dirty="0" smtClean="0">
                <a:solidFill>
                  <a:srgbClr val="FF0000"/>
                </a:solidFill>
              </a:rPr>
              <a:t>infrastructure, applications development, and user support</a:t>
            </a:r>
          </a:p>
          <a:p>
            <a:pPr marL="548640" lvl="1" fontAlgn="auto">
              <a:spcBef>
                <a:spcPct val="100000"/>
              </a:spcBef>
              <a:spcAft>
                <a:spcPts val="0"/>
              </a:spcAft>
              <a:buFont typeface="Wingdings 2"/>
              <a:buChar char=""/>
              <a:defRPr/>
            </a:pPr>
            <a:endParaRPr lang="en-US" dirty="0"/>
          </a:p>
        </p:txBody>
      </p:sp>
      <p:sp>
        <p:nvSpPr>
          <p:cNvPr id="89090" name="Rectangle 2"/>
          <p:cNvSpPr>
            <a:spLocks noGrp="1" noChangeArrowheads="1"/>
          </p:cNvSpPr>
          <p:nvPr>
            <p:ph type="title"/>
          </p:nvPr>
        </p:nvSpPr>
        <p:spPr/>
        <p:txBody>
          <a:bodyPr>
            <a:normAutofit fontScale="90000"/>
          </a:bodyPr>
          <a:lstStyle/>
          <a:p>
            <a:pPr fontAlgn="auto">
              <a:spcAft>
                <a:spcPts val="0"/>
              </a:spcAft>
              <a:defRPr/>
            </a:pPr>
            <a:r>
              <a:rPr lang="en-US" dirty="0" smtClean="0">
                <a:solidFill>
                  <a:srgbClr val="FF0000"/>
                </a:solidFill>
              </a:rPr>
              <a:t>1</a:t>
            </a:r>
            <a:r>
              <a:rPr lang="en-US" dirty="0" smtClean="0"/>
              <a:t>.4 Program and Project Portfolio Management</a:t>
            </a:r>
            <a:endParaRPr lang="en-US" dirty="0"/>
          </a:p>
        </p:txBody>
      </p:sp>
      <p:sp>
        <p:nvSpPr>
          <p:cNvPr id="3379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6827AD-D54E-4A9A-98B6-75CDFBE63C20}" type="slidenum">
              <a:rPr lang="en-US"/>
              <a:pPr>
                <a:defRPr/>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arn(inVertic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down)">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calcmode="lin" valueType="num">
                                      <p:cBhvr additive="base">
                                        <p:cTn id="17"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3"/>
          <p:cNvSpPr>
            <a:spLocks noGrp="1"/>
          </p:cNvSpPr>
          <p:nvPr>
            <p:ph idx="1"/>
          </p:nvPr>
        </p:nvSpPr>
        <p:spPr/>
        <p:txBody>
          <a:bodyPr/>
          <a:lstStyle/>
          <a:p>
            <a:r>
              <a:rPr lang="en-US" dirty="0" smtClean="0"/>
              <a:t>As part of </a:t>
            </a:r>
            <a:r>
              <a:rPr lang="en-US" b="1" dirty="0" smtClean="0"/>
              <a:t>project portfolio management</a:t>
            </a:r>
            <a:r>
              <a:rPr lang="en-US" dirty="0" smtClean="0"/>
              <a:t>, organizations group and manage projects and programs as a portfolio of investments that contribute to the entire enterprise’s success</a:t>
            </a:r>
          </a:p>
          <a:p>
            <a:r>
              <a:rPr lang="en-US" dirty="0" smtClean="0"/>
              <a:t>Portfolio managers help their organizations make wise investment decisions by helping to select and analyze projects from a strategic perspective</a:t>
            </a:r>
          </a:p>
          <a:p>
            <a:endParaRPr lang="en-US" dirty="0" smtClean="0"/>
          </a:p>
          <a:p>
            <a:endParaRPr lang="en-US" dirty="0" smtClean="0"/>
          </a:p>
        </p:txBody>
      </p:sp>
      <p:sp>
        <p:nvSpPr>
          <p:cNvPr id="34818" name="Title 1"/>
          <p:cNvSpPr>
            <a:spLocks noGrp="1"/>
          </p:cNvSpPr>
          <p:nvPr>
            <p:ph type="title"/>
          </p:nvPr>
        </p:nvSpPr>
        <p:spPr/>
        <p:txBody>
          <a:bodyPr/>
          <a:lstStyle/>
          <a:p>
            <a:r>
              <a:rPr lang="en-US" dirty="0" smtClean="0">
                <a:solidFill>
                  <a:srgbClr val="FF0000"/>
                </a:solidFill>
              </a:rPr>
              <a:t>P</a:t>
            </a:r>
            <a:r>
              <a:rPr lang="en-US" dirty="0" smtClean="0"/>
              <a:t>roject Portfolio Management</a:t>
            </a:r>
          </a:p>
        </p:txBody>
      </p:sp>
      <p:sp>
        <p:nvSpPr>
          <p:cNvPr id="34819"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FBC5DE6-0D10-491C-9D95-CD65B3FEB7F0}"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sz="3200" dirty="0" smtClean="0"/>
              <a:t>Figure 1-3. </a:t>
            </a:r>
            <a:r>
              <a:rPr lang="en-US" sz="3200" i="1" dirty="0" smtClean="0"/>
              <a:t>Project Management Compared to Project Portfolio Management</a:t>
            </a:r>
          </a:p>
        </p:txBody>
      </p:sp>
      <p:sp>
        <p:nvSpPr>
          <p:cNvPr id="3584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A6DAE91-3CCC-4475-8BBE-416A848BB383}" type="slidenum">
              <a:rPr lang="en-US"/>
              <a:pPr>
                <a:defRPr/>
              </a:pPr>
              <a:t>36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21262"/>
            <a:ext cx="6629400" cy="514621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458200" cy="4525962"/>
          </a:xfrm>
        </p:spPr>
        <p:txBody>
          <a:bodyPr>
            <a:normAutofit fontScale="92500"/>
          </a:bodyPr>
          <a:lstStyle/>
          <a:p>
            <a:pPr marL="274320" indent="-274320" fontAlgn="auto">
              <a:spcBef>
                <a:spcPts val="580"/>
              </a:spcBef>
              <a:spcAft>
                <a:spcPts val="0"/>
              </a:spcAft>
              <a:defRPr/>
            </a:pPr>
            <a:r>
              <a:rPr lang="en-US" dirty="0" smtClean="0"/>
              <a:t>A </a:t>
            </a:r>
            <a:r>
              <a:rPr lang="en-US" b="1" dirty="0" smtClean="0"/>
              <a:t>best practice </a:t>
            </a:r>
            <a:r>
              <a:rPr lang="en-US" dirty="0" smtClean="0"/>
              <a:t>is “an optimal way recognized by industry to achieve a stated goal or objective”*</a:t>
            </a:r>
          </a:p>
          <a:p>
            <a:pPr marL="274320" indent="-274320" fontAlgn="auto">
              <a:spcBef>
                <a:spcPts val="580"/>
              </a:spcBef>
              <a:spcAft>
                <a:spcPts val="0"/>
              </a:spcAft>
              <a:defRPr/>
            </a:pPr>
            <a:r>
              <a:rPr lang="en-US" dirty="0" smtClean="0"/>
              <a:t>Robert Butrick </a:t>
            </a:r>
            <a:r>
              <a:rPr lang="en-US" i="1" dirty="0" smtClean="0"/>
              <a:t>suggests that organizations </a:t>
            </a:r>
            <a:r>
              <a:rPr lang="en-US" dirty="0" smtClean="0"/>
              <a:t>need to follow basic principles of project management, including these two mentioned earlier in this chapter:</a:t>
            </a:r>
          </a:p>
          <a:p>
            <a:pPr marL="548640" lvl="1" fontAlgn="auto">
              <a:spcBef>
                <a:spcPts val="370"/>
              </a:spcBef>
              <a:spcAft>
                <a:spcPts val="0"/>
              </a:spcAft>
              <a:defRPr/>
            </a:pPr>
            <a:r>
              <a:rPr lang="en-US" dirty="0" smtClean="0">
                <a:solidFill>
                  <a:srgbClr val="FF0000"/>
                </a:solidFill>
              </a:rPr>
              <a:t>Make sure your projects are driven by your strategy</a:t>
            </a:r>
            <a:r>
              <a:rPr lang="en-US" dirty="0" smtClean="0"/>
              <a:t>. Be able to demonstrate how each project you undertake fits your business strategy, and screen out unwanted projects as soon as possible</a:t>
            </a:r>
          </a:p>
          <a:p>
            <a:pPr marL="548640" lvl="1" fontAlgn="auto">
              <a:spcBef>
                <a:spcPts val="370"/>
              </a:spcBef>
              <a:spcAft>
                <a:spcPts val="0"/>
              </a:spcAft>
              <a:defRPr/>
            </a:pPr>
            <a:r>
              <a:rPr lang="en-US" dirty="0" smtClean="0">
                <a:solidFill>
                  <a:srgbClr val="FF0000"/>
                </a:solidFill>
              </a:rPr>
              <a:t>Engage your stakeholders</a:t>
            </a:r>
            <a:r>
              <a:rPr lang="en-US" dirty="0" smtClean="0"/>
              <a:t>. Ignoring stakeholders often leads to project failure. Be sure to engage stakeholders at all stages of a project, and encourage teamwork and commitment at all times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a:p>
        </p:txBody>
      </p:sp>
      <p:sp>
        <p:nvSpPr>
          <p:cNvPr id="36866" name="Title 1"/>
          <p:cNvSpPr>
            <a:spLocks noGrp="1"/>
          </p:cNvSpPr>
          <p:nvPr>
            <p:ph type="title"/>
          </p:nvPr>
        </p:nvSpPr>
        <p:spPr/>
        <p:txBody>
          <a:bodyPr/>
          <a:lstStyle/>
          <a:p>
            <a:r>
              <a:rPr lang="en-US" dirty="0" smtClean="0"/>
              <a:t>Best Practice</a:t>
            </a:r>
          </a:p>
        </p:txBody>
      </p:sp>
      <p:sp>
        <p:nvSpPr>
          <p:cNvPr id="36867"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84338D5-45C4-4F94-A8A6-8C14709D1110}" type="slidenum">
              <a:rPr lang="en-US"/>
              <a:pPr>
                <a:defRPr/>
              </a:pPr>
              <a:t>37</a:t>
            </a:fld>
            <a:endParaRPr lang="en-US" dirty="0"/>
          </a:p>
        </p:txBody>
      </p:sp>
      <p:sp>
        <p:nvSpPr>
          <p:cNvPr id="36869" name="TextBox 4"/>
          <p:cNvSpPr txBox="1">
            <a:spLocks noChangeArrowheads="1"/>
          </p:cNvSpPr>
          <p:nvPr/>
        </p:nvSpPr>
        <p:spPr bwMode="auto">
          <a:xfrm>
            <a:off x="457200" y="5410200"/>
            <a:ext cx="8054256" cy="1018740"/>
          </a:xfrm>
          <a:prstGeom prst="rect">
            <a:avLst/>
          </a:prstGeom>
          <a:noFill/>
          <a:ln w="9525">
            <a:noFill/>
            <a:miter lim="800000"/>
            <a:headEnd/>
            <a:tailEnd/>
          </a:ln>
        </p:spPr>
        <p:txBody>
          <a:bodyPr wrap="none">
            <a:spAutoFit/>
          </a:bodyPr>
          <a:lstStyle/>
          <a:p>
            <a:pPr>
              <a:lnSpc>
                <a:spcPct val="90000"/>
              </a:lnSpc>
              <a:spcBef>
                <a:spcPct val="20000"/>
              </a:spcBef>
            </a:pPr>
            <a:r>
              <a:rPr lang="en-US" sz="1800" dirty="0"/>
              <a:t>*Project Management Institute, </a:t>
            </a:r>
            <a:r>
              <a:rPr lang="en-US" sz="1800" i="1" dirty="0" smtClean="0"/>
              <a:t>Organizational </a:t>
            </a:r>
            <a:r>
              <a:rPr lang="en-US" sz="1800" i="1" dirty="0"/>
              <a:t>Project Management Maturity Model</a:t>
            </a:r>
          </a:p>
          <a:p>
            <a:pPr>
              <a:lnSpc>
                <a:spcPct val="90000"/>
              </a:lnSpc>
              <a:spcBef>
                <a:spcPct val="20000"/>
              </a:spcBef>
            </a:pPr>
            <a:r>
              <a:rPr lang="en-US" sz="1800" i="1" dirty="0"/>
              <a:t>(OPM3) Knowledge Foundation (2003), p. 13.</a:t>
            </a:r>
          </a:p>
          <a:p>
            <a:pPr>
              <a:lnSpc>
                <a:spcPct val="90000"/>
              </a:lnSpc>
              <a:spcBef>
                <a:spcPct val="20000"/>
              </a:spcBef>
              <a:buFontTx/>
              <a:buChar cha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Figure 1-4. Sample Project Portfolio Approach</a:t>
            </a:r>
            <a:endParaRPr lang="en-US" dirty="0"/>
          </a:p>
        </p:txBody>
      </p:sp>
      <p:sp>
        <p:nvSpPr>
          <p:cNvPr id="3789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DEE5709-E4C6-4E16-A3F2-ED34C0BD84D8}" type="slidenum">
              <a:rPr lang="en-US"/>
              <a:pPr>
                <a:defRPr/>
              </a:pPr>
              <a:t>38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04331"/>
            <a:ext cx="8839200" cy="459884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295276"/>
            <a:ext cx="8991600" cy="1143000"/>
          </a:xfrm>
        </p:spPr>
        <p:txBody>
          <a:bodyPr>
            <a:normAutofit/>
          </a:bodyPr>
          <a:lstStyle/>
          <a:p>
            <a:r>
              <a:rPr lang="en-US" sz="3200" dirty="0" smtClean="0"/>
              <a:t>Figure 1-5. </a:t>
            </a:r>
            <a:r>
              <a:rPr lang="en-US" sz="3200" i="1" dirty="0" smtClean="0"/>
              <a:t>Microsoft project portfolio management capabilities</a:t>
            </a:r>
            <a:endParaRPr lang="en-US" sz="3200" dirty="0" smtClean="0"/>
          </a:p>
        </p:txBody>
      </p:sp>
      <p:sp>
        <p:nvSpPr>
          <p:cNvPr id="3891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49DAB97-A394-4D45-A410-399330BA7720}" type="slidenum">
              <a:rPr lang="en-US"/>
              <a:pPr>
                <a:defRPr/>
              </a:pPr>
              <a:t>39</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351"/>
          <a:stretch/>
        </p:blipFill>
        <p:spPr>
          <a:xfrm>
            <a:off x="1651000" y="1497264"/>
            <a:ext cx="6911975" cy="49159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The Pre-proposal</a:t>
            </a:r>
          </a:p>
        </p:txBody>
      </p:sp>
      <p:sp>
        <p:nvSpPr>
          <p:cNvPr id="6147" name="Rectangle 3"/>
          <p:cNvSpPr>
            <a:spLocks noGrp="1" noChangeArrowheads="1"/>
          </p:cNvSpPr>
          <p:nvPr>
            <p:ph type="body" idx="1"/>
          </p:nvPr>
        </p:nvSpPr>
        <p:spPr/>
        <p:txBody>
          <a:bodyPr/>
          <a:lstStyle/>
          <a:p>
            <a:pPr eaLnBrk="1" hangingPunct="1"/>
            <a:r>
              <a:rPr lang="en-US" altLang="en-US" smtClean="0"/>
              <a:t>States what is to be done</a:t>
            </a:r>
          </a:p>
          <a:p>
            <a:pPr eaLnBrk="1" hangingPunct="1"/>
            <a:r>
              <a:rPr lang="en-US" altLang="en-US" smtClean="0"/>
              <a:t>Why it should be done</a:t>
            </a:r>
          </a:p>
          <a:p>
            <a:pPr eaLnBrk="1" hangingPunct="1"/>
            <a:r>
              <a:rPr lang="en-US" altLang="en-US" smtClean="0"/>
              <a:t>What business value it will provide to the enterprise</a:t>
            </a:r>
          </a:p>
          <a:p>
            <a:pPr eaLnBrk="1" hangingPunct="1"/>
            <a:r>
              <a:rPr lang="en-US" altLang="en-US" smtClean="0"/>
              <a:t>Endeavors to secure senior management approval and the resources to develop a detailed plan</a:t>
            </a:r>
          </a:p>
        </p:txBody>
      </p:sp>
    </p:spTree>
    <p:extLst>
      <p:ext uri="{BB962C8B-B14F-4D97-AF65-F5344CB8AC3E}">
        <p14:creationId xmlns:p14="http://schemas.microsoft.com/office/powerpoint/2010/main" val="2156807848"/>
      </p:ext>
    </p:extLst>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ontent Placeholder 3"/>
          <p:cNvSpPr>
            <a:spLocks noGrp="1"/>
          </p:cNvSpPr>
          <p:nvPr>
            <p:ph idx="1"/>
          </p:nvPr>
        </p:nvSpPr>
        <p:spPr/>
        <p:txBody>
          <a:bodyPr/>
          <a:lstStyle/>
          <a:p>
            <a:pPr>
              <a:spcBef>
                <a:spcPct val="100000"/>
              </a:spcBef>
            </a:pPr>
            <a:r>
              <a:rPr lang="en-US" dirty="0" smtClean="0"/>
              <a:t>Job descriptions vary, but most include responsibilities like planning, scheduling, coordinating, and </a:t>
            </a:r>
            <a:r>
              <a:rPr lang="en-US" b="1" dirty="0" smtClean="0">
                <a:solidFill>
                  <a:schemeClr val="accent2"/>
                </a:solidFill>
              </a:rPr>
              <a:t>working with people </a:t>
            </a:r>
            <a:r>
              <a:rPr lang="en-US" dirty="0" smtClean="0"/>
              <a:t>to achieve project goals (motivating, mentoring, coaching, collaborating, communicating, connecting—all with positive charisma)</a:t>
            </a:r>
          </a:p>
          <a:p>
            <a:pPr>
              <a:spcBef>
                <a:spcPct val="100000"/>
              </a:spcBef>
            </a:pPr>
            <a:r>
              <a:rPr lang="en-US" dirty="0" smtClean="0"/>
              <a:t>Project managers are organized, passionate and goal-oriented.  They build </a:t>
            </a:r>
            <a:r>
              <a:rPr lang="en-US" b="1" dirty="0" smtClean="0">
                <a:solidFill>
                  <a:schemeClr val="accent2"/>
                </a:solidFill>
              </a:rPr>
              <a:t>POSITIVE</a:t>
            </a:r>
            <a:r>
              <a:rPr lang="en-US" dirty="0" smtClean="0"/>
              <a:t> professional relationships with stakeholders.</a:t>
            </a:r>
          </a:p>
        </p:txBody>
      </p:sp>
      <p:sp>
        <p:nvSpPr>
          <p:cNvPr id="40962" name="Title 1"/>
          <p:cNvSpPr>
            <a:spLocks noGrp="1"/>
          </p:cNvSpPr>
          <p:nvPr>
            <p:ph type="title"/>
          </p:nvPr>
        </p:nvSpPr>
        <p:spPr/>
        <p:txBody>
          <a:bodyPr>
            <a:normAutofit fontScale="90000"/>
          </a:bodyPr>
          <a:lstStyle/>
          <a:p>
            <a:r>
              <a:rPr lang="en-US" dirty="0" smtClean="0">
                <a:solidFill>
                  <a:srgbClr val="FF0000"/>
                </a:solidFill>
              </a:rPr>
              <a:t>1</a:t>
            </a:r>
            <a:r>
              <a:rPr lang="en-US" dirty="0" smtClean="0"/>
              <a:t>.5 The Role of the Project Manager</a:t>
            </a:r>
          </a:p>
        </p:txBody>
      </p:sp>
      <p:sp>
        <p:nvSpPr>
          <p:cNvPr id="4096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BB5399D-7FF4-4603-99A0-4BD1F7EE85E4}"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71475" y="1600200"/>
            <a:ext cx="8229600" cy="4410075"/>
          </a:xfrm>
        </p:spPr>
        <p:txBody>
          <a:bodyPr/>
          <a:lstStyle/>
          <a:p>
            <a:r>
              <a:rPr lang="en-US" dirty="0" smtClean="0"/>
              <a:t>The Project Management Body of Knowledge, </a:t>
            </a:r>
            <a:r>
              <a:rPr lang="en-US" b="1" dirty="0" smtClean="0">
                <a:solidFill>
                  <a:srgbClr val="FF0000"/>
                </a:solidFill>
              </a:rPr>
              <a:t>PMBOK</a:t>
            </a:r>
          </a:p>
          <a:p>
            <a:r>
              <a:rPr lang="en-US" dirty="0" smtClean="0"/>
              <a:t>Application area knowledge, standards, and regulations</a:t>
            </a:r>
          </a:p>
          <a:p>
            <a:r>
              <a:rPr lang="en-US" dirty="0" smtClean="0"/>
              <a:t>Project environment knowledge</a:t>
            </a:r>
          </a:p>
          <a:p>
            <a:r>
              <a:rPr lang="en-US" dirty="0" smtClean="0"/>
              <a:t>General management knowledge, skills and acumen</a:t>
            </a:r>
          </a:p>
          <a:p>
            <a:r>
              <a:rPr lang="en-US" b="1" dirty="0" smtClean="0">
                <a:solidFill>
                  <a:srgbClr val="002060"/>
                </a:solidFill>
              </a:rPr>
              <a:t>Soft skills or human relations skills—how to motivate people</a:t>
            </a:r>
          </a:p>
          <a:p>
            <a:pPr>
              <a:lnSpc>
                <a:spcPct val="90000"/>
              </a:lnSpc>
              <a:buFont typeface="Symbol" pitchFamily="18" charset="2"/>
              <a:buNone/>
            </a:pPr>
            <a:endParaRPr lang="en-US" dirty="0" smtClean="0"/>
          </a:p>
        </p:txBody>
      </p:sp>
      <p:sp>
        <p:nvSpPr>
          <p:cNvPr id="41986" name="Rectangle 2"/>
          <p:cNvSpPr>
            <a:spLocks noGrp="1" noChangeArrowheads="1"/>
          </p:cNvSpPr>
          <p:nvPr>
            <p:ph type="title"/>
          </p:nvPr>
        </p:nvSpPr>
        <p:spPr>
          <a:xfrm>
            <a:off x="533400" y="304800"/>
            <a:ext cx="8305800" cy="1143000"/>
          </a:xfrm>
        </p:spPr>
        <p:txBody>
          <a:bodyPr>
            <a:normAutofit fontScale="90000"/>
          </a:bodyPr>
          <a:lstStyle/>
          <a:p>
            <a:r>
              <a:rPr lang="en-US" dirty="0" smtClean="0"/>
              <a:t>1.5b Suggested Skills for Project Managers</a:t>
            </a:r>
          </a:p>
        </p:txBody>
      </p:sp>
      <p:sp>
        <p:nvSpPr>
          <p:cNvPr id="419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36ECF7-8567-4808-B33A-1102952D5552}"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3500" dirty="0" smtClean="0"/>
              <a:t>Table 1-3 Ten Most Important Skills and Competencies for Project Managers</a:t>
            </a:r>
          </a:p>
        </p:txBody>
      </p:sp>
      <p:sp>
        <p:nvSpPr>
          <p:cNvPr id="43011"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1F201878-C638-47B4-9B50-A9EAB8702767}" type="slidenum">
              <a:rPr lang="en-US"/>
              <a:pPr>
                <a:buFontTx/>
                <a:buNone/>
                <a:defRPr/>
              </a:pPr>
              <a:t>42</a:t>
            </a:fld>
            <a:endParaRPr lang="en-US" dirty="0"/>
          </a:p>
        </p:txBody>
      </p:sp>
      <p:sp>
        <p:nvSpPr>
          <p:cNvPr id="43012" name="Rectangle 7"/>
          <p:cNvSpPr>
            <a:spLocks noChangeArrowheads="1"/>
          </p:cNvSpPr>
          <p:nvPr/>
        </p:nvSpPr>
        <p:spPr bwMode="auto">
          <a:xfrm>
            <a:off x="685800" y="1676400"/>
            <a:ext cx="6705600" cy="3887218"/>
          </a:xfrm>
          <a:prstGeom prst="rect">
            <a:avLst/>
          </a:prstGeom>
          <a:noFill/>
          <a:ln w="9525">
            <a:noFill/>
            <a:miter lim="800000"/>
            <a:headEnd/>
            <a:tailEnd/>
          </a:ln>
        </p:spPr>
        <p:txBody>
          <a:bodyPr>
            <a:spAutoFit/>
          </a:bodyPr>
          <a:lstStyle/>
          <a:p>
            <a:pPr>
              <a:lnSpc>
                <a:spcPct val="90000"/>
              </a:lnSpc>
              <a:spcBef>
                <a:spcPct val="20000"/>
              </a:spcBef>
            </a:pPr>
            <a:r>
              <a:rPr lang="en-US" dirty="0"/>
              <a:t>1. </a:t>
            </a:r>
            <a:r>
              <a:rPr lang="en-US" sz="3200" b="1" dirty="0">
                <a:solidFill>
                  <a:srgbClr val="002060"/>
                </a:solidFill>
              </a:rPr>
              <a:t>People skills</a:t>
            </a:r>
          </a:p>
          <a:p>
            <a:pPr>
              <a:lnSpc>
                <a:spcPct val="90000"/>
              </a:lnSpc>
              <a:spcBef>
                <a:spcPct val="20000"/>
              </a:spcBef>
            </a:pPr>
            <a:r>
              <a:rPr lang="en-US" dirty="0"/>
              <a:t>2. </a:t>
            </a:r>
            <a:r>
              <a:rPr lang="en-US" b="1" dirty="0">
                <a:solidFill>
                  <a:schemeClr val="accent2"/>
                </a:solidFill>
              </a:rPr>
              <a:t>Leadership</a:t>
            </a:r>
          </a:p>
          <a:p>
            <a:pPr>
              <a:lnSpc>
                <a:spcPct val="90000"/>
              </a:lnSpc>
              <a:spcBef>
                <a:spcPct val="20000"/>
              </a:spcBef>
            </a:pPr>
            <a:r>
              <a:rPr lang="en-US" dirty="0"/>
              <a:t>3. </a:t>
            </a:r>
            <a:r>
              <a:rPr lang="en-US" b="1" dirty="0">
                <a:solidFill>
                  <a:srgbClr val="002060"/>
                </a:solidFill>
              </a:rPr>
              <a:t>Listening</a:t>
            </a:r>
          </a:p>
          <a:p>
            <a:pPr>
              <a:lnSpc>
                <a:spcPct val="90000"/>
              </a:lnSpc>
              <a:spcBef>
                <a:spcPct val="20000"/>
              </a:spcBef>
            </a:pPr>
            <a:r>
              <a:rPr lang="en-US" dirty="0"/>
              <a:t>4. </a:t>
            </a:r>
            <a:r>
              <a:rPr lang="en-US" b="1" dirty="0">
                <a:solidFill>
                  <a:schemeClr val="accent2"/>
                </a:solidFill>
              </a:rPr>
              <a:t>Integrity, ethical behavior, consistent</a:t>
            </a:r>
          </a:p>
          <a:p>
            <a:pPr>
              <a:lnSpc>
                <a:spcPct val="90000"/>
              </a:lnSpc>
              <a:spcBef>
                <a:spcPct val="20000"/>
              </a:spcBef>
            </a:pPr>
            <a:r>
              <a:rPr lang="en-US" dirty="0"/>
              <a:t>5. </a:t>
            </a:r>
            <a:r>
              <a:rPr lang="en-US" b="1" dirty="0">
                <a:solidFill>
                  <a:srgbClr val="002060"/>
                </a:solidFill>
              </a:rPr>
              <a:t>Strong at building trust</a:t>
            </a:r>
          </a:p>
          <a:p>
            <a:pPr>
              <a:lnSpc>
                <a:spcPct val="90000"/>
              </a:lnSpc>
              <a:spcBef>
                <a:spcPct val="20000"/>
              </a:spcBef>
            </a:pPr>
            <a:r>
              <a:rPr lang="en-US" dirty="0"/>
              <a:t>6. </a:t>
            </a:r>
            <a:r>
              <a:rPr lang="en-US" b="1" dirty="0">
                <a:solidFill>
                  <a:schemeClr val="accent2"/>
                </a:solidFill>
              </a:rPr>
              <a:t>Verbal communication</a:t>
            </a:r>
          </a:p>
          <a:p>
            <a:pPr>
              <a:lnSpc>
                <a:spcPct val="90000"/>
              </a:lnSpc>
              <a:spcBef>
                <a:spcPct val="20000"/>
              </a:spcBef>
            </a:pPr>
            <a:r>
              <a:rPr lang="en-US" dirty="0"/>
              <a:t>7. </a:t>
            </a:r>
            <a:r>
              <a:rPr lang="en-US" b="1" dirty="0">
                <a:solidFill>
                  <a:srgbClr val="002060"/>
                </a:solidFill>
              </a:rPr>
              <a:t>Strong at building teams</a:t>
            </a:r>
          </a:p>
          <a:p>
            <a:pPr>
              <a:lnSpc>
                <a:spcPct val="90000"/>
              </a:lnSpc>
              <a:spcBef>
                <a:spcPct val="20000"/>
              </a:spcBef>
            </a:pPr>
            <a:r>
              <a:rPr lang="en-US" dirty="0" smtClean="0"/>
              <a:t>8. </a:t>
            </a:r>
            <a:r>
              <a:rPr lang="en-US" b="1" dirty="0" smtClean="0">
                <a:solidFill>
                  <a:schemeClr val="accent2"/>
                </a:solidFill>
              </a:rPr>
              <a:t>Conflict resolution, conflict management</a:t>
            </a:r>
          </a:p>
          <a:p>
            <a:pPr>
              <a:lnSpc>
                <a:spcPct val="90000"/>
              </a:lnSpc>
              <a:spcBef>
                <a:spcPct val="20000"/>
              </a:spcBef>
            </a:pPr>
            <a:r>
              <a:rPr lang="en-US" dirty="0" smtClean="0"/>
              <a:t>9. </a:t>
            </a:r>
            <a:r>
              <a:rPr lang="en-US" b="1" dirty="0" smtClean="0">
                <a:solidFill>
                  <a:srgbClr val="002060"/>
                </a:solidFill>
              </a:rPr>
              <a:t>Critical thinking, problem solving</a:t>
            </a:r>
          </a:p>
          <a:p>
            <a:pPr>
              <a:lnSpc>
                <a:spcPct val="90000"/>
              </a:lnSpc>
              <a:spcBef>
                <a:spcPct val="20000"/>
              </a:spcBef>
            </a:pPr>
            <a:r>
              <a:rPr lang="en-US" dirty="0" smtClean="0"/>
              <a:t>10. </a:t>
            </a:r>
            <a:r>
              <a:rPr lang="en-US" b="1" dirty="0" smtClean="0">
                <a:solidFill>
                  <a:schemeClr val="accent2"/>
                </a:solidFill>
              </a:rPr>
              <a:t>Understands, balances priorities</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barn(inVertical)">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wipe(down)">
                                      <p:cBhvr>
                                        <p:cTn id="12" dur="500"/>
                                        <p:tgtEl>
                                          <p:spTgt spid="43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barn(inVertical)">
                                      <p:cBhvr>
                                        <p:cTn id="17" dur="500"/>
                                        <p:tgtEl>
                                          <p:spTgt spid="430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012">
                                            <p:txEl>
                                              <p:pRg st="3" end="3"/>
                                            </p:txEl>
                                          </p:spTgt>
                                        </p:tgtEl>
                                        <p:attrNameLst>
                                          <p:attrName>style.visibility</p:attrName>
                                        </p:attrNameLst>
                                      </p:cBhvr>
                                      <p:to>
                                        <p:strVal val="visible"/>
                                      </p:to>
                                    </p:set>
                                    <p:animEffect transition="in" filter="wipe(down)">
                                      <p:cBhvr>
                                        <p:cTn id="22" dur="500"/>
                                        <p:tgtEl>
                                          <p:spTgt spid="430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Effect transition="in" filter="barn(inVertical)">
                                      <p:cBhvr>
                                        <p:cTn id="27" dur="500"/>
                                        <p:tgtEl>
                                          <p:spTgt spid="430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3012">
                                            <p:txEl>
                                              <p:pRg st="5" end="5"/>
                                            </p:txEl>
                                          </p:spTgt>
                                        </p:tgtEl>
                                        <p:attrNameLst>
                                          <p:attrName>style.visibility</p:attrName>
                                        </p:attrNameLst>
                                      </p:cBhvr>
                                      <p:to>
                                        <p:strVal val="visible"/>
                                      </p:to>
                                    </p:set>
                                    <p:animEffect transition="in" filter="wipe(down)">
                                      <p:cBhvr>
                                        <p:cTn id="32" dur="500"/>
                                        <p:tgtEl>
                                          <p:spTgt spid="430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012">
                                            <p:txEl>
                                              <p:pRg st="6" end="6"/>
                                            </p:txEl>
                                          </p:spTgt>
                                        </p:tgtEl>
                                        <p:attrNameLst>
                                          <p:attrName>style.visibility</p:attrName>
                                        </p:attrNameLst>
                                      </p:cBhvr>
                                      <p:to>
                                        <p:strVal val="visible"/>
                                      </p:to>
                                    </p:set>
                                    <p:animEffect transition="in" filter="barn(inVertical)">
                                      <p:cBhvr>
                                        <p:cTn id="37" dur="500"/>
                                        <p:tgtEl>
                                          <p:spTgt spid="430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012">
                                            <p:txEl>
                                              <p:pRg st="7" end="7"/>
                                            </p:txEl>
                                          </p:spTgt>
                                        </p:tgtEl>
                                        <p:attrNameLst>
                                          <p:attrName>style.visibility</p:attrName>
                                        </p:attrNameLst>
                                      </p:cBhvr>
                                      <p:to>
                                        <p:strVal val="visible"/>
                                      </p:to>
                                    </p:set>
                                    <p:animEffect transition="in" filter="wipe(down)">
                                      <p:cBhvr>
                                        <p:cTn id="42" dur="500"/>
                                        <p:tgtEl>
                                          <p:spTgt spid="430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3012">
                                            <p:txEl>
                                              <p:pRg st="8" end="8"/>
                                            </p:txEl>
                                          </p:spTgt>
                                        </p:tgtEl>
                                        <p:attrNameLst>
                                          <p:attrName>style.visibility</p:attrName>
                                        </p:attrNameLst>
                                      </p:cBhvr>
                                      <p:to>
                                        <p:strVal val="visible"/>
                                      </p:to>
                                    </p:set>
                                    <p:animEffect transition="in" filter="barn(inVertical)">
                                      <p:cBhvr>
                                        <p:cTn id="47" dur="500"/>
                                        <p:tgtEl>
                                          <p:spTgt spid="430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3012">
                                            <p:txEl>
                                              <p:pRg st="9" end="9"/>
                                            </p:txEl>
                                          </p:spTgt>
                                        </p:tgtEl>
                                        <p:attrNameLst>
                                          <p:attrName>style.visibility</p:attrName>
                                        </p:attrNameLst>
                                      </p:cBhvr>
                                      <p:to>
                                        <p:strVal val="visible"/>
                                      </p:to>
                                    </p:set>
                                    <p:animEffect transition="in" filter="wipe(down)">
                                      <p:cBhvr>
                                        <p:cTn id="52" dur="500"/>
                                        <p:tgtEl>
                                          <p:spTgt spid="430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Content Placeholder 6"/>
          <p:cNvSpPr>
            <a:spLocks noGrp="1"/>
          </p:cNvSpPr>
          <p:nvPr>
            <p:ph idx="1"/>
          </p:nvPr>
        </p:nvSpPr>
        <p:spPr>
          <a:xfrm>
            <a:off x="444500" y="1600200"/>
            <a:ext cx="8229600" cy="4525962"/>
          </a:xfrm>
        </p:spPr>
        <p:txBody>
          <a:bodyPr/>
          <a:lstStyle/>
          <a:p>
            <a:r>
              <a:rPr lang="en-US" sz="2400" b="1" dirty="0" smtClean="0">
                <a:solidFill>
                  <a:srgbClr val="7030A0"/>
                </a:solidFill>
              </a:rPr>
              <a:t>Large projects</a:t>
            </a:r>
            <a:r>
              <a:rPr lang="en-US" sz="2400" dirty="0" smtClean="0"/>
              <a:t>: Leadership, relevant prior experience, planning, people skills, verbal communication, and team-building skills were most important</a:t>
            </a:r>
          </a:p>
          <a:p>
            <a:r>
              <a:rPr lang="en-US" sz="2400" b="1" dirty="0" smtClean="0">
                <a:solidFill>
                  <a:srgbClr val="7030A0"/>
                </a:solidFill>
              </a:rPr>
              <a:t>High uncertainty projects</a:t>
            </a:r>
            <a:r>
              <a:rPr lang="en-US" sz="2400" dirty="0" smtClean="0"/>
              <a:t>: Risk management, expectation management, leadership, people skills, and planning skills were most important</a:t>
            </a:r>
          </a:p>
          <a:p>
            <a:r>
              <a:rPr lang="en-US" sz="2400" b="1" dirty="0" smtClean="0">
                <a:solidFill>
                  <a:srgbClr val="7030A0"/>
                </a:solidFill>
              </a:rPr>
              <a:t>Very novel projects</a:t>
            </a:r>
            <a:r>
              <a:rPr lang="en-US" sz="2400" dirty="0" smtClean="0"/>
              <a:t>: Leadership, people skills, having vision and goals, self confidence, expectations management, and listening skills were most important</a:t>
            </a:r>
          </a:p>
          <a:p>
            <a:endParaRPr lang="en-US" dirty="0" smtClean="0"/>
          </a:p>
        </p:txBody>
      </p:sp>
      <p:sp>
        <p:nvSpPr>
          <p:cNvPr id="6" name="Title 5"/>
          <p:cNvSpPr>
            <a:spLocks noGrp="1"/>
          </p:cNvSpPr>
          <p:nvPr>
            <p:ph type="title"/>
          </p:nvPr>
        </p:nvSpPr>
        <p:spPr/>
        <p:txBody>
          <a:bodyPr>
            <a:normAutofit fontScale="90000"/>
          </a:bodyPr>
          <a:lstStyle/>
          <a:p>
            <a:pPr fontAlgn="auto">
              <a:spcAft>
                <a:spcPts val="0"/>
              </a:spcAft>
              <a:defRPr/>
            </a:pPr>
            <a:r>
              <a:rPr lang="en-US" dirty="0" smtClean="0"/>
              <a:t>Different Skills Needed in Different Situations</a:t>
            </a:r>
            <a:endParaRPr lang="en-US" dirty="0"/>
          </a:p>
        </p:txBody>
      </p:sp>
      <p:sp>
        <p:nvSpPr>
          <p:cNvPr id="4403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34ED926-9658-4D81-B566-B142CB5DB71E}" type="slidenum">
              <a:rPr lang="en-US"/>
              <a:pPr>
                <a:defRPr/>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barn(inVertical)">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wipe(down)">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barn(outVertical)">
                                      <p:cBhvr>
                                        <p:cTn id="17"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295400"/>
            <a:ext cx="8229600" cy="4525962"/>
          </a:xfrm>
        </p:spPr>
        <p:txBody>
          <a:bodyPr/>
          <a:lstStyle/>
          <a:p>
            <a:pPr>
              <a:spcBef>
                <a:spcPct val="55000"/>
              </a:spcBef>
            </a:pPr>
            <a:r>
              <a:rPr lang="en-US" dirty="0" smtClean="0"/>
              <a:t>Effective project managers provide leadership by example</a:t>
            </a:r>
          </a:p>
          <a:p>
            <a:pPr>
              <a:spcBef>
                <a:spcPct val="55000"/>
              </a:spcBef>
            </a:pPr>
            <a:r>
              <a:rPr lang="en-US" dirty="0" smtClean="0"/>
              <a:t>A </a:t>
            </a:r>
            <a:r>
              <a:rPr lang="en-US" b="1" dirty="0" smtClean="0"/>
              <a:t>leader</a:t>
            </a:r>
            <a:r>
              <a:rPr lang="en-US" dirty="0" smtClean="0"/>
              <a:t> focuses on long-term goals and big-picture objectives (a visionary) while inspiring people to reach those goals</a:t>
            </a:r>
          </a:p>
          <a:p>
            <a:pPr>
              <a:spcBef>
                <a:spcPct val="55000"/>
              </a:spcBef>
            </a:pPr>
            <a:r>
              <a:rPr lang="en-US" dirty="0" smtClean="0"/>
              <a:t>A </a:t>
            </a:r>
            <a:r>
              <a:rPr lang="en-US" b="1" dirty="0" smtClean="0"/>
              <a:t>manager</a:t>
            </a:r>
            <a:r>
              <a:rPr lang="en-US" dirty="0" smtClean="0"/>
              <a:t> deals with the day-to-day details of meeting specific goals—a people-person and a paper-pusher</a:t>
            </a:r>
          </a:p>
          <a:p>
            <a:pPr>
              <a:spcBef>
                <a:spcPct val="55000"/>
              </a:spcBef>
            </a:pPr>
            <a:r>
              <a:rPr lang="en-US" dirty="0" smtClean="0"/>
              <a:t>Project managers often take on the role of both leader and manager</a:t>
            </a:r>
          </a:p>
        </p:txBody>
      </p:sp>
      <p:sp>
        <p:nvSpPr>
          <p:cNvPr id="45058" name="Rectangle 2"/>
          <p:cNvSpPr>
            <a:spLocks noGrp="1" noChangeArrowheads="1"/>
          </p:cNvSpPr>
          <p:nvPr>
            <p:ph type="title"/>
          </p:nvPr>
        </p:nvSpPr>
        <p:spPr>
          <a:xfrm>
            <a:off x="457200" y="152400"/>
            <a:ext cx="8229600" cy="1143000"/>
          </a:xfrm>
        </p:spPr>
        <p:txBody>
          <a:bodyPr/>
          <a:lstStyle/>
          <a:p>
            <a:r>
              <a:rPr lang="en-US" dirty="0" smtClean="0"/>
              <a:t>Importance of Leadership Skills</a:t>
            </a:r>
          </a:p>
        </p:txBody>
      </p:sp>
      <p:sp>
        <p:nvSpPr>
          <p:cNvPr id="450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EC959A6-48E5-415C-84F8-E933F11A099D}" type="slidenum">
              <a:rPr lang="en-US"/>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ontent Placeholder 3"/>
          <p:cNvSpPr>
            <a:spLocks noGrp="1"/>
          </p:cNvSpPr>
          <p:nvPr>
            <p:ph idx="1"/>
          </p:nvPr>
        </p:nvSpPr>
        <p:spPr/>
        <p:txBody>
          <a:bodyPr/>
          <a:lstStyle/>
          <a:p>
            <a:r>
              <a:rPr lang="en-US" dirty="0" smtClean="0"/>
              <a:t>In a 2014 survey, IT executives listed the “ten hottest skills” they planned to hire for in 2015</a:t>
            </a:r>
          </a:p>
          <a:p>
            <a:r>
              <a:rPr lang="en-US" dirty="0" smtClean="0"/>
              <a:t>Project</a:t>
            </a:r>
            <a:r>
              <a:rPr lang="en-US" dirty="0"/>
              <a:t> </a:t>
            </a:r>
            <a:r>
              <a:rPr lang="en-US" dirty="0" smtClean="0"/>
              <a:t>management was second only to programming and application development</a:t>
            </a:r>
          </a:p>
          <a:p>
            <a:r>
              <a:rPr lang="en-US" b="1" dirty="0" smtClean="0">
                <a:solidFill>
                  <a:srgbClr val="FF0000"/>
                </a:solidFill>
              </a:rPr>
              <a:t>Even </a:t>
            </a:r>
            <a:r>
              <a:rPr lang="en-US" b="1" dirty="0">
                <a:solidFill>
                  <a:srgbClr val="FF0000"/>
                </a:solidFill>
              </a:rPr>
              <a:t>if you choose to stay in a technical role, you still need project management knowledge and skills to help your team and organization</a:t>
            </a:r>
          </a:p>
          <a:p>
            <a:endParaRPr lang="en-US" dirty="0" smtClean="0"/>
          </a:p>
        </p:txBody>
      </p:sp>
      <p:sp>
        <p:nvSpPr>
          <p:cNvPr id="46082" name="Title 1"/>
          <p:cNvSpPr>
            <a:spLocks noGrp="1"/>
          </p:cNvSpPr>
          <p:nvPr>
            <p:ph type="title"/>
          </p:nvPr>
        </p:nvSpPr>
        <p:spPr/>
        <p:txBody>
          <a:bodyPr/>
          <a:lstStyle/>
          <a:p>
            <a:r>
              <a:rPr lang="en-US" dirty="0" smtClean="0"/>
              <a:t>Careers for IT Project Managers</a:t>
            </a:r>
          </a:p>
        </p:txBody>
      </p:sp>
      <p:sp>
        <p:nvSpPr>
          <p:cNvPr id="4608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DFA8B34-76AB-4EE8-919F-3AC6DDD25898}" type="slidenum">
              <a:rPr lang="en-US"/>
              <a:pPr>
                <a:defRPr/>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anim calcmode="lin" valueType="num">
                                      <p:cBhvr additive="base">
                                        <p:cTn id="19" dur="500" fill="hold"/>
                                        <p:tgtEl>
                                          <p:spTgt spid="460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dirty="0" smtClean="0"/>
              <a:t>Table 1-4. Ten Hottest IT Skills</a:t>
            </a:r>
          </a:p>
        </p:txBody>
      </p:sp>
      <p:sp>
        <p:nvSpPr>
          <p:cNvPr id="47107"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B84603B-DDE4-4FBD-A7B8-BEDE3E1684B7}" type="slidenum">
              <a:rPr lang="en-US"/>
              <a:pPr>
                <a:defRPr/>
              </a:pPr>
              <a:t>46</a:t>
            </a:fld>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79" y="1828800"/>
            <a:ext cx="8441943" cy="37338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Content Placeholder 3"/>
          <p:cNvSpPr>
            <a:spLocks noGrp="1"/>
          </p:cNvSpPr>
          <p:nvPr>
            <p:ph idx="1"/>
          </p:nvPr>
        </p:nvSpPr>
        <p:spPr>
          <a:xfrm>
            <a:off x="457200" y="1654175"/>
            <a:ext cx="8229600" cy="4525962"/>
          </a:xfrm>
        </p:spPr>
        <p:txBody>
          <a:bodyPr/>
          <a:lstStyle/>
          <a:p>
            <a:r>
              <a:rPr lang="en-US" dirty="0" smtClean="0"/>
              <a:t>The profession of project management is growing at a very rapid pace</a:t>
            </a:r>
          </a:p>
          <a:p>
            <a:r>
              <a:rPr lang="en-US" dirty="0" smtClean="0"/>
              <a:t>It is helpful to understand the history of the field,  the role of professional societies like the </a:t>
            </a:r>
            <a:r>
              <a:rPr lang="en-US" b="1" dirty="0" smtClean="0">
                <a:solidFill>
                  <a:srgbClr val="FF0000"/>
                </a:solidFill>
              </a:rPr>
              <a:t>Project Management Institute</a:t>
            </a:r>
            <a:r>
              <a:rPr lang="en-US" dirty="0" smtClean="0"/>
              <a:t>, and the growth in project management software</a:t>
            </a:r>
          </a:p>
        </p:txBody>
      </p:sp>
      <p:sp>
        <p:nvSpPr>
          <p:cNvPr id="48130" name="Title 1"/>
          <p:cNvSpPr>
            <a:spLocks noGrp="1"/>
          </p:cNvSpPr>
          <p:nvPr>
            <p:ph type="title"/>
          </p:nvPr>
        </p:nvSpPr>
        <p:spPr/>
        <p:txBody>
          <a:bodyPr>
            <a:normAutofit fontScale="90000"/>
          </a:bodyPr>
          <a:lstStyle/>
          <a:p>
            <a:r>
              <a:rPr lang="en-US" dirty="0" smtClean="0"/>
              <a:t>The Project Management Profession</a:t>
            </a:r>
          </a:p>
        </p:txBody>
      </p:sp>
      <p:sp>
        <p:nvSpPr>
          <p:cNvPr id="4813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E510E2-3781-4D46-AF2A-406AF0091381}"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r>
              <a:rPr lang="en-US" sz="3700" dirty="0"/>
              <a:t>Figure 1-6. Sample Gantt Chart Created with Project </a:t>
            </a:r>
            <a:r>
              <a:rPr lang="en-US" sz="3700" dirty="0" smtClean="0"/>
              <a:t>2013</a:t>
            </a:r>
            <a:endParaRPr lang="en-US" sz="3700" dirty="0"/>
          </a:p>
        </p:txBody>
      </p:sp>
      <p:sp>
        <p:nvSpPr>
          <p:cNvPr id="50179"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447630D5-4F8B-4AA1-9A4D-ADEFD1F7D765}" type="slidenum">
              <a:rPr lang="en-US"/>
              <a:pPr>
                <a:buFontTx/>
                <a:buNone/>
                <a:defRPr/>
              </a:pPr>
              <a:t>48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600200"/>
            <a:ext cx="8458200" cy="457390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fontAlgn="auto">
              <a:spcAft>
                <a:spcPts val="0"/>
              </a:spcAft>
              <a:defRPr/>
            </a:pPr>
            <a:r>
              <a:rPr lang="en-US" dirty="0" smtClean="0"/>
              <a:t>Figure 1-7. Sample Network Diagram Created with Project 2013</a:t>
            </a:r>
            <a:endParaRPr lang="en-US" dirty="0"/>
          </a:p>
        </p:txBody>
      </p:sp>
      <p:sp>
        <p:nvSpPr>
          <p:cNvPr id="51203"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DAA97DD-96C0-4ED0-9FA6-40E38A3506E0}" type="slidenum">
              <a:rPr lang="en-US"/>
              <a:pPr>
                <a:buFontTx/>
                <a:buNone/>
                <a:defRPr/>
              </a:pPr>
              <a:t>49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76400"/>
            <a:ext cx="6553200" cy="47287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Pre-proposal should consist of:</a:t>
            </a:r>
          </a:p>
        </p:txBody>
      </p:sp>
      <p:sp>
        <p:nvSpPr>
          <p:cNvPr id="7171" name="Rectangle 3"/>
          <p:cNvSpPr>
            <a:spLocks noGrp="1" noChangeArrowheads="1"/>
          </p:cNvSpPr>
          <p:nvPr>
            <p:ph type="body" idx="1"/>
          </p:nvPr>
        </p:nvSpPr>
        <p:spPr/>
        <p:txBody>
          <a:bodyPr/>
          <a:lstStyle/>
          <a:p>
            <a:pPr lvl="1" eaLnBrk="1" hangingPunct="1">
              <a:lnSpc>
                <a:spcPct val="90000"/>
              </a:lnSpc>
            </a:pPr>
            <a:r>
              <a:rPr lang="en-US" altLang="en-US" sz="3600" b="1" dirty="0" smtClean="0"/>
              <a:t>Discussion of problem or opportunity</a:t>
            </a:r>
          </a:p>
          <a:p>
            <a:pPr lvl="1" eaLnBrk="1" hangingPunct="1">
              <a:lnSpc>
                <a:spcPct val="90000"/>
              </a:lnSpc>
            </a:pPr>
            <a:r>
              <a:rPr lang="en-US" altLang="en-US" sz="3600" b="1" dirty="0" smtClean="0"/>
              <a:t>Purpose or goal of project</a:t>
            </a:r>
          </a:p>
          <a:p>
            <a:pPr lvl="1" eaLnBrk="1" hangingPunct="1">
              <a:lnSpc>
                <a:spcPct val="90000"/>
              </a:lnSpc>
            </a:pPr>
            <a:r>
              <a:rPr lang="en-US" altLang="en-US" sz="3600" b="1" dirty="0" smtClean="0"/>
              <a:t>Objectives</a:t>
            </a:r>
          </a:p>
          <a:p>
            <a:pPr lvl="1" eaLnBrk="1" hangingPunct="1">
              <a:lnSpc>
                <a:spcPct val="90000"/>
              </a:lnSpc>
            </a:pPr>
            <a:r>
              <a:rPr lang="en-US" altLang="en-US" sz="3600" b="1" dirty="0" smtClean="0"/>
              <a:t>Success criteria</a:t>
            </a:r>
          </a:p>
          <a:p>
            <a:pPr lvl="1" eaLnBrk="1" hangingPunct="1">
              <a:lnSpc>
                <a:spcPct val="90000"/>
              </a:lnSpc>
            </a:pPr>
            <a:r>
              <a:rPr lang="en-US" altLang="en-US" sz="3600" b="1" dirty="0" smtClean="0"/>
              <a:t>Assumptions/Risks/Obstacles</a:t>
            </a:r>
          </a:p>
          <a:p>
            <a:pPr eaLnBrk="1" hangingPunct="1">
              <a:lnSpc>
                <a:spcPct val="90000"/>
              </a:lnSpc>
            </a:pPr>
            <a:r>
              <a:rPr lang="en-US" altLang="en-US" dirty="0" smtClean="0"/>
              <a:t>ALL ON A SINGLE PAGE</a:t>
            </a:r>
          </a:p>
          <a:p>
            <a:pPr eaLnBrk="1" hangingPunct="1">
              <a:lnSpc>
                <a:spcPct val="90000"/>
              </a:lnSpc>
            </a:pPr>
            <a:r>
              <a:rPr lang="en-US" altLang="en-US" sz="4400" dirty="0" smtClean="0">
                <a:solidFill>
                  <a:srgbClr val="FF0000"/>
                </a:solidFill>
              </a:rPr>
              <a:t>See Chapter 11 material</a:t>
            </a:r>
          </a:p>
        </p:txBody>
      </p:sp>
    </p:spTree>
    <p:extLst>
      <p:ext uri="{BB962C8B-B14F-4D97-AF65-F5344CB8AC3E}">
        <p14:creationId xmlns:p14="http://schemas.microsoft.com/office/powerpoint/2010/main" val="2844243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anim calcmode="lin" valueType="num">
                                      <p:cBhvr additive="base">
                                        <p:cTn id="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100s, many companies began creating PMOs to help them handle the increasing number and complexity of projects</a:t>
            </a:r>
          </a:p>
          <a:p>
            <a:r>
              <a:rPr lang="en-US" dirty="0"/>
              <a:t>A </a:t>
            </a:r>
            <a:r>
              <a:rPr lang="en-US" b="1" dirty="0"/>
              <a:t>Project </a:t>
            </a:r>
            <a:r>
              <a:rPr lang="en-US" b="1" dirty="0" smtClean="0"/>
              <a:t>Management Office </a:t>
            </a:r>
            <a:r>
              <a:rPr lang="en-US" b="1" dirty="0"/>
              <a:t>(PMO) </a:t>
            </a:r>
            <a:r>
              <a:rPr lang="en-US" dirty="0"/>
              <a:t>is an organizational group responsible for coordinating the </a:t>
            </a:r>
            <a:r>
              <a:rPr lang="en-US" dirty="0" smtClean="0"/>
              <a:t>project management </a:t>
            </a:r>
            <a:r>
              <a:rPr lang="en-US" dirty="0"/>
              <a:t>function throughout an </a:t>
            </a:r>
            <a:r>
              <a:rPr lang="en-US" dirty="0" smtClean="0"/>
              <a:t>organization</a:t>
            </a:r>
          </a:p>
          <a:p>
            <a:pPr lvl="1"/>
            <a:r>
              <a:rPr lang="en-US" dirty="0" smtClean="0"/>
              <a:t>They train, mentor and reward project management expertise</a:t>
            </a:r>
          </a:p>
          <a:p>
            <a:pPr lvl="1"/>
            <a:r>
              <a:rPr lang="en-US" dirty="0" smtClean="0"/>
              <a:t>They use incubators and simulators to build strong PM competencies into their best people</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1</a:t>
            </a:r>
            <a:r>
              <a:rPr lang="en-US" dirty="0" smtClean="0"/>
              <a:t>.6a Project Management Offices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50</a:t>
            </a:fld>
            <a:endParaRPr lang="en-US" dirty="0"/>
          </a:p>
        </p:txBody>
      </p:sp>
    </p:spTree>
    <p:extLst>
      <p:ext uri="{BB962C8B-B14F-4D97-AF65-F5344CB8AC3E}">
        <p14:creationId xmlns:p14="http://schemas.microsoft.com/office/powerpoint/2010/main" val="1957115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1-8. Growth in the Number of Project Management Offices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51</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999"/>
          <a:stretch/>
        </p:blipFill>
        <p:spPr>
          <a:xfrm>
            <a:off x="2438400" y="1484193"/>
            <a:ext cx="5486400" cy="5034082"/>
          </a:xfrm>
          <a:prstGeom prst="rect">
            <a:avLst/>
          </a:prstGeom>
        </p:spPr>
      </p:pic>
    </p:spTree>
    <p:extLst>
      <p:ext uri="{BB962C8B-B14F-4D97-AF65-F5344CB8AC3E}">
        <p14:creationId xmlns:p14="http://schemas.microsoft.com/office/powerpoint/2010/main" val="130337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5257800"/>
          </a:xfrm>
        </p:spPr>
        <p:txBody>
          <a:bodyPr/>
          <a:lstStyle/>
          <a:p>
            <a:r>
              <a:rPr lang="en-US" dirty="0" smtClean="0"/>
              <a:t>Several </a:t>
            </a:r>
            <a:r>
              <a:rPr lang="en-US" dirty="0"/>
              <a:t>global dynamics are forcing organizations </a:t>
            </a:r>
            <a:r>
              <a:rPr lang="en-US" dirty="0" smtClean="0"/>
              <a:t>to rethink </a:t>
            </a:r>
            <a:r>
              <a:rPr lang="en-US" dirty="0"/>
              <a:t>their practices:</a:t>
            </a:r>
          </a:p>
          <a:p>
            <a:pPr lvl="1"/>
            <a:r>
              <a:rPr lang="en-US" dirty="0" smtClean="0"/>
              <a:t>Talent </a:t>
            </a:r>
            <a:r>
              <a:rPr lang="en-US" dirty="0"/>
              <a:t>development for project and program managers is a top </a:t>
            </a:r>
            <a:r>
              <a:rPr lang="en-US" dirty="0" smtClean="0"/>
              <a:t>concern</a:t>
            </a:r>
          </a:p>
          <a:p>
            <a:pPr lvl="1"/>
            <a:r>
              <a:rPr lang="en-US" dirty="0" smtClean="0"/>
              <a:t>Good </a:t>
            </a:r>
            <a:r>
              <a:rPr lang="en-US" dirty="0"/>
              <a:t>project portfolio management is crucial in tight </a:t>
            </a:r>
            <a:r>
              <a:rPr lang="en-US" dirty="0" smtClean="0"/>
              <a:t>economic conditions</a:t>
            </a:r>
          </a:p>
          <a:p>
            <a:pPr lvl="1"/>
            <a:r>
              <a:rPr lang="en-US" dirty="0" smtClean="0"/>
              <a:t> </a:t>
            </a:r>
            <a:r>
              <a:rPr lang="en-US" dirty="0"/>
              <a:t>Basic project management techniques are core </a:t>
            </a:r>
            <a:r>
              <a:rPr lang="en-US" dirty="0" smtClean="0"/>
              <a:t>competencies</a:t>
            </a:r>
          </a:p>
          <a:p>
            <a:pPr lvl="1"/>
            <a:r>
              <a:rPr lang="en-US" dirty="0" smtClean="0"/>
              <a:t>Organizations </a:t>
            </a:r>
            <a:r>
              <a:rPr lang="en-US" dirty="0"/>
              <a:t>want to use more agile approaches to project </a:t>
            </a:r>
            <a:r>
              <a:rPr lang="en-US" dirty="0" smtClean="0"/>
              <a:t>management</a:t>
            </a:r>
          </a:p>
          <a:p>
            <a:pPr lvl="1"/>
            <a:r>
              <a:rPr lang="en-US" dirty="0" smtClean="0"/>
              <a:t>Benefits </a:t>
            </a:r>
            <a:r>
              <a:rPr lang="en-US" dirty="0"/>
              <a:t>realization of projects is a key </a:t>
            </a:r>
            <a:r>
              <a:rPr lang="en-US" dirty="0" smtClean="0"/>
              <a:t>metric</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1.6a 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52</a:t>
            </a:fld>
            <a:endParaRPr lang="en-US" dirty="0"/>
          </a:p>
        </p:txBody>
      </p:sp>
    </p:spTree>
    <p:extLst>
      <p:ext uri="{BB962C8B-B14F-4D97-AF65-F5344CB8AC3E}">
        <p14:creationId xmlns:p14="http://schemas.microsoft.com/office/powerpoint/2010/main" val="3859166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idx="1"/>
          </p:nvPr>
        </p:nvSpPr>
        <p:spPr>
          <a:xfrm>
            <a:off x="533400" y="1447800"/>
            <a:ext cx="8077200" cy="4800600"/>
          </a:xfrm>
        </p:spPr>
        <p:txBody>
          <a:bodyPr lIns="90488" tIns="44450" rIns="90488" bIns="44450">
            <a:normAutofit fontScale="92500" lnSpcReduction="20000"/>
          </a:bodyPr>
          <a:lstStyle/>
          <a:p>
            <a:pPr marL="274320" indent="-274320" fontAlgn="auto">
              <a:spcBef>
                <a:spcPts val="580"/>
              </a:spcBef>
              <a:spcAft>
                <a:spcPts val="0"/>
              </a:spcAft>
              <a:defRPr/>
            </a:pPr>
            <a:r>
              <a:rPr lang="en-US" dirty="0" smtClean="0"/>
              <a:t>The Project </a:t>
            </a:r>
            <a:r>
              <a:rPr lang="en-US" dirty="0"/>
              <a:t>Management Institute (</a:t>
            </a:r>
            <a:r>
              <a:rPr lang="en-US" dirty="0" smtClean="0"/>
              <a:t>PMI) is an international professional society for project managers founded in 1969</a:t>
            </a:r>
          </a:p>
          <a:p>
            <a:pPr marL="274320" indent="-274320" fontAlgn="auto">
              <a:spcBef>
                <a:spcPts val="580"/>
              </a:spcBef>
              <a:spcAft>
                <a:spcPts val="0"/>
              </a:spcAft>
              <a:defRPr/>
            </a:pPr>
            <a:r>
              <a:rPr lang="en-US" dirty="0" smtClean="0"/>
              <a:t>PMI has continued to attract and retain members, reporting more than 449,000 members worldwide by late 2014</a:t>
            </a:r>
          </a:p>
          <a:p>
            <a:pPr marL="274320" indent="-274320" fontAlgn="auto">
              <a:spcBef>
                <a:spcPts val="580"/>
              </a:spcBef>
              <a:spcAft>
                <a:spcPts val="0"/>
              </a:spcAft>
              <a:defRPr/>
            </a:pPr>
            <a:r>
              <a:rPr lang="en-US" dirty="0" smtClean="0"/>
              <a:t>There </a:t>
            </a:r>
            <a:r>
              <a:rPr lang="en-US" dirty="0"/>
              <a:t>are </a:t>
            </a:r>
            <a:r>
              <a:rPr lang="en-US" dirty="0" smtClean="0"/>
              <a:t>communities of practices in </a:t>
            </a:r>
            <a:r>
              <a:rPr lang="en-US" dirty="0"/>
              <a:t>many areas, like </a:t>
            </a:r>
            <a:r>
              <a:rPr lang="en-US" dirty="0" smtClean="0"/>
              <a:t>information systems, financial </a:t>
            </a:r>
            <a:r>
              <a:rPr lang="en-US" dirty="0"/>
              <a:t>services, </a:t>
            </a:r>
            <a:r>
              <a:rPr lang="en-US" dirty="0" smtClean="0"/>
              <a:t>and health care</a:t>
            </a:r>
          </a:p>
          <a:p>
            <a:pPr marL="274320" indent="-274320" fontAlgn="auto">
              <a:spcBef>
                <a:spcPts val="580"/>
              </a:spcBef>
              <a:spcAft>
                <a:spcPts val="0"/>
              </a:spcAft>
              <a:defRPr/>
            </a:pPr>
            <a:r>
              <a:rPr lang="en-US" dirty="0" smtClean="0"/>
              <a:t>Project </a:t>
            </a:r>
            <a:r>
              <a:rPr lang="en-US" dirty="0"/>
              <a:t>management research and certification programs continue to </a:t>
            </a:r>
            <a:r>
              <a:rPr lang="en-US" dirty="0" smtClean="0"/>
              <a:t>grow</a:t>
            </a:r>
          </a:p>
          <a:p>
            <a:pPr marL="274320" indent="-274320" fontAlgn="auto">
              <a:spcBef>
                <a:spcPts val="580"/>
              </a:spcBef>
              <a:spcAft>
                <a:spcPts val="0"/>
              </a:spcAft>
              <a:defRPr/>
            </a:pPr>
            <a:r>
              <a:rPr lang="en-US" b="1" dirty="0" smtClean="0">
                <a:solidFill>
                  <a:srgbClr val="FF0000"/>
                </a:solidFill>
              </a:rPr>
              <a:t>Students can join PMI at a reduced fee and earn the Certified Associate in Project Management (CAPM) certification </a:t>
            </a:r>
            <a:r>
              <a:rPr lang="en-US" dirty="0" smtClean="0"/>
              <a:t>(see</a:t>
            </a:r>
            <a:r>
              <a:rPr lang="en-US" b="1" dirty="0" smtClean="0">
                <a:solidFill>
                  <a:srgbClr val="FF0000"/>
                </a:solidFill>
              </a:rPr>
              <a:t> </a:t>
            </a:r>
            <a:r>
              <a:rPr lang="en-US" dirty="0" smtClean="0">
                <a:hlinkClick r:id="rId3"/>
              </a:rPr>
              <a:t>www.pmi.org</a:t>
            </a:r>
            <a:r>
              <a:rPr lang="en-US" dirty="0" smtClean="0"/>
              <a:t> for details)</a:t>
            </a:r>
            <a:endParaRPr lang="en-US" dirty="0"/>
          </a:p>
        </p:txBody>
      </p:sp>
      <p:sp>
        <p:nvSpPr>
          <p:cNvPr id="52226" name="Rectangle 5"/>
          <p:cNvSpPr>
            <a:spLocks noGrp="1" noChangeArrowheads="1"/>
          </p:cNvSpPr>
          <p:nvPr>
            <p:ph type="title"/>
          </p:nvPr>
        </p:nvSpPr>
        <p:spPr>
          <a:xfrm>
            <a:off x="531813" y="304800"/>
            <a:ext cx="8307387" cy="762000"/>
          </a:xfrm>
        </p:spPr>
        <p:txBody>
          <a:bodyPr lIns="90488" tIns="44450" rIns="90488" bIns="44450">
            <a:normAutofit fontScale="90000"/>
          </a:bodyPr>
          <a:lstStyle/>
          <a:p>
            <a:r>
              <a:rPr lang="en-US" dirty="0" smtClean="0"/>
              <a:t>1.6b The Project Management Institute</a:t>
            </a:r>
          </a:p>
        </p:txBody>
      </p:sp>
      <p:sp>
        <p:nvSpPr>
          <p:cNvPr id="52231" name="Footer Placeholder 8"/>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8" name="Slide Number Placeholder 7"/>
          <p:cNvSpPr>
            <a:spLocks noGrp="1"/>
          </p:cNvSpPr>
          <p:nvPr>
            <p:ph type="sldNum" sz="quarter" idx="11"/>
          </p:nvPr>
        </p:nvSpPr>
        <p:spPr/>
        <p:txBody>
          <a:bodyPr/>
          <a:lstStyle/>
          <a:p>
            <a:pPr>
              <a:defRPr/>
            </a:pPr>
            <a:fld id="{CBCD01B3-F06C-4208-B1A9-3C01528555EF}" type="slidenum">
              <a:rPr lang="en-US"/>
              <a:pPr>
                <a:defRPr/>
              </a:pPr>
              <a:t>53</a:t>
            </a:fld>
            <a:endParaRPr lang="en-US" dirty="0"/>
          </a:p>
        </p:txBody>
      </p:sp>
      <p:sp>
        <p:nvSpPr>
          <p:cNvPr id="5222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
        <p:nvSpPr>
          <p:cNvPr id="5222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
        <p:nvSpPr>
          <p:cNvPr id="52230" name="Rectangle 4"/>
          <p:cNvSpPr>
            <a:spLocks noChangeArrowheads="1"/>
          </p:cNvSpPr>
          <p:nvPr/>
        </p:nvSpPr>
        <p:spPr bwMode="auto">
          <a:xfrm>
            <a:off x="5334000" y="1981200"/>
            <a:ext cx="3810000" cy="41148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PMI provides certification as a </a:t>
            </a:r>
            <a:r>
              <a:rPr lang="en-US" b="1" dirty="0" smtClean="0"/>
              <a:t>Project Management Professional</a:t>
            </a:r>
            <a:r>
              <a:rPr lang="en-US" dirty="0" smtClean="0"/>
              <a:t> (</a:t>
            </a:r>
            <a:r>
              <a:rPr lang="en-US" b="1" dirty="0" smtClean="0"/>
              <a:t>PMP</a:t>
            </a:r>
            <a:r>
              <a:rPr lang="en-US" dirty="0" smtClean="0"/>
              <a:t>)</a:t>
            </a:r>
          </a:p>
          <a:p>
            <a:r>
              <a:rPr lang="en-US" dirty="0" smtClean="0"/>
              <a:t>A PMP has documented sufficient project experience, agreed to follow a code of ethics, and passed the PMP exam</a:t>
            </a:r>
          </a:p>
          <a:p>
            <a:r>
              <a:rPr lang="en-US" dirty="0" smtClean="0"/>
              <a:t>The number of people earning PMP certification is increasing quickly</a:t>
            </a:r>
          </a:p>
          <a:p>
            <a:pPr marL="109537" indent="0">
              <a:lnSpc>
                <a:spcPct val="90000"/>
              </a:lnSpc>
              <a:buNone/>
            </a:pPr>
            <a:endParaRPr lang="en-US" dirty="0" smtClean="0"/>
          </a:p>
        </p:txBody>
      </p:sp>
      <p:sp>
        <p:nvSpPr>
          <p:cNvPr id="53250" name="Rectangle 2"/>
          <p:cNvSpPr>
            <a:spLocks noGrp="1" noChangeArrowheads="1"/>
          </p:cNvSpPr>
          <p:nvPr>
            <p:ph type="title"/>
          </p:nvPr>
        </p:nvSpPr>
        <p:spPr/>
        <p:txBody>
          <a:bodyPr>
            <a:normAutofit fontScale="90000"/>
          </a:bodyPr>
          <a:lstStyle/>
          <a:p>
            <a:r>
              <a:rPr lang="en-US" dirty="0" smtClean="0"/>
              <a:t>1.6c Project Management Certification</a:t>
            </a:r>
            <a:endParaRPr lang="en-US" sz="4800" dirty="0" smtClean="0"/>
          </a:p>
        </p:txBody>
      </p:sp>
      <p:sp>
        <p:nvSpPr>
          <p:cNvPr id="5325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EA2818A-E5D0-46E1-BC85-9BA773441C31}" type="slidenum">
              <a:rPr lang="en-US"/>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969"/>
            <a:ext cx="8229600" cy="1143000"/>
          </a:xfrm>
        </p:spPr>
        <p:txBody>
          <a:bodyPr>
            <a:normAutofit fontScale="90000"/>
          </a:bodyPr>
          <a:lstStyle/>
          <a:p>
            <a:pPr fontAlgn="auto">
              <a:spcAft>
                <a:spcPts val="0"/>
              </a:spcAft>
              <a:defRPr/>
            </a:pPr>
            <a:r>
              <a:rPr lang="en-US" dirty="0"/>
              <a:t>Figure </a:t>
            </a:r>
            <a:r>
              <a:rPr lang="en-US" dirty="0" smtClean="0"/>
              <a:t>1-9 </a:t>
            </a:r>
            <a:r>
              <a:rPr lang="en-US" dirty="0"/>
              <a:t>Growth in PMP Certification, </a:t>
            </a:r>
            <a:r>
              <a:rPr lang="en-US" dirty="0" smtClean="0"/>
              <a:t>1993-2015</a:t>
            </a:r>
            <a:endParaRPr lang="en-US" dirty="0"/>
          </a:p>
        </p:txBody>
      </p:sp>
      <p:sp>
        <p:nvSpPr>
          <p:cNvPr id="5427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69AE74A6-F124-40D4-98A6-74087BBAA6A0}" type="slidenum">
              <a:rPr lang="en-US"/>
              <a:pPr>
                <a:buFontTx/>
                <a:buNone/>
                <a:defRPr/>
              </a:pPr>
              <a:t>55</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659"/>
          <a:stretch/>
        </p:blipFill>
        <p:spPr>
          <a:xfrm>
            <a:off x="1066800" y="1250964"/>
            <a:ext cx="7086600" cy="5241911"/>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371600"/>
            <a:ext cx="8305800" cy="4572000"/>
          </a:xfrm>
        </p:spPr>
        <p:txBody>
          <a:bodyPr>
            <a:normAutofit fontScale="92500" lnSpcReduction="10000"/>
          </a:bodyPr>
          <a:lstStyle/>
          <a:p>
            <a:pPr marL="274320" indent="-274320" fontAlgn="auto">
              <a:spcBef>
                <a:spcPct val="100000"/>
              </a:spcBef>
              <a:spcAft>
                <a:spcPts val="0"/>
              </a:spcAft>
              <a:defRPr/>
            </a:pPr>
            <a:r>
              <a:rPr lang="en-US" b="1" dirty="0" smtClean="0"/>
              <a:t>Ethics</a:t>
            </a:r>
            <a:r>
              <a:rPr lang="en-US" dirty="0" smtClean="0"/>
              <a:t>, loosely defined, is a set of principles that guide our decision making based on personal values of what is “right” and “wrong”</a:t>
            </a:r>
          </a:p>
          <a:p>
            <a:pPr marL="274320" indent="-274320" fontAlgn="auto">
              <a:spcBef>
                <a:spcPct val="100000"/>
              </a:spcBef>
              <a:spcAft>
                <a:spcPts val="0"/>
              </a:spcAft>
              <a:defRPr/>
            </a:pPr>
            <a:r>
              <a:rPr lang="en-US" dirty="0" smtClean="0"/>
              <a:t>Project </a:t>
            </a:r>
            <a:r>
              <a:rPr lang="en-US" dirty="0"/>
              <a:t>managers often face ethical dilemmas</a:t>
            </a:r>
          </a:p>
          <a:p>
            <a:pPr marL="274320" indent="-274320" fontAlgn="auto">
              <a:spcBef>
                <a:spcPct val="100000"/>
              </a:spcBef>
              <a:spcAft>
                <a:spcPts val="0"/>
              </a:spcAft>
              <a:defRPr/>
            </a:pPr>
            <a:r>
              <a:rPr lang="en-US" dirty="0"/>
              <a:t>In order to earn PMP certification, applicants must agree to </a:t>
            </a:r>
            <a:r>
              <a:rPr lang="en-US" dirty="0" smtClean="0"/>
              <a:t>PMI’s Code of Ethics and Professional Conduct</a:t>
            </a:r>
            <a:endParaRPr lang="en-US" dirty="0"/>
          </a:p>
          <a:p>
            <a:pPr marL="274320" indent="-274320" fontAlgn="auto">
              <a:spcBef>
                <a:spcPct val="100000"/>
              </a:spcBef>
              <a:spcAft>
                <a:spcPts val="0"/>
              </a:spcAft>
              <a:defRPr/>
            </a:pPr>
            <a:r>
              <a:rPr lang="en-US" dirty="0"/>
              <a:t>Several questions on the PMP exam are related to professional responsibility, including ethics</a:t>
            </a:r>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endParaRPr lang="en-US" sz="2400" dirty="0"/>
          </a:p>
        </p:txBody>
      </p:sp>
      <p:sp>
        <p:nvSpPr>
          <p:cNvPr id="55298" name="Rectangle 2"/>
          <p:cNvSpPr>
            <a:spLocks noGrp="1" noChangeArrowheads="1"/>
          </p:cNvSpPr>
          <p:nvPr>
            <p:ph type="title"/>
          </p:nvPr>
        </p:nvSpPr>
        <p:spPr/>
        <p:txBody>
          <a:bodyPr>
            <a:normAutofit fontScale="90000"/>
          </a:bodyPr>
          <a:lstStyle/>
          <a:p>
            <a:r>
              <a:rPr lang="en-US" dirty="0" smtClean="0"/>
              <a:t>1.6d</a:t>
            </a:r>
            <a:r>
              <a:rPr lang="en-US" baseline="0" dirty="0" smtClean="0"/>
              <a:t> </a:t>
            </a:r>
            <a:r>
              <a:rPr lang="en-US" dirty="0" smtClean="0"/>
              <a:t>Ethics in Project Management</a:t>
            </a:r>
          </a:p>
        </p:txBody>
      </p:sp>
      <p:sp>
        <p:nvSpPr>
          <p:cNvPr id="5530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C4046A5-BB2F-4E24-9CAE-1E52D13FE9F0}" type="slidenum">
              <a:rPr lang="en-US"/>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447800"/>
            <a:ext cx="8534400" cy="4876800"/>
          </a:xfrm>
        </p:spPr>
        <p:txBody>
          <a:bodyPr>
            <a:normAutofit/>
          </a:bodyPr>
          <a:lstStyle/>
          <a:p>
            <a:pPr marL="274320" indent="-274320" algn="just" fontAlgn="auto">
              <a:lnSpc>
                <a:spcPct val="90000"/>
              </a:lnSpc>
              <a:spcBef>
                <a:spcPts val="580"/>
              </a:spcBef>
              <a:spcAft>
                <a:spcPts val="0"/>
              </a:spcAft>
              <a:defRPr/>
            </a:pPr>
            <a:r>
              <a:rPr lang="en-US" dirty="0" smtClean="0"/>
              <a:t>There are hundreds </a:t>
            </a:r>
            <a:r>
              <a:rPr lang="en-US" dirty="0"/>
              <a:t>of different products to assist in performing project management</a:t>
            </a:r>
          </a:p>
          <a:p>
            <a:pPr marL="274320" indent="-274320" fontAlgn="auto">
              <a:lnSpc>
                <a:spcPct val="90000"/>
              </a:lnSpc>
              <a:spcBef>
                <a:spcPts val="580"/>
              </a:spcBef>
              <a:spcAft>
                <a:spcPts val="0"/>
              </a:spcAft>
              <a:defRPr/>
            </a:pPr>
            <a:r>
              <a:rPr lang="en-US" dirty="0"/>
              <a:t>Three main categories of tools:</a:t>
            </a:r>
          </a:p>
          <a:p>
            <a:pPr marL="548640" lvl="1" fontAlgn="auto">
              <a:lnSpc>
                <a:spcPct val="90000"/>
              </a:lnSpc>
              <a:spcBef>
                <a:spcPts val="370"/>
              </a:spcBef>
              <a:spcAft>
                <a:spcPts val="0"/>
              </a:spcAft>
              <a:defRPr/>
            </a:pPr>
            <a:r>
              <a:rPr lang="en-US" dirty="0"/>
              <a:t>Low-end tools: Handle single or smaller projects well, cost under $200 per user</a:t>
            </a:r>
          </a:p>
          <a:p>
            <a:pPr marL="548640" lvl="1" fontAlgn="auto">
              <a:lnSpc>
                <a:spcPct val="90000"/>
              </a:lnSpc>
              <a:spcBef>
                <a:spcPts val="370"/>
              </a:spcBef>
              <a:spcAft>
                <a:spcPts val="0"/>
              </a:spcAft>
              <a:defRPr/>
            </a:pPr>
            <a:r>
              <a:rPr lang="en-US" dirty="0"/>
              <a:t>Midrange tools:  Handle multiple projects and users, cost $</a:t>
            </a:r>
            <a:r>
              <a:rPr lang="en-US" dirty="0" smtClean="0"/>
              <a:t>200-$1,000 </a:t>
            </a:r>
            <a:r>
              <a:rPr lang="en-US" dirty="0"/>
              <a:t>per user, Project </a:t>
            </a:r>
            <a:r>
              <a:rPr lang="en-US" dirty="0" smtClean="0"/>
              <a:t>2013 </a:t>
            </a:r>
            <a:r>
              <a:rPr lang="en-US" dirty="0"/>
              <a:t>most popular</a:t>
            </a:r>
          </a:p>
          <a:p>
            <a:pPr marL="548640" lvl="1" fontAlgn="auto">
              <a:lnSpc>
                <a:spcPct val="90000"/>
              </a:lnSpc>
              <a:spcBef>
                <a:spcPts val="370"/>
              </a:spcBef>
              <a:spcAft>
                <a:spcPts val="0"/>
              </a:spcAft>
              <a:defRPr/>
            </a:pPr>
            <a:r>
              <a:rPr lang="en-US" dirty="0"/>
              <a:t>High-end tools:  Also called enterprise project management software, often licensed on a per-user </a:t>
            </a:r>
            <a:r>
              <a:rPr lang="en-US" dirty="0" smtClean="0"/>
              <a:t>basis</a:t>
            </a:r>
          </a:p>
          <a:p>
            <a:pPr marL="293052" fontAlgn="auto">
              <a:lnSpc>
                <a:spcPct val="90000"/>
              </a:lnSpc>
              <a:spcBef>
                <a:spcPts val="370"/>
              </a:spcBef>
              <a:spcAft>
                <a:spcPts val="0"/>
              </a:spcAft>
              <a:defRPr/>
            </a:pPr>
            <a:r>
              <a:rPr lang="en-US" dirty="0" smtClean="0"/>
              <a:t>Several free or open-source tools are also available</a:t>
            </a:r>
            <a:endParaRPr lang="en-US" dirty="0"/>
          </a:p>
        </p:txBody>
      </p:sp>
      <p:sp>
        <p:nvSpPr>
          <p:cNvPr id="56322" name="Rectangle 2"/>
          <p:cNvSpPr>
            <a:spLocks noGrp="1" noChangeArrowheads="1"/>
          </p:cNvSpPr>
          <p:nvPr>
            <p:ph type="title"/>
          </p:nvPr>
        </p:nvSpPr>
        <p:spPr/>
        <p:txBody>
          <a:bodyPr>
            <a:normAutofit fontScale="90000"/>
          </a:bodyPr>
          <a:lstStyle/>
          <a:p>
            <a:r>
              <a:rPr lang="en-US" dirty="0" smtClean="0"/>
              <a:t>1.6e Project Management Software</a:t>
            </a:r>
          </a:p>
        </p:txBody>
      </p:sp>
      <p:sp>
        <p:nvSpPr>
          <p:cNvPr id="5632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CAFCC4D-26DF-4CAA-AF9B-7B639F4E8463}" type="slidenum">
              <a:rPr lang="en-US"/>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143000"/>
            <a:ext cx="8305800" cy="4876800"/>
          </a:xfrm>
        </p:spPr>
        <p:txBody>
          <a:bodyPr>
            <a:normAutofit fontScale="92500" lnSpcReduction="20000"/>
          </a:bodyPr>
          <a:lstStyle/>
          <a:p>
            <a:pPr marL="274320" indent="-274320" fontAlgn="auto">
              <a:spcBef>
                <a:spcPts val="580"/>
              </a:spcBef>
              <a:spcAft>
                <a:spcPts val="0"/>
              </a:spcAft>
              <a:defRPr/>
            </a:pPr>
            <a:r>
              <a:rPr lang="en-US" dirty="0"/>
              <a:t>A project is a temporary endeavor undertaken to create a unique product, service, or result</a:t>
            </a:r>
          </a:p>
          <a:p>
            <a:pPr marL="274320" indent="-274320" fontAlgn="auto">
              <a:spcBef>
                <a:spcPts val="580"/>
              </a:spcBef>
              <a:spcAft>
                <a:spcPts val="0"/>
              </a:spcAft>
              <a:defRPr/>
            </a:pPr>
            <a:r>
              <a:rPr lang="en-US" dirty="0"/>
              <a:t>Project management is the application of knowledge, skills, tools, and techniques to project </a:t>
            </a:r>
            <a:r>
              <a:rPr lang="en-US" dirty="0" smtClean="0"/>
              <a:t>activities </a:t>
            </a:r>
            <a:r>
              <a:rPr lang="en-US" dirty="0"/>
              <a:t>to meet project requirements</a:t>
            </a:r>
          </a:p>
          <a:p>
            <a:pPr marL="274320" indent="-274320" fontAlgn="auto">
              <a:spcBef>
                <a:spcPts val="580"/>
              </a:spcBef>
              <a:spcAft>
                <a:spcPts val="0"/>
              </a:spcAft>
              <a:defRPr/>
            </a:pPr>
            <a:r>
              <a:rPr lang="en-US" dirty="0" smtClean="0"/>
              <a:t>A program is a group of related projects managed in a coordinated way</a:t>
            </a:r>
          </a:p>
          <a:p>
            <a:pPr marL="274320" indent="-274320" fontAlgn="auto">
              <a:spcBef>
                <a:spcPts val="580"/>
              </a:spcBef>
              <a:spcAft>
                <a:spcPts val="0"/>
              </a:spcAft>
              <a:defRPr/>
            </a:pPr>
            <a:r>
              <a:rPr lang="en-US" dirty="0" smtClean="0"/>
              <a:t>Project portfolio management involves organizing and managing projects and programs as a portfolio of investments</a:t>
            </a:r>
          </a:p>
          <a:p>
            <a:pPr marL="274320" indent="-274320" fontAlgn="auto">
              <a:spcBef>
                <a:spcPts val="580"/>
              </a:spcBef>
              <a:spcAft>
                <a:spcPts val="0"/>
              </a:spcAft>
              <a:defRPr/>
            </a:pPr>
            <a:r>
              <a:rPr lang="en-US" dirty="0" smtClean="0"/>
              <a:t>Project </a:t>
            </a:r>
            <a:r>
              <a:rPr lang="en-US" dirty="0"/>
              <a:t>managers play a key role in helping projects and organizations succeed</a:t>
            </a:r>
          </a:p>
          <a:p>
            <a:pPr marL="274320" indent="-274320" fontAlgn="auto">
              <a:spcBef>
                <a:spcPts val="580"/>
              </a:spcBef>
              <a:spcAft>
                <a:spcPts val="0"/>
              </a:spcAft>
              <a:defRPr/>
            </a:pPr>
            <a:r>
              <a:rPr lang="en-US" dirty="0"/>
              <a:t>The project management profession continues to grow and mature</a:t>
            </a:r>
          </a:p>
        </p:txBody>
      </p:sp>
      <p:sp>
        <p:nvSpPr>
          <p:cNvPr id="57346" name="Rectangle 2"/>
          <p:cNvSpPr>
            <a:spLocks noGrp="1" noChangeArrowheads="1"/>
          </p:cNvSpPr>
          <p:nvPr>
            <p:ph type="title"/>
          </p:nvPr>
        </p:nvSpPr>
        <p:spPr>
          <a:xfrm>
            <a:off x="457200" y="0"/>
            <a:ext cx="8229600" cy="1143000"/>
          </a:xfrm>
        </p:spPr>
        <p:txBody>
          <a:bodyPr/>
          <a:lstStyle/>
          <a:p>
            <a:r>
              <a:rPr lang="en-US" dirty="0" smtClean="0"/>
              <a:t>Chapter Summary</a:t>
            </a:r>
          </a:p>
        </p:txBody>
      </p:sp>
      <p:sp>
        <p:nvSpPr>
          <p:cNvPr id="5734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9D34CBA-0644-43DF-B9FE-3A54148FDEBE}" type="slidenum">
              <a:rPr lang="en-US"/>
              <a:pPr>
                <a:defRPr/>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arn(inVertical)">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down)">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down)">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 calcmode="lin" valueType="num">
                                      <p:cBhvr additive="base">
                                        <p:cTn id="22" dur="500" fill="hold"/>
                                        <p:tgtEl>
                                          <p:spTgt spid="11059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0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10595">
                                            <p:txEl>
                                              <p:pRg st="4" end="4"/>
                                            </p:txEl>
                                          </p:spTgt>
                                        </p:tgtEl>
                                        <p:attrNameLst>
                                          <p:attrName>style.visibility</p:attrName>
                                        </p:attrNameLst>
                                      </p:cBhvr>
                                      <p:to>
                                        <p:strVal val="visible"/>
                                      </p:to>
                                    </p:set>
                                    <p:anim calcmode="lin" valueType="num">
                                      <p:cBhvr additive="base">
                                        <p:cTn id="28"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05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0595">
                                            <p:txEl>
                                              <p:pRg st="5" end="5"/>
                                            </p:txEl>
                                          </p:spTgt>
                                        </p:tgtEl>
                                        <p:attrNameLst>
                                          <p:attrName>style.visibility</p:attrName>
                                        </p:attrNameLst>
                                      </p:cBhvr>
                                      <p:to>
                                        <p:strVal val="visible"/>
                                      </p:to>
                                    </p:set>
                                    <p:anim calcmode="lin" valueType="num">
                                      <p:cBhvr additive="base">
                                        <p:cTn id="34" dur="500" fill="hold"/>
                                        <p:tgtEl>
                                          <p:spTgt spid="110595">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05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349375"/>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2</a:t>
            </a:r>
            <a:r>
              <a:rPr dirty="0" smtClean="0">
                <a:effectLst>
                  <a:outerShdw blurRad="38100" dist="38100" dir="2700000" algn="tl">
                    <a:srgbClr val="FFFFFF"/>
                  </a:outerShdw>
                </a:effectLst>
                <a:latin typeface="Arial Rounded MT Bold" pitchFamily="34" charset="0"/>
              </a:rPr>
              <a:t>:</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The Project Management and Information Technology Context</a:t>
            </a:r>
            <a:endParaRPr dirty="0">
              <a:effectLst>
                <a:outerShdw blurRad="38100" dist="38100" dir="2700000" algn="tl">
                  <a:srgbClr val="FFFFFF"/>
                </a:outerShdw>
              </a:effectLst>
              <a:latin typeface="Arial Rounded MT Bold" pitchFamily="34" charset="0"/>
            </a:endParaRPr>
          </a:p>
        </p:txBody>
      </p:sp>
      <p:sp>
        <p:nvSpPr>
          <p:cNvPr id="307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129822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758" y="947468"/>
            <a:ext cx="8229600" cy="5545407"/>
          </a:xfrm>
        </p:spPr>
        <p:txBody>
          <a:bodyPr>
            <a:normAutofit/>
          </a:bodyPr>
          <a:lstStyle/>
          <a:p>
            <a:r>
              <a:rPr lang="en-US" dirty="0" smtClean="0"/>
              <a:t>The use of the cloud to re-vitalize ERP systems</a:t>
            </a:r>
          </a:p>
          <a:p>
            <a:pPr lvl="1"/>
            <a:r>
              <a:rPr lang="en-US" dirty="0" smtClean="0"/>
              <a:t>Leading to further data integration and more visibility at less cost</a:t>
            </a:r>
          </a:p>
          <a:p>
            <a:pPr lvl="1"/>
            <a:r>
              <a:rPr lang="en-US" dirty="0" smtClean="0"/>
              <a:t>Using the cloud for automated database backup</a:t>
            </a:r>
          </a:p>
          <a:p>
            <a:pPr lvl="1"/>
            <a:endParaRPr lang="en-US" dirty="0" smtClean="0"/>
          </a:p>
          <a:p>
            <a:r>
              <a:rPr lang="en-US" dirty="0" smtClean="0"/>
              <a:t>Mobile apps for marketing and sales professionals</a:t>
            </a:r>
          </a:p>
          <a:p>
            <a:pPr lvl="1"/>
            <a:r>
              <a:rPr lang="en-US" dirty="0" smtClean="0"/>
              <a:t>Providing them with important client information before the client interview/appointment</a:t>
            </a:r>
          </a:p>
          <a:p>
            <a:pPr lvl="2"/>
            <a:r>
              <a:rPr lang="en-US" dirty="0" smtClean="0"/>
              <a:t>Client’s interests, motivations – alignment with our mission/vision</a:t>
            </a:r>
          </a:p>
          <a:p>
            <a:pPr lvl="2"/>
            <a:r>
              <a:rPr lang="en-US" dirty="0" smtClean="0"/>
              <a:t>Client’s sales history?</a:t>
            </a:r>
          </a:p>
          <a:p>
            <a:r>
              <a:rPr lang="en-US" dirty="0" smtClean="0"/>
              <a:t>Mobile apps for new product conceptualization and development</a:t>
            </a:r>
          </a:p>
          <a:p>
            <a:pPr lvl="1"/>
            <a:r>
              <a:rPr lang="en-US" dirty="0" smtClean="0"/>
              <a:t>Gathering requirements while ‘in the field’</a:t>
            </a:r>
          </a:p>
          <a:p>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4294967295"/>
          </p:nvPr>
        </p:nvSpPr>
        <p:spPr>
          <a:xfrm>
            <a:off x="6553200" y="6324600"/>
            <a:ext cx="1905000" cy="457200"/>
          </a:xfrm>
          <a:prstGeom prst="rect">
            <a:avLst/>
          </a:prstGeom>
        </p:spPr>
        <p:txBody>
          <a:bodyPr/>
          <a:lstStyle/>
          <a:p>
            <a:pPr>
              <a:defRPr/>
            </a:pPr>
            <a:fld id="{1953F6A9-037C-4679-A974-5A2F60203CED}" type="slidenum">
              <a:rPr lang="en-US" smtClean="0"/>
              <a:pPr>
                <a:defRPr/>
              </a:pPr>
              <a:t>6</a:t>
            </a:fld>
            <a:endParaRPr lang="en-US" dirty="0"/>
          </a:p>
        </p:txBody>
      </p:sp>
      <p:sp>
        <p:nvSpPr>
          <p:cNvPr id="5" name="Title 4"/>
          <p:cNvSpPr>
            <a:spLocks noGrp="1"/>
          </p:cNvSpPr>
          <p:nvPr>
            <p:ph type="title"/>
          </p:nvPr>
        </p:nvSpPr>
        <p:spPr>
          <a:xfrm>
            <a:off x="432758" y="0"/>
            <a:ext cx="8229600" cy="914400"/>
          </a:xfrm>
        </p:spPr>
        <p:txBody>
          <a:bodyPr/>
          <a:lstStyle/>
          <a:p>
            <a:r>
              <a:rPr lang="en-US" dirty="0" smtClean="0"/>
              <a:t>Some ideas for term projects…</a:t>
            </a:r>
            <a:endParaRPr lang="en-US" dirty="0"/>
          </a:p>
        </p:txBody>
      </p:sp>
    </p:spTree>
    <p:extLst>
      <p:ext uri="{BB962C8B-B14F-4D97-AF65-F5344CB8AC3E}">
        <p14:creationId xmlns:p14="http://schemas.microsoft.com/office/powerpoint/2010/main" val="33151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228600" y="1447800"/>
            <a:ext cx="8534400" cy="4876800"/>
          </a:xfrm>
        </p:spPr>
        <p:txBody>
          <a:bodyPr/>
          <a:lstStyle/>
          <a:p>
            <a:r>
              <a:rPr lang="en-US" dirty="0"/>
              <a:t>Describe the systems view of project management and how it applies </a:t>
            </a:r>
            <a:r>
              <a:rPr lang="en-US" dirty="0" smtClean="0"/>
              <a:t>to information </a:t>
            </a:r>
            <a:r>
              <a:rPr lang="en-US" dirty="0"/>
              <a:t>technology (IT) projects</a:t>
            </a:r>
          </a:p>
          <a:p>
            <a:r>
              <a:rPr lang="en-US" dirty="0" smtClean="0"/>
              <a:t>Understand </a:t>
            </a:r>
            <a:r>
              <a:rPr lang="en-US" dirty="0"/>
              <a:t>organizations, including the four frames, organizational </a:t>
            </a:r>
            <a:r>
              <a:rPr lang="en-US" dirty="0" smtClean="0"/>
              <a:t>structures, and </a:t>
            </a:r>
            <a:r>
              <a:rPr lang="en-US" dirty="0"/>
              <a:t>organizational culture</a:t>
            </a:r>
          </a:p>
          <a:p>
            <a:r>
              <a:rPr lang="en-US" dirty="0" smtClean="0"/>
              <a:t>Explain </a:t>
            </a:r>
            <a:r>
              <a:rPr lang="en-US" dirty="0"/>
              <a:t>why stakeholder management and top management </a:t>
            </a:r>
            <a:r>
              <a:rPr lang="en-US" dirty="0" smtClean="0"/>
              <a:t>commitment are </a:t>
            </a:r>
            <a:r>
              <a:rPr lang="en-US" dirty="0"/>
              <a:t>critical for a project’s </a:t>
            </a:r>
            <a:r>
              <a:rPr lang="en-US" dirty="0" smtClean="0"/>
              <a:t>success</a:t>
            </a:r>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426FA929-6FB7-45E1-AD52-83E4868EF495}" type="slidenum">
              <a:rPr lang="en-US"/>
              <a:pPr>
                <a:defRPr/>
              </a:pPr>
              <a:t>60</a:t>
            </a:fld>
            <a:endParaRPr lang="en-US" dirty="0"/>
          </a:p>
        </p:txBody>
      </p:sp>
      <p:sp>
        <p:nvSpPr>
          <p:cNvPr id="6" name="Footer Placeholder 5"/>
          <p:cNvSpPr>
            <a:spLocks noGrp="1"/>
          </p:cNvSpPr>
          <p:nvPr>
            <p:ph type="ftr" sz="quarter" idx="10"/>
          </p:nvPr>
        </p:nvSpPr>
        <p:spPr/>
        <p:txBody>
          <a:bodyPr/>
          <a:lstStyle/>
          <a:p>
            <a:pPr>
              <a:defRPr/>
            </a:pPr>
            <a:r>
              <a:rPr lang="en-US" smtClean="0"/>
              <a:t>Information Technology Project Management, Eighth Edition</a:t>
            </a:r>
            <a:endParaRPr lang="en-US" dirty="0"/>
          </a:p>
        </p:txBody>
      </p:sp>
    </p:spTree>
    <p:extLst>
      <p:ext uri="{BB962C8B-B14F-4D97-AF65-F5344CB8AC3E}">
        <p14:creationId xmlns:p14="http://schemas.microsoft.com/office/powerpoint/2010/main" val="7241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down)">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down)">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 calcmode="lin" valueType="num">
                                      <p:cBhvr additive="base">
                                        <p:cTn id="17" dur="5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r>
              <a:rPr lang="en-US" dirty="0" smtClean="0"/>
              <a:t>Understand </a:t>
            </a:r>
            <a:r>
              <a:rPr lang="en-US" dirty="0"/>
              <a:t>the concept of a project phase </a:t>
            </a:r>
            <a:r>
              <a:rPr lang="en-US" dirty="0" smtClean="0"/>
              <a:t>(Stage) and </a:t>
            </a:r>
            <a:r>
              <a:rPr lang="en-US" dirty="0"/>
              <a:t>the project life </a:t>
            </a:r>
            <a:r>
              <a:rPr lang="en-US" dirty="0" smtClean="0"/>
              <a:t>cycle</a:t>
            </a:r>
          </a:p>
          <a:p>
            <a:r>
              <a:rPr lang="en-US" dirty="0" smtClean="0"/>
              <a:t>Discuss </a:t>
            </a:r>
            <a:r>
              <a:rPr lang="en-US" dirty="0"/>
              <a:t>the unique attributes and diverse nature of IT projects</a:t>
            </a:r>
          </a:p>
          <a:p>
            <a:r>
              <a:rPr lang="en-US" dirty="0" smtClean="0"/>
              <a:t>Describe </a:t>
            </a:r>
            <a:r>
              <a:rPr lang="en-US" dirty="0"/>
              <a:t>recent trends affecting IT project management, including </a:t>
            </a:r>
            <a:r>
              <a:rPr lang="en-US" dirty="0" smtClean="0"/>
              <a:t>globalization, outsourcing</a:t>
            </a:r>
            <a:r>
              <a:rPr lang="en-US" dirty="0"/>
              <a:t>, virtual teams, and agile project management</a:t>
            </a:r>
            <a:endParaRPr lang="en-US" dirty="0" smtClean="0"/>
          </a:p>
          <a:p>
            <a:endParaRPr lang="en-US" dirty="0" smtClean="0"/>
          </a:p>
        </p:txBody>
      </p:sp>
      <p:sp>
        <p:nvSpPr>
          <p:cNvPr id="11268" name="Rectangle 2"/>
          <p:cNvSpPr>
            <a:spLocks noGrp="1" noChangeArrowheads="1"/>
          </p:cNvSpPr>
          <p:nvPr>
            <p:ph type="title"/>
          </p:nvPr>
        </p:nvSpPr>
        <p:spPr/>
        <p:txBody>
          <a:bodyPr/>
          <a:lstStyle/>
          <a:p>
            <a:r>
              <a:rPr lang="en-US" dirty="0" smtClean="0"/>
              <a:t>Learning Objectives</a:t>
            </a:r>
          </a:p>
        </p:txBody>
      </p:sp>
      <p:sp>
        <p:nvSpPr>
          <p:cNvPr id="1126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C9F6AAD2-4971-4595-8E55-186EFA782765}" type="slidenum">
              <a:rPr lang="en-US"/>
              <a:pPr>
                <a:defRPr/>
              </a:pPr>
              <a:t>61</a:t>
            </a:fld>
            <a:endParaRPr lang="en-US" dirty="0"/>
          </a:p>
        </p:txBody>
      </p:sp>
    </p:spTree>
    <p:extLst>
      <p:ext uri="{BB962C8B-B14F-4D97-AF65-F5344CB8AC3E}">
        <p14:creationId xmlns:p14="http://schemas.microsoft.com/office/powerpoint/2010/main" val="427447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p:txBody>
          <a:bodyPr/>
          <a:lstStyle/>
          <a:p>
            <a:r>
              <a:rPr lang="en-US" dirty="0" smtClean="0"/>
              <a:t>Projects must operate in a broad organizational environment</a:t>
            </a:r>
          </a:p>
          <a:p>
            <a:r>
              <a:rPr lang="en-US" dirty="0" smtClean="0"/>
              <a:t>Project managers need to use </a:t>
            </a:r>
            <a:r>
              <a:rPr lang="en-US" b="1" dirty="0" smtClean="0"/>
              <a:t>systems thinking:</a:t>
            </a:r>
          </a:p>
          <a:p>
            <a:pPr lvl="1"/>
            <a:r>
              <a:rPr lang="en-US" dirty="0" smtClean="0"/>
              <a:t>taking a holistic view of carrying out projects within the context of the organization--all stakeholders, perspectives, frames, viewpoints</a:t>
            </a:r>
          </a:p>
          <a:p>
            <a:r>
              <a:rPr lang="en-US" dirty="0" smtClean="0"/>
              <a:t>Senior managers must make sure projects continue to support current business needs</a:t>
            </a:r>
          </a:p>
          <a:p>
            <a:endParaRPr lang="en-US" dirty="0" smtClean="0"/>
          </a:p>
        </p:txBody>
      </p:sp>
      <p:sp>
        <p:nvSpPr>
          <p:cNvPr id="12292" name="Rectangle 2"/>
          <p:cNvSpPr>
            <a:spLocks noGrp="1" noChangeArrowheads="1"/>
          </p:cNvSpPr>
          <p:nvPr>
            <p:ph type="title"/>
          </p:nvPr>
        </p:nvSpPr>
        <p:spPr>
          <a:xfrm>
            <a:off x="304800" y="228600"/>
            <a:ext cx="8839200" cy="1143000"/>
          </a:xfrm>
        </p:spPr>
        <p:txBody>
          <a:bodyPr>
            <a:normAutofit fontScale="90000"/>
          </a:bodyPr>
          <a:lstStyle/>
          <a:p>
            <a:r>
              <a:rPr lang="en-US" dirty="0" smtClean="0"/>
              <a:t>Projects Cannot Be Run</a:t>
            </a:r>
            <a:br>
              <a:rPr lang="en-US" dirty="0" smtClean="0"/>
            </a:br>
            <a:r>
              <a:rPr lang="en-US" dirty="0" smtClean="0"/>
              <a:t>In Isolation</a:t>
            </a:r>
          </a:p>
        </p:txBody>
      </p:sp>
      <p:sp>
        <p:nvSpPr>
          <p:cNvPr id="1229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B3A963B-2A76-42DC-B4A5-25130FB0888A}" type="slidenum">
              <a:rPr lang="en-US"/>
              <a:pPr>
                <a:defRPr/>
              </a:pPr>
              <a:t>62</a:t>
            </a:fld>
            <a:endParaRPr lang="en-US" dirty="0"/>
          </a:p>
        </p:txBody>
      </p:sp>
    </p:spTree>
    <p:extLst>
      <p:ext uri="{BB962C8B-B14F-4D97-AF65-F5344CB8AC3E}">
        <p14:creationId xmlns:p14="http://schemas.microsoft.com/office/powerpoint/2010/main" val="3131609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92100" y="1608137"/>
            <a:ext cx="8458200" cy="4572000"/>
          </a:xfrm>
        </p:spPr>
        <p:txBody>
          <a:bodyPr/>
          <a:lstStyle/>
          <a:p>
            <a:pPr>
              <a:lnSpc>
                <a:spcPct val="90000"/>
              </a:lnSpc>
            </a:pPr>
            <a:r>
              <a:rPr lang="en-US" dirty="0" smtClean="0"/>
              <a:t>A </a:t>
            </a:r>
            <a:r>
              <a:rPr lang="en-US" b="1" dirty="0" smtClean="0"/>
              <a:t>systems approach </a:t>
            </a:r>
            <a:r>
              <a:rPr lang="en-US" dirty="0" smtClean="0"/>
              <a:t>emerged in the 1950s to describe a more analytical approach to management and problem solving</a:t>
            </a:r>
          </a:p>
          <a:p>
            <a:pPr>
              <a:lnSpc>
                <a:spcPct val="90000"/>
              </a:lnSpc>
            </a:pPr>
            <a:r>
              <a:rPr lang="en-US" dirty="0" smtClean="0"/>
              <a:t>Three parts include:</a:t>
            </a:r>
          </a:p>
          <a:p>
            <a:pPr lvl="1">
              <a:lnSpc>
                <a:spcPct val="90000"/>
              </a:lnSpc>
            </a:pPr>
            <a:r>
              <a:rPr lang="en-US" b="1" dirty="0" smtClean="0"/>
              <a:t>Systems philosophy</a:t>
            </a:r>
            <a:r>
              <a:rPr lang="en-US" dirty="0" smtClean="0"/>
              <a:t>: an overall model for thinking about things as systems</a:t>
            </a:r>
          </a:p>
          <a:p>
            <a:pPr lvl="1">
              <a:lnSpc>
                <a:spcPct val="90000"/>
              </a:lnSpc>
            </a:pPr>
            <a:r>
              <a:rPr lang="en-US" b="1" dirty="0" smtClean="0"/>
              <a:t>Systems analysis</a:t>
            </a:r>
            <a:r>
              <a:rPr lang="en-US" dirty="0" smtClean="0"/>
              <a:t>: problem-solving approach</a:t>
            </a:r>
          </a:p>
          <a:p>
            <a:pPr lvl="1">
              <a:lnSpc>
                <a:spcPct val="90000"/>
              </a:lnSpc>
            </a:pPr>
            <a:r>
              <a:rPr lang="en-US" b="1" dirty="0" smtClean="0"/>
              <a:t>Systems management</a:t>
            </a:r>
            <a:r>
              <a:rPr lang="en-US" dirty="0" smtClean="0"/>
              <a:t>: address business, technological, and organizational issues before making changes to systems</a:t>
            </a:r>
          </a:p>
        </p:txBody>
      </p:sp>
      <p:sp>
        <p:nvSpPr>
          <p:cNvPr id="13316" name="Rectangle 2"/>
          <p:cNvSpPr>
            <a:spLocks noGrp="1" noChangeArrowheads="1"/>
          </p:cNvSpPr>
          <p:nvPr>
            <p:ph type="title"/>
          </p:nvPr>
        </p:nvSpPr>
        <p:spPr>
          <a:xfrm>
            <a:off x="304800" y="152400"/>
            <a:ext cx="8839200" cy="1143000"/>
          </a:xfrm>
        </p:spPr>
        <p:txBody>
          <a:bodyPr>
            <a:normAutofit fontScale="90000"/>
          </a:bodyPr>
          <a:lstStyle/>
          <a:p>
            <a:r>
              <a:rPr lang="en-US" dirty="0" smtClean="0">
                <a:solidFill>
                  <a:srgbClr val="FF0000"/>
                </a:solidFill>
              </a:rPr>
              <a:t>A</a:t>
            </a:r>
            <a:r>
              <a:rPr lang="en-US" dirty="0" smtClean="0"/>
              <a:t> Systems View of Project Management</a:t>
            </a:r>
          </a:p>
        </p:txBody>
      </p:sp>
      <p:sp>
        <p:nvSpPr>
          <p:cNvPr id="1331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1C533D4-6C77-4C28-9310-1A48D750367A}" type="slidenum">
              <a:rPr lang="en-US"/>
              <a:pPr>
                <a:defRPr/>
              </a:pPr>
              <a:t>63</a:t>
            </a:fld>
            <a:endParaRPr lang="en-US" dirty="0"/>
          </a:p>
        </p:txBody>
      </p:sp>
    </p:spTree>
    <p:extLst>
      <p:ext uri="{BB962C8B-B14F-4D97-AF65-F5344CB8AC3E}">
        <p14:creationId xmlns:p14="http://schemas.microsoft.com/office/powerpoint/2010/main" val="1612055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t>Figure 2-1. Three Sphere Model for Systems Management</a:t>
            </a:r>
          </a:p>
        </p:txBody>
      </p:sp>
      <p:sp>
        <p:nvSpPr>
          <p:cNvPr id="7" name="Footer Placeholder 6"/>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64</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25" b="3693"/>
          <a:stretch/>
        </p:blipFill>
        <p:spPr>
          <a:xfrm>
            <a:off x="990600" y="1417638"/>
            <a:ext cx="7353300" cy="5174989"/>
          </a:xfrm>
          <a:prstGeom prst="rect">
            <a:avLst/>
          </a:prstGeom>
        </p:spPr>
      </p:pic>
    </p:spTree>
    <p:extLst>
      <p:ext uri="{BB962C8B-B14F-4D97-AF65-F5344CB8AC3E}">
        <p14:creationId xmlns:p14="http://schemas.microsoft.com/office/powerpoint/2010/main" val="7315672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8600" y="228600"/>
            <a:ext cx="8915400" cy="685800"/>
          </a:xfrm>
        </p:spPr>
        <p:txBody>
          <a:bodyPr>
            <a:normAutofit fontScale="90000"/>
          </a:bodyPr>
          <a:lstStyle/>
          <a:p>
            <a:r>
              <a:rPr lang="en-US" dirty="0" smtClean="0"/>
              <a:t>Figure 2-2. Perspectives on Organizations</a:t>
            </a:r>
          </a:p>
        </p:txBody>
      </p:sp>
      <p:sp>
        <p:nvSpPr>
          <p:cNvPr id="1638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12" name="Slide Number Placeholder 4"/>
          <p:cNvSpPr>
            <a:spLocks noGrp="1"/>
          </p:cNvSpPr>
          <p:nvPr>
            <p:ph type="sldNum" sz="quarter" idx="11"/>
          </p:nvPr>
        </p:nvSpPr>
        <p:spPr/>
        <p:txBody>
          <a:bodyPr/>
          <a:lstStyle/>
          <a:p>
            <a:pPr>
              <a:defRPr/>
            </a:pPr>
            <a:fld id="{54D9EE01-122A-4F6B-878B-46264A60159F}" type="slidenum">
              <a:rPr lang="en-US"/>
              <a:pPr>
                <a:defRPr/>
              </a:pPr>
              <a:t>65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17491"/>
            <a:ext cx="8456096" cy="4985515"/>
          </a:xfrm>
          <a:prstGeom prst="rect">
            <a:avLst/>
          </a:prstGeom>
        </p:spPr>
      </p:pic>
    </p:spTree>
    <p:extLst>
      <p:ext uri="{BB962C8B-B14F-4D97-AF65-F5344CB8AC3E}">
        <p14:creationId xmlns:p14="http://schemas.microsoft.com/office/powerpoint/2010/main" val="26669589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normAutofit/>
          </a:bodyPr>
          <a:lstStyle/>
          <a:p>
            <a:r>
              <a:rPr lang="en-US" dirty="0" smtClean="0"/>
              <a:t>What Went Wrong?</a:t>
            </a:r>
          </a:p>
        </p:txBody>
      </p:sp>
      <p:sp>
        <p:nvSpPr>
          <p:cNvPr id="8" name="Footer Placeholder 7"/>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0BD84499-56DB-4FF3-8D99-174F9EB97545}" type="slidenum">
              <a:rPr lang="en-US" smtClean="0"/>
              <a:pPr>
                <a:defRPr/>
              </a:pPr>
              <a:t>66</a:t>
            </a:fld>
            <a:endParaRPr lang="en-US" dirty="0"/>
          </a:p>
        </p:txBody>
      </p:sp>
      <p:sp>
        <p:nvSpPr>
          <p:cNvPr id="17411" name="Rectangle 3"/>
          <p:cNvSpPr>
            <a:spLocks noChangeArrowheads="1"/>
          </p:cNvSpPr>
          <p:nvPr/>
        </p:nvSpPr>
        <p:spPr bwMode="auto">
          <a:xfrm>
            <a:off x="381000" y="1295400"/>
            <a:ext cx="8534400" cy="3847207"/>
          </a:xfrm>
          <a:prstGeom prst="rect">
            <a:avLst/>
          </a:prstGeom>
          <a:noFill/>
          <a:ln w="9525">
            <a:noFill/>
            <a:miter lim="800000"/>
            <a:headEnd/>
            <a:tailEnd/>
          </a:ln>
        </p:spPr>
        <p:txBody>
          <a:bodyPr>
            <a:spAutoFit/>
          </a:bodyPr>
          <a:lstStyle/>
          <a:p>
            <a:pPr marL="342900" indent="-342900">
              <a:buFont typeface="Arial" pitchFamily="34" charset="0"/>
              <a:buChar char="•"/>
            </a:pPr>
            <a:r>
              <a:rPr lang="en-US" sz="2400" dirty="0"/>
              <a:t>In a paper titled “A Study in Project Failure,” two researchers examined the success </a:t>
            </a:r>
            <a:r>
              <a:rPr lang="en-US" sz="2400" dirty="0" smtClean="0"/>
              <a:t>and failure </a:t>
            </a:r>
            <a:r>
              <a:rPr lang="en-US" sz="2400" dirty="0"/>
              <a:t>of 214 IT projects over an eight-year period in several European countries. </a:t>
            </a:r>
            <a:endParaRPr lang="en-US" sz="2400" dirty="0" smtClean="0"/>
          </a:p>
          <a:p>
            <a:pPr marL="342900" indent="-342900">
              <a:buFont typeface="Arial" pitchFamily="34" charset="0"/>
              <a:buChar char="•"/>
            </a:pPr>
            <a:r>
              <a:rPr lang="en-US" sz="2400" dirty="0" smtClean="0"/>
              <a:t>The researchers </a:t>
            </a:r>
            <a:r>
              <a:rPr lang="en-US" sz="2400" dirty="0"/>
              <a:t>found that only one in eight (12.5 percent) were considered successful </a:t>
            </a:r>
            <a:r>
              <a:rPr lang="en-US" sz="2400" dirty="0" smtClean="0"/>
              <a:t>in terms </a:t>
            </a:r>
            <a:r>
              <a:rPr lang="en-US" sz="2400" dirty="0"/>
              <a:t>of meeting scope, time, and cost goals. </a:t>
            </a:r>
            <a:endParaRPr lang="en-US" sz="2400" dirty="0" smtClean="0"/>
          </a:p>
          <a:p>
            <a:pPr marL="342900" indent="-342900">
              <a:buFont typeface="Arial" pitchFamily="34" charset="0"/>
              <a:buChar char="•"/>
            </a:pPr>
            <a:r>
              <a:rPr lang="en-US" sz="2400" dirty="0" smtClean="0"/>
              <a:t>The </a:t>
            </a:r>
            <a:r>
              <a:rPr lang="en-US" sz="2400" dirty="0"/>
              <a:t>authors </a:t>
            </a:r>
            <a:r>
              <a:rPr lang="en-US" sz="2400" dirty="0" smtClean="0"/>
              <a:t>said that the </a:t>
            </a:r>
            <a:r>
              <a:rPr lang="en-US" sz="2800" b="1" dirty="0">
                <a:solidFill>
                  <a:srgbClr val="FF0000"/>
                </a:solidFill>
              </a:rPr>
              <a:t>culture</a:t>
            </a:r>
            <a:r>
              <a:rPr lang="en-US" sz="2400" dirty="0"/>
              <a:t> within many </a:t>
            </a:r>
            <a:r>
              <a:rPr lang="en-US" sz="2400" dirty="0" smtClean="0"/>
              <a:t>organizations </a:t>
            </a:r>
            <a:r>
              <a:rPr lang="en-US" sz="2400" dirty="0"/>
              <a:t>is often </a:t>
            </a:r>
            <a:r>
              <a:rPr lang="en-US" sz="2400" dirty="0" smtClean="0"/>
              <a:t>to blame</a:t>
            </a:r>
          </a:p>
          <a:p>
            <a:pPr marL="342900" indent="-342900">
              <a:buFont typeface="Arial" pitchFamily="34" charset="0"/>
              <a:buChar char="•"/>
            </a:pPr>
            <a:r>
              <a:rPr lang="en-US" sz="2400" dirty="0" smtClean="0">
                <a:cs typeface="Times New Roman" pitchFamily="18" charset="0"/>
              </a:rPr>
              <a:t>Among other things, people </a:t>
            </a:r>
            <a:r>
              <a:rPr lang="en-US" sz="2400" b="1" dirty="0" smtClean="0">
                <a:solidFill>
                  <a:srgbClr val="FF0000"/>
                </a:solidFill>
                <a:cs typeface="Times New Roman" pitchFamily="18" charset="0"/>
              </a:rPr>
              <a:t>often do not discuss important leadership, stakeholder, and risk management issues</a:t>
            </a:r>
            <a:endParaRPr lang="en-US" sz="2400" b="1" dirty="0">
              <a:solidFill>
                <a:srgbClr val="FF0000"/>
              </a:solidFill>
              <a:cs typeface="Times New Roman" pitchFamily="18" charset="0"/>
            </a:endParaRPr>
          </a:p>
        </p:txBody>
      </p:sp>
    </p:spTree>
    <p:extLst>
      <p:ext uri="{BB962C8B-B14F-4D97-AF65-F5344CB8AC3E}">
        <p14:creationId xmlns:p14="http://schemas.microsoft.com/office/powerpoint/2010/main" val="2052624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r>
              <a:rPr lang="en-US" dirty="0" smtClean="0"/>
              <a:t>3 basic organization structures</a:t>
            </a:r>
          </a:p>
          <a:p>
            <a:pPr lvl="1"/>
            <a:r>
              <a:rPr lang="en-US" sz="2800" b="1" dirty="0" smtClean="0"/>
              <a:t>Functional:</a:t>
            </a:r>
            <a:r>
              <a:rPr lang="en-US" sz="2800" dirty="0" smtClean="0"/>
              <a:t> functional managers report to the CEO</a:t>
            </a:r>
          </a:p>
          <a:p>
            <a:pPr lvl="1"/>
            <a:r>
              <a:rPr lang="en-US" sz="2800" b="1" dirty="0" smtClean="0"/>
              <a:t>Project:</a:t>
            </a:r>
            <a:r>
              <a:rPr lang="en-US" sz="2800" dirty="0" smtClean="0"/>
              <a:t> program managers report to the CEO</a:t>
            </a:r>
          </a:p>
          <a:p>
            <a:pPr lvl="1"/>
            <a:r>
              <a:rPr lang="en-US" sz="2800" b="1" dirty="0" smtClean="0"/>
              <a:t>Matrix:</a:t>
            </a:r>
            <a:r>
              <a:rPr lang="en-US" sz="2800" dirty="0" smtClean="0"/>
              <a:t> middle ground between functional and project structures; personnel often report to two or more bosses; structure can be weak, balanced, or strong matrix</a:t>
            </a:r>
          </a:p>
        </p:txBody>
      </p:sp>
      <p:sp>
        <p:nvSpPr>
          <p:cNvPr id="18436" name="Rectangle 2"/>
          <p:cNvSpPr>
            <a:spLocks noGrp="1" noChangeArrowheads="1"/>
          </p:cNvSpPr>
          <p:nvPr>
            <p:ph type="title"/>
          </p:nvPr>
        </p:nvSpPr>
        <p:spPr/>
        <p:txBody>
          <a:bodyPr/>
          <a:lstStyle/>
          <a:p>
            <a:r>
              <a:rPr lang="en-US" dirty="0" smtClean="0">
                <a:solidFill>
                  <a:srgbClr val="FF0000"/>
                </a:solidFill>
              </a:rPr>
              <a:t>O</a:t>
            </a:r>
            <a:r>
              <a:rPr lang="en-US" dirty="0" smtClean="0"/>
              <a:t>rganizational Structures</a:t>
            </a:r>
          </a:p>
        </p:txBody>
      </p:sp>
      <p:sp>
        <p:nvSpPr>
          <p:cNvPr id="1843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C4723D0A-DC20-4FDC-880A-596289672AA3}" type="slidenum">
              <a:rPr lang="en-US"/>
              <a:pPr>
                <a:defRPr/>
              </a:pPr>
              <a:t>67</a:t>
            </a:fld>
            <a:endParaRPr lang="en-US" dirty="0"/>
          </a:p>
        </p:txBody>
      </p:sp>
    </p:spTree>
    <p:extLst>
      <p:ext uri="{BB962C8B-B14F-4D97-AF65-F5344CB8AC3E}">
        <p14:creationId xmlns:p14="http://schemas.microsoft.com/office/powerpoint/2010/main" val="3042105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199" y="145330"/>
            <a:ext cx="8229600" cy="1143000"/>
          </a:xfrm>
        </p:spPr>
        <p:txBody>
          <a:bodyPr>
            <a:normAutofit fontScale="90000"/>
          </a:bodyPr>
          <a:lstStyle/>
          <a:p>
            <a:r>
              <a:rPr lang="en-US" sz="3600" dirty="0" smtClean="0">
                <a:solidFill>
                  <a:srgbClr val="FF0000"/>
                </a:solidFill>
              </a:rPr>
              <a:t>F</a:t>
            </a:r>
            <a:r>
              <a:rPr lang="en-US" sz="3600" dirty="0" smtClean="0"/>
              <a:t>igure 2-3. Functional, Project, and Matrix Organizational Structures</a:t>
            </a:r>
          </a:p>
        </p:txBody>
      </p:sp>
      <p:sp>
        <p:nvSpPr>
          <p:cNvPr id="19460" name="Footer Placeholder 3"/>
          <p:cNvSpPr>
            <a:spLocks noGrp="1"/>
          </p:cNvSpPr>
          <p:nvPr>
            <p:ph type="ftr" sz="quarter" idx="10"/>
          </p:nvPr>
        </p:nvSpPr>
        <p:spPr bwMode="auto">
          <a:noFill/>
          <a:ln>
            <a:miter lim="800000"/>
            <a:headEnd/>
            <a:tailEnd/>
          </a:ln>
        </p:spPr>
        <p:txBody>
          <a:bodyPr/>
          <a:lstStyle/>
          <a:p>
            <a:pPr algn="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68</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99" b="2675"/>
          <a:stretch/>
        </p:blipFill>
        <p:spPr>
          <a:xfrm>
            <a:off x="2209800" y="1295400"/>
            <a:ext cx="5181600" cy="5257800"/>
          </a:xfrm>
          <a:prstGeom prst="rect">
            <a:avLst/>
          </a:prstGeom>
        </p:spPr>
      </p:pic>
    </p:spTree>
    <p:extLst>
      <p:ext uri="{BB962C8B-B14F-4D97-AF65-F5344CB8AC3E}">
        <p14:creationId xmlns:p14="http://schemas.microsoft.com/office/powerpoint/2010/main" val="4082747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a:xfrm>
            <a:off x="493713" y="266700"/>
            <a:ext cx="8156575" cy="757238"/>
          </a:xfrm>
          <a:gradFill>
            <a:gsLst>
              <a:gs pos="0">
                <a:srgbClr val="990033">
                  <a:gamma/>
                  <a:shade val="46275"/>
                  <a:invGamma/>
                </a:srgbClr>
              </a:gs>
              <a:gs pos="50000">
                <a:srgbClr val="990033"/>
              </a:gs>
              <a:gs pos="100000">
                <a:srgbClr val="990033">
                  <a:gamma/>
                  <a:shade val="46275"/>
                  <a:invGamma/>
                </a:srgbClr>
              </a:gs>
            </a:gsLst>
            <a:lin ang="5400000"/>
          </a:gradFill>
          <a:ln/>
        </p:spPr>
        <p:txBody>
          <a:bodyPr/>
          <a:lstStyle/>
          <a:p>
            <a:r>
              <a:rPr lang="en-US" altLang="en-US" sz="2800"/>
              <a:t>Functional Organizations</a:t>
            </a:r>
          </a:p>
        </p:txBody>
      </p:sp>
      <p:grpSp>
        <p:nvGrpSpPr>
          <p:cNvPr id="85001" name="Group 9"/>
          <p:cNvGrpSpPr>
            <a:grpSpLocks/>
          </p:cNvGrpSpPr>
          <p:nvPr/>
        </p:nvGrpSpPr>
        <p:grpSpPr bwMode="auto">
          <a:xfrm>
            <a:off x="228600" y="1600200"/>
            <a:ext cx="8716962" cy="3505200"/>
            <a:chOff x="0" y="1187"/>
            <a:chExt cx="5539" cy="1857"/>
          </a:xfrm>
          <a:solidFill>
            <a:schemeClr val="tx1"/>
          </a:solidFill>
        </p:grpSpPr>
        <p:pic>
          <p:nvPicPr>
            <p:cNvPr id="84999" name="Picture 7" descr="0301a"/>
            <p:cNvPicPr>
              <a:picLocks noChangeAspect="1" noChangeArrowheads="1"/>
            </p:cNvPicPr>
            <p:nvPr/>
          </p:nvPicPr>
          <p:blipFill>
            <a:blip r:embed="rId3">
              <a:extLst>
                <a:ext uri="{28A0092B-C50C-407E-A947-70E740481C1C}">
                  <a14:useLocalDpi xmlns:a14="http://schemas.microsoft.com/office/drawing/2010/main" val="0"/>
                </a:ext>
              </a:extLst>
            </a:blip>
            <a:srcRect r="12222"/>
            <a:stretch>
              <a:fillRect/>
            </a:stretch>
          </p:blipFill>
          <p:spPr bwMode="auto">
            <a:xfrm>
              <a:off x="0" y="1187"/>
              <a:ext cx="3101" cy="1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00" name="Picture 8" descr="030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 y="1526"/>
              <a:ext cx="2832" cy="1512"/>
            </a:xfrm>
            <a:prstGeom prst="rect">
              <a:avLst/>
            </a:prstGeom>
            <a:grpFill/>
            <a:extLst/>
          </p:spPr>
        </p:pic>
      </p:grpSp>
    </p:spTree>
    <p:extLst>
      <p:ext uri="{BB962C8B-B14F-4D97-AF65-F5344CB8AC3E}">
        <p14:creationId xmlns:p14="http://schemas.microsoft.com/office/powerpoint/2010/main" val="82632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5001"/>
                                        </p:tgtEl>
                                        <p:attrNameLst>
                                          <p:attrName>style.visibility</p:attrName>
                                        </p:attrNameLst>
                                      </p:cBhvr>
                                      <p:to>
                                        <p:strVal val="visible"/>
                                      </p:to>
                                    </p:set>
                                    <p:animEffect transition="in" filter="wipe(up)">
                                      <p:cBhvr>
                                        <p:cTn id="7" dur="10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Mobile apps for Decision Support</a:t>
            </a:r>
          </a:p>
          <a:p>
            <a:pPr lvl="1"/>
            <a:r>
              <a:rPr lang="en-US" dirty="0" smtClean="0"/>
              <a:t>Integrated with Skype, </a:t>
            </a:r>
            <a:r>
              <a:rPr lang="en-US" dirty="0" err="1" smtClean="0"/>
              <a:t>FaceBook</a:t>
            </a:r>
            <a:r>
              <a:rPr lang="en-US" dirty="0" smtClean="0"/>
              <a:t> , Twitter, Face Time, etc.</a:t>
            </a:r>
          </a:p>
          <a:p>
            <a:pPr lvl="1"/>
            <a:r>
              <a:rPr lang="en-US" dirty="0" smtClean="0"/>
              <a:t>Allowing for distributed voting and data collection</a:t>
            </a:r>
          </a:p>
          <a:p>
            <a:r>
              <a:rPr lang="en-US" dirty="0" smtClean="0"/>
              <a:t>Mobile apps for Business Intelligence</a:t>
            </a:r>
          </a:p>
          <a:p>
            <a:r>
              <a:rPr lang="en-US" dirty="0" smtClean="0"/>
              <a:t>Mobile apps for 3D printers</a:t>
            </a:r>
            <a:endParaRPr lang="en-US" dirty="0"/>
          </a:p>
        </p:txBody>
      </p:sp>
      <p:sp>
        <p:nvSpPr>
          <p:cNvPr id="4" name="Slide Number Placeholder 3"/>
          <p:cNvSpPr>
            <a:spLocks noGrp="1"/>
          </p:cNvSpPr>
          <p:nvPr>
            <p:ph type="sldNum" sz="quarter" idx="4294967295"/>
          </p:nvPr>
        </p:nvSpPr>
        <p:spPr>
          <a:xfrm>
            <a:off x="6553200" y="6324600"/>
            <a:ext cx="1905000" cy="457200"/>
          </a:xfrm>
          <a:prstGeom prst="rect">
            <a:avLst/>
          </a:prstGeom>
        </p:spPr>
        <p:txBody>
          <a:bodyPr/>
          <a:lstStyle/>
          <a:p>
            <a:pPr>
              <a:defRPr/>
            </a:pPr>
            <a:fld id="{1953F6A9-037C-4679-A974-5A2F60203CED}"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Still more ideas for projects</a:t>
            </a:r>
            <a:endParaRPr lang="en-US" dirty="0"/>
          </a:p>
        </p:txBody>
      </p:sp>
    </p:spTree>
    <p:extLst>
      <p:ext uri="{BB962C8B-B14F-4D97-AF65-F5344CB8AC3E}">
        <p14:creationId xmlns:p14="http://schemas.microsoft.com/office/powerpoint/2010/main" val="8096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ltLang="en-US"/>
              <a:t>3–</a:t>
            </a:r>
            <a:fld id="{56245E0B-AFB1-4AD5-9867-E6602C5B1BEF}" type="slidenum">
              <a:rPr lang="en-US" altLang="en-US"/>
              <a:pPr/>
              <a:t>70</a:t>
            </a:fld>
            <a:endParaRPr lang="en-US" altLang="en-US"/>
          </a:p>
        </p:txBody>
      </p:sp>
      <p:sp>
        <p:nvSpPr>
          <p:cNvPr id="101378" name="AutoShape 2"/>
          <p:cNvSpPr>
            <a:spLocks noGrp="1" noChangeArrowheads="1"/>
          </p:cNvSpPr>
          <p:nvPr>
            <p:ph type="title"/>
          </p:nvPr>
        </p:nvSpPr>
        <p:spPr>
          <a:ln/>
        </p:spPr>
        <p:txBody>
          <a:bodyPr>
            <a:normAutofit fontScale="90000"/>
          </a:bodyPr>
          <a:lstStyle/>
          <a:p>
            <a:r>
              <a:rPr lang="en-US" altLang="en-US"/>
              <a:t>Functional Organization of Projects</a:t>
            </a:r>
          </a:p>
        </p:txBody>
      </p:sp>
      <p:sp>
        <p:nvSpPr>
          <p:cNvPr id="101379" name="Rectangle 3"/>
          <p:cNvSpPr>
            <a:spLocks noGrp="1" noChangeArrowheads="1"/>
          </p:cNvSpPr>
          <p:nvPr>
            <p:ph type="body" sz="half" idx="1"/>
          </p:nvPr>
        </p:nvSpPr>
        <p:spPr/>
        <p:txBody>
          <a:bodyPr/>
          <a:lstStyle/>
          <a:p>
            <a:pPr marL="171450" indent="-171450">
              <a:spcBef>
                <a:spcPct val="50000"/>
              </a:spcBef>
            </a:pPr>
            <a:r>
              <a:rPr lang="en-US" altLang="en-US" b="1"/>
              <a:t>Advantages</a:t>
            </a:r>
          </a:p>
          <a:p>
            <a:pPr marL="742950" lvl="1" indent="-400050">
              <a:spcBef>
                <a:spcPct val="50000"/>
              </a:spcBef>
              <a:buFontTx/>
              <a:buAutoNum type="arabicPeriod"/>
            </a:pPr>
            <a:r>
              <a:rPr lang="en-US" altLang="en-US" b="1"/>
              <a:t>No Structural Change</a:t>
            </a:r>
          </a:p>
          <a:p>
            <a:pPr marL="742950" lvl="1" indent="-400050">
              <a:spcBef>
                <a:spcPct val="50000"/>
              </a:spcBef>
              <a:buFontTx/>
              <a:buAutoNum type="arabicPeriod"/>
            </a:pPr>
            <a:r>
              <a:rPr lang="en-US" altLang="en-US" b="1"/>
              <a:t>Flexibility</a:t>
            </a:r>
          </a:p>
          <a:p>
            <a:pPr marL="742950" lvl="1" indent="-400050">
              <a:spcBef>
                <a:spcPct val="50000"/>
              </a:spcBef>
              <a:buFontTx/>
              <a:buAutoNum type="arabicPeriod"/>
            </a:pPr>
            <a:r>
              <a:rPr lang="en-US" altLang="en-US" b="1"/>
              <a:t>In-Depth Expertise</a:t>
            </a:r>
          </a:p>
          <a:p>
            <a:pPr marL="742950" lvl="1" indent="-400050">
              <a:spcBef>
                <a:spcPct val="50000"/>
              </a:spcBef>
              <a:buFontTx/>
              <a:buAutoNum type="arabicPeriod"/>
            </a:pPr>
            <a:r>
              <a:rPr lang="en-US" altLang="en-US" b="1"/>
              <a:t>Easy Post-Project Transition</a:t>
            </a:r>
          </a:p>
        </p:txBody>
      </p:sp>
      <p:sp>
        <p:nvSpPr>
          <p:cNvPr id="101380" name="Rectangle 4"/>
          <p:cNvSpPr>
            <a:spLocks noGrp="1" noChangeArrowheads="1"/>
          </p:cNvSpPr>
          <p:nvPr>
            <p:ph type="body" sz="half" idx="2"/>
          </p:nvPr>
        </p:nvSpPr>
        <p:spPr/>
        <p:txBody>
          <a:bodyPr/>
          <a:lstStyle/>
          <a:p>
            <a:pPr marL="171450" indent="-171450">
              <a:spcBef>
                <a:spcPct val="50000"/>
              </a:spcBef>
            </a:pPr>
            <a:r>
              <a:rPr lang="en-US" altLang="en-US" b="1"/>
              <a:t>Disadvantages</a:t>
            </a:r>
          </a:p>
          <a:p>
            <a:pPr marL="685800" lvl="1" indent="-400050">
              <a:spcBef>
                <a:spcPct val="50000"/>
              </a:spcBef>
              <a:buFontTx/>
              <a:buAutoNum type="arabicPeriod"/>
            </a:pPr>
            <a:r>
              <a:rPr lang="en-US" altLang="en-US" b="1"/>
              <a:t>Lack of Focus</a:t>
            </a:r>
          </a:p>
          <a:p>
            <a:pPr marL="685800" lvl="1" indent="-400050">
              <a:spcBef>
                <a:spcPct val="50000"/>
              </a:spcBef>
              <a:buFontTx/>
              <a:buAutoNum type="arabicPeriod"/>
            </a:pPr>
            <a:r>
              <a:rPr lang="en-US" altLang="en-US" b="1"/>
              <a:t>Poor Integration</a:t>
            </a:r>
          </a:p>
          <a:p>
            <a:pPr marL="685800" lvl="1" indent="-400050">
              <a:spcBef>
                <a:spcPct val="50000"/>
              </a:spcBef>
              <a:buFontTx/>
              <a:buAutoNum type="arabicPeriod"/>
            </a:pPr>
            <a:r>
              <a:rPr lang="en-US" altLang="en-US" b="1"/>
              <a:t>Slow</a:t>
            </a:r>
          </a:p>
          <a:p>
            <a:pPr marL="685800" lvl="1" indent="-400050">
              <a:spcBef>
                <a:spcPct val="50000"/>
              </a:spcBef>
              <a:buFontTx/>
              <a:buAutoNum type="arabicPeriod"/>
            </a:pPr>
            <a:r>
              <a:rPr lang="en-US" altLang="en-US" b="1"/>
              <a:t>Lack of Ownership</a:t>
            </a:r>
          </a:p>
        </p:txBody>
      </p:sp>
    </p:spTree>
    <p:extLst>
      <p:ext uri="{BB962C8B-B14F-4D97-AF65-F5344CB8AC3E}">
        <p14:creationId xmlns:p14="http://schemas.microsoft.com/office/powerpoint/2010/main" val="1596124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ox(out)">
                                      <p:cBhvr>
                                        <p:cTn id="7" dur="500"/>
                                        <p:tgtEl>
                                          <p:spTgt spid="1013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379">
                                            <p:txEl>
                                              <p:pRg st="0" end="0"/>
                                            </p:txEl>
                                          </p:spTgt>
                                        </p:tgtEl>
                                        <p:attrNameLst>
                                          <p:attrName>style.visibility</p:attrName>
                                        </p:attrNameLst>
                                      </p:cBhvr>
                                      <p:to>
                                        <p:strVal val="visible"/>
                                      </p:to>
                                    </p:set>
                                    <p:animEffect transition="in" filter="wipe(left)">
                                      <p:cBhvr>
                                        <p:cTn id="11" dur="500"/>
                                        <p:tgtEl>
                                          <p:spTgt spid="101379">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1379">
                                            <p:txEl>
                                              <p:pRg st="1" end="1"/>
                                            </p:txEl>
                                          </p:spTgt>
                                        </p:tgtEl>
                                        <p:attrNameLst>
                                          <p:attrName>style.visibility</p:attrName>
                                        </p:attrNameLst>
                                      </p:cBhvr>
                                      <p:to>
                                        <p:strVal val="visible"/>
                                      </p:to>
                                    </p:set>
                                    <p:animEffect transition="in" filter="wipe(left)">
                                      <p:cBhvr>
                                        <p:cTn id="15" dur="1000"/>
                                        <p:tgtEl>
                                          <p:spTgt spid="101379">
                                            <p:txEl>
                                              <p:pRg st="1" end="1"/>
                                            </p:txEl>
                                          </p:spTgt>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Effect transition="in" filter="wipe(left)">
                                      <p:cBhvr>
                                        <p:cTn id="19" dur="1000"/>
                                        <p:tgtEl>
                                          <p:spTgt spid="101379">
                                            <p:txEl>
                                              <p:pRg st="2" end="2"/>
                                            </p:txEl>
                                          </p:spTgt>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01379">
                                            <p:txEl>
                                              <p:pRg st="3" end="3"/>
                                            </p:txEl>
                                          </p:spTgt>
                                        </p:tgtEl>
                                        <p:attrNameLst>
                                          <p:attrName>style.visibility</p:attrName>
                                        </p:attrNameLst>
                                      </p:cBhvr>
                                      <p:to>
                                        <p:strVal val="visible"/>
                                      </p:to>
                                    </p:set>
                                    <p:animEffect transition="in" filter="wipe(left)">
                                      <p:cBhvr>
                                        <p:cTn id="23" dur="1000"/>
                                        <p:tgtEl>
                                          <p:spTgt spid="101379">
                                            <p:txEl>
                                              <p:pRg st="3" end="3"/>
                                            </p:txEl>
                                          </p:spTgt>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wipe(left)">
                                      <p:cBhvr>
                                        <p:cTn id="27" dur="1000"/>
                                        <p:tgtEl>
                                          <p:spTgt spid="101379">
                                            <p:txEl>
                                              <p:pRg st="4" end="4"/>
                                            </p:txEl>
                                          </p:spTgt>
                                        </p:tgtEl>
                                      </p:cBhvr>
                                    </p:animEffect>
                                  </p:childTnLst>
                                </p:cTn>
                              </p:par>
                            </p:childTnLst>
                          </p:cTn>
                        </p:par>
                        <p:par>
                          <p:cTn id="28" fill="hold" nodeType="afterGroup">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01380">
                                            <p:txEl>
                                              <p:pRg st="0" end="0"/>
                                            </p:txEl>
                                          </p:spTgt>
                                        </p:tgtEl>
                                        <p:attrNameLst>
                                          <p:attrName>style.visibility</p:attrName>
                                        </p:attrNameLst>
                                      </p:cBhvr>
                                      <p:to>
                                        <p:strVal val="visible"/>
                                      </p:to>
                                    </p:set>
                                    <p:animEffect transition="in" filter="wipe(left)">
                                      <p:cBhvr>
                                        <p:cTn id="31" dur="500"/>
                                        <p:tgtEl>
                                          <p:spTgt spid="101380">
                                            <p:txEl>
                                              <p:pRg st="0" end="0"/>
                                            </p:txEl>
                                          </p:spTgt>
                                        </p:tgtEl>
                                      </p:cBhvr>
                                    </p:animEffect>
                                  </p:childTnLst>
                                </p:cTn>
                              </p:par>
                            </p:childTnLst>
                          </p:cTn>
                        </p:par>
                        <p:par>
                          <p:cTn id="32" fill="hold" nodeType="afterGroup">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1380">
                                            <p:txEl>
                                              <p:pRg st="1" end="1"/>
                                            </p:txEl>
                                          </p:spTgt>
                                        </p:tgtEl>
                                        <p:attrNameLst>
                                          <p:attrName>style.visibility</p:attrName>
                                        </p:attrNameLst>
                                      </p:cBhvr>
                                      <p:to>
                                        <p:strVal val="visible"/>
                                      </p:to>
                                    </p:set>
                                    <p:animEffect transition="in" filter="wipe(left)">
                                      <p:cBhvr>
                                        <p:cTn id="35" dur="1000"/>
                                        <p:tgtEl>
                                          <p:spTgt spid="101380">
                                            <p:txEl>
                                              <p:pRg st="1" end="1"/>
                                            </p:txEl>
                                          </p:spTgt>
                                        </p:tgtEl>
                                      </p:cBhvr>
                                    </p:animEffect>
                                  </p:childTnLst>
                                </p:cTn>
                              </p:par>
                            </p:childTnLst>
                          </p:cTn>
                        </p:par>
                        <p:par>
                          <p:cTn id="36" fill="hold" nodeType="afterGroup">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01380">
                                            <p:txEl>
                                              <p:pRg st="2" end="2"/>
                                            </p:txEl>
                                          </p:spTgt>
                                        </p:tgtEl>
                                        <p:attrNameLst>
                                          <p:attrName>style.visibility</p:attrName>
                                        </p:attrNameLst>
                                      </p:cBhvr>
                                      <p:to>
                                        <p:strVal val="visible"/>
                                      </p:to>
                                    </p:set>
                                    <p:animEffect transition="in" filter="wipe(left)">
                                      <p:cBhvr>
                                        <p:cTn id="39" dur="1000"/>
                                        <p:tgtEl>
                                          <p:spTgt spid="101380">
                                            <p:txEl>
                                              <p:pRg st="2" end="2"/>
                                            </p:txEl>
                                          </p:spTgt>
                                        </p:tgtEl>
                                      </p:cBhvr>
                                    </p:animEffect>
                                  </p:childTnLst>
                                </p:cTn>
                              </p:par>
                            </p:childTnLst>
                          </p:cTn>
                        </p:par>
                        <p:par>
                          <p:cTn id="40" fill="hold" nodeType="afterGroup">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101380">
                                            <p:txEl>
                                              <p:pRg st="3" end="3"/>
                                            </p:txEl>
                                          </p:spTgt>
                                        </p:tgtEl>
                                        <p:attrNameLst>
                                          <p:attrName>style.visibility</p:attrName>
                                        </p:attrNameLst>
                                      </p:cBhvr>
                                      <p:to>
                                        <p:strVal val="visible"/>
                                      </p:to>
                                    </p:set>
                                    <p:animEffect transition="in" filter="wipe(left)">
                                      <p:cBhvr>
                                        <p:cTn id="43" dur="1000"/>
                                        <p:tgtEl>
                                          <p:spTgt spid="101380">
                                            <p:txEl>
                                              <p:pRg st="3" end="3"/>
                                            </p:txEl>
                                          </p:spTgt>
                                        </p:tgtEl>
                                      </p:cBhvr>
                                    </p:animEffect>
                                  </p:childTnLst>
                                </p:cTn>
                              </p:par>
                            </p:childTnLst>
                          </p:cTn>
                        </p:par>
                        <p:par>
                          <p:cTn id="44" fill="hold" nodeType="afterGroup">
                            <p:stCondLst>
                              <p:cond delay="8500"/>
                            </p:stCondLst>
                            <p:childTnLst>
                              <p:par>
                                <p:cTn id="45" presetID="22" presetClass="entr" presetSubtype="8" fill="hold" grpId="0" nodeType="afterEffect">
                                  <p:stCondLst>
                                    <p:cond delay="0"/>
                                  </p:stCondLst>
                                  <p:childTnLst>
                                    <p:set>
                                      <p:cBhvr>
                                        <p:cTn id="46" dur="1" fill="hold">
                                          <p:stCondLst>
                                            <p:cond delay="0"/>
                                          </p:stCondLst>
                                        </p:cTn>
                                        <p:tgtEl>
                                          <p:spTgt spid="101380">
                                            <p:txEl>
                                              <p:pRg st="4" end="4"/>
                                            </p:txEl>
                                          </p:spTgt>
                                        </p:tgtEl>
                                        <p:attrNameLst>
                                          <p:attrName>style.visibility</p:attrName>
                                        </p:attrNameLst>
                                      </p:cBhvr>
                                      <p:to>
                                        <p:strVal val="visible"/>
                                      </p:to>
                                    </p:set>
                                    <p:animEffect transition="in" filter="wipe(left)">
                                      <p:cBhvr>
                                        <p:cTn id="47" dur="1000"/>
                                        <p:tgtEl>
                                          <p:spTgt spid="1013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379" grpId="0" build="p" autoUpdateAnimBg="0"/>
      <p:bldP spid="10138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3–</a:t>
            </a:r>
            <a:fld id="{5DB0384A-91F2-4888-AC3D-F148AC8A6572}" type="slidenum">
              <a:rPr lang="en-US" altLang="en-US"/>
              <a:pPr/>
              <a:t>71</a:t>
            </a:fld>
            <a:endParaRPr lang="en-US" altLang="en-US"/>
          </a:p>
        </p:txBody>
      </p:sp>
      <p:sp>
        <p:nvSpPr>
          <p:cNvPr id="28688" name="AutoShape 1040"/>
          <p:cNvSpPr>
            <a:spLocks noGrp="1" noChangeArrowheads="1"/>
          </p:cNvSpPr>
          <p:nvPr>
            <p:ph type="title"/>
          </p:nvPr>
        </p:nvSpPr>
        <p:spPr>
          <a:ln/>
        </p:spPr>
        <p:txBody>
          <a:bodyPr>
            <a:normAutofit fontScale="90000"/>
          </a:bodyPr>
          <a:lstStyle/>
          <a:p>
            <a:r>
              <a:rPr lang="en-US" altLang="en-US"/>
              <a:t>Project Management Structures (cont’d)</a:t>
            </a:r>
          </a:p>
        </p:txBody>
      </p:sp>
      <p:sp>
        <p:nvSpPr>
          <p:cNvPr id="28689" name="Rectangle 1041"/>
          <p:cNvSpPr>
            <a:spLocks noGrp="1" noChangeArrowheads="1"/>
          </p:cNvSpPr>
          <p:nvPr>
            <p:ph type="body" idx="1"/>
          </p:nvPr>
        </p:nvSpPr>
        <p:spPr>
          <a:xfrm>
            <a:off x="457200" y="1692275"/>
            <a:ext cx="8229600" cy="4525962"/>
          </a:xfrm>
        </p:spPr>
        <p:txBody>
          <a:bodyPr/>
          <a:lstStyle/>
          <a:p>
            <a:pPr>
              <a:spcBef>
                <a:spcPct val="50000"/>
              </a:spcBef>
            </a:pPr>
            <a:r>
              <a:rPr lang="en-US" altLang="en-US" dirty="0"/>
              <a:t>Organizing Projects: Dedicated Teams</a:t>
            </a:r>
          </a:p>
          <a:p>
            <a:pPr lvl="1">
              <a:spcBef>
                <a:spcPct val="50000"/>
              </a:spcBef>
            </a:pPr>
            <a:r>
              <a:rPr lang="en-US" altLang="en-US" dirty="0"/>
              <a:t>Teams operate as separate units under the leadership of a full-time project manager.</a:t>
            </a:r>
          </a:p>
          <a:p>
            <a:pPr lvl="1">
              <a:spcBef>
                <a:spcPct val="50000"/>
              </a:spcBef>
            </a:pPr>
            <a:r>
              <a:rPr lang="en-US" altLang="en-US" dirty="0"/>
              <a:t>In a </a:t>
            </a:r>
            <a:r>
              <a:rPr lang="en-US" altLang="en-US" b="1" i="1" dirty="0" err="1"/>
              <a:t>projectized</a:t>
            </a:r>
            <a:r>
              <a:rPr lang="en-US" altLang="en-US" dirty="0"/>
              <a:t> organization where projects are the dominant form of business, functional departments are responsible for providing support for its teams.</a:t>
            </a:r>
          </a:p>
        </p:txBody>
      </p:sp>
    </p:spTree>
    <p:extLst>
      <p:ext uri="{BB962C8B-B14F-4D97-AF65-F5344CB8AC3E}">
        <p14:creationId xmlns:p14="http://schemas.microsoft.com/office/powerpoint/2010/main" val="7696340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r>
              <a:rPr lang="en-US" altLang="en-US"/>
              <a:t>3–</a:t>
            </a:r>
            <a:fld id="{45FFE9D6-C520-4506-82A6-2C7AA7EE92A1}" type="slidenum">
              <a:rPr lang="en-US" altLang="en-US"/>
              <a:pPr/>
              <a:t>72</a:t>
            </a:fld>
            <a:endParaRPr lang="en-US" altLang="en-US"/>
          </a:p>
        </p:txBody>
      </p:sp>
      <p:sp>
        <p:nvSpPr>
          <p:cNvPr id="86018" name="AutoShape 2"/>
          <p:cNvSpPr>
            <a:spLocks noGrp="1" noChangeArrowheads="1"/>
          </p:cNvSpPr>
          <p:nvPr>
            <p:ph type="title"/>
          </p:nvPr>
        </p:nvSpPr>
        <p:spPr>
          <a:xfrm>
            <a:off x="493713" y="266700"/>
            <a:ext cx="8156575" cy="757238"/>
          </a:xfrm>
          <a:gradFill>
            <a:gsLst>
              <a:gs pos="0">
                <a:srgbClr val="990033">
                  <a:gamma/>
                  <a:shade val="46275"/>
                  <a:invGamma/>
                </a:srgbClr>
              </a:gs>
              <a:gs pos="50000">
                <a:srgbClr val="990033"/>
              </a:gs>
              <a:gs pos="100000">
                <a:srgbClr val="990033">
                  <a:gamma/>
                  <a:shade val="46275"/>
                  <a:invGamma/>
                </a:srgbClr>
              </a:gs>
            </a:gsLst>
            <a:lin ang="5400000"/>
          </a:gradFill>
          <a:ln/>
        </p:spPr>
        <p:txBody>
          <a:bodyPr/>
          <a:lstStyle/>
          <a:p>
            <a:r>
              <a:rPr lang="en-US" altLang="en-US" sz="2800"/>
              <a:t>Dedicated Project Team</a:t>
            </a:r>
          </a:p>
        </p:txBody>
      </p:sp>
      <p:grpSp>
        <p:nvGrpSpPr>
          <p:cNvPr id="86024" name="Group 8"/>
          <p:cNvGrpSpPr>
            <a:grpSpLocks/>
          </p:cNvGrpSpPr>
          <p:nvPr/>
        </p:nvGrpSpPr>
        <p:grpSpPr bwMode="auto">
          <a:xfrm>
            <a:off x="152400" y="1260476"/>
            <a:ext cx="8839199" cy="4584699"/>
            <a:chOff x="391" y="887"/>
            <a:chExt cx="5038" cy="2518"/>
          </a:xfrm>
          <a:solidFill>
            <a:schemeClr val="tx1"/>
          </a:solidFill>
        </p:grpSpPr>
        <p:pic>
          <p:nvPicPr>
            <p:cNvPr id="86021" name="Picture 5" descr="03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 y="887"/>
              <a:ext cx="2660" cy="1452"/>
            </a:xfrm>
            <a:prstGeom prst="rect">
              <a:avLst/>
            </a:prstGeom>
            <a:grpFill/>
            <a:extLst/>
          </p:spPr>
        </p:pic>
        <p:pic>
          <p:nvPicPr>
            <p:cNvPr id="86022" name="Picture 6" descr="0302b"/>
            <p:cNvPicPr>
              <a:picLocks noChangeArrowheads="1"/>
            </p:cNvPicPr>
            <p:nvPr/>
          </p:nvPicPr>
          <p:blipFill>
            <a:blip r:embed="rId4">
              <a:extLst>
                <a:ext uri="{28A0092B-C50C-407E-A947-70E740481C1C}">
                  <a14:useLocalDpi xmlns:a14="http://schemas.microsoft.com/office/drawing/2010/main" val="0"/>
                </a:ext>
              </a:extLst>
            </a:blip>
            <a:srcRect l="4465"/>
            <a:stretch>
              <a:fillRect/>
            </a:stretch>
          </p:blipFill>
          <p:spPr bwMode="auto">
            <a:xfrm>
              <a:off x="2625" y="1286"/>
              <a:ext cx="2804" cy="2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955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wipe(up)">
                                      <p:cBhvr>
                                        <p:cTn id="7" dur="10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a:xfrm>
            <a:off x="228600" y="274638"/>
            <a:ext cx="8839200" cy="1143000"/>
          </a:xfrm>
          <a:ln/>
        </p:spPr>
        <p:txBody>
          <a:bodyPr>
            <a:normAutofit fontScale="90000"/>
          </a:bodyPr>
          <a:lstStyle/>
          <a:p>
            <a:r>
              <a:rPr lang="en-US" altLang="en-US" dirty="0"/>
              <a:t>Project Organization: Dedicated Team</a:t>
            </a:r>
          </a:p>
        </p:txBody>
      </p:sp>
      <p:sp>
        <p:nvSpPr>
          <p:cNvPr id="102403" name="Rectangle 3"/>
          <p:cNvSpPr>
            <a:spLocks noGrp="1" noChangeArrowheads="1"/>
          </p:cNvSpPr>
          <p:nvPr>
            <p:ph type="body" sz="half" idx="1"/>
          </p:nvPr>
        </p:nvSpPr>
        <p:spPr>
          <a:xfrm>
            <a:off x="754063" y="1519238"/>
            <a:ext cx="3962400" cy="4876800"/>
          </a:xfrm>
        </p:spPr>
        <p:txBody>
          <a:bodyPr/>
          <a:lstStyle/>
          <a:p>
            <a:pPr marL="171450" indent="-171450">
              <a:spcBef>
                <a:spcPct val="50000"/>
              </a:spcBef>
            </a:pPr>
            <a:r>
              <a:rPr lang="en-US" altLang="en-US" b="1" dirty="0"/>
              <a:t>Advantages</a:t>
            </a:r>
          </a:p>
          <a:p>
            <a:pPr marL="742950" lvl="1" indent="-400050">
              <a:spcBef>
                <a:spcPct val="50000"/>
              </a:spcBef>
              <a:buFontTx/>
              <a:buAutoNum type="arabicPeriod"/>
            </a:pPr>
            <a:r>
              <a:rPr lang="en-US" altLang="en-US" b="1" dirty="0"/>
              <a:t>Simple</a:t>
            </a:r>
          </a:p>
          <a:p>
            <a:pPr marL="742950" lvl="1" indent="-400050">
              <a:spcBef>
                <a:spcPct val="50000"/>
              </a:spcBef>
              <a:buFontTx/>
              <a:buAutoNum type="arabicPeriod"/>
            </a:pPr>
            <a:r>
              <a:rPr lang="en-US" altLang="en-US" b="1" dirty="0"/>
              <a:t>Fast</a:t>
            </a:r>
          </a:p>
          <a:p>
            <a:pPr marL="742950" lvl="1" indent="-400050">
              <a:spcBef>
                <a:spcPct val="50000"/>
              </a:spcBef>
              <a:buFontTx/>
              <a:buAutoNum type="arabicPeriod"/>
            </a:pPr>
            <a:r>
              <a:rPr lang="en-US" altLang="en-US" b="1" dirty="0"/>
              <a:t>Cohesive</a:t>
            </a:r>
          </a:p>
          <a:p>
            <a:pPr marL="742950" lvl="1" indent="-400050">
              <a:spcBef>
                <a:spcPct val="50000"/>
              </a:spcBef>
              <a:buFontTx/>
              <a:buAutoNum type="arabicPeriod"/>
            </a:pPr>
            <a:r>
              <a:rPr lang="en-US" altLang="en-US" b="1" dirty="0"/>
              <a:t>Cross-Functional Integration</a:t>
            </a:r>
          </a:p>
        </p:txBody>
      </p:sp>
      <p:sp>
        <p:nvSpPr>
          <p:cNvPr id="102404" name="Rectangle 4"/>
          <p:cNvSpPr>
            <a:spLocks noGrp="1" noChangeArrowheads="1"/>
          </p:cNvSpPr>
          <p:nvPr>
            <p:ph type="body" sz="half" idx="2"/>
          </p:nvPr>
        </p:nvSpPr>
        <p:spPr>
          <a:xfrm>
            <a:off x="4441826" y="1519238"/>
            <a:ext cx="4205287" cy="4876800"/>
          </a:xfrm>
        </p:spPr>
        <p:txBody>
          <a:bodyPr/>
          <a:lstStyle/>
          <a:p>
            <a:pPr marL="171450" indent="-171450">
              <a:spcBef>
                <a:spcPct val="50000"/>
              </a:spcBef>
            </a:pPr>
            <a:r>
              <a:rPr lang="en-US" altLang="en-US" b="1"/>
              <a:t>Disadvantages</a:t>
            </a:r>
          </a:p>
          <a:p>
            <a:pPr marL="742950" lvl="1" indent="-400050">
              <a:spcBef>
                <a:spcPct val="50000"/>
              </a:spcBef>
              <a:buFontTx/>
              <a:buAutoNum type="arabicPeriod"/>
            </a:pPr>
            <a:r>
              <a:rPr lang="en-US" altLang="en-US" b="1"/>
              <a:t>Expensive</a:t>
            </a:r>
          </a:p>
          <a:p>
            <a:pPr marL="742950" lvl="1" indent="-400050">
              <a:spcBef>
                <a:spcPct val="50000"/>
              </a:spcBef>
              <a:buFontTx/>
              <a:buAutoNum type="arabicPeriod"/>
            </a:pPr>
            <a:r>
              <a:rPr lang="en-US" altLang="en-US" b="1"/>
              <a:t>Internal Strife</a:t>
            </a:r>
          </a:p>
          <a:p>
            <a:pPr marL="742950" lvl="1" indent="-400050">
              <a:spcBef>
                <a:spcPct val="50000"/>
              </a:spcBef>
              <a:buFontTx/>
              <a:buAutoNum type="arabicPeriod"/>
            </a:pPr>
            <a:r>
              <a:rPr lang="en-US" altLang="en-US" b="1"/>
              <a:t>Limited Technological Expertise</a:t>
            </a:r>
          </a:p>
          <a:p>
            <a:pPr marL="742950" lvl="1" indent="-400050">
              <a:spcBef>
                <a:spcPct val="50000"/>
              </a:spcBef>
              <a:buFontTx/>
              <a:buAutoNum type="arabicPeriod"/>
            </a:pPr>
            <a:r>
              <a:rPr lang="en-US" altLang="en-US" b="1"/>
              <a:t>Difficult Post-Project Transition</a:t>
            </a:r>
          </a:p>
        </p:txBody>
      </p:sp>
    </p:spTree>
    <p:extLst>
      <p:ext uri="{BB962C8B-B14F-4D97-AF65-F5344CB8AC3E}">
        <p14:creationId xmlns:p14="http://schemas.microsoft.com/office/powerpoint/2010/main" val="3251793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ox(out)">
                                      <p:cBhvr>
                                        <p:cTn id="7" dur="500"/>
                                        <p:tgtEl>
                                          <p:spTgt spid="1024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animEffect transition="in" filter="wipe(left)">
                                      <p:cBhvr>
                                        <p:cTn id="11" dur="500"/>
                                        <p:tgtEl>
                                          <p:spTgt spid="102403">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403">
                                            <p:txEl>
                                              <p:pRg st="1" end="1"/>
                                            </p:txEl>
                                          </p:spTgt>
                                        </p:tgtEl>
                                        <p:attrNameLst>
                                          <p:attrName>style.visibility</p:attrName>
                                        </p:attrNameLst>
                                      </p:cBhvr>
                                      <p:to>
                                        <p:strVal val="visible"/>
                                      </p:to>
                                    </p:set>
                                    <p:animEffect transition="in" filter="wipe(left)">
                                      <p:cBhvr>
                                        <p:cTn id="15" dur="1000"/>
                                        <p:tgtEl>
                                          <p:spTgt spid="102403">
                                            <p:txEl>
                                              <p:pRg st="1" end="1"/>
                                            </p:txEl>
                                          </p:spTgt>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Effect transition="in" filter="wipe(left)">
                                      <p:cBhvr>
                                        <p:cTn id="19" dur="1000"/>
                                        <p:tgtEl>
                                          <p:spTgt spid="102403">
                                            <p:txEl>
                                              <p:pRg st="2" end="2"/>
                                            </p:txEl>
                                          </p:spTgt>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02403">
                                            <p:txEl>
                                              <p:pRg st="3" end="3"/>
                                            </p:txEl>
                                          </p:spTgt>
                                        </p:tgtEl>
                                        <p:attrNameLst>
                                          <p:attrName>style.visibility</p:attrName>
                                        </p:attrNameLst>
                                      </p:cBhvr>
                                      <p:to>
                                        <p:strVal val="visible"/>
                                      </p:to>
                                    </p:set>
                                    <p:animEffect transition="in" filter="wipe(left)">
                                      <p:cBhvr>
                                        <p:cTn id="23" dur="1000"/>
                                        <p:tgtEl>
                                          <p:spTgt spid="102403">
                                            <p:txEl>
                                              <p:pRg st="3" end="3"/>
                                            </p:txEl>
                                          </p:spTgt>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wipe(left)">
                                      <p:cBhvr>
                                        <p:cTn id="27" dur="1000"/>
                                        <p:tgtEl>
                                          <p:spTgt spid="102403">
                                            <p:txEl>
                                              <p:pRg st="4" end="4"/>
                                            </p:txEl>
                                          </p:spTgt>
                                        </p:tgtEl>
                                      </p:cBhvr>
                                    </p:animEffect>
                                  </p:childTnLst>
                                </p:cTn>
                              </p:par>
                            </p:childTnLst>
                          </p:cTn>
                        </p:par>
                        <p:par>
                          <p:cTn id="28" fill="hold" nodeType="afterGroup">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02404">
                                            <p:txEl>
                                              <p:pRg st="0" end="0"/>
                                            </p:txEl>
                                          </p:spTgt>
                                        </p:tgtEl>
                                        <p:attrNameLst>
                                          <p:attrName>style.visibility</p:attrName>
                                        </p:attrNameLst>
                                      </p:cBhvr>
                                      <p:to>
                                        <p:strVal val="visible"/>
                                      </p:to>
                                    </p:set>
                                    <p:animEffect transition="in" filter="wipe(left)">
                                      <p:cBhvr>
                                        <p:cTn id="31" dur="500"/>
                                        <p:tgtEl>
                                          <p:spTgt spid="102404">
                                            <p:txEl>
                                              <p:pRg st="0" end="0"/>
                                            </p:txEl>
                                          </p:spTgt>
                                        </p:tgtEl>
                                      </p:cBhvr>
                                    </p:animEffect>
                                  </p:childTnLst>
                                </p:cTn>
                              </p:par>
                            </p:childTnLst>
                          </p:cTn>
                        </p:par>
                        <p:par>
                          <p:cTn id="32" fill="hold" nodeType="afterGroup">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2404">
                                            <p:txEl>
                                              <p:pRg st="1" end="1"/>
                                            </p:txEl>
                                          </p:spTgt>
                                        </p:tgtEl>
                                        <p:attrNameLst>
                                          <p:attrName>style.visibility</p:attrName>
                                        </p:attrNameLst>
                                      </p:cBhvr>
                                      <p:to>
                                        <p:strVal val="visible"/>
                                      </p:to>
                                    </p:set>
                                    <p:animEffect transition="in" filter="wipe(left)">
                                      <p:cBhvr>
                                        <p:cTn id="35" dur="1000"/>
                                        <p:tgtEl>
                                          <p:spTgt spid="102404">
                                            <p:txEl>
                                              <p:pRg st="1" end="1"/>
                                            </p:txEl>
                                          </p:spTgt>
                                        </p:tgtEl>
                                      </p:cBhvr>
                                    </p:animEffect>
                                  </p:childTnLst>
                                </p:cTn>
                              </p:par>
                            </p:childTnLst>
                          </p:cTn>
                        </p:par>
                        <p:par>
                          <p:cTn id="36" fill="hold" nodeType="afterGroup">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02404">
                                            <p:txEl>
                                              <p:pRg st="2" end="2"/>
                                            </p:txEl>
                                          </p:spTgt>
                                        </p:tgtEl>
                                        <p:attrNameLst>
                                          <p:attrName>style.visibility</p:attrName>
                                        </p:attrNameLst>
                                      </p:cBhvr>
                                      <p:to>
                                        <p:strVal val="visible"/>
                                      </p:to>
                                    </p:set>
                                    <p:animEffect transition="in" filter="wipe(left)">
                                      <p:cBhvr>
                                        <p:cTn id="39" dur="1000"/>
                                        <p:tgtEl>
                                          <p:spTgt spid="102404">
                                            <p:txEl>
                                              <p:pRg st="2" end="2"/>
                                            </p:txEl>
                                          </p:spTgt>
                                        </p:tgtEl>
                                      </p:cBhvr>
                                    </p:animEffect>
                                  </p:childTnLst>
                                </p:cTn>
                              </p:par>
                            </p:childTnLst>
                          </p:cTn>
                        </p:par>
                        <p:par>
                          <p:cTn id="40" fill="hold" nodeType="afterGroup">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102404">
                                            <p:txEl>
                                              <p:pRg st="3" end="3"/>
                                            </p:txEl>
                                          </p:spTgt>
                                        </p:tgtEl>
                                        <p:attrNameLst>
                                          <p:attrName>style.visibility</p:attrName>
                                        </p:attrNameLst>
                                      </p:cBhvr>
                                      <p:to>
                                        <p:strVal val="visible"/>
                                      </p:to>
                                    </p:set>
                                    <p:animEffect transition="in" filter="wipe(left)">
                                      <p:cBhvr>
                                        <p:cTn id="43" dur="1000"/>
                                        <p:tgtEl>
                                          <p:spTgt spid="102404">
                                            <p:txEl>
                                              <p:pRg st="3" end="3"/>
                                            </p:txEl>
                                          </p:spTgt>
                                        </p:tgtEl>
                                      </p:cBhvr>
                                    </p:animEffect>
                                  </p:childTnLst>
                                </p:cTn>
                              </p:par>
                            </p:childTnLst>
                          </p:cTn>
                        </p:par>
                        <p:par>
                          <p:cTn id="44" fill="hold" nodeType="afterGroup">
                            <p:stCondLst>
                              <p:cond delay="8500"/>
                            </p:stCondLst>
                            <p:childTnLst>
                              <p:par>
                                <p:cTn id="45" presetID="22" presetClass="entr" presetSubtype="8" fill="hold" grpId="0" nodeType="afterEffect">
                                  <p:stCondLst>
                                    <p:cond delay="0"/>
                                  </p:stCondLst>
                                  <p:childTnLst>
                                    <p:set>
                                      <p:cBhvr>
                                        <p:cTn id="46" dur="1" fill="hold">
                                          <p:stCondLst>
                                            <p:cond delay="0"/>
                                          </p:stCondLst>
                                        </p:cTn>
                                        <p:tgtEl>
                                          <p:spTgt spid="102404">
                                            <p:txEl>
                                              <p:pRg st="4" end="4"/>
                                            </p:txEl>
                                          </p:spTgt>
                                        </p:tgtEl>
                                        <p:attrNameLst>
                                          <p:attrName>style.visibility</p:attrName>
                                        </p:attrNameLst>
                                      </p:cBhvr>
                                      <p:to>
                                        <p:strVal val="visible"/>
                                      </p:to>
                                    </p:set>
                                    <p:animEffect transition="in" filter="wipe(left)">
                                      <p:cBhvr>
                                        <p:cTn id="47" dur="1000"/>
                                        <p:tgtEl>
                                          <p:spTgt spid="102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3" grpId="0" build="p" autoUpdateAnimBg="0"/>
      <p:bldP spid="102404"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3–</a:t>
            </a:r>
            <a:fld id="{0C03B38D-C893-46B2-BDDA-CF9944BAAF65}" type="slidenum">
              <a:rPr lang="en-US" altLang="en-US"/>
              <a:pPr/>
              <a:t>74</a:t>
            </a:fld>
            <a:endParaRPr lang="en-US" altLang="en-US"/>
          </a:p>
        </p:txBody>
      </p:sp>
      <p:pic>
        <p:nvPicPr>
          <p:cNvPr id="87045" name="Picture 5" descr="0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1116013"/>
            <a:ext cx="7223125" cy="5149850"/>
          </a:xfrm>
          <a:prstGeom prst="rect">
            <a:avLst/>
          </a:prstGeom>
          <a:noFill/>
          <a:extLst>
            <a:ext uri="{909E8E84-426E-40DD-AFC4-6F175D3DCCD1}">
              <a14:hiddenFill xmlns:a14="http://schemas.microsoft.com/office/drawing/2010/main">
                <a:solidFill>
                  <a:srgbClr val="FFFFFF"/>
                </a:solidFill>
              </a14:hiddenFill>
            </a:ext>
          </a:extLst>
        </p:spPr>
      </p:pic>
      <p:sp>
        <p:nvSpPr>
          <p:cNvPr id="87042" name="AutoShape 2"/>
          <p:cNvSpPr>
            <a:spLocks noGrp="1" noChangeArrowheads="1"/>
          </p:cNvSpPr>
          <p:nvPr>
            <p:ph type="title"/>
          </p:nvPr>
        </p:nvSpPr>
        <p:spPr>
          <a:xfrm>
            <a:off x="493713" y="266700"/>
            <a:ext cx="8156575" cy="757238"/>
          </a:xfrm>
          <a:gradFill>
            <a:gsLst>
              <a:gs pos="0">
                <a:srgbClr val="990033">
                  <a:gamma/>
                  <a:shade val="46275"/>
                  <a:invGamma/>
                </a:srgbClr>
              </a:gs>
              <a:gs pos="50000">
                <a:srgbClr val="990033"/>
              </a:gs>
              <a:gs pos="100000">
                <a:srgbClr val="990033">
                  <a:gamma/>
                  <a:shade val="46275"/>
                  <a:invGamma/>
                </a:srgbClr>
              </a:gs>
            </a:gsLst>
            <a:lin ang="5400000"/>
          </a:gradFill>
          <a:ln/>
        </p:spPr>
        <p:txBody>
          <a:bodyPr/>
          <a:lstStyle/>
          <a:p>
            <a:r>
              <a:rPr lang="en-US" altLang="en-US" sz="2800"/>
              <a:t>Projectized Organizational Structure</a:t>
            </a:r>
          </a:p>
        </p:txBody>
      </p:sp>
    </p:spTree>
    <p:extLst>
      <p:ext uri="{BB962C8B-B14F-4D97-AF65-F5344CB8AC3E}">
        <p14:creationId xmlns:p14="http://schemas.microsoft.com/office/powerpoint/2010/main" val="95700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wipe(up)">
                                      <p:cBhvr>
                                        <p:cTn id="7" dur="10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3–</a:t>
            </a:r>
            <a:fld id="{4CA24975-1149-4708-A906-AE95444F767B}" type="slidenum">
              <a:rPr lang="en-US" altLang="en-US"/>
              <a:pPr/>
              <a:t>75</a:t>
            </a:fld>
            <a:endParaRPr lang="en-US" altLang="en-US"/>
          </a:p>
        </p:txBody>
      </p:sp>
      <p:sp>
        <p:nvSpPr>
          <p:cNvPr id="103426" name="AutoShape 2"/>
          <p:cNvSpPr>
            <a:spLocks noGrp="1" noChangeArrowheads="1"/>
          </p:cNvSpPr>
          <p:nvPr>
            <p:ph type="title"/>
          </p:nvPr>
        </p:nvSpPr>
        <p:spPr>
          <a:ln/>
        </p:spPr>
        <p:txBody>
          <a:bodyPr>
            <a:normAutofit fontScale="90000"/>
          </a:bodyPr>
          <a:lstStyle/>
          <a:p>
            <a:r>
              <a:rPr lang="en-US" altLang="en-US"/>
              <a:t>Project Management Structures (cont’d)</a:t>
            </a:r>
          </a:p>
        </p:txBody>
      </p:sp>
      <p:sp>
        <p:nvSpPr>
          <p:cNvPr id="103427" name="Rectangle 3"/>
          <p:cNvSpPr>
            <a:spLocks noGrp="1" noChangeArrowheads="1"/>
          </p:cNvSpPr>
          <p:nvPr>
            <p:ph type="body" idx="1"/>
          </p:nvPr>
        </p:nvSpPr>
        <p:spPr/>
        <p:txBody>
          <a:bodyPr/>
          <a:lstStyle/>
          <a:p>
            <a:pPr>
              <a:spcBef>
                <a:spcPct val="30000"/>
              </a:spcBef>
            </a:pPr>
            <a:r>
              <a:rPr lang="en-US" altLang="en-US"/>
              <a:t>Organizing Projects: Matrix Structure</a:t>
            </a:r>
          </a:p>
          <a:p>
            <a:pPr lvl="1">
              <a:spcBef>
                <a:spcPct val="30000"/>
              </a:spcBef>
            </a:pPr>
            <a:r>
              <a:rPr lang="en-US" altLang="en-US"/>
              <a:t>Hybrid organizational structure (matrix) is overlaid on the normal functional structure.</a:t>
            </a:r>
          </a:p>
          <a:p>
            <a:pPr lvl="2">
              <a:spcBef>
                <a:spcPct val="30000"/>
              </a:spcBef>
            </a:pPr>
            <a:r>
              <a:rPr lang="en-US" altLang="en-US"/>
              <a:t>Two chains of command (functional and project)</a:t>
            </a:r>
          </a:p>
          <a:p>
            <a:pPr lvl="2">
              <a:spcBef>
                <a:spcPct val="30000"/>
              </a:spcBef>
            </a:pPr>
            <a:r>
              <a:rPr lang="en-US" altLang="en-US"/>
              <a:t>Project participants report simultaneously to both functional and project managers.</a:t>
            </a:r>
          </a:p>
          <a:p>
            <a:pPr lvl="1">
              <a:spcBef>
                <a:spcPct val="30000"/>
              </a:spcBef>
            </a:pPr>
            <a:r>
              <a:rPr lang="en-US" altLang="en-US"/>
              <a:t>Matrix structure optimizes the use of resources.</a:t>
            </a:r>
          </a:p>
          <a:p>
            <a:pPr lvl="2">
              <a:spcBef>
                <a:spcPct val="30000"/>
              </a:spcBef>
            </a:pPr>
            <a:r>
              <a:rPr lang="en-US" altLang="en-US"/>
              <a:t>Allows for participation on multiple projects while performing normal functional duties.</a:t>
            </a:r>
          </a:p>
          <a:p>
            <a:pPr lvl="2">
              <a:spcBef>
                <a:spcPct val="30000"/>
              </a:spcBef>
            </a:pPr>
            <a:r>
              <a:rPr lang="en-US" altLang="en-US"/>
              <a:t>Achieves a greater integration of expertise and project requirements.</a:t>
            </a:r>
          </a:p>
          <a:p>
            <a:pPr lvl="2">
              <a:spcBef>
                <a:spcPct val="30000"/>
              </a:spcBef>
            </a:pPr>
            <a:endParaRPr lang="en-US" altLang="en-US"/>
          </a:p>
        </p:txBody>
      </p:sp>
    </p:spTree>
    <p:extLst>
      <p:ext uri="{BB962C8B-B14F-4D97-AF65-F5344CB8AC3E}">
        <p14:creationId xmlns:p14="http://schemas.microsoft.com/office/powerpoint/2010/main" val="9698376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a:xfrm>
            <a:off x="493713" y="266700"/>
            <a:ext cx="8156575" cy="757238"/>
          </a:xfrm>
          <a:gradFill>
            <a:gsLst>
              <a:gs pos="0">
                <a:srgbClr val="990033">
                  <a:gamma/>
                  <a:shade val="46275"/>
                  <a:invGamma/>
                </a:srgbClr>
              </a:gs>
              <a:gs pos="50000">
                <a:srgbClr val="990033"/>
              </a:gs>
              <a:gs pos="100000">
                <a:srgbClr val="990033">
                  <a:gamma/>
                  <a:shade val="46275"/>
                  <a:invGamma/>
                </a:srgbClr>
              </a:gs>
            </a:gsLst>
            <a:lin ang="5400000"/>
          </a:gradFill>
          <a:ln/>
        </p:spPr>
        <p:txBody>
          <a:bodyPr/>
          <a:lstStyle/>
          <a:p>
            <a:r>
              <a:rPr lang="en-US" altLang="en-US" sz="2800"/>
              <a:t>Matrix Organization Structure</a:t>
            </a:r>
          </a:p>
        </p:txBody>
      </p:sp>
      <p:grpSp>
        <p:nvGrpSpPr>
          <p:cNvPr id="88074" name="Group 10"/>
          <p:cNvGrpSpPr>
            <a:grpSpLocks/>
          </p:cNvGrpSpPr>
          <p:nvPr/>
        </p:nvGrpSpPr>
        <p:grpSpPr bwMode="auto">
          <a:xfrm>
            <a:off x="549275" y="1589088"/>
            <a:ext cx="8128000" cy="3119437"/>
            <a:chOff x="346" y="1001"/>
            <a:chExt cx="5120" cy="1965"/>
          </a:xfrm>
          <a:solidFill>
            <a:schemeClr val="tx1"/>
          </a:solidFill>
        </p:grpSpPr>
        <p:pic>
          <p:nvPicPr>
            <p:cNvPr id="88069" name="Picture 5" descr="030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 y="1001"/>
              <a:ext cx="2563" cy="1953"/>
            </a:xfrm>
            <a:prstGeom prst="rect">
              <a:avLst/>
            </a:prstGeom>
            <a:grpFill/>
            <a:extLst/>
          </p:spPr>
        </p:pic>
        <p:pic>
          <p:nvPicPr>
            <p:cNvPr id="88070" name="Picture 6" descr="0304b"/>
            <p:cNvPicPr>
              <a:picLocks noChangeAspect="1" noChangeArrowheads="1"/>
            </p:cNvPicPr>
            <p:nvPr/>
          </p:nvPicPr>
          <p:blipFill>
            <a:blip r:embed="rId4" cstate="print">
              <a:extLst>
                <a:ext uri="{28A0092B-C50C-407E-A947-70E740481C1C}">
                  <a14:useLocalDpi xmlns:a14="http://schemas.microsoft.com/office/drawing/2010/main" val="0"/>
                </a:ext>
              </a:extLst>
            </a:blip>
            <a:srcRect l="1898"/>
            <a:stretch>
              <a:fillRect/>
            </a:stretch>
          </p:blipFill>
          <p:spPr bwMode="auto">
            <a:xfrm>
              <a:off x="2909" y="1267"/>
              <a:ext cx="2557" cy="1699"/>
            </a:xfrm>
            <a:prstGeom prst="rect">
              <a:avLst/>
            </a:prstGeom>
            <a:grpFill/>
            <a:extLst/>
          </p:spPr>
        </p:pic>
      </p:grpSp>
    </p:spTree>
    <p:extLst>
      <p:ext uri="{BB962C8B-B14F-4D97-AF65-F5344CB8AC3E}">
        <p14:creationId xmlns:p14="http://schemas.microsoft.com/office/powerpoint/2010/main" val="2688100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wipe(up)">
                                      <p:cBhvr>
                                        <p:cTn id="7" dur="10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3–</a:t>
            </a:r>
            <a:fld id="{A12747B7-3A34-46B9-BE30-2F9869072E06}" type="slidenum">
              <a:rPr lang="en-US" altLang="en-US"/>
              <a:pPr/>
              <a:t>77</a:t>
            </a:fld>
            <a:endParaRPr lang="en-US" altLang="en-US"/>
          </a:p>
        </p:txBody>
      </p:sp>
      <p:sp>
        <p:nvSpPr>
          <p:cNvPr id="104450" name="AutoShape 2"/>
          <p:cNvSpPr>
            <a:spLocks noGrp="1" noChangeArrowheads="1"/>
          </p:cNvSpPr>
          <p:nvPr>
            <p:ph type="title"/>
          </p:nvPr>
        </p:nvSpPr>
        <p:spPr>
          <a:xfrm>
            <a:off x="469900" y="242888"/>
            <a:ext cx="8204200" cy="1228725"/>
          </a:xfrm>
          <a:gradFill>
            <a:gsLst>
              <a:gs pos="0">
                <a:srgbClr val="990033">
                  <a:gamma/>
                  <a:shade val="46275"/>
                  <a:invGamma/>
                </a:srgbClr>
              </a:gs>
              <a:gs pos="50000">
                <a:srgbClr val="990033"/>
              </a:gs>
              <a:gs pos="100000">
                <a:srgbClr val="990033">
                  <a:gamma/>
                  <a:shade val="46275"/>
                  <a:invGamma/>
                </a:srgbClr>
              </a:gs>
            </a:gsLst>
            <a:lin ang="5400000"/>
          </a:gradFill>
          <a:ln cap="flat" algn="ctr"/>
        </p:spPr>
        <p:txBody>
          <a:bodyPr/>
          <a:lstStyle/>
          <a:p>
            <a:r>
              <a:rPr lang="en-US" altLang="en-US" sz="2800"/>
              <a:t>Division of Project Manager and Functional Manager Responsibilities in a Matrix Structure</a:t>
            </a:r>
          </a:p>
        </p:txBody>
      </p:sp>
      <p:sp>
        <p:nvSpPr>
          <p:cNvPr id="104452" name="Rectangle 4"/>
          <p:cNvSpPr>
            <a:spLocks noChangeArrowheads="1"/>
          </p:cNvSpPr>
          <p:nvPr/>
        </p:nvSpPr>
        <p:spPr bwMode="auto">
          <a:xfrm>
            <a:off x="469900" y="1905000"/>
            <a:ext cx="8366125" cy="273921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743200" algn="l"/>
                <a:tab pos="5257800" algn="l"/>
              </a:tabLst>
              <a:defRPr sz="2400">
                <a:solidFill>
                  <a:schemeClr val="tx1"/>
                </a:solidFill>
                <a:latin typeface="Times New Roman" pitchFamily="18" charset="0"/>
              </a:defRPr>
            </a:lvl1pPr>
            <a:lvl2pPr>
              <a:tabLst>
                <a:tab pos="2743200" algn="l"/>
                <a:tab pos="5257800" algn="l"/>
              </a:tabLst>
              <a:defRPr sz="2400">
                <a:solidFill>
                  <a:schemeClr val="tx1"/>
                </a:solidFill>
                <a:latin typeface="Times New Roman" pitchFamily="18" charset="0"/>
              </a:defRPr>
            </a:lvl2pPr>
            <a:lvl3pPr>
              <a:tabLst>
                <a:tab pos="2743200" algn="l"/>
                <a:tab pos="5257800" algn="l"/>
              </a:tabLst>
              <a:defRPr sz="2400">
                <a:solidFill>
                  <a:schemeClr val="tx1"/>
                </a:solidFill>
                <a:latin typeface="Times New Roman" pitchFamily="18" charset="0"/>
              </a:defRPr>
            </a:lvl3pPr>
            <a:lvl4pPr>
              <a:tabLst>
                <a:tab pos="2743200" algn="l"/>
                <a:tab pos="5257800" algn="l"/>
              </a:tabLst>
              <a:defRPr sz="2400">
                <a:solidFill>
                  <a:schemeClr val="tx1"/>
                </a:solidFill>
                <a:latin typeface="Times New Roman" pitchFamily="18" charset="0"/>
              </a:defRPr>
            </a:lvl4pPr>
            <a:lvl5pPr>
              <a:tabLst>
                <a:tab pos="2743200" algn="l"/>
                <a:tab pos="5257800" algn="l"/>
              </a:tabLst>
              <a:defRPr sz="2400">
                <a:solidFill>
                  <a:schemeClr val="tx1"/>
                </a:solidFill>
                <a:latin typeface="Times New Roman" pitchFamily="18" charset="0"/>
              </a:defRPr>
            </a:lvl5pPr>
            <a:lvl6pPr fontAlgn="base">
              <a:spcBef>
                <a:spcPct val="0"/>
              </a:spcBef>
              <a:spcAft>
                <a:spcPct val="0"/>
              </a:spcAft>
              <a:tabLst>
                <a:tab pos="2743200" algn="l"/>
                <a:tab pos="5257800" algn="l"/>
              </a:tabLst>
              <a:defRPr sz="2400">
                <a:solidFill>
                  <a:schemeClr val="tx1"/>
                </a:solidFill>
                <a:latin typeface="Times New Roman" pitchFamily="18" charset="0"/>
              </a:defRPr>
            </a:lvl6pPr>
            <a:lvl7pPr fontAlgn="base">
              <a:spcBef>
                <a:spcPct val="0"/>
              </a:spcBef>
              <a:spcAft>
                <a:spcPct val="0"/>
              </a:spcAft>
              <a:tabLst>
                <a:tab pos="2743200" algn="l"/>
                <a:tab pos="5257800" algn="l"/>
              </a:tabLst>
              <a:defRPr sz="2400">
                <a:solidFill>
                  <a:schemeClr val="tx1"/>
                </a:solidFill>
                <a:latin typeface="Times New Roman" pitchFamily="18" charset="0"/>
              </a:defRPr>
            </a:lvl7pPr>
            <a:lvl8pPr fontAlgn="base">
              <a:spcBef>
                <a:spcPct val="0"/>
              </a:spcBef>
              <a:spcAft>
                <a:spcPct val="0"/>
              </a:spcAft>
              <a:tabLst>
                <a:tab pos="2743200" algn="l"/>
                <a:tab pos="5257800" algn="l"/>
              </a:tabLst>
              <a:defRPr sz="2400">
                <a:solidFill>
                  <a:schemeClr val="tx1"/>
                </a:solidFill>
                <a:latin typeface="Times New Roman" pitchFamily="18" charset="0"/>
              </a:defRPr>
            </a:lvl8pPr>
            <a:lvl9pPr fontAlgn="base">
              <a:spcBef>
                <a:spcPct val="0"/>
              </a:spcBef>
              <a:spcAft>
                <a:spcPct val="0"/>
              </a:spcAft>
              <a:tabLst>
                <a:tab pos="2743200" algn="l"/>
                <a:tab pos="5257800" algn="l"/>
              </a:tabLst>
              <a:defRPr sz="2400">
                <a:solidFill>
                  <a:schemeClr val="tx1"/>
                </a:solidFill>
                <a:latin typeface="Times New Roman" pitchFamily="18" charset="0"/>
              </a:defRPr>
            </a:lvl9pPr>
          </a:lstStyle>
          <a:p>
            <a:r>
              <a:rPr lang="en-US" altLang="en-US" sz="1600" b="1">
                <a:latin typeface="Arial" charset="0"/>
              </a:rPr>
              <a:t>Project Manager </a:t>
            </a:r>
            <a:r>
              <a:rPr lang="en-US" altLang="en-US" sz="1600">
                <a:latin typeface="Arial" charset="0"/>
              </a:rPr>
              <a:t>	</a:t>
            </a:r>
            <a:r>
              <a:rPr lang="en-US" altLang="en-US" sz="1600" b="1">
                <a:latin typeface="Arial" charset="0"/>
              </a:rPr>
              <a:t>Negotiated Issues </a:t>
            </a:r>
            <a:r>
              <a:rPr lang="en-US" altLang="en-US" sz="1600">
                <a:latin typeface="Arial" charset="0"/>
              </a:rPr>
              <a:t>	</a:t>
            </a:r>
            <a:r>
              <a:rPr lang="en-US" altLang="en-US" sz="1600" b="1">
                <a:latin typeface="Arial" charset="0"/>
              </a:rPr>
              <a:t>Functional Manager</a:t>
            </a:r>
            <a:br>
              <a:rPr lang="en-US" altLang="en-US" sz="1600" b="1">
                <a:latin typeface="Arial" charset="0"/>
              </a:rPr>
            </a:br>
            <a:endParaRPr lang="en-US" altLang="en-US" sz="1600">
              <a:latin typeface="Arial" charset="0"/>
            </a:endParaRPr>
          </a:p>
          <a:p>
            <a:r>
              <a:rPr lang="en-US" altLang="en-US" sz="1400">
                <a:latin typeface="Arial" charset="0"/>
              </a:rPr>
              <a:t>What has to be done? 	Who will do the task? 	How will it be done?</a:t>
            </a:r>
            <a:br>
              <a:rPr lang="en-US" altLang="en-US" sz="1400">
                <a:latin typeface="Arial" charset="0"/>
              </a:rPr>
            </a:br>
            <a:endParaRPr lang="en-US" altLang="en-US" sz="1400">
              <a:latin typeface="Arial" charset="0"/>
            </a:endParaRPr>
          </a:p>
          <a:p>
            <a:r>
              <a:rPr lang="en-US" altLang="en-US" sz="1400">
                <a:latin typeface="Arial" charset="0"/>
              </a:rPr>
              <a:t>When should the task be done? 	Where will the task be done?</a:t>
            </a:r>
            <a:br>
              <a:rPr lang="en-US" altLang="en-US" sz="1400">
                <a:latin typeface="Arial" charset="0"/>
              </a:rPr>
            </a:br>
            <a:endParaRPr lang="en-US" altLang="en-US" sz="1400">
              <a:latin typeface="Arial" charset="0"/>
            </a:endParaRPr>
          </a:p>
          <a:p>
            <a:r>
              <a:rPr lang="en-US" altLang="en-US" sz="1400">
                <a:latin typeface="Arial" charset="0"/>
              </a:rPr>
              <a:t>How much money is available 	Why will the task be done? 	How will the project involvement</a:t>
            </a:r>
            <a:br>
              <a:rPr lang="en-US" altLang="en-US" sz="1400">
                <a:latin typeface="Arial" charset="0"/>
              </a:rPr>
            </a:br>
            <a:r>
              <a:rPr lang="en-US" altLang="en-US" sz="1400">
                <a:latin typeface="Arial" charset="0"/>
              </a:rPr>
              <a:t>to do the task?		impact normal functional activities?</a:t>
            </a:r>
            <a:br>
              <a:rPr lang="en-US" altLang="en-US" sz="1400">
                <a:latin typeface="Arial" charset="0"/>
              </a:rPr>
            </a:br>
            <a:endParaRPr lang="en-US" altLang="en-US" sz="1400">
              <a:latin typeface="Arial" charset="0"/>
            </a:endParaRPr>
          </a:p>
          <a:p>
            <a:r>
              <a:rPr lang="en-US" altLang="en-US" sz="1400">
                <a:latin typeface="Arial" charset="0"/>
              </a:rPr>
              <a:t>How well has the total project 	Is the task satisfactorily	How well has the functional </a:t>
            </a:r>
            <a:br>
              <a:rPr lang="en-US" altLang="en-US" sz="1400">
                <a:latin typeface="Arial" charset="0"/>
              </a:rPr>
            </a:br>
            <a:r>
              <a:rPr lang="en-US" altLang="en-US" sz="1400">
                <a:latin typeface="Arial" charset="0"/>
              </a:rPr>
              <a:t>been done? 	completed?	 input been integrated?</a:t>
            </a:r>
          </a:p>
          <a:p>
            <a:r>
              <a:rPr lang="en-US" altLang="en-US" sz="1400">
                <a:latin typeface="Arial" charset="0"/>
              </a:rPr>
              <a:t>		</a:t>
            </a:r>
          </a:p>
        </p:txBody>
      </p:sp>
    </p:spTree>
    <p:extLst>
      <p:ext uri="{BB962C8B-B14F-4D97-AF65-F5344CB8AC3E}">
        <p14:creationId xmlns:p14="http://schemas.microsoft.com/office/powerpoint/2010/main" val="713798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ipe(up)">
                                      <p:cBhvr>
                                        <p:cTn id="7"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152400"/>
            <a:ext cx="8305800" cy="1143000"/>
          </a:xfrm>
        </p:spPr>
        <p:txBody>
          <a:bodyPr>
            <a:normAutofit fontScale="90000"/>
          </a:bodyPr>
          <a:lstStyle/>
          <a:p>
            <a:r>
              <a:rPr lang="en-US" sz="3600" dirty="0" smtClean="0"/>
              <a:t>Table 2-1.  Organizational Structure Influences on Projects</a:t>
            </a:r>
            <a:endParaRPr lang="en-US" sz="4400" dirty="0" smtClean="0"/>
          </a:p>
        </p:txBody>
      </p:sp>
      <p:sp>
        <p:nvSpPr>
          <p:cNvPr id="10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941097B-8DCA-4F4B-82F9-5CA08C941AAF}" type="slidenum">
              <a:rPr lang="en-US"/>
              <a:pPr>
                <a:defRPr/>
              </a:pPr>
              <a:t>78</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35"/>
          <a:stretch/>
        </p:blipFill>
        <p:spPr>
          <a:xfrm>
            <a:off x="815975" y="1257300"/>
            <a:ext cx="7772400" cy="5090141"/>
          </a:xfrm>
          <a:prstGeom prst="rect">
            <a:avLst/>
          </a:prstGeom>
        </p:spPr>
      </p:pic>
    </p:spTree>
    <p:extLst>
      <p:ext uri="{BB962C8B-B14F-4D97-AF65-F5344CB8AC3E}">
        <p14:creationId xmlns:p14="http://schemas.microsoft.com/office/powerpoint/2010/main" val="3356742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r>
              <a:rPr lang="en-US" b="1" dirty="0" smtClean="0"/>
              <a:t>Organizational culture</a:t>
            </a:r>
            <a:r>
              <a:rPr lang="en-US" dirty="0" smtClean="0"/>
              <a:t> is a set of shared assumptions, values, and behaviors that characterize the functioning of an organization</a:t>
            </a:r>
          </a:p>
          <a:p>
            <a:r>
              <a:rPr lang="en-US" dirty="0" smtClean="0"/>
              <a:t>Many experts believe the underlying causes of many companies’ problems are not the structure or staff, but the culture</a:t>
            </a:r>
          </a:p>
          <a:p>
            <a:r>
              <a:rPr lang="en-US" dirty="0" smtClean="0">
                <a:solidFill>
                  <a:srgbClr val="FF0000"/>
                </a:solidFill>
              </a:rPr>
              <a:t>Challenge the CONVENTIONAL WISDOM when it comes to organizational culture.</a:t>
            </a:r>
          </a:p>
          <a:p>
            <a:endParaRPr lang="en-US" dirty="0" smtClean="0"/>
          </a:p>
        </p:txBody>
      </p:sp>
      <p:sp>
        <p:nvSpPr>
          <p:cNvPr id="20484" name="Rectangle 2"/>
          <p:cNvSpPr>
            <a:spLocks noGrp="1" noChangeArrowheads="1"/>
          </p:cNvSpPr>
          <p:nvPr>
            <p:ph type="title"/>
          </p:nvPr>
        </p:nvSpPr>
        <p:spPr/>
        <p:txBody>
          <a:bodyPr/>
          <a:lstStyle/>
          <a:p>
            <a:r>
              <a:rPr lang="en-US" dirty="0" smtClean="0"/>
              <a:t>2.2c Organizational Culture</a:t>
            </a:r>
          </a:p>
        </p:txBody>
      </p:sp>
      <p:sp>
        <p:nvSpPr>
          <p:cNvPr id="2048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6C8CAC95-EB76-4381-B468-1459D202A00B}" type="slidenum">
              <a:rPr lang="en-US"/>
              <a:pPr>
                <a:defRPr/>
              </a:pPr>
              <a:t>79</a:t>
            </a:fld>
            <a:endParaRPr lang="en-US" dirty="0"/>
          </a:p>
        </p:txBody>
      </p:sp>
    </p:spTree>
    <p:extLst>
      <p:ext uri="{BB962C8B-B14F-4D97-AF65-F5344CB8AC3E}">
        <p14:creationId xmlns:p14="http://schemas.microsoft.com/office/powerpoint/2010/main" val="191419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6"/>
          <p:cNvSpPr>
            <a:spLocks noGrp="1"/>
          </p:cNvSpPr>
          <p:nvPr>
            <p:ph idx="1"/>
          </p:nvPr>
        </p:nvSpPr>
        <p:spPr>
          <a:xfrm>
            <a:off x="381000" y="1295400"/>
            <a:ext cx="8540750" cy="4191000"/>
          </a:xfrm>
        </p:spPr>
        <p:txBody>
          <a:bodyPr/>
          <a:lstStyle/>
          <a:p>
            <a:r>
              <a:rPr lang="en-US" sz="2400" dirty="0"/>
              <a:t>Understand the growing need for better project management, </a:t>
            </a:r>
            <a:r>
              <a:rPr lang="en-US" sz="2400" dirty="0" smtClean="0"/>
              <a:t>especially for </a:t>
            </a:r>
            <a:r>
              <a:rPr lang="en-US" sz="2400" dirty="0"/>
              <a:t>information technology (IT) projects</a:t>
            </a:r>
          </a:p>
          <a:p>
            <a:r>
              <a:rPr lang="en-US" sz="2400" dirty="0" smtClean="0"/>
              <a:t>Explain </a:t>
            </a:r>
            <a:r>
              <a:rPr lang="en-US" sz="2400" dirty="0"/>
              <a:t>what a project is, provide examples of IT projects, list </a:t>
            </a:r>
            <a:r>
              <a:rPr lang="en-US" sz="2400" dirty="0" smtClean="0"/>
              <a:t>various attributes </a:t>
            </a:r>
            <a:r>
              <a:rPr lang="en-US" sz="2400" dirty="0"/>
              <a:t>of projects, and describe the triple constraint of </a:t>
            </a:r>
            <a:r>
              <a:rPr lang="en-US" sz="2400" dirty="0" smtClean="0"/>
              <a:t>project management</a:t>
            </a:r>
            <a:endParaRPr lang="en-US" sz="2400" dirty="0"/>
          </a:p>
          <a:p>
            <a:r>
              <a:rPr lang="en-US" sz="2400" dirty="0" smtClean="0"/>
              <a:t>Describe </a:t>
            </a:r>
            <a:r>
              <a:rPr lang="en-US" sz="2400" dirty="0"/>
              <a:t>project management and discuss key elements of the </a:t>
            </a:r>
            <a:r>
              <a:rPr lang="en-US" sz="2400" dirty="0" smtClean="0"/>
              <a:t>project management </a:t>
            </a:r>
            <a:r>
              <a:rPr lang="en-US" sz="2400" dirty="0"/>
              <a:t>framework, including project stakeholders, the project </a:t>
            </a:r>
            <a:r>
              <a:rPr lang="en-US" sz="2400" dirty="0" smtClean="0"/>
              <a:t>management knowledge </a:t>
            </a:r>
            <a:r>
              <a:rPr lang="en-US" sz="2400" dirty="0"/>
              <a:t>areas, common tools and techniques, and </a:t>
            </a:r>
            <a:r>
              <a:rPr lang="en-US" sz="2400" dirty="0" smtClean="0"/>
              <a:t>project success</a:t>
            </a:r>
            <a:endParaRPr lang="en-US" sz="2600" dirty="0" smtClean="0"/>
          </a:p>
        </p:txBody>
      </p:sp>
      <p:sp>
        <p:nvSpPr>
          <p:cNvPr id="9218" name="Title 5"/>
          <p:cNvSpPr>
            <a:spLocks noGrp="1"/>
          </p:cNvSpPr>
          <p:nvPr>
            <p:ph type="title"/>
          </p:nvPr>
        </p:nvSpPr>
        <p:spPr/>
        <p:txBody>
          <a:bodyPr/>
          <a:lstStyle/>
          <a:p>
            <a:r>
              <a:rPr lang="en-US" dirty="0" smtClean="0">
                <a:solidFill>
                  <a:srgbClr val="FF0000"/>
                </a:solidFill>
              </a:rPr>
              <a:t>L</a:t>
            </a:r>
            <a:r>
              <a:rPr lang="en-US" dirty="0" smtClean="0"/>
              <a:t>earning Objectives</a:t>
            </a:r>
          </a:p>
        </p:txBody>
      </p:sp>
      <p:sp>
        <p:nvSpPr>
          <p:cNvPr id="9220"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BD7578B-FDA5-49A9-927E-B5F79B796B65}" type="slidenum">
              <a:rPr lang="en-US"/>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idx="1"/>
          </p:nvPr>
        </p:nvSpPr>
        <p:spPr/>
        <p:txBody>
          <a:bodyPr/>
          <a:lstStyle/>
          <a:p>
            <a:r>
              <a:rPr lang="en-US" dirty="0" smtClean="0">
                <a:solidFill>
                  <a:srgbClr val="FF0000"/>
                </a:solidFill>
              </a:rPr>
              <a:t>Member identity*</a:t>
            </a:r>
          </a:p>
          <a:p>
            <a:r>
              <a:rPr lang="en-US" dirty="0" smtClean="0">
                <a:solidFill>
                  <a:srgbClr val="FF0000"/>
                </a:solidFill>
              </a:rPr>
              <a:t>Group emphasis*</a:t>
            </a:r>
          </a:p>
          <a:p>
            <a:r>
              <a:rPr lang="en-US" dirty="0" smtClean="0"/>
              <a:t>People focus</a:t>
            </a:r>
          </a:p>
          <a:p>
            <a:r>
              <a:rPr lang="en-US" dirty="0" smtClean="0">
                <a:solidFill>
                  <a:srgbClr val="FF0000"/>
                </a:solidFill>
              </a:rPr>
              <a:t>Unit integration*</a:t>
            </a:r>
          </a:p>
          <a:p>
            <a:r>
              <a:rPr lang="en-US" dirty="0" smtClean="0"/>
              <a:t>Control</a:t>
            </a:r>
          </a:p>
        </p:txBody>
      </p:sp>
      <p:sp>
        <p:nvSpPr>
          <p:cNvPr id="21506" name="Rectangle 4"/>
          <p:cNvSpPr>
            <a:spLocks noGrp="1" noChangeArrowheads="1"/>
          </p:cNvSpPr>
          <p:nvPr>
            <p:ph type="title"/>
          </p:nvPr>
        </p:nvSpPr>
        <p:spPr/>
        <p:txBody>
          <a:bodyPr>
            <a:normAutofit fontScale="90000"/>
          </a:bodyPr>
          <a:lstStyle/>
          <a:p>
            <a:r>
              <a:rPr lang="en-US" dirty="0" smtClean="0"/>
              <a:t>2.2c Ten Characteristics of Organizational Culture</a:t>
            </a:r>
          </a:p>
        </p:txBody>
      </p:sp>
      <p:sp>
        <p:nvSpPr>
          <p:cNvPr id="21512"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23679D00-0FE1-4DFA-BD83-BBDAA061D085}" type="slidenum">
              <a:rPr lang="en-US" smtClean="0"/>
              <a:pPr>
                <a:buFontTx/>
                <a:buNone/>
                <a:defRPr/>
              </a:pPr>
              <a:t>80</a:t>
            </a:fld>
            <a:endParaRPr lang="en-US" dirty="0"/>
          </a:p>
        </p:txBody>
      </p:sp>
      <p:sp>
        <p:nvSpPr>
          <p:cNvPr id="21508" name="Rectangle 6"/>
          <p:cNvSpPr>
            <a:spLocks noGrp="1" noChangeArrowheads="1"/>
          </p:cNvSpPr>
          <p:nvPr>
            <p:ph sz="half" idx="4294967295"/>
          </p:nvPr>
        </p:nvSpPr>
        <p:spPr>
          <a:xfrm>
            <a:off x="5105400" y="1481138"/>
            <a:ext cx="4038600" cy="4525962"/>
          </a:xfrm>
        </p:spPr>
        <p:txBody>
          <a:bodyPr/>
          <a:lstStyle/>
          <a:p>
            <a:r>
              <a:rPr lang="en-US" dirty="0" smtClean="0">
                <a:solidFill>
                  <a:srgbClr val="FF0000"/>
                </a:solidFill>
              </a:rPr>
              <a:t>Risk tolerance*</a:t>
            </a:r>
          </a:p>
          <a:p>
            <a:r>
              <a:rPr lang="en-US" dirty="0" smtClean="0">
                <a:solidFill>
                  <a:srgbClr val="FF0000"/>
                </a:solidFill>
              </a:rPr>
              <a:t>Reward criteria*</a:t>
            </a:r>
          </a:p>
          <a:p>
            <a:r>
              <a:rPr lang="en-US" dirty="0" smtClean="0">
                <a:solidFill>
                  <a:srgbClr val="FF0000"/>
                </a:solidFill>
              </a:rPr>
              <a:t>Conflict tolerance*</a:t>
            </a:r>
          </a:p>
          <a:p>
            <a:r>
              <a:rPr lang="en-US" dirty="0" smtClean="0"/>
              <a:t>Means-ends orientation</a:t>
            </a:r>
          </a:p>
          <a:p>
            <a:r>
              <a:rPr lang="en-US" dirty="0" smtClean="0">
                <a:solidFill>
                  <a:srgbClr val="FF0000"/>
                </a:solidFill>
              </a:rPr>
              <a:t>Open-systems focus*</a:t>
            </a:r>
          </a:p>
        </p:txBody>
      </p:sp>
      <p:sp>
        <p:nvSpPr>
          <p:cNvPr id="21509" name="Rectangle 7"/>
          <p:cNvSpPr>
            <a:spLocks noChangeArrowheads="1"/>
          </p:cNvSpPr>
          <p:nvPr/>
        </p:nvSpPr>
        <p:spPr bwMode="auto">
          <a:xfrm>
            <a:off x="304800" y="4419600"/>
            <a:ext cx="8458200" cy="1373188"/>
          </a:xfrm>
          <a:prstGeom prst="rect">
            <a:avLst/>
          </a:prstGeom>
          <a:noFill/>
          <a:ln w="9525">
            <a:noFill/>
            <a:miter lim="800000"/>
            <a:headEnd/>
            <a:tailEnd/>
          </a:ln>
        </p:spPr>
        <p:txBody>
          <a:bodyPr anchor="ctr">
            <a:spAutoFit/>
          </a:bodyPr>
          <a:lstStyle/>
          <a:p>
            <a:r>
              <a:rPr lang="en-US" sz="2800" dirty="0"/>
              <a:t>*Project work is most successful in an organizational culture where </a:t>
            </a:r>
            <a:r>
              <a:rPr lang="en-US" sz="2800" b="1" dirty="0">
                <a:solidFill>
                  <a:srgbClr val="FF0000"/>
                </a:solidFill>
              </a:rPr>
              <a:t>these items </a:t>
            </a:r>
            <a:r>
              <a:rPr lang="en-US" sz="2800" b="1" dirty="0" smtClean="0">
                <a:solidFill>
                  <a:srgbClr val="FF0000"/>
                </a:solidFill>
              </a:rPr>
              <a:t>in red </a:t>
            </a:r>
            <a:r>
              <a:rPr lang="en-US" sz="2800" dirty="0" smtClean="0"/>
              <a:t>are </a:t>
            </a:r>
            <a:r>
              <a:rPr lang="en-US" sz="2800" dirty="0"/>
              <a:t>strong/high and other items are balanced. </a:t>
            </a:r>
          </a:p>
        </p:txBody>
      </p:sp>
    </p:spTree>
    <p:extLst>
      <p:ext uri="{BB962C8B-B14F-4D97-AF65-F5344CB8AC3E}">
        <p14:creationId xmlns:p14="http://schemas.microsoft.com/office/powerpoint/2010/main" val="1395606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609600" y="1295400"/>
            <a:ext cx="8186738" cy="4791075"/>
          </a:xfrm>
        </p:spPr>
        <p:txBody>
          <a:bodyPr/>
          <a:lstStyle/>
          <a:p>
            <a:r>
              <a:rPr lang="en-US" dirty="0" smtClean="0"/>
              <a:t>Project managers must take time to identify, understand, and manage relationships with all project stakeholders</a:t>
            </a:r>
          </a:p>
          <a:p>
            <a:r>
              <a:rPr lang="en-US" dirty="0" smtClean="0"/>
              <a:t>Senior executives/top management are very important stakeholders</a:t>
            </a:r>
          </a:p>
          <a:p>
            <a:r>
              <a:rPr lang="en-US" dirty="0" smtClean="0"/>
              <a:t>See Chapter 13, Project Stakeholder Management, for more information</a:t>
            </a:r>
          </a:p>
          <a:p>
            <a:pPr>
              <a:buFontTx/>
              <a:buNone/>
            </a:pPr>
            <a:endParaRPr lang="en-US" dirty="0" smtClean="0"/>
          </a:p>
        </p:txBody>
      </p:sp>
      <p:sp>
        <p:nvSpPr>
          <p:cNvPr id="22532" name="Rectangle 2"/>
          <p:cNvSpPr>
            <a:spLocks noGrp="1" noChangeArrowheads="1"/>
          </p:cNvSpPr>
          <p:nvPr>
            <p:ph type="title"/>
          </p:nvPr>
        </p:nvSpPr>
        <p:spPr>
          <a:xfrm>
            <a:off x="381000" y="274638"/>
            <a:ext cx="8305800" cy="868362"/>
          </a:xfrm>
        </p:spPr>
        <p:txBody>
          <a:bodyPr/>
          <a:lstStyle/>
          <a:p>
            <a:r>
              <a:rPr lang="en-US" dirty="0" smtClean="0"/>
              <a:t>2.3 Stakeholder Management</a:t>
            </a:r>
          </a:p>
        </p:txBody>
      </p:sp>
      <p:sp>
        <p:nvSpPr>
          <p:cNvPr id="2253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BE03C56F-5C73-4B50-B727-45D4BBD1A5BA}" type="slidenum">
              <a:rPr lang="en-US"/>
              <a:pPr>
                <a:defRPr/>
              </a:pPr>
              <a:t>81</a:t>
            </a:fld>
            <a:endParaRPr lang="en-US" dirty="0"/>
          </a:p>
        </p:txBody>
      </p:sp>
    </p:spTree>
    <p:extLst>
      <p:ext uri="{BB962C8B-B14F-4D97-AF65-F5344CB8AC3E}">
        <p14:creationId xmlns:p14="http://schemas.microsoft.com/office/powerpoint/2010/main" val="23757740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900" y="1219200"/>
            <a:ext cx="8229600" cy="4525962"/>
          </a:xfrm>
        </p:spPr>
        <p:txBody>
          <a:bodyPr/>
          <a:lstStyle/>
          <a:p>
            <a:r>
              <a:rPr lang="en-US" dirty="0"/>
              <a:t>The media have often reported on mismanaged IT </a:t>
            </a:r>
            <a:r>
              <a:rPr lang="en-US" dirty="0" smtClean="0"/>
              <a:t>projects, including the disastrous launch of the website healthcare.gov in October 2013—they spent &gt; $300M on a website that did not work</a:t>
            </a:r>
          </a:p>
          <a:p>
            <a:r>
              <a:rPr lang="en-US" dirty="0" smtClean="0">
                <a:solidFill>
                  <a:srgbClr val="FF0000"/>
                </a:solidFill>
              </a:rPr>
              <a:t>Forbes ran an article on called “Healthcare.gov: Diagnosis: The Government Broke Every Rule of Project Management” </a:t>
            </a:r>
          </a:p>
          <a:p>
            <a:r>
              <a:rPr lang="en-US" dirty="0" smtClean="0"/>
              <a:t>President Obama formed the “Obama Trauma Team” of star performers from several organizations to help fix the site</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82</a:t>
            </a:fld>
            <a:endParaRPr lang="en-US" dirty="0"/>
          </a:p>
        </p:txBody>
      </p:sp>
    </p:spTree>
    <p:extLst>
      <p:ext uri="{BB962C8B-B14F-4D97-AF65-F5344CB8AC3E}">
        <p14:creationId xmlns:p14="http://schemas.microsoft.com/office/powerpoint/2010/main" val="180355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4525962"/>
          </a:xfrm>
        </p:spPr>
        <p:txBody>
          <a:bodyPr/>
          <a:lstStyle/>
          <a:p>
            <a:r>
              <a:rPr lang="en-US" dirty="0" smtClean="0"/>
              <a:t>People in top management positions are key stakeholders in projects</a:t>
            </a:r>
          </a:p>
          <a:p>
            <a:r>
              <a:rPr lang="en-US" dirty="0" smtClean="0"/>
              <a:t> A very important factor in helping project managers successfully lead projects is the level of commitment and support they receive from top management</a:t>
            </a:r>
          </a:p>
          <a:p>
            <a:r>
              <a:rPr lang="en-US" b="1" dirty="0" smtClean="0">
                <a:solidFill>
                  <a:srgbClr val="FF0000"/>
                </a:solidFill>
              </a:rPr>
              <a:t>Without top management commitment, many projects will fail—without top management commitment, PM’s will not get the resources they need.</a:t>
            </a:r>
          </a:p>
          <a:p>
            <a:r>
              <a:rPr lang="en-US" dirty="0" smtClean="0"/>
              <a:t>Some projects have a senior manager called a </a:t>
            </a:r>
            <a:r>
              <a:rPr lang="en-US" b="1" dirty="0" smtClean="0"/>
              <a:t>champion</a:t>
            </a:r>
            <a:r>
              <a:rPr lang="en-US" dirty="0" smtClean="0"/>
              <a:t> who acts as a key proponent for a project.</a:t>
            </a:r>
          </a:p>
          <a:p>
            <a:endParaRPr lang="en-US" dirty="0"/>
          </a:p>
        </p:txBody>
      </p:sp>
      <p:sp>
        <p:nvSpPr>
          <p:cNvPr id="3" name="Title 2"/>
          <p:cNvSpPr>
            <a:spLocks noGrp="1"/>
          </p:cNvSpPr>
          <p:nvPr>
            <p:ph type="title"/>
          </p:nvPr>
        </p:nvSpPr>
        <p:spPr/>
        <p:txBody>
          <a:bodyPr>
            <a:normAutofit fontScale="90000"/>
          </a:bodyPr>
          <a:lstStyle/>
          <a:p>
            <a:r>
              <a:rPr lang="en-US" dirty="0" smtClean="0"/>
              <a:t>2.3a The Importance of Top Management Commitment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83</a:t>
            </a:fld>
            <a:endParaRPr lang="en-US" dirty="0"/>
          </a:p>
        </p:txBody>
      </p:sp>
    </p:spTree>
    <p:extLst>
      <p:ext uri="{BB962C8B-B14F-4D97-AF65-F5344CB8AC3E}">
        <p14:creationId xmlns:p14="http://schemas.microsoft.com/office/powerpoint/2010/main" val="36281991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6875"/>
            <a:ext cx="8229600" cy="4525962"/>
          </a:xfrm>
        </p:spPr>
        <p:txBody>
          <a:bodyPr/>
          <a:lstStyle/>
          <a:p>
            <a:r>
              <a:rPr lang="en-US" dirty="0" smtClean="0"/>
              <a:t>Providing adequate resources</a:t>
            </a:r>
          </a:p>
          <a:p>
            <a:r>
              <a:rPr lang="en-US" dirty="0" smtClean="0"/>
              <a:t>Approving unique project needs in a timely manner</a:t>
            </a:r>
          </a:p>
          <a:p>
            <a:r>
              <a:rPr lang="en-US" dirty="0" smtClean="0"/>
              <a:t>Getting cooperation from other parts of the organization</a:t>
            </a:r>
          </a:p>
          <a:p>
            <a:r>
              <a:rPr lang="en-US" dirty="0" smtClean="0"/>
              <a:t>Mentoring and coaching on leadership issues</a:t>
            </a:r>
            <a:endParaRPr lang="en-US" dirty="0"/>
          </a:p>
        </p:txBody>
      </p:sp>
      <p:sp>
        <p:nvSpPr>
          <p:cNvPr id="3" name="Title 2"/>
          <p:cNvSpPr>
            <a:spLocks noGrp="1"/>
          </p:cNvSpPr>
          <p:nvPr>
            <p:ph type="title"/>
          </p:nvPr>
        </p:nvSpPr>
        <p:spPr/>
        <p:txBody>
          <a:bodyPr>
            <a:normAutofit fontScale="90000"/>
          </a:bodyPr>
          <a:lstStyle/>
          <a:p>
            <a:r>
              <a:rPr lang="en-US" dirty="0" smtClean="0"/>
              <a:t>2.3a How Top Management Can Help Project Managers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84</a:t>
            </a:fld>
            <a:endParaRPr lang="en-US" dirty="0"/>
          </a:p>
        </p:txBody>
      </p:sp>
    </p:spTree>
    <p:extLst>
      <p:ext uri="{BB962C8B-B14F-4D97-AF65-F5344CB8AC3E}">
        <p14:creationId xmlns:p14="http://schemas.microsoft.com/office/powerpoint/2010/main" val="15364885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b="1" dirty="0" smtClean="0">
                <a:solidFill>
                  <a:srgbClr val="FF0000"/>
                </a:solidFill>
              </a:rPr>
              <a:t>IT governance </a:t>
            </a:r>
            <a:r>
              <a:rPr lang="en-US" dirty="0" smtClean="0">
                <a:solidFill>
                  <a:srgbClr val="002060"/>
                </a:solidFill>
              </a:rPr>
              <a:t>addresses the authority and control for key IT activities in organizations,  including IT infrastructure, IT use, and project management</a:t>
            </a:r>
          </a:p>
          <a:p>
            <a:r>
              <a:rPr lang="en-US" dirty="0" smtClean="0"/>
              <a:t>A lack of IT governance can be dangerous, as evidenced by three well-publicized IT project failures in Australia (Sydney Water’s customer relationship management system, the Royal Melbourne Institute of Technology’s academic management system, and One.Tel’s billing system)</a:t>
            </a:r>
          </a:p>
          <a:p>
            <a:endParaRPr lang="en-US" dirty="0" smtClean="0"/>
          </a:p>
        </p:txBody>
      </p:sp>
      <p:sp>
        <p:nvSpPr>
          <p:cNvPr id="23554" name="Title 1"/>
          <p:cNvSpPr>
            <a:spLocks noGrp="1"/>
          </p:cNvSpPr>
          <p:nvPr>
            <p:ph type="title"/>
          </p:nvPr>
        </p:nvSpPr>
        <p:spPr/>
        <p:txBody>
          <a:bodyPr/>
          <a:lstStyle/>
          <a:p>
            <a:r>
              <a:rPr lang="en-US" dirty="0" smtClean="0"/>
              <a:t>2.3a Best Practice</a:t>
            </a:r>
          </a:p>
        </p:txBody>
      </p:sp>
      <p:sp>
        <p:nvSpPr>
          <p:cNvPr id="2355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A2EF594-0173-4A44-8AC4-5B30AA86934E}" type="slidenum">
              <a:rPr lang="en-US" smtClean="0"/>
              <a:pPr>
                <a:defRPr/>
              </a:pPr>
              <a:t>85</a:t>
            </a:fld>
            <a:endParaRPr lang="en-US" dirty="0"/>
          </a:p>
        </p:txBody>
      </p:sp>
    </p:spTree>
    <p:extLst>
      <p:ext uri="{BB962C8B-B14F-4D97-AF65-F5344CB8AC3E}">
        <p14:creationId xmlns:p14="http://schemas.microsoft.com/office/powerpoint/2010/main" val="3831556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p:txBody>
          <a:bodyPr/>
          <a:lstStyle/>
          <a:p>
            <a:r>
              <a:rPr lang="en-US" dirty="0" smtClean="0"/>
              <a:t>If the organization has a negative attitude toward IT, it will be difficult for an IT project to succeed</a:t>
            </a:r>
          </a:p>
          <a:p>
            <a:r>
              <a:rPr lang="en-US" dirty="0" smtClean="0"/>
              <a:t>Having a Chief Information Officer (CIO) at a high level in the organization helps IT projects</a:t>
            </a:r>
          </a:p>
          <a:p>
            <a:pPr lvl="1"/>
            <a:r>
              <a:rPr lang="en-US" b="1" dirty="0" smtClean="0">
                <a:solidFill>
                  <a:srgbClr val="FF0000"/>
                </a:solidFill>
              </a:rPr>
              <a:t>Must be a visionary</a:t>
            </a:r>
            <a:r>
              <a:rPr lang="en-US" dirty="0" smtClean="0"/>
              <a:t>—lead through vision and example</a:t>
            </a:r>
          </a:p>
          <a:p>
            <a:pPr lvl="1"/>
            <a:r>
              <a:rPr lang="en-US" dirty="0" smtClean="0"/>
              <a:t>Must not be a command-and-control person</a:t>
            </a:r>
          </a:p>
          <a:p>
            <a:r>
              <a:rPr lang="en-US" dirty="0" smtClean="0"/>
              <a:t>Assigning non-IT people to IT projects also encourages more commitment</a:t>
            </a:r>
          </a:p>
        </p:txBody>
      </p:sp>
      <p:sp>
        <p:nvSpPr>
          <p:cNvPr id="24580" name="Rectangle 2"/>
          <p:cNvSpPr>
            <a:spLocks noGrp="1" noChangeArrowheads="1"/>
          </p:cNvSpPr>
          <p:nvPr>
            <p:ph type="title"/>
          </p:nvPr>
        </p:nvSpPr>
        <p:spPr>
          <a:xfrm>
            <a:off x="304800" y="274638"/>
            <a:ext cx="8610600" cy="1143000"/>
          </a:xfrm>
        </p:spPr>
        <p:txBody>
          <a:bodyPr>
            <a:normAutofit fontScale="90000"/>
          </a:bodyPr>
          <a:lstStyle/>
          <a:p>
            <a:r>
              <a:rPr lang="en-US" sz="3600" dirty="0" smtClean="0"/>
              <a:t>2.3a   Need for Organizational Commitment to Information Technology (IT)</a:t>
            </a:r>
            <a:endParaRPr lang="en-US" dirty="0" smtClean="0"/>
          </a:p>
        </p:txBody>
      </p:sp>
      <p:sp>
        <p:nvSpPr>
          <p:cNvPr id="2457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BF3C14C8-748D-45F4-A615-C9B861DBA90E}" type="slidenum">
              <a:rPr lang="en-US"/>
              <a:pPr>
                <a:defRPr/>
              </a:pPr>
              <a:t>86</a:t>
            </a:fld>
            <a:endParaRPr lang="en-US" dirty="0"/>
          </a:p>
        </p:txBody>
      </p:sp>
    </p:spTree>
    <p:extLst>
      <p:ext uri="{BB962C8B-B14F-4D97-AF65-F5344CB8AC3E}">
        <p14:creationId xmlns:p14="http://schemas.microsoft.com/office/powerpoint/2010/main" val="14617984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a:xfrm>
            <a:off x="457200" y="1692275"/>
            <a:ext cx="8229600" cy="4525962"/>
          </a:xfrm>
        </p:spPr>
        <p:txBody>
          <a:bodyPr/>
          <a:lstStyle/>
          <a:p>
            <a:r>
              <a:rPr lang="en-US" dirty="0" smtClean="0"/>
              <a:t>Standards and guidelines help project managers be more effective</a:t>
            </a:r>
          </a:p>
          <a:p>
            <a:r>
              <a:rPr lang="en-US" dirty="0" smtClean="0"/>
              <a:t>Senior management can encourage</a:t>
            </a:r>
          </a:p>
          <a:p>
            <a:pPr lvl="1"/>
            <a:r>
              <a:rPr lang="en-US" dirty="0" smtClean="0"/>
              <a:t>the use of standard forms and software for project management</a:t>
            </a:r>
          </a:p>
          <a:p>
            <a:pPr lvl="1"/>
            <a:r>
              <a:rPr lang="en-US" dirty="0" smtClean="0"/>
              <a:t>the development and use of guidelines for writing project plans or providing status information</a:t>
            </a:r>
          </a:p>
          <a:p>
            <a:pPr lvl="1"/>
            <a:r>
              <a:rPr lang="en-US" dirty="0" smtClean="0"/>
              <a:t>the creation of a project management office or center of excellence</a:t>
            </a:r>
          </a:p>
        </p:txBody>
      </p:sp>
      <p:sp>
        <p:nvSpPr>
          <p:cNvPr id="25604" name="Rectangle 2"/>
          <p:cNvSpPr>
            <a:spLocks noGrp="1" noChangeArrowheads="1"/>
          </p:cNvSpPr>
          <p:nvPr>
            <p:ph type="title"/>
          </p:nvPr>
        </p:nvSpPr>
        <p:spPr/>
        <p:txBody>
          <a:bodyPr>
            <a:normAutofit fontScale="90000"/>
          </a:bodyPr>
          <a:lstStyle/>
          <a:p>
            <a:r>
              <a:rPr lang="en-US" dirty="0" smtClean="0"/>
              <a:t>2.3c  The Need for Organizational Standards</a:t>
            </a:r>
          </a:p>
        </p:txBody>
      </p:sp>
      <p:sp>
        <p:nvSpPr>
          <p:cNvPr id="2560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D4AA61F3-A6F2-4BD3-9C5A-7F6087438926}" type="slidenum">
              <a:rPr lang="en-US"/>
              <a:pPr>
                <a:defRPr/>
              </a:pPr>
              <a:t>87</a:t>
            </a:fld>
            <a:endParaRPr lang="en-US" dirty="0"/>
          </a:p>
        </p:txBody>
      </p:sp>
    </p:spTree>
    <p:extLst>
      <p:ext uri="{BB962C8B-B14F-4D97-AF65-F5344CB8AC3E}">
        <p14:creationId xmlns:p14="http://schemas.microsoft.com/office/powerpoint/2010/main" val="31161821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a:xfrm>
            <a:off x="457200" y="1692275"/>
            <a:ext cx="8229600" cy="4525962"/>
          </a:xfrm>
        </p:spPr>
        <p:txBody>
          <a:bodyPr/>
          <a:lstStyle/>
          <a:p>
            <a:pPr>
              <a:lnSpc>
                <a:spcPct val="90000"/>
              </a:lnSpc>
            </a:pPr>
            <a:r>
              <a:rPr lang="en-US" dirty="0" smtClean="0"/>
              <a:t>A </a:t>
            </a:r>
            <a:r>
              <a:rPr lang="en-US" b="1" dirty="0" smtClean="0"/>
              <a:t>project life cycle</a:t>
            </a:r>
            <a:r>
              <a:rPr lang="en-US" dirty="0" smtClean="0"/>
              <a:t> is a collection of project phases that defines</a:t>
            </a:r>
          </a:p>
          <a:p>
            <a:pPr lvl="1">
              <a:lnSpc>
                <a:spcPct val="90000"/>
              </a:lnSpc>
            </a:pPr>
            <a:r>
              <a:rPr lang="en-US" dirty="0" smtClean="0"/>
              <a:t>what work will be performed in each phase</a:t>
            </a:r>
          </a:p>
          <a:p>
            <a:pPr lvl="1">
              <a:lnSpc>
                <a:spcPct val="90000"/>
              </a:lnSpc>
            </a:pPr>
            <a:r>
              <a:rPr lang="en-US" dirty="0" smtClean="0"/>
              <a:t>what deliverables will be produced and when</a:t>
            </a:r>
          </a:p>
          <a:p>
            <a:pPr lvl="1">
              <a:lnSpc>
                <a:spcPct val="90000"/>
              </a:lnSpc>
            </a:pPr>
            <a:r>
              <a:rPr lang="en-US" dirty="0" smtClean="0"/>
              <a:t>who is involved in each phase, and </a:t>
            </a:r>
          </a:p>
          <a:p>
            <a:pPr lvl="1">
              <a:lnSpc>
                <a:spcPct val="90000"/>
              </a:lnSpc>
            </a:pPr>
            <a:r>
              <a:rPr lang="en-US" dirty="0" smtClean="0"/>
              <a:t>how management will control and approve work produced in each phase</a:t>
            </a:r>
          </a:p>
          <a:p>
            <a:pPr>
              <a:lnSpc>
                <a:spcPct val="90000"/>
              </a:lnSpc>
            </a:pPr>
            <a:r>
              <a:rPr lang="en-US" dirty="0" smtClean="0"/>
              <a:t>A </a:t>
            </a:r>
            <a:r>
              <a:rPr lang="en-US" b="1" dirty="0" smtClean="0"/>
              <a:t>deliverable</a:t>
            </a:r>
            <a:r>
              <a:rPr lang="en-US" dirty="0" smtClean="0"/>
              <a:t> is a product or service produced or provided as part of a project</a:t>
            </a:r>
          </a:p>
          <a:p>
            <a:pPr>
              <a:lnSpc>
                <a:spcPct val="90000"/>
              </a:lnSpc>
            </a:pPr>
            <a:endParaRPr lang="en-US" dirty="0" smtClean="0"/>
          </a:p>
        </p:txBody>
      </p:sp>
      <p:sp>
        <p:nvSpPr>
          <p:cNvPr id="26628" name="Rectangle 2"/>
          <p:cNvSpPr>
            <a:spLocks noGrp="1" noChangeArrowheads="1"/>
          </p:cNvSpPr>
          <p:nvPr>
            <p:ph type="title"/>
          </p:nvPr>
        </p:nvSpPr>
        <p:spPr/>
        <p:txBody>
          <a:bodyPr>
            <a:normAutofit fontScale="90000"/>
          </a:bodyPr>
          <a:lstStyle/>
          <a:p>
            <a:r>
              <a:rPr lang="en-US" dirty="0" smtClean="0"/>
              <a:t>2.4 Project Phases and the Project Life Cycle</a:t>
            </a:r>
          </a:p>
        </p:txBody>
      </p:sp>
      <p:sp>
        <p:nvSpPr>
          <p:cNvPr id="2662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D96721C-6BC0-4C07-9A39-4E0D16EE6CE8}" type="slidenum">
              <a:rPr lang="en-US"/>
              <a:pPr>
                <a:defRPr/>
              </a:pPr>
              <a:t>88</a:t>
            </a:fld>
            <a:endParaRPr lang="en-US" dirty="0"/>
          </a:p>
        </p:txBody>
      </p:sp>
    </p:spTree>
    <p:extLst>
      <p:ext uri="{BB962C8B-B14F-4D97-AF65-F5344CB8AC3E}">
        <p14:creationId xmlns:p14="http://schemas.microsoft.com/office/powerpoint/2010/main" val="15083123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p:txBody>
          <a:bodyPr/>
          <a:lstStyle/>
          <a:p>
            <a:pPr>
              <a:lnSpc>
                <a:spcPct val="90000"/>
              </a:lnSpc>
            </a:pPr>
            <a:r>
              <a:rPr lang="en-US" dirty="0" smtClean="0"/>
              <a:t>In early phases of a project life cycle</a:t>
            </a:r>
          </a:p>
          <a:p>
            <a:pPr lvl="1">
              <a:lnSpc>
                <a:spcPct val="90000"/>
              </a:lnSpc>
            </a:pPr>
            <a:r>
              <a:rPr lang="en-US" dirty="0" smtClean="0"/>
              <a:t>resource needs are usually lowest</a:t>
            </a:r>
          </a:p>
          <a:p>
            <a:pPr lvl="1">
              <a:lnSpc>
                <a:spcPct val="90000"/>
              </a:lnSpc>
            </a:pPr>
            <a:r>
              <a:rPr lang="en-US" dirty="0" smtClean="0"/>
              <a:t>the level of uncertainty (risk) is highest</a:t>
            </a:r>
          </a:p>
          <a:p>
            <a:pPr lvl="1">
              <a:lnSpc>
                <a:spcPct val="90000"/>
              </a:lnSpc>
            </a:pPr>
            <a:r>
              <a:rPr lang="en-US" dirty="0" smtClean="0"/>
              <a:t>project stakeholders have the greatest opportunity to influence the project</a:t>
            </a:r>
          </a:p>
          <a:p>
            <a:pPr>
              <a:lnSpc>
                <a:spcPct val="90000"/>
              </a:lnSpc>
            </a:pPr>
            <a:r>
              <a:rPr lang="en-US" dirty="0" smtClean="0"/>
              <a:t>In middle phases of a project life cycle</a:t>
            </a:r>
          </a:p>
          <a:p>
            <a:pPr lvl="1">
              <a:lnSpc>
                <a:spcPct val="90000"/>
              </a:lnSpc>
            </a:pPr>
            <a:r>
              <a:rPr lang="en-US" dirty="0" smtClean="0"/>
              <a:t>the certainty of completing a project improves</a:t>
            </a:r>
          </a:p>
          <a:p>
            <a:pPr lvl="1">
              <a:lnSpc>
                <a:spcPct val="90000"/>
              </a:lnSpc>
            </a:pPr>
            <a:r>
              <a:rPr lang="en-US" dirty="0" smtClean="0"/>
              <a:t>more resources are needed</a:t>
            </a:r>
          </a:p>
          <a:p>
            <a:pPr>
              <a:lnSpc>
                <a:spcPct val="90000"/>
              </a:lnSpc>
            </a:pPr>
            <a:r>
              <a:rPr lang="en-US" dirty="0" smtClean="0"/>
              <a:t>The final phase of a project life cycle focuses on</a:t>
            </a:r>
          </a:p>
          <a:p>
            <a:pPr lvl="1">
              <a:lnSpc>
                <a:spcPct val="90000"/>
              </a:lnSpc>
            </a:pPr>
            <a:r>
              <a:rPr lang="en-US" dirty="0" smtClean="0"/>
              <a:t>ensuring that project requirements were met</a:t>
            </a:r>
          </a:p>
          <a:p>
            <a:pPr lvl="1">
              <a:lnSpc>
                <a:spcPct val="90000"/>
              </a:lnSpc>
            </a:pPr>
            <a:r>
              <a:rPr lang="en-US" dirty="0" smtClean="0"/>
              <a:t>the sponsor approves completion of the project</a:t>
            </a:r>
          </a:p>
          <a:p>
            <a:pPr lvl="1">
              <a:lnSpc>
                <a:spcPct val="90000"/>
              </a:lnSpc>
            </a:pPr>
            <a:endParaRPr lang="en-US" dirty="0" smtClean="0"/>
          </a:p>
        </p:txBody>
      </p:sp>
      <p:sp>
        <p:nvSpPr>
          <p:cNvPr id="27652" name="Rectangle 2"/>
          <p:cNvSpPr>
            <a:spLocks noGrp="1" noChangeArrowheads="1"/>
          </p:cNvSpPr>
          <p:nvPr>
            <p:ph type="title"/>
          </p:nvPr>
        </p:nvSpPr>
        <p:spPr/>
        <p:txBody>
          <a:bodyPr/>
          <a:lstStyle/>
          <a:p>
            <a:r>
              <a:rPr lang="en-US" dirty="0" smtClean="0"/>
              <a:t>2.4  More on Project Phases</a:t>
            </a:r>
          </a:p>
        </p:txBody>
      </p:sp>
      <p:sp>
        <p:nvSpPr>
          <p:cNvPr id="2765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6E850ECD-DC50-44BE-9E96-61A1A4867365}" type="slidenum">
              <a:rPr lang="en-US"/>
              <a:pPr>
                <a:defRPr/>
              </a:pPr>
              <a:t>89</a:t>
            </a:fld>
            <a:endParaRPr lang="en-US" dirty="0"/>
          </a:p>
        </p:txBody>
      </p:sp>
    </p:spTree>
    <p:extLst>
      <p:ext uri="{BB962C8B-B14F-4D97-AF65-F5344CB8AC3E}">
        <p14:creationId xmlns:p14="http://schemas.microsoft.com/office/powerpoint/2010/main" val="52676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28600" y="1447800"/>
            <a:ext cx="8382000" cy="4411663"/>
          </a:xfrm>
        </p:spPr>
        <p:txBody>
          <a:bodyPr>
            <a:normAutofit lnSpcReduction="10000"/>
          </a:bodyPr>
          <a:lstStyle/>
          <a:p>
            <a:r>
              <a:rPr lang="en-US" dirty="0"/>
              <a:t>Discuss the relationship between </a:t>
            </a:r>
            <a:r>
              <a:rPr lang="en-US" dirty="0">
                <a:solidFill>
                  <a:srgbClr val="FF0000"/>
                </a:solidFill>
              </a:rPr>
              <a:t>project, program, and portfolio</a:t>
            </a:r>
            <a:r>
              <a:rPr lang="en-US" dirty="0"/>
              <a:t> </a:t>
            </a:r>
            <a:r>
              <a:rPr lang="en-US" dirty="0" smtClean="0"/>
              <a:t>management and </a:t>
            </a:r>
            <a:r>
              <a:rPr lang="en-US" dirty="0"/>
              <a:t>the contributions each makes to enterprise </a:t>
            </a:r>
            <a:r>
              <a:rPr lang="en-US" dirty="0" smtClean="0"/>
              <a:t>success </a:t>
            </a:r>
          </a:p>
          <a:p>
            <a:r>
              <a:rPr lang="en-US" dirty="0" smtClean="0"/>
              <a:t>Understand </a:t>
            </a:r>
            <a:r>
              <a:rPr lang="en-US" dirty="0"/>
              <a:t>the </a:t>
            </a:r>
            <a:r>
              <a:rPr lang="en-US" dirty="0">
                <a:solidFill>
                  <a:srgbClr val="FF0000"/>
                </a:solidFill>
              </a:rPr>
              <a:t>role of project managers by describing what they </a:t>
            </a:r>
            <a:r>
              <a:rPr lang="en-US" dirty="0" smtClean="0">
                <a:solidFill>
                  <a:srgbClr val="FF0000"/>
                </a:solidFill>
              </a:rPr>
              <a:t>do</a:t>
            </a:r>
            <a:r>
              <a:rPr lang="en-US" dirty="0" smtClean="0"/>
              <a:t>, what </a:t>
            </a:r>
            <a:r>
              <a:rPr lang="en-US" dirty="0"/>
              <a:t>skills they need, and career opportunities for IT project managers</a:t>
            </a:r>
          </a:p>
          <a:p>
            <a:r>
              <a:rPr lang="en-US" dirty="0" smtClean="0">
                <a:solidFill>
                  <a:srgbClr val="FF0000"/>
                </a:solidFill>
              </a:rPr>
              <a:t>Describe </a:t>
            </a:r>
            <a:r>
              <a:rPr lang="en-US" dirty="0">
                <a:solidFill>
                  <a:srgbClr val="FF0000"/>
                </a:solidFill>
              </a:rPr>
              <a:t>the project management </a:t>
            </a:r>
            <a:r>
              <a:rPr lang="en-US" dirty="0" smtClean="0">
                <a:solidFill>
                  <a:srgbClr val="FF0000"/>
                </a:solidFill>
              </a:rPr>
              <a:t>profession</a:t>
            </a:r>
            <a:r>
              <a:rPr lang="en-US" dirty="0" smtClean="0"/>
              <a:t>, the role </a:t>
            </a:r>
            <a:r>
              <a:rPr lang="en-US" dirty="0"/>
              <a:t>of professional organizations like the </a:t>
            </a:r>
            <a:r>
              <a:rPr lang="en-US" b="1" dirty="0">
                <a:solidFill>
                  <a:srgbClr val="FF0000"/>
                </a:solidFill>
              </a:rPr>
              <a:t>Project Management </a:t>
            </a:r>
            <a:r>
              <a:rPr lang="en-US" b="1" dirty="0" smtClean="0">
                <a:solidFill>
                  <a:srgbClr val="FF0000"/>
                </a:solidFill>
              </a:rPr>
              <a:t>Institute (PMI</a:t>
            </a:r>
            <a:r>
              <a:rPr lang="en-US" b="1" dirty="0">
                <a:solidFill>
                  <a:srgbClr val="FF0000"/>
                </a:solidFill>
              </a:rPr>
              <a:t>), </a:t>
            </a:r>
            <a:r>
              <a:rPr lang="en-US" dirty="0"/>
              <a:t>the importance of certification and ethics, and the advancement </a:t>
            </a:r>
            <a:r>
              <a:rPr lang="en-US" dirty="0" smtClean="0"/>
              <a:t>of project </a:t>
            </a:r>
            <a:r>
              <a:rPr lang="en-US" dirty="0"/>
              <a:t>management software</a:t>
            </a:r>
          </a:p>
        </p:txBody>
      </p:sp>
      <p:sp>
        <p:nvSpPr>
          <p:cNvPr id="10242" name="Rectangle 2"/>
          <p:cNvSpPr>
            <a:spLocks noGrp="1" noChangeArrowheads="1"/>
          </p:cNvSpPr>
          <p:nvPr>
            <p:ph type="title"/>
          </p:nvPr>
        </p:nvSpPr>
        <p:spPr/>
        <p:txBody>
          <a:bodyPr/>
          <a:lstStyle/>
          <a:p>
            <a:r>
              <a:rPr lang="en-US" dirty="0" smtClean="0"/>
              <a:t>Learning Objectives</a:t>
            </a:r>
          </a:p>
        </p:txBody>
      </p:sp>
      <p:sp>
        <p:nvSpPr>
          <p:cNvPr id="1024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CA3F5D3-66F0-4F6A-8CB0-21FC3EDB1CCA}" type="slidenum">
              <a:rPr lang="en-US"/>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295275" y="914400"/>
            <a:ext cx="8305800" cy="5181600"/>
          </a:xfrm>
        </p:spPr>
        <p:txBody>
          <a:bodyPr/>
          <a:lstStyle/>
          <a:p>
            <a:r>
              <a:rPr lang="en-US" dirty="0" smtClean="0"/>
              <a:t>Products also have life cycles</a:t>
            </a:r>
          </a:p>
          <a:p>
            <a:r>
              <a:rPr lang="en-US" dirty="0" smtClean="0"/>
              <a:t>The </a:t>
            </a:r>
            <a:r>
              <a:rPr lang="en-US" b="1" dirty="0" smtClean="0"/>
              <a:t>Systems Development Life Cycle (SDLC)</a:t>
            </a:r>
            <a:r>
              <a:rPr lang="en-US" dirty="0" smtClean="0"/>
              <a:t> is a framework for describing the phases involved in developing and maintaining information systems</a:t>
            </a:r>
          </a:p>
          <a:p>
            <a:r>
              <a:rPr lang="en-US" dirty="0" smtClean="0"/>
              <a:t>Systems development projects can follow </a:t>
            </a:r>
          </a:p>
          <a:p>
            <a:pPr lvl="1"/>
            <a:r>
              <a:rPr lang="en-US" sz="3200" b="1" dirty="0" smtClean="0">
                <a:solidFill>
                  <a:srgbClr val="FF0000"/>
                </a:solidFill>
              </a:rPr>
              <a:t>Predictive life cycle</a:t>
            </a:r>
            <a:r>
              <a:rPr lang="en-US" dirty="0" smtClean="0"/>
              <a:t>: the scope of the project can be clearly articulated and the schedule and cost can be predicted</a:t>
            </a:r>
          </a:p>
          <a:p>
            <a:pPr lvl="1"/>
            <a:r>
              <a:rPr lang="en-US" sz="3200" b="1" dirty="0" smtClean="0">
                <a:solidFill>
                  <a:srgbClr val="FF0000"/>
                </a:solidFill>
              </a:rPr>
              <a:t>Adaptive Software Development (ASD)</a:t>
            </a:r>
            <a:r>
              <a:rPr lang="en-US" sz="3200" dirty="0" smtClean="0">
                <a:solidFill>
                  <a:srgbClr val="FF0000"/>
                </a:solidFill>
              </a:rPr>
              <a:t> </a:t>
            </a:r>
            <a:r>
              <a:rPr lang="en-US" sz="3200" b="1" dirty="0" smtClean="0">
                <a:solidFill>
                  <a:srgbClr val="FF0000"/>
                </a:solidFill>
              </a:rPr>
              <a:t>life cycle</a:t>
            </a:r>
            <a:r>
              <a:rPr lang="en-US" dirty="0" smtClean="0"/>
              <a:t>: requirements cannot be clearly expressed, projects are mission driven and component based, using time-based cycles to meet target dates</a:t>
            </a:r>
          </a:p>
          <a:p>
            <a:pPr lvl="1">
              <a:buFontTx/>
              <a:buNone/>
            </a:pPr>
            <a:endParaRPr lang="en-US" dirty="0" smtClean="0"/>
          </a:p>
        </p:txBody>
      </p:sp>
      <p:sp>
        <p:nvSpPr>
          <p:cNvPr id="29700" name="Rectangle 2"/>
          <p:cNvSpPr>
            <a:spLocks noGrp="1" noChangeArrowheads="1"/>
          </p:cNvSpPr>
          <p:nvPr>
            <p:ph type="title"/>
          </p:nvPr>
        </p:nvSpPr>
        <p:spPr>
          <a:xfrm>
            <a:off x="381000" y="274638"/>
            <a:ext cx="8305800" cy="487362"/>
          </a:xfrm>
        </p:spPr>
        <p:txBody>
          <a:bodyPr>
            <a:normAutofit fontScale="90000"/>
          </a:bodyPr>
          <a:lstStyle/>
          <a:p>
            <a:r>
              <a:rPr lang="en-US" dirty="0" smtClean="0"/>
              <a:t>2.4a  Product Life Cycles  PMBOK</a:t>
            </a:r>
          </a:p>
        </p:txBody>
      </p:sp>
      <p:sp>
        <p:nvSpPr>
          <p:cNvPr id="2969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2965920-7E31-46B5-8B7E-9CD60737DC3C}" type="slidenum">
              <a:rPr lang="en-US"/>
              <a:pPr>
                <a:defRPr/>
              </a:pPr>
              <a:t>90</a:t>
            </a:fld>
            <a:endParaRPr lang="en-US" dirty="0"/>
          </a:p>
        </p:txBody>
      </p:sp>
    </p:spTree>
    <p:extLst>
      <p:ext uri="{BB962C8B-B14F-4D97-AF65-F5344CB8AC3E}">
        <p14:creationId xmlns:p14="http://schemas.microsoft.com/office/powerpoint/2010/main" val="32437701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457200" y="1219200"/>
            <a:ext cx="8229600" cy="4525962"/>
          </a:xfrm>
        </p:spPr>
        <p:txBody>
          <a:bodyPr/>
          <a:lstStyle/>
          <a:p>
            <a:pPr>
              <a:lnSpc>
                <a:spcPct val="90000"/>
              </a:lnSpc>
            </a:pPr>
            <a:r>
              <a:rPr lang="en-US" b="1" dirty="0" smtClean="0">
                <a:solidFill>
                  <a:srgbClr val="FF0000"/>
                </a:solidFill>
              </a:rPr>
              <a:t>Waterfall model</a:t>
            </a:r>
            <a:r>
              <a:rPr lang="en-US" dirty="0" smtClean="0"/>
              <a:t>: has well-defined, linear stages of systems development and support</a:t>
            </a:r>
          </a:p>
          <a:p>
            <a:pPr>
              <a:lnSpc>
                <a:spcPct val="90000"/>
              </a:lnSpc>
            </a:pPr>
            <a:r>
              <a:rPr lang="en-US" b="1" dirty="0" smtClean="0">
                <a:solidFill>
                  <a:srgbClr val="FF0000"/>
                </a:solidFill>
              </a:rPr>
              <a:t>Spiral model</a:t>
            </a:r>
            <a:r>
              <a:rPr lang="en-US" dirty="0" smtClean="0"/>
              <a:t>: shows that software is developed using an iterative or spiral approach rather than a linear approach</a:t>
            </a:r>
          </a:p>
          <a:p>
            <a:pPr>
              <a:lnSpc>
                <a:spcPct val="90000"/>
              </a:lnSpc>
            </a:pPr>
            <a:r>
              <a:rPr lang="en-US" b="1" dirty="0" smtClean="0">
                <a:solidFill>
                  <a:srgbClr val="FF0000"/>
                </a:solidFill>
              </a:rPr>
              <a:t>Incremental build model</a:t>
            </a:r>
            <a:r>
              <a:rPr lang="en-US" dirty="0" smtClean="0"/>
              <a:t>: provides for progressive development of operational software</a:t>
            </a:r>
          </a:p>
          <a:p>
            <a:pPr>
              <a:lnSpc>
                <a:spcPct val="90000"/>
              </a:lnSpc>
            </a:pPr>
            <a:r>
              <a:rPr lang="en-US" b="1" dirty="0" smtClean="0">
                <a:solidFill>
                  <a:srgbClr val="FF0000"/>
                </a:solidFill>
              </a:rPr>
              <a:t>Prototyping model</a:t>
            </a:r>
            <a:r>
              <a:rPr lang="en-US" dirty="0" smtClean="0"/>
              <a:t>: used for developing prototypes to clarify user requirements</a:t>
            </a:r>
          </a:p>
          <a:p>
            <a:pPr>
              <a:lnSpc>
                <a:spcPct val="90000"/>
              </a:lnSpc>
            </a:pPr>
            <a:r>
              <a:rPr lang="en-US" b="1" dirty="0" smtClean="0">
                <a:solidFill>
                  <a:srgbClr val="FF0000"/>
                </a:solidFill>
              </a:rPr>
              <a:t>Rapid Application Development (RAD) model</a:t>
            </a:r>
            <a:r>
              <a:rPr lang="en-US" dirty="0" smtClean="0"/>
              <a:t>:  used to produce systems quickly without sacrificing quality using time-boxes</a:t>
            </a:r>
          </a:p>
        </p:txBody>
      </p:sp>
      <p:sp>
        <p:nvSpPr>
          <p:cNvPr id="30724" name="Rectangle 2"/>
          <p:cNvSpPr>
            <a:spLocks noGrp="1" noChangeArrowheads="1"/>
          </p:cNvSpPr>
          <p:nvPr>
            <p:ph type="title"/>
          </p:nvPr>
        </p:nvSpPr>
        <p:spPr>
          <a:xfrm>
            <a:off x="533400" y="152400"/>
            <a:ext cx="8229600" cy="1143000"/>
          </a:xfrm>
        </p:spPr>
        <p:txBody>
          <a:bodyPr>
            <a:normAutofit fontScale="90000"/>
          </a:bodyPr>
          <a:lstStyle/>
          <a:p>
            <a:r>
              <a:rPr lang="en-US" dirty="0" smtClean="0"/>
              <a:t>2.4a  Predictive Life Cycle Models</a:t>
            </a:r>
          </a:p>
        </p:txBody>
      </p:sp>
      <p:sp>
        <p:nvSpPr>
          <p:cNvPr id="3072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F5B79B3-05A3-4B8C-B607-F4486E5A67C2}" type="slidenum">
              <a:rPr lang="en-US"/>
              <a:pPr>
                <a:defRPr/>
              </a:pPr>
              <a:t>91</a:t>
            </a:fld>
            <a:endParaRPr lang="en-US" dirty="0"/>
          </a:p>
        </p:txBody>
      </p:sp>
    </p:spTree>
    <p:extLst>
      <p:ext uri="{BB962C8B-B14F-4D97-AF65-F5344CB8AC3E}">
        <p14:creationId xmlns:p14="http://schemas.microsoft.com/office/powerpoint/2010/main" val="11932236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14"/>
            <a:ext cx="8229600" cy="1143000"/>
          </a:xfrm>
        </p:spPr>
        <p:txBody>
          <a:bodyPr>
            <a:normAutofit fontScale="90000"/>
          </a:bodyPr>
          <a:lstStyle/>
          <a:p>
            <a:r>
              <a:rPr lang="en-US" dirty="0" smtClean="0"/>
              <a:t>Figure 2-5. Waterfall and Spiral Life Cycle Models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92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71600"/>
            <a:ext cx="7924799" cy="4990936"/>
          </a:xfrm>
          <a:prstGeom prst="rect">
            <a:avLst/>
          </a:prstGeom>
        </p:spPr>
      </p:pic>
    </p:spTree>
    <p:extLst>
      <p:ext uri="{BB962C8B-B14F-4D97-AF65-F5344CB8AC3E}">
        <p14:creationId xmlns:p14="http://schemas.microsoft.com/office/powerpoint/2010/main" val="33286813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685800"/>
          </a:xfrm>
        </p:spPr>
        <p:txBody>
          <a:bodyPr>
            <a:normAutofit fontScale="90000"/>
          </a:bodyPr>
          <a:lstStyle/>
          <a:p>
            <a:pPr eaLnBrk="1" hangingPunct="1"/>
            <a:r>
              <a:rPr lang="en-US" altLang="en-US" smtClean="0"/>
              <a:t>The WaterFall Model</a:t>
            </a:r>
          </a:p>
        </p:txBody>
      </p:sp>
      <p:sp>
        <p:nvSpPr>
          <p:cNvPr id="20483" name="Rectangle 3"/>
          <p:cNvSpPr>
            <a:spLocks noGrp="1" noChangeArrowheads="1"/>
          </p:cNvSpPr>
          <p:nvPr>
            <p:ph type="body" idx="1"/>
          </p:nvPr>
        </p:nvSpPr>
        <p:spPr/>
        <p:txBody>
          <a:bodyPr/>
          <a:lstStyle/>
          <a:p>
            <a:pPr eaLnBrk="1" hangingPunct="1"/>
            <a:endParaRPr lang="en-US" altLang="en-US" smtClean="0"/>
          </a:p>
        </p:txBody>
      </p:sp>
      <p:graphicFrame>
        <p:nvGraphicFramePr>
          <p:cNvPr id="20484" name="Object 4"/>
          <p:cNvGraphicFramePr>
            <a:graphicFrameLocks noChangeAspect="1"/>
          </p:cNvGraphicFramePr>
          <p:nvPr/>
        </p:nvGraphicFramePr>
        <p:xfrm>
          <a:off x="0" y="762000"/>
          <a:ext cx="9144000" cy="6013450"/>
        </p:xfrm>
        <a:graphic>
          <a:graphicData uri="http://schemas.openxmlformats.org/presentationml/2006/ole">
            <mc:AlternateContent xmlns:mc="http://schemas.openxmlformats.org/markup-compatibility/2006">
              <mc:Choice xmlns:v="urn:schemas-microsoft-com:vml" Requires="v">
                <p:oleObj spid="_x0000_s1031" name="Document" r:id="rId3" imgW="6013704" imgH="6096000" progId="Word.Document.8">
                  <p:embed/>
                </p:oleObj>
              </mc:Choice>
              <mc:Fallback>
                <p:oleObj name="Document" r:id="rId3" imgW="6013704" imgH="60960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9144000" cy="6013450"/>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80665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altLang="en-US" smtClean="0"/>
              <a:t>Adaptive/Agile Life Cycle Models</a:t>
            </a:r>
          </a:p>
        </p:txBody>
      </p:sp>
      <p:sp>
        <p:nvSpPr>
          <p:cNvPr id="19459" name="Rectangle 3"/>
          <p:cNvSpPr>
            <a:spLocks noGrp="1" noChangeArrowheads="1"/>
          </p:cNvSpPr>
          <p:nvPr>
            <p:ph type="body" idx="1"/>
          </p:nvPr>
        </p:nvSpPr>
        <p:spPr>
          <a:xfrm>
            <a:off x="381000" y="1600200"/>
            <a:ext cx="8458200" cy="5257800"/>
          </a:xfrm>
        </p:spPr>
        <p:txBody>
          <a:bodyPr/>
          <a:lstStyle/>
          <a:p>
            <a:pPr eaLnBrk="1" hangingPunct="1">
              <a:lnSpc>
                <a:spcPct val="90000"/>
              </a:lnSpc>
            </a:pPr>
            <a:r>
              <a:rPr lang="en-US" altLang="en-US" smtClean="0">
                <a:solidFill>
                  <a:srgbClr val="FFCC00"/>
                </a:solidFill>
              </a:rPr>
              <a:t>Extreme Programming</a:t>
            </a:r>
            <a:r>
              <a:rPr lang="en-US" altLang="en-US" smtClean="0"/>
              <a:t> (XP):  Developers program in pairs and must write the tests for their own code.  XP teams include developers, managers, and users</a:t>
            </a:r>
          </a:p>
          <a:p>
            <a:pPr eaLnBrk="1" hangingPunct="1">
              <a:lnSpc>
                <a:spcPct val="90000"/>
              </a:lnSpc>
            </a:pPr>
            <a:r>
              <a:rPr lang="en-US" altLang="en-US" smtClean="0">
                <a:solidFill>
                  <a:srgbClr val="FFCC00"/>
                </a:solidFill>
              </a:rPr>
              <a:t>Scrum</a:t>
            </a:r>
            <a:r>
              <a:rPr lang="en-US" altLang="en-US" smtClean="0"/>
              <a:t>:  Repetitions of iterative development are referred to as sprints, which normally last thirty days.  Teams often meet every day for a short meeting, called a scrum, to decide what to accomplish that day.  Works best for object-oriented technology projects and requires strong leadership to coordinate the work</a:t>
            </a:r>
          </a:p>
        </p:txBody>
      </p:sp>
    </p:spTree>
    <p:extLst>
      <p:ext uri="{BB962C8B-B14F-4D97-AF65-F5344CB8AC3E}">
        <p14:creationId xmlns:p14="http://schemas.microsoft.com/office/powerpoint/2010/main" val="2941710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nchor="ctr">
            <a:normAutofit fontScale="90000"/>
          </a:bodyPr>
          <a:lstStyle/>
          <a:p>
            <a:pPr eaLnBrk="1" hangingPunct="1"/>
            <a:r>
              <a:rPr lang="en-US" altLang="en-US" smtClean="0"/>
              <a:t>The Seven Phases of the Waterfall Model</a:t>
            </a:r>
          </a:p>
        </p:txBody>
      </p:sp>
      <p:sp>
        <p:nvSpPr>
          <p:cNvPr id="21507" name="Rectangle 3"/>
          <p:cNvSpPr>
            <a:spLocks noGrp="1" noChangeArrowheads="1"/>
          </p:cNvSpPr>
          <p:nvPr>
            <p:ph type="body" idx="1"/>
          </p:nvPr>
        </p:nvSpPr>
        <p:spPr>
          <a:xfrm>
            <a:off x="381000" y="1752600"/>
            <a:ext cx="8001000" cy="4114800"/>
          </a:xfrm>
          <a:noFill/>
        </p:spPr>
        <p:txBody>
          <a:bodyPr/>
          <a:lstStyle/>
          <a:p>
            <a:pPr eaLnBrk="1" hangingPunct="1">
              <a:lnSpc>
                <a:spcPct val="90000"/>
              </a:lnSpc>
            </a:pPr>
            <a:r>
              <a:rPr lang="en-US" altLang="en-US" sz="2800" smtClean="0"/>
              <a:t>Definition -- 10%</a:t>
            </a:r>
          </a:p>
          <a:p>
            <a:pPr eaLnBrk="1" hangingPunct="1">
              <a:lnSpc>
                <a:spcPct val="90000"/>
              </a:lnSpc>
            </a:pPr>
            <a:r>
              <a:rPr lang="en-US" altLang="en-US" sz="2800" smtClean="0"/>
              <a:t>Analysis -- 15%</a:t>
            </a:r>
          </a:p>
          <a:p>
            <a:pPr eaLnBrk="1" hangingPunct="1">
              <a:lnSpc>
                <a:spcPct val="90000"/>
              </a:lnSpc>
            </a:pPr>
            <a:r>
              <a:rPr lang="en-US" altLang="en-US" sz="2800" smtClean="0"/>
              <a:t>Design -- 15%</a:t>
            </a:r>
          </a:p>
          <a:p>
            <a:pPr eaLnBrk="1" hangingPunct="1">
              <a:lnSpc>
                <a:spcPct val="90000"/>
              </a:lnSpc>
            </a:pPr>
            <a:r>
              <a:rPr lang="en-US" altLang="en-US" sz="2800" smtClean="0"/>
              <a:t>Programming -- 15%</a:t>
            </a:r>
          </a:p>
          <a:p>
            <a:pPr lvl="1" eaLnBrk="1" hangingPunct="1">
              <a:lnSpc>
                <a:spcPct val="90000"/>
              </a:lnSpc>
            </a:pPr>
            <a:r>
              <a:rPr lang="en-US" altLang="en-US" sz="2400" smtClean="0"/>
              <a:t>Preparation and programming--10%</a:t>
            </a:r>
          </a:p>
          <a:p>
            <a:pPr lvl="1" eaLnBrk="1" hangingPunct="1">
              <a:lnSpc>
                <a:spcPct val="90000"/>
              </a:lnSpc>
            </a:pPr>
            <a:r>
              <a:rPr lang="en-US" altLang="en-US" sz="2400" smtClean="0"/>
              <a:t>module testing--5%</a:t>
            </a:r>
          </a:p>
          <a:p>
            <a:pPr eaLnBrk="1" hangingPunct="1">
              <a:lnSpc>
                <a:spcPct val="90000"/>
              </a:lnSpc>
            </a:pPr>
            <a:r>
              <a:rPr lang="en-US" altLang="en-US" sz="2800" smtClean="0"/>
              <a:t>System Test -- 25%</a:t>
            </a:r>
          </a:p>
          <a:p>
            <a:pPr eaLnBrk="1" hangingPunct="1">
              <a:lnSpc>
                <a:spcPct val="90000"/>
              </a:lnSpc>
            </a:pPr>
            <a:r>
              <a:rPr lang="en-US" altLang="en-US" sz="2800" smtClean="0"/>
              <a:t>Acceptance Testing -- 5% </a:t>
            </a:r>
          </a:p>
          <a:p>
            <a:pPr eaLnBrk="1" hangingPunct="1">
              <a:lnSpc>
                <a:spcPct val="90000"/>
              </a:lnSpc>
            </a:pPr>
            <a:r>
              <a:rPr lang="en-US" altLang="en-US" sz="2800" smtClean="0"/>
              <a:t>Operation -- 15%</a:t>
            </a:r>
          </a:p>
          <a:p>
            <a:pPr eaLnBrk="1" hangingPunct="1">
              <a:lnSpc>
                <a:spcPct val="90000"/>
              </a:lnSpc>
            </a:pPr>
            <a:r>
              <a:rPr lang="en-US" altLang="en-US" sz="2800" smtClean="0"/>
              <a:t>At the end of every phase, a deliverable is expected and a phase exit or kill point is put in place</a:t>
            </a:r>
          </a:p>
        </p:txBody>
      </p:sp>
    </p:spTree>
    <p:extLst>
      <p:ext uri="{BB962C8B-B14F-4D97-AF65-F5344CB8AC3E}">
        <p14:creationId xmlns:p14="http://schemas.microsoft.com/office/powerpoint/2010/main" val="2997819694"/>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an </a:t>
            </a:r>
            <a:r>
              <a:rPr lang="en-US" b="1" dirty="0" smtClean="0">
                <a:solidFill>
                  <a:srgbClr val="FF0000"/>
                </a:solidFill>
              </a:rPr>
              <a:t>Adaptive Lifecycle </a:t>
            </a:r>
            <a:r>
              <a:rPr lang="en-US" dirty="0" smtClean="0"/>
              <a:t>approach</a:t>
            </a:r>
          </a:p>
          <a:p>
            <a:r>
              <a:rPr lang="en-US" dirty="0" smtClean="0"/>
              <a:t>Is a </a:t>
            </a:r>
            <a:r>
              <a:rPr lang="en-US" b="1" dirty="0" smtClean="0">
                <a:solidFill>
                  <a:srgbClr val="FF0000"/>
                </a:solidFill>
              </a:rPr>
              <a:t>time-boxed</a:t>
            </a:r>
            <a:r>
              <a:rPr lang="en-US" dirty="0" smtClean="0"/>
              <a:t> approach, usually</a:t>
            </a:r>
          </a:p>
          <a:p>
            <a:r>
              <a:rPr lang="en-US" dirty="0" smtClean="0"/>
              <a:t>Agile software development has become popular to describe new approaches that focus on </a:t>
            </a:r>
            <a:r>
              <a:rPr lang="en-US" dirty="0" smtClean="0">
                <a:solidFill>
                  <a:srgbClr val="FF0000"/>
                </a:solidFill>
              </a:rPr>
              <a:t>close collaboration between programming teams and business experts</a:t>
            </a:r>
          </a:p>
          <a:p>
            <a:r>
              <a:rPr lang="en-US" dirty="0" smtClean="0"/>
              <a:t>See the last section of this chapter and Chapter 3 for more information on agile, also Burns, </a:t>
            </a:r>
            <a:r>
              <a:rPr lang="en-US" dirty="0" err="1" smtClean="0"/>
              <a:t>Ch</a:t>
            </a:r>
            <a:r>
              <a:rPr lang="en-US" dirty="0" smtClean="0"/>
              <a:t> 4</a:t>
            </a:r>
          </a:p>
          <a:p>
            <a:r>
              <a:rPr lang="en-US" dirty="0" smtClean="0"/>
              <a:t>Includes </a:t>
            </a:r>
            <a:r>
              <a:rPr lang="en-US" dirty="0" smtClean="0">
                <a:solidFill>
                  <a:srgbClr val="FF0000"/>
                </a:solidFill>
              </a:rPr>
              <a:t>Scrum, Extreme programming and RUP</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2.4a  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96</a:t>
            </a:fld>
            <a:endParaRPr lang="en-US" dirty="0"/>
          </a:p>
        </p:txBody>
      </p:sp>
    </p:spTree>
    <p:extLst>
      <p:ext uri="{BB962C8B-B14F-4D97-AF65-F5344CB8AC3E}">
        <p14:creationId xmlns:p14="http://schemas.microsoft.com/office/powerpoint/2010/main" val="35301276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p:txBody>
          <a:bodyPr/>
          <a:lstStyle/>
          <a:p>
            <a:r>
              <a:rPr lang="en-US" dirty="0" smtClean="0"/>
              <a:t>A project should successfully pass through each of the project phases in order to continue on to the next</a:t>
            </a:r>
          </a:p>
          <a:p>
            <a:r>
              <a:rPr lang="en-US" dirty="0" smtClean="0"/>
              <a:t>Management reviews, also called </a:t>
            </a:r>
            <a:r>
              <a:rPr lang="en-US" b="1" dirty="0" smtClean="0"/>
              <a:t>phase exits</a:t>
            </a:r>
            <a:r>
              <a:rPr lang="en-US" dirty="0" smtClean="0"/>
              <a:t> or </a:t>
            </a:r>
            <a:r>
              <a:rPr lang="en-US" b="1" dirty="0" smtClean="0"/>
              <a:t>kill points</a:t>
            </a:r>
            <a:r>
              <a:rPr lang="en-US" dirty="0" smtClean="0"/>
              <a:t>, should occur after each phase to evaluate the project’s progress, likely success, and continued compatibility with organizational goals</a:t>
            </a:r>
          </a:p>
        </p:txBody>
      </p:sp>
      <p:sp>
        <p:nvSpPr>
          <p:cNvPr id="31748" name="Rectangle 2"/>
          <p:cNvSpPr>
            <a:spLocks noGrp="1" noChangeArrowheads="1"/>
          </p:cNvSpPr>
          <p:nvPr>
            <p:ph type="title"/>
          </p:nvPr>
        </p:nvSpPr>
        <p:spPr/>
        <p:txBody>
          <a:bodyPr>
            <a:normAutofit fontScale="90000"/>
          </a:bodyPr>
          <a:lstStyle/>
          <a:p>
            <a:r>
              <a:rPr lang="en-US" dirty="0" smtClean="0"/>
              <a:t>The Importance of Project Phases and Management Reviews</a:t>
            </a:r>
          </a:p>
        </p:txBody>
      </p:sp>
      <p:sp>
        <p:nvSpPr>
          <p:cNvPr id="3174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3283665F-2A2C-41B7-B054-D29178245054}" type="slidenum">
              <a:rPr lang="en-US"/>
              <a:pPr>
                <a:defRPr/>
              </a:pPr>
              <a:t>97</a:t>
            </a:fld>
            <a:endParaRPr lang="en-US" dirty="0"/>
          </a:p>
        </p:txBody>
      </p:sp>
    </p:spTree>
    <p:extLst>
      <p:ext uri="{BB962C8B-B14F-4D97-AF65-F5344CB8AC3E}">
        <p14:creationId xmlns:p14="http://schemas.microsoft.com/office/powerpoint/2010/main" val="9652172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563562"/>
          </a:xfrm>
        </p:spPr>
        <p:txBody>
          <a:bodyPr>
            <a:noAutofit/>
          </a:bodyPr>
          <a:lstStyle/>
          <a:p>
            <a:r>
              <a:rPr lang="en-US" sz="4000" dirty="0" smtClean="0"/>
              <a:t>What Went Right?</a:t>
            </a:r>
          </a:p>
        </p:txBody>
      </p:sp>
      <p:sp>
        <p:nvSpPr>
          <p:cNvPr id="3277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AF0F430-F011-4912-B9D3-C4249B695EFA}" type="slidenum">
              <a:rPr lang="en-US" smtClean="0"/>
              <a:pPr>
                <a:buFontTx/>
                <a:buNone/>
                <a:defRPr/>
              </a:pPr>
              <a:t>98</a:t>
            </a:fld>
            <a:endParaRPr lang="en-US" dirty="0"/>
          </a:p>
        </p:txBody>
      </p:sp>
      <p:sp>
        <p:nvSpPr>
          <p:cNvPr id="32771" name="Rectangle 3"/>
          <p:cNvSpPr>
            <a:spLocks noChangeArrowheads="1"/>
          </p:cNvSpPr>
          <p:nvPr/>
        </p:nvSpPr>
        <p:spPr bwMode="auto">
          <a:xfrm>
            <a:off x="152400" y="988397"/>
            <a:ext cx="8915400" cy="4955203"/>
          </a:xfrm>
          <a:prstGeom prst="rect">
            <a:avLst/>
          </a:prstGeom>
          <a:noFill/>
          <a:ln w="12700" cap="sq">
            <a:noFill/>
            <a:miter lim="800000"/>
            <a:headEnd type="none" w="sm" len="sm"/>
            <a:tailEnd type="none" w="sm" len="sm"/>
          </a:ln>
        </p:spPr>
        <p:txBody>
          <a:bodyPr wrap="square">
            <a:spAutoFit/>
          </a:bodyPr>
          <a:lstStyle/>
          <a:p>
            <a:pPr eaLnBrk="0" hangingPunct="0"/>
            <a:r>
              <a:rPr lang="en-US" sz="2000" dirty="0"/>
              <a:t>"The real improvement that I saw was in our ability to</a:t>
            </a:r>
            <a:r>
              <a:rPr lang="en-US" sz="2000" dirty="0">
                <a:sym typeface="Symbol" pitchFamily="18" charset="2"/>
              </a:rPr>
              <a:t></a:t>
            </a:r>
            <a:r>
              <a:rPr lang="en-US" sz="2000" dirty="0"/>
              <a:t>in the words of Thomas Edison</a:t>
            </a:r>
            <a:r>
              <a:rPr lang="en-US" sz="2000" dirty="0">
                <a:sym typeface="Symbol" pitchFamily="18" charset="2"/>
              </a:rPr>
              <a:t></a:t>
            </a:r>
            <a:r>
              <a:rPr lang="en-US" sz="2000" dirty="0"/>
              <a:t>know when to stop beating a dead horse.…Edison's key to success was that he failed fairly often; but as he said, he could recognize a dead horse before it started to smell...In information technology we ride dead horses</a:t>
            </a:r>
            <a:r>
              <a:rPr lang="en-US" sz="2000" dirty="0">
                <a:sym typeface="Symbol" pitchFamily="18" charset="2"/>
              </a:rPr>
              <a:t></a:t>
            </a:r>
            <a:r>
              <a:rPr lang="en-US" sz="2000" dirty="0"/>
              <a:t>failing projects</a:t>
            </a:r>
            <a:r>
              <a:rPr lang="en-US" sz="2000" dirty="0">
                <a:sym typeface="Symbol" pitchFamily="18" charset="2"/>
              </a:rPr>
              <a:t></a:t>
            </a:r>
            <a:r>
              <a:rPr lang="en-US" sz="2000" dirty="0"/>
              <a:t>a long time before we give up.  But what we are seeing now is that we are able to get off them; able to reduce cost overrun and time overrun.  That's where the major impact came on the success rate.”*</a:t>
            </a:r>
          </a:p>
          <a:p>
            <a:pPr eaLnBrk="0" hangingPunct="0"/>
            <a:endParaRPr lang="en-US" sz="2000" dirty="0"/>
          </a:p>
          <a:p>
            <a:pPr eaLnBrk="0" hangingPunct="0"/>
            <a:r>
              <a:rPr lang="en-US" sz="2000" dirty="0"/>
              <a:t>Many organizations, like Huntington Bancshares, Inc., use an </a:t>
            </a:r>
            <a:r>
              <a:rPr lang="en-US" sz="2000" b="1" dirty="0"/>
              <a:t>executive steering committee</a:t>
            </a:r>
            <a:r>
              <a:rPr lang="en-US" sz="2000" dirty="0"/>
              <a:t> to help keep projects on track</a:t>
            </a:r>
            <a:r>
              <a:rPr lang="en-US" sz="2000" dirty="0" smtClean="0"/>
              <a:t>.</a:t>
            </a:r>
          </a:p>
          <a:p>
            <a:pPr eaLnBrk="0" hangingPunct="0"/>
            <a:endParaRPr lang="en-US" sz="2000" dirty="0"/>
          </a:p>
          <a:p>
            <a:pPr eaLnBrk="0" hangingPunct="0"/>
            <a:r>
              <a:rPr lang="en-US" sz="2000" dirty="0" smtClean="0"/>
              <a:t>Some projects still go on a long time before being killed, like Blizzard’s Titan game project.</a:t>
            </a:r>
          </a:p>
          <a:p>
            <a:pPr eaLnBrk="0" hangingPunct="0"/>
            <a:endParaRPr lang="en-US" sz="2000" dirty="0" smtClean="0"/>
          </a:p>
          <a:p>
            <a:pPr eaLnBrk="0" hangingPunct="0"/>
            <a:r>
              <a:rPr lang="en-US" sz="1800" dirty="0" smtClean="0"/>
              <a:t>*</a:t>
            </a:r>
            <a:r>
              <a:rPr lang="en-US" sz="1800" dirty="0"/>
              <a:t>Cabanis, Jeannette, "'A Major Impact': The Standish Group's Jim Johnson On Project Management and IT Project Success," PM Network, PMI, Sep.1998, p. 7</a:t>
            </a:r>
            <a:endParaRPr lang="en-US" sz="4000" dirty="0"/>
          </a:p>
        </p:txBody>
      </p:sp>
    </p:spTree>
    <p:extLst>
      <p:ext uri="{BB962C8B-B14F-4D97-AF65-F5344CB8AC3E}">
        <p14:creationId xmlns:p14="http://schemas.microsoft.com/office/powerpoint/2010/main" val="25068983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p:txBody>
          <a:bodyPr/>
          <a:lstStyle/>
          <a:p>
            <a:r>
              <a:rPr lang="en-US" dirty="0" smtClean="0"/>
              <a:t>IT projects can be very diverse in terms of size,  complexity, products produced, application area, and resource requirements</a:t>
            </a:r>
          </a:p>
          <a:p>
            <a:r>
              <a:rPr lang="en-US" dirty="0" smtClean="0"/>
              <a:t>IT project team members often have diverse backgrounds and skill sets—not all are actually IT types.</a:t>
            </a:r>
          </a:p>
          <a:p>
            <a:r>
              <a:rPr lang="en-US" dirty="0" smtClean="0"/>
              <a:t>IT projects use diverse technologies that change rapidly.  Even within one technology area, people must be highly specialized</a:t>
            </a:r>
          </a:p>
        </p:txBody>
      </p:sp>
      <p:sp>
        <p:nvSpPr>
          <p:cNvPr id="33796" name="Rectangle 2"/>
          <p:cNvSpPr>
            <a:spLocks noGrp="1" noChangeArrowheads="1"/>
          </p:cNvSpPr>
          <p:nvPr>
            <p:ph type="title"/>
          </p:nvPr>
        </p:nvSpPr>
        <p:spPr/>
        <p:txBody>
          <a:bodyPr/>
          <a:lstStyle/>
          <a:p>
            <a:r>
              <a:rPr lang="en-US" dirty="0" smtClean="0"/>
              <a:t>2.5  The Context of IT Projects</a:t>
            </a:r>
          </a:p>
        </p:txBody>
      </p:sp>
      <p:sp>
        <p:nvSpPr>
          <p:cNvPr id="3379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A7AAFB9-DD0E-414F-9474-EA0B471D20ED}" type="slidenum">
              <a:rPr lang="en-US"/>
              <a:pPr>
                <a:defRPr/>
              </a:pPr>
              <a:t>99</a:t>
            </a:fld>
            <a:endParaRPr lang="en-US" dirty="0"/>
          </a:p>
        </p:txBody>
      </p:sp>
    </p:spTree>
    <p:extLst>
      <p:ext uri="{BB962C8B-B14F-4D97-AF65-F5344CB8AC3E}">
        <p14:creationId xmlns:p14="http://schemas.microsoft.com/office/powerpoint/2010/main" val="14953794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7040</TotalTime>
  <Words>7788</Words>
  <Application>Microsoft Office PowerPoint</Application>
  <PresentationFormat>On-screen Show (4:3)</PresentationFormat>
  <Paragraphs>898</Paragraphs>
  <Slides>113</Slides>
  <Notes>105</Notes>
  <HiddenSlides>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113</vt:i4>
      </vt:variant>
    </vt:vector>
  </HeadingPairs>
  <TitlesOfParts>
    <vt:vector size="116" baseType="lpstr">
      <vt:lpstr>Custom Design</vt:lpstr>
      <vt:lpstr>Theme1</vt:lpstr>
      <vt:lpstr>Document</vt:lpstr>
      <vt:lpstr>Chapter 1: Introduction to Project Management</vt:lpstr>
      <vt:lpstr>TODAY:</vt:lpstr>
      <vt:lpstr>The Pre-proposal  (Statement Of Work--SOW)</vt:lpstr>
      <vt:lpstr>The Pre-proposal</vt:lpstr>
      <vt:lpstr>Pre-proposal should consist of:</vt:lpstr>
      <vt:lpstr>Some ideas for term projects…</vt:lpstr>
      <vt:lpstr>Still more ideas for projects</vt:lpstr>
      <vt:lpstr>Learning Objectives</vt:lpstr>
      <vt:lpstr>Learning Objectives</vt:lpstr>
      <vt:lpstr>Introduction</vt:lpstr>
      <vt:lpstr>Project Management Statistics</vt:lpstr>
      <vt:lpstr>Motivation for Studying Information Technology (IT) Project Management</vt:lpstr>
      <vt:lpstr>Advantages of Using Formal  Project Management</vt:lpstr>
      <vt:lpstr>What Is a Project?</vt:lpstr>
      <vt:lpstr>Examples of IT Projects</vt:lpstr>
      <vt:lpstr>Top Strategic Technologies for 2012 (Gartner)</vt:lpstr>
      <vt:lpstr>Media Snapshot: Unproductive Apps</vt:lpstr>
      <vt:lpstr>1.2b Project Attributes</vt:lpstr>
      <vt:lpstr>Project Hierarchy</vt:lpstr>
      <vt:lpstr>Project and Program Managers</vt:lpstr>
      <vt:lpstr>1.2c Figure 1-1 The Triple Constraint of Project Management</vt:lpstr>
      <vt:lpstr>What is Project Management?</vt:lpstr>
      <vt:lpstr>PM Knowledge Areas</vt:lpstr>
      <vt:lpstr>1.3 Figure 1-2 Project Management Framework (PMBOK)</vt:lpstr>
      <vt:lpstr>1.3a Project Stakeholders</vt:lpstr>
      <vt:lpstr>1.3b Project Management Knowledge Areas</vt:lpstr>
      <vt:lpstr>1.3c Project Management Tools and Techniques</vt:lpstr>
      <vt:lpstr>1.3c Super Tools</vt:lpstr>
      <vt:lpstr>PowerPoint Presentation</vt:lpstr>
      <vt:lpstr>1.3d Project Success</vt:lpstr>
      <vt:lpstr>1.3 Table 1-2: What Helps Projects Succeed?*</vt:lpstr>
      <vt:lpstr>1.3 Top Three Reasons Why Federal Technology Projects Succeed</vt:lpstr>
      <vt:lpstr>1.3  What the Winners Do…</vt:lpstr>
      <vt:lpstr>1.4 Program and Project Portfolio Management</vt:lpstr>
      <vt:lpstr>Project Portfolio Management</vt:lpstr>
      <vt:lpstr>Figure 1-3. Project Management Compared to Project Portfolio Management</vt:lpstr>
      <vt:lpstr>Best Practice</vt:lpstr>
      <vt:lpstr>Figure 1-4. Sample Project Portfolio Approach</vt:lpstr>
      <vt:lpstr>Figure 1-5. Microsoft project portfolio management capabilities</vt:lpstr>
      <vt:lpstr>1.5 The Role of the Project Manager</vt:lpstr>
      <vt:lpstr>1.5b Suggested Skills for Project Managers</vt:lpstr>
      <vt:lpstr>Table 1-3 Ten Most Important Skills and Competencies for Project Managers</vt:lpstr>
      <vt:lpstr>Different Skills Needed in Different Situations</vt:lpstr>
      <vt:lpstr>Importance of Leadership Skills</vt:lpstr>
      <vt:lpstr>Careers for IT Project Managers</vt:lpstr>
      <vt:lpstr>Table 1-4. Ten Hottest IT Skills</vt:lpstr>
      <vt:lpstr>The Project Management Profession</vt:lpstr>
      <vt:lpstr>Figure 1-6. Sample Gantt Chart Created with Project 2013</vt:lpstr>
      <vt:lpstr>Figure 1-7. Sample Network Diagram Created with Project 2013</vt:lpstr>
      <vt:lpstr>1.6a Project Management Offices</vt:lpstr>
      <vt:lpstr>Figure 1-8. Growth in the Number of Project Management Offices</vt:lpstr>
      <vt:lpstr>1.6a Global Issues</vt:lpstr>
      <vt:lpstr>1.6b The Project Management Institute</vt:lpstr>
      <vt:lpstr>1.6c Project Management Certification</vt:lpstr>
      <vt:lpstr>Figure 1-9 Growth in PMP Certification, 1993-2015</vt:lpstr>
      <vt:lpstr>1.6d Ethics in Project Management</vt:lpstr>
      <vt:lpstr>1.6e Project Management Software</vt:lpstr>
      <vt:lpstr>Chapter Summary</vt:lpstr>
      <vt:lpstr>Chapter 2: The Project Management and Information Technology Context</vt:lpstr>
      <vt:lpstr>Learning Objectives</vt:lpstr>
      <vt:lpstr>Learning Objectives</vt:lpstr>
      <vt:lpstr>Projects Cannot Be Run In Isolation</vt:lpstr>
      <vt:lpstr>A Systems View of Project Management</vt:lpstr>
      <vt:lpstr>Figure 2-1. Three Sphere Model for Systems Management</vt:lpstr>
      <vt:lpstr>Figure 2-2. Perspectives on Organizations</vt:lpstr>
      <vt:lpstr>What Went Wrong?</vt:lpstr>
      <vt:lpstr>Organizational Structures</vt:lpstr>
      <vt:lpstr>Figure 2-3. Functional, Project, and Matrix Organizational Structures</vt:lpstr>
      <vt:lpstr>Functional Organizations</vt:lpstr>
      <vt:lpstr>Functional Organization of Projects</vt:lpstr>
      <vt:lpstr>Project Management Structures (cont’d)</vt:lpstr>
      <vt:lpstr>Dedicated Project Team</vt:lpstr>
      <vt:lpstr>Project Organization: Dedicated Team</vt:lpstr>
      <vt:lpstr>Projectized Organizational Structure</vt:lpstr>
      <vt:lpstr>Project Management Structures (cont’d)</vt:lpstr>
      <vt:lpstr>Matrix Organization Structure</vt:lpstr>
      <vt:lpstr>Division of Project Manager and Functional Manager Responsibilities in a Matrix Structure</vt:lpstr>
      <vt:lpstr>Table 2-1.  Organizational Structure Influences on Projects</vt:lpstr>
      <vt:lpstr>2.2c Organizational Culture</vt:lpstr>
      <vt:lpstr>2.2c Ten Characteristics of Organizational Culture</vt:lpstr>
      <vt:lpstr>2.3 Stakeholder Management</vt:lpstr>
      <vt:lpstr>Media Snapshot</vt:lpstr>
      <vt:lpstr>2.3a The Importance of Top Management Commitment</vt:lpstr>
      <vt:lpstr>2.3a How Top Management Can Help Project Managers</vt:lpstr>
      <vt:lpstr>2.3a Best Practice</vt:lpstr>
      <vt:lpstr>2.3a   Need for Organizational Commitment to Information Technology (IT)</vt:lpstr>
      <vt:lpstr>2.3c  The Need for Organizational Standards</vt:lpstr>
      <vt:lpstr>2.4 Project Phases and the Project Life Cycle</vt:lpstr>
      <vt:lpstr>2.4  More on Project Phases</vt:lpstr>
      <vt:lpstr>2.4a  Product Life Cycles  PMBOK</vt:lpstr>
      <vt:lpstr>2.4a  Predictive Life Cycle Models</vt:lpstr>
      <vt:lpstr>Figure 2-5. Waterfall and Spiral Life Cycle Models</vt:lpstr>
      <vt:lpstr>The WaterFall Model</vt:lpstr>
      <vt:lpstr>Adaptive/Agile Life Cycle Models</vt:lpstr>
      <vt:lpstr>The Seven Phases of the Waterfall Model</vt:lpstr>
      <vt:lpstr>2.4a  Agile Software Development</vt:lpstr>
      <vt:lpstr>The Importance of Project Phases and Management Reviews</vt:lpstr>
      <vt:lpstr>What Went Right?</vt:lpstr>
      <vt:lpstr>2.5  The Context of IT Projects</vt:lpstr>
      <vt:lpstr>2.6  Recent Trends Affecting IT Project Management</vt:lpstr>
      <vt:lpstr>2.6a Important Issues and Suggestions Related to Globalization</vt:lpstr>
      <vt:lpstr>2.6b  Outsourcing</vt:lpstr>
      <vt:lpstr>2.6b Global Issues</vt:lpstr>
      <vt:lpstr>2.6c  Virtual Teams Advantages</vt:lpstr>
      <vt:lpstr>2.6c Virtual Team Disadvantages</vt:lpstr>
      <vt:lpstr>2.6d  Agile Project Management</vt:lpstr>
      <vt:lpstr>2.6d  Agile Makes Sense for Some Projects, But Not All</vt:lpstr>
      <vt:lpstr>2.6e  Manifesto for Agile Software Development</vt:lpstr>
      <vt:lpstr>2.6f  Scrum</vt:lpstr>
      <vt:lpstr>Figure 2-6. Scrum Framework</vt:lpstr>
      <vt:lpstr>2.6f  Kanban</vt:lpstr>
      <vt:lpstr>2.6g  Agile, the PMBOK® Guide, and a New Certification</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Burns, Jim</cp:lastModifiedBy>
  <cp:revision>290</cp:revision>
  <cp:lastPrinted>2016-01-26T12:35:15Z</cp:lastPrinted>
  <dcterms:created xsi:type="dcterms:W3CDTF">2001-07-05T23:10:12Z</dcterms:created>
  <dcterms:modified xsi:type="dcterms:W3CDTF">2017-01-24T17:20:20Z</dcterms:modified>
</cp:coreProperties>
</file>