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58" r:id="rId2"/>
  </p:sldMasterIdLst>
  <p:notesMasterIdLst>
    <p:notesMasterId r:id="rId102"/>
  </p:notesMasterIdLst>
  <p:handoutMasterIdLst>
    <p:handoutMasterId r:id="rId103"/>
  </p:handoutMasterIdLst>
  <p:sldIdLst>
    <p:sldId id="257" r:id="rId3"/>
    <p:sldId id="435" r:id="rId4"/>
    <p:sldId id="427" r:id="rId5"/>
    <p:sldId id="428" r:id="rId6"/>
    <p:sldId id="429" r:id="rId7"/>
    <p:sldId id="430" r:id="rId8"/>
    <p:sldId id="431" r:id="rId9"/>
    <p:sldId id="432" r:id="rId10"/>
    <p:sldId id="433" r:id="rId11"/>
    <p:sldId id="434" r:id="rId12"/>
    <p:sldId id="437" r:id="rId13"/>
    <p:sldId id="438" r:id="rId14"/>
    <p:sldId id="436" r:id="rId15"/>
    <p:sldId id="334" r:id="rId16"/>
    <p:sldId id="335" r:id="rId17"/>
    <p:sldId id="336" r:id="rId18"/>
    <p:sldId id="338" r:id="rId19"/>
    <p:sldId id="339" r:id="rId20"/>
    <p:sldId id="340" r:id="rId21"/>
    <p:sldId id="387" r:id="rId22"/>
    <p:sldId id="393" r:id="rId23"/>
    <p:sldId id="394" r:id="rId24"/>
    <p:sldId id="410" r:id="rId25"/>
    <p:sldId id="395" r:id="rId26"/>
    <p:sldId id="391" r:id="rId27"/>
    <p:sldId id="341" r:id="rId28"/>
    <p:sldId id="396" r:id="rId29"/>
    <p:sldId id="342" r:id="rId30"/>
    <p:sldId id="343" r:id="rId31"/>
    <p:sldId id="388" r:id="rId32"/>
    <p:sldId id="344" r:id="rId33"/>
    <p:sldId id="397" r:id="rId34"/>
    <p:sldId id="345" r:id="rId35"/>
    <p:sldId id="425" r:id="rId36"/>
    <p:sldId id="411" r:id="rId37"/>
    <p:sldId id="412" r:id="rId38"/>
    <p:sldId id="426" r:id="rId39"/>
    <p:sldId id="413" r:id="rId40"/>
    <p:sldId id="346" r:id="rId41"/>
    <p:sldId id="347" r:id="rId42"/>
    <p:sldId id="348" r:id="rId43"/>
    <p:sldId id="349" r:id="rId44"/>
    <p:sldId id="350" r:id="rId45"/>
    <p:sldId id="351" r:id="rId46"/>
    <p:sldId id="352" r:id="rId47"/>
    <p:sldId id="353" r:id="rId48"/>
    <p:sldId id="398" r:id="rId49"/>
    <p:sldId id="399" r:id="rId50"/>
    <p:sldId id="354" r:id="rId51"/>
    <p:sldId id="406" r:id="rId52"/>
    <p:sldId id="405" r:id="rId53"/>
    <p:sldId id="355" r:id="rId54"/>
    <p:sldId id="356" r:id="rId55"/>
    <p:sldId id="407" r:id="rId56"/>
    <p:sldId id="357" r:id="rId57"/>
    <p:sldId id="358" r:id="rId58"/>
    <p:sldId id="359" r:id="rId59"/>
    <p:sldId id="360" r:id="rId60"/>
    <p:sldId id="414" r:id="rId61"/>
    <p:sldId id="389" r:id="rId62"/>
    <p:sldId id="362" r:id="rId63"/>
    <p:sldId id="363" r:id="rId64"/>
    <p:sldId id="364" r:id="rId65"/>
    <p:sldId id="365" r:id="rId66"/>
    <p:sldId id="366" r:id="rId67"/>
    <p:sldId id="439" r:id="rId68"/>
    <p:sldId id="440" r:id="rId69"/>
    <p:sldId id="441" r:id="rId70"/>
    <p:sldId id="442" r:id="rId71"/>
    <p:sldId id="367" r:id="rId72"/>
    <p:sldId id="368" r:id="rId73"/>
    <p:sldId id="415" r:id="rId74"/>
    <p:sldId id="416" r:id="rId75"/>
    <p:sldId id="417" r:id="rId76"/>
    <p:sldId id="418" r:id="rId77"/>
    <p:sldId id="419" r:id="rId78"/>
    <p:sldId id="420" r:id="rId79"/>
    <p:sldId id="421" r:id="rId80"/>
    <p:sldId id="423" r:id="rId81"/>
    <p:sldId id="424" r:id="rId82"/>
    <p:sldId id="369" r:id="rId83"/>
    <p:sldId id="370" r:id="rId84"/>
    <p:sldId id="372" r:id="rId85"/>
    <p:sldId id="373" r:id="rId86"/>
    <p:sldId id="374" r:id="rId87"/>
    <p:sldId id="375" r:id="rId88"/>
    <p:sldId id="376" r:id="rId89"/>
    <p:sldId id="377" r:id="rId90"/>
    <p:sldId id="378" r:id="rId91"/>
    <p:sldId id="379" r:id="rId92"/>
    <p:sldId id="380" r:id="rId93"/>
    <p:sldId id="409" r:id="rId94"/>
    <p:sldId id="381" r:id="rId95"/>
    <p:sldId id="382" r:id="rId96"/>
    <p:sldId id="390" r:id="rId97"/>
    <p:sldId id="383" r:id="rId98"/>
    <p:sldId id="392" r:id="rId99"/>
    <p:sldId id="385" r:id="rId100"/>
    <p:sldId id="386" r:id="rId101"/>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B53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3" autoAdjust="0"/>
    <p:restoredTop sz="86535" autoAdjust="0"/>
  </p:normalViewPr>
  <p:slideViewPr>
    <p:cSldViewPr>
      <p:cViewPr varScale="1">
        <p:scale>
          <a:sx n="97" d="100"/>
          <a:sy n="97" d="100"/>
        </p:scale>
        <p:origin x="-13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E7B4F1CC-2762-4A50-BFA6-AF4F471C3C68}" type="slidenum">
              <a:rPr lang="en-US"/>
              <a:pPr>
                <a:defRPr/>
              </a:pPr>
              <a:t>‹#›</a:t>
            </a:fld>
            <a:endParaRPr lang="en-US" dirty="0"/>
          </a:p>
        </p:txBody>
      </p:sp>
    </p:spTree>
    <p:extLst>
      <p:ext uri="{BB962C8B-B14F-4D97-AF65-F5344CB8AC3E}">
        <p14:creationId xmlns:p14="http://schemas.microsoft.com/office/powerpoint/2010/main" val="2665740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CF3EBEAF-6895-428A-8971-6FD8257AC81C}" type="slidenum">
              <a:rPr lang="en-US"/>
              <a:pPr>
                <a:defRPr/>
              </a:pPr>
              <a:t>‹#›</a:t>
            </a:fld>
            <a:endParaRPr lang="en-US" dirty="0"/>
          </a:p>
        </p:txBody>
      </p:sp>
    </p:spTree>
    <p:extLst>
      <p:ext uri="{BB962C8B-B14F-4D97-AF65-F5344CB8AC3E}">
        <p14:creationId xmlns:p14="http://schemas.microsoft.com/office/powerpoint/2010/main" val="2781795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dirty="0" smtClean="0"/>
          </a:p>
        </p:txBody>
      </p:sp>
      <p:sp>
        <p:nvSpPr>
          <p:cNvPr id="65540" name="Slide Number Placeholder 3"/>
          <p:cNvSpPr>
            <a:spLocks noGrp="1"/>
          </p:cNvSpPr>
          <p:nvPr>
            <p:ph type="sldNum" sz="quarter" idx="5"/>
          </p:nvPr>
        </p:nvSpPr>
        <p:spPr>
          <a:noFill/>
        </p:spPr>
        <p:txBody>
          <a:bodyPr/>
          <a:lstStyle/>
          <a:p>
            <a:fld id="{DF486078-1A2C-484F-8A15-D073A54781C8}" type="slidenum">
              <a:rPr lang="en-US" smtClean="0"/>
              <a:pPr/>
              <a:t>1</a:t>
            </a:fld>
            <a:endParaRPr lang="en-US" dirty="0" smtClean="0"/>
          </a:p>
        </p:txBody>
      </p:sp>
    </p:spTree>
    <p:extLst>
      <p:ext uri="{BB962C8B-B14F-4D97-AF65-F5344CB8AC3E}">
        <p14:creationId xmlns:p14="http://schemas.microsoft.com/office/powerpoint/2010/main" val="2595047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D4B93A75-3911-4AF8-85F4-AEA6DA10BB35}" type="slidenum">
              <a:rPr kumimoji="0" lang="en-US" altLang="en-US" smtClean="0"/>
              <a:pPr eaLnBrk="1" hangingPunct="1">
                <a:spcBef>
                  <a:spcPct val="0"/>
                </a:spcBef>
              </a:pPr>
              <a:t>76</a:t>
            </a:fld>
            <a:endParaRPr kumimoji="0"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178301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64D3BB82-044F-4F34-9968-32F99E86B2D6}" type="slidenum">
              <a:rPr kumimoji="0" lang="en-US" altLang="en-US" smtClean="0"/>
              <a:pPr eaLnBrk="1" hangingPunct="1">
                <a:spcBef>
                  <a:spcPct val="0"/>
                </a:spcBef>
              </a:pPr>
              <a:t>77</a:t>
            </a:fld>
            <a:endParaRPr kumimoji="0"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11858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6FBA3C73-3ED0-4685-9019-64F2EA9F9C39}" type="slidenum">
              <a:rPr kumimoji="0" lang="en-US" altLang="en-US" smtClean="0"/>
              <a:pPr eaLnBrk="1" hangingPunct="1">
                <a:spcBef>
                  <a:spcPct val="0"/>
                </a:spcBef>
              </a:pPr>
              <a:t>78</a:t>
            </a:fld>
            <a:endParaRPr kumimoji="0"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23722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6627CF7F-C12C-4AFE-9B1A-C345B15734E2}" type="slidenum">
              <a:rPr kumimoji="0" lang="en-US" altLang="en-US" smtClean="0"/>
              <a:pPr eaLnBrk="1" hangingPunct="1">
                <a:spcBef>
                  <a:spcPct val="0"/>
                </a:spcBef>
              </a:pPr>
              <a:t>79</a:t>
            </a:fld>
            <a:endParaRPr kumimoji="0"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34340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0147817F-CC73-40D5-9A7D-F82C746EF7D4}" type="slidenum">
              <a:rPr kumimoji="0" lang="en-US" altLang="en-US" smtClean="0"/>
              <a:pPr eaLnBrk="1" hangingPunct="1">
                <a:spcBef>
                  <a:spcPct val="0"/>
                </a:spcBef>
              </a:pPr>
              <a:t>80</a:t>
            </a:fld>
            <a:endParaRPr kumimoji="0"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12341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 project time-constrained—meaning project</a:t>
            </a:r>
            <a:r>
              <a:rPr lang="en-US" baseline="0" dirty="0" smtClean="0"/>
              <a:t> must be finished by a certain due date, but resources are whatever you need</a:t>
            </a:r>
          </a:p>
          <a:p>
            <a:r>
              <a:rPr lang="en-US" baseline="0" dirty="0" smtClean="0"/>
              <a:t>Or is the project resource constrained….time is flexible, but you will have only five team members to complete the project.</a:t>
            </a:r>
            <a:endParaRPr lang="en-US" dirty="0"/>
          </a:p>
        </p:txBody>
      </p:sp>
      <p:sp>
        <p:nvSpPr>
          <p:cNvPr id="4" name="Slide Number Placeholder 3"/>
          <p:cNvSpPr>
            <a:spLocks noGrp="1"/>
          </p:cNvSpPr>
          <p:nvPr>
            <p:ph type="sldNum" sz="quarter" idx="10"/>
          </p:nvPr>
        </p:nvSpPr>
        <p:spPr/>
        <p:txBody>
          <a:bodyPr/>
          <a:lstStyle/>
          <a:p>
            <a:pPr>
              <a:defRPr/>
            </a:pPr>
            <a:fld id="{CF3EBEAF-6895-428A-8971-6FD8257AC81C}" type="slidenum">
              <a:rPr lang="en-US" smtClean="0"/>
              <a:pPr>
                <a:defRPr/>
              </a:pPr>
              <a:t>19</a:t>
            </a:fld>
            <a:endParaRPr lang="en-US" dirty="0"/>
          </a:p>
        </p:txBody>
      </p:sp>
    </p:spTree>
    <p:extLst>
      <p:ext uri="{BB962C8B-B14F-4D97-AF65-F5344CB8AC3E}">
        <p14:creationId xmlns:p14="http://schemas.microsoft.com/office/powerpoint/2010/main" val="394516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knowledge area is totally driven by </a:t>
            </a:r>
            <a:r>
              <a:rPr lang="en-US" dirty="0" err="1" smtClean="0"/>
              <a:t>activites</a:t>
            </a:r>
            <a:r>
              <a:rPr lang="en-US" dirty="0" smtClean="0"/>
              <a:t> and milestones.</a:t>
            </a:r>
            <a:endParaRPr lang="en-US" dirty="0"/>
          </a:p>
        </p:txBody>
      </p:sp>
      <p:sp>
        <p:nvSpPr>
          <p:cNvPr id="4" name="Slide Number Placeholder 3"/>
          <p:cNvSpPr>
            <a:spLocks noGrp="1"/>
          </p:cNvSpPr>
          <p:nvPr>
            <p:ph type="sldNum" sz="quarter" idx="10"/>
          </p:nvPr>
        </p:nvSpPr>
        <p:spPr/>
        <p:txBody>
          <a:bodyPr/>
          <a:lstStyle/>
          <a:p>
            <a:pPr>
              <a:defRPr/>
            </a:pPr>
            <a:fld id="{CF3EBEAF-6895-428A-8971-6FD8257AC81C}" type="slidenum">
              <a:rPr lang="en-US" smtClean="0"/>
              <a:pPr>
                <a:defRPr/>
              </a:pPr>
              <a:t>20</a:t>
            </a:fld>
            <a:endParaRPr lang="en-US" dirty="0"/>
          </a:p>
        </p:txBody>
      </p:sp>
    </p:spTree>
    <p:extLst>
      <p:ext uri="{BB962C8B-B14F-4D97-AF65-F5344CB8AC3E}">
        <p14:creationId xmlns:p14="http://schemas.microsoft.com/office/powerpoint/2010/main" val="3688947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4A0B99-73CC-4A86-8F97-3B7FC9749797}" type="slidenum">
              <a:rPr lang="en-US" altLang="en-US"/>
              <a:pPr/>
              <a:t>34</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352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F4D64B7-11BE-4AAB-A1A2-20471B7113C1}" type="slidenum">
              <a:rPr lang="en-US" smtClean="0"/>
              <a:pPr/>
              <a:t>40</a:t>
            </a:fld>
            <a:endParaRPr lang="en-US" dirty="0"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endParaRPr lang="en-US" dirty="0" smtClean="0"/>
          </a:p>
        </p:txBody>
      </p:sp>
    </p:spTree>
    <p:extLst>
      <p:ext uri="{BB962C8B-B14F-4D97-AF65-F5344CB8AC3E}">
        <p14:creationId xmlns:p14="http://schemas.microsoft.com/office/powerpoint/2010/main" val="336619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FC0B3041-D3D0-40FD-904D-C0B1C36BDFC5}" type="slidenum">
              <a:rPr kumimoji="0" lang="en-US" altLang="en-US" smtClean="0"/>
              <a:pPr eaLnBrk="1" hangingPunct="1">
                <a:spcBef>
                  <a:spcPct val="0"/>
                </a:spcBef>
              </a:pPr>
              <a:t>72</a:t>
            </a:fld>
            <a:endParaRPr kumimoji="0"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991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46461F95-D9C6-43AA-8F45-9AEFE5930EFD}" type="slidenum">
              <a:rPr kumimoji="0" lang="en-US" altLang="en-US" smtClean="0"/>
              <a:pPr eaLnBrk="1" hangingPunct="1">
                <a:spcBef>
                  <a:spcPct val="0"/>
                </a:spcBef>
              </a:pPr>
              <a:t>73</a:t>
            </a:fld>
            <a:endParaRPr kumimoji="0"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148044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09F296C6-14A8-4E86-B027-10058B8C4776}" type="slidenum">
              <a:rPr kumimoji="0" lang="en-US" altLang="en-US" smtClean="0"/>
              <a:pPr eaLnBrk="1" hangingPunct="1">
                <a:spcBef>
                  <a:spcPct val="0"/>
                </a:spcBef>
              </a:pPr>
              <a:t>74</a:t>
            </a:fld>
            <a:endParaRPr kumimoji="0"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691344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45806B4D-700B-41B5-869D-D05D75593BAE}" type="slidenum">
              <a:rPr kumimoji="0" lang="en-US" altLang="en-US" smtClean="0"/>
              <a:pPr eaLnBrk="1" hangingPunct="1">
                <a:spcBef>
                  <a:spcPct val="0"/>
                </a:spcBef>
              </a:pPr>
              <a:t>75</a:t>
            </a:fld>
            <a:endParaRPr kumimoji="0"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6119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FEA177-C202-48BA-AF4D-2645A8CF6F9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89822F-469C-4E72-8161-9668E37E21A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F2EC78-DC8E-458A-B3A2-8620E36F414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29213C3-25F8-4CC4-AF1E-FFB11A2B0C9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2016</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DC5EDC1C-DD06-4243-A0F6-5A02A43274AD}" type="slidenum">
              <a:rPr lang="en-US" smtClean="0"/>
              <a:pPr>
                <a:defRPr/>
              </a:pPr>
              <a:t>‹#›</a:t>
            </a:fld>
            <a:endParaRPr lang="en-US" dirty="0"/>
          </a:p>
        </p:txBody>
      </p:sp>
      <p:sp>
        <p:nvSpPr>
          <p:cNvPr id="9" name="Footer Placeholder 6"/>
          <p:cNvSpPr txBox="1">
            <a:spLocks/>
          </p:cNvSpPr>
          <p:nvPr userDrawn="1"/>
        </p:nvSpPr>
        <p:spPr bwMode="auto">
          <a:xfrm>
            <a:off x="0" y="6492875"/>
            <a:ext cx="2590800" cy="365125"/>
          </a:xfrm>
          <a:prstGeom prst="rect">
            <a:avLst/>
          </a:prstGeom>
          <a:noFill/>
          <a:ln>
            <a:miter lim="800000"/>
            <a:headEnd/>
            <a:tailEnd/>
          </a:ln>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mn-cs"/>
              </a:rPr>
              <a:t>Information Technology Project Management, Eighth Edition</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65C8C67B-79E0-4B03-B548-F16276F862A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97BB675E-CD20-4C54-8399-39A650F866BA}"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D4748EE6-6B0B-4557-BE05-F13259545733}"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8F8CC0BE-5FF1-4C81-A1E4-B20E45CD56E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66D02AE8-0F98-4760-A7D3-E3FB9149980D}"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B105FC69-1F0D-4295-BEAF-FB708C736AC1}"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9C870F-4AB0-48EA-9ACA-4E0C1250B96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601E5F35-7DC0-482B-828C-42B387541D4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8A6C5CD-ACCB-4EFC-BFDB-1031EBD9A9AB}"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7A9624F-B5B9-4CA5-BE26-992B54613FF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B66BDA-B7BA-440B-BF34-F6DF8DFF61F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A491FBB-05A9-4CEA-9627-761E2FCF9D8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EC25135-0D65-4FDE-A603-3A297B6B403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86EC8A9-E05A-438D-BA48-FA908318F65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63C376F-9D73-4343-8401-E824D78AA17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7DFFDD6-B46B-48EF-A55E-B5A0FBF6044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1D75B6-C890-4F77-8E54-C3ED368CAA62}"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C880B4BE-BFE4-4577-A30B-8926328F73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C880B4BE-BFE4-4577-A30B-8926328F733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Document1.docx"/></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Word_Document2.docx"/></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package" Target="../embeddings/Microsoft_Word_Document3.docx"/></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package" Target="../embeddings/Microsoft_Word_Document4.docx"/></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447800"/>
            <a:ext cx="80772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6:</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Time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Eighth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124200"/>
            <a:ext cx="2646400" cy="32776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Project management software helps you develop a ________, which serves as a basis for creating Gantt charts, assigning resources, and allocating costs.</a:t>
            </a:r>
          </a:p>
          <a:p>
            <a:pPr lvl="1"/>
            <a:r>
              <a:rPr lang="en-US" dirty="0" smtClean="0"/>
              <a:t>A.  project plan</a:t>
            </a:r>
          </a:p>
          <a:p>
            <a:pPr lvl="1"/>
            <a:r>
              <a:rPr lang="en-US" dirty="0" smtClean="0"/>
              <a:t>B.  schedule</a:t>
            </a:r>
          </a:p>
          <a:p>
            <a:pPr lvl="1"/>
            <a:r>
              <a:rPr lang="en-US" dirty="0" smtClean="0"/>
              <a:t>C.  WBS</a:t>
            </a:r>
          </a:p>
          <a:p>
            <a:pPr lvl="1"/>
            <a:r>
              <a:rPr lang="en-US" dirty="0" smtClean="0"/>
              <a:t>D.  deliverable</a:t>
            </a:r>
            <a:endParaRPr lang="en-US" dirty="0"/>
          </a:p>
        </p:txBody>
      </p:sp>
      <p:sp>
        <p:nvSpPr>
          <p:cNvPr id="3" name="Title 2"/>
          <p:cNvSpPr>
            <a:spLocks noGrp="1"/>
          </p:cNvSpPr>
          <p:nvPr>
            <p:ph type="title"/>
          </p:nvPr>
        </p:nvSpPr>
        <p:spPr/>
        <p:txBody>
          <a:bodyPr/>
          <a:lstStyle/>
          <a:p>
            <a:r>
              <a:rPr lang="en-US" dirty="0" smtClean="0"/>
              <a:t>Review Question 8</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10</a:t>
            </a:fld>
            <a:endParaRPr lang="en-US" dirty="0"/>
          </a:p>
        </p:txBody>
      </p:sp>
    </p:spTree>
    <p:extLst>
      <p:ext uri="{BB962C8B-B14F-4D97-AF65-F5344CB8AC3E}">
        <p14:creationId xmlns:p14="http://schemas.microsoft.com/office/powerpoint/2010/main" val="1006299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500" fill="hold"/>
                                        <p:tgtEl>
                                          <p:spTgt spid="2">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Every knowledge management area has a ________ and a ________ process.</a:t>
            </a:r>
          </a:p>
          <a:p>
            <a:r>
              <a:rPr lang="en-US" dirty="0" smtClean="0"/>
              <a:t>A.  monitoring, controlling</a:t>
            </a:r>
          </a:p>
          <a:p>
            <a:r>
              <a:rPr lang="en-US" dirty="0" smtClean="0"/>
              <a:t>B.  verifying, validating</a:t>
            </a:r>
          </a:p>
          <a:p>
            <a:r>
              <a:rPr lang="en-US" dirty="0" smtClean="0"/>
              <a:t>C.  planning, controlling</a:t>
            </a:r>
          </a:p>
          <a:p>
            <a:r>
              <a:rPr lang="en-US" dirty="0" smtClean="0"/>
              <a:t>D.  </a:t>
            </a:r>
            <a:r>
              <a:rPr lang="en-US" dirty="0"/>
              <a:t>d</a:t>
            </a:r>
            <a:r>
              <a:rPr lang="en-US" dirty="0" smtClean="0"/>
              <a:t>escribing, delineating</a:t>
            </a:r>
          </a:p>
          <a:p>
            <a:r>
              <a:rPr lang="en-US" dirty="0" smtClean="0"/>
              <a:t>E.  micro, macro</a:t>
            </a:r>
            <a:endParaRPr lang="en-US" dirty="0"/>
          </a:p>
        </p:txBody>
      </p:sp>
      <p:sp>
        <p:nvSpPr>
          <p:cNvPr id="3" name="Title 2"/>
          <p:cNvSpPr>
            <a:spLocks noGrp="1"/>
          </p:cNvSpPr>
          <p:nvPr>
            <p:ph type="title"/>
          </p:nvPr>
        </p:nvSpPr>
        <p:spPr/>
        <p:txBody>
          <a:bodyPr/>
          <a:lstStyle/>
          <a:p>
            <a:r>
              <a:rPr lang="en-US" dirty="0" smtClean="0"/>
              <a:t>Review Question 9</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11</a:t>
            </a:fld>
            <a:endParaRPr lang="en-US" dirty="0"/>
          </a:p>
        </p:txBody>
      </p:sp>
    </p:spTree>
    <p:extLst>
      <p:ext uri="{BB962C8B-B14F-4D97-AF65-F5344CB8AC3E}">
        <p14:creationId xmlns:p14="http://schemas.microsoft.com/office/powerpoint/2010/main" val="1987745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3" end="3"/>
                                            </p:txEl>
                                          </p:spTgt>
                                        </p:tgtEl>
                                        <p:attrNameLst>
                                          <p:attrName>r</p:attrName>
                                        </p:attrNameLst>
                                      </p:cBhvr>
                                    </p:animRot>
                                    <p:animRot by="-240000">
                                      <p:cBhvr>
                                        <p:cTn id="7" dur="200" fill="hold">
                                          <p:stCondLst>
                                            <p:cond delay="200"/>
                                          </p:stCondLst>
                                        </p:cTn>
                                        <p:tgtEl>
                                          <p:spTgt spid="2">
                                            <p:txEl>
                                              <p:pRg st="3" end="3"/>
                                            </p:txEl>
                                          </p:spTgt>
                                        </p:tgtEl>
                                        <p:attrNameLst>
                                          <p:attrName>r</p:attrName>
                                        </p:attrNameLst>
                                      </p:cBhvr>
                                    </p:animRot>
                                    <p:animRot by="240000">
                                      <p:cBhvr>
                                        <p:cTn id="8" dur="200" fill="hold">
                                          <p:stCondLst>
                                            <p:cond delay="400"/>
                                          </p:stCondLst>
                                        </p:cTn>
                                        <p:tgtEl>
                                          <p:spTgt spid="2">
                                            <p:txEl>
                                              <p:pRg st="3" end="3"/>
                                            </p:txEl>
                                          </p:spTgt>
                                        </p:tgtEl>
                                        <p:attrNameLst>
                                          <p:attrName>r</p:attrName>
                                        </p:attrNameLst>
                                      </p:cBhvr>
                                    </p:animRot>
                                    <p:animRot by="-240000">
                                      <p:cBhvr>
                                        <p:cTn id="9" dur="200" fill="hold">
                                          <p:stCondLst>
                                            <p:cond delay="600"/>
                                          </p:stCondLst>
                                        </p:cTn>
                                        <p:tgtEl>
                                          <p:spTgt spid="2">
                                            <p:txEl>
                                              <p:pRg st="3" end="3"/>
                                            </p:txEl>
                                          </p:spTgt>
                                        </p:tgtEl>
                                        <p:attrNameLst>
                                          <p:attrName>r</p:attrName>
                                        </p:attrNameLst>
                                      </p:cBhvr>
                                    </p:animRot>
                                    <p:animRot by="120000">
                                      <p:cBhvr>
                                        <p:cTn id="10" dur="200" fill="hold">
                                          <p:stCondLst>
                                            <p:cond delay="800"/>
                                          </p:stCondLst>
                                        </p:cTn>
                                        <p:tgtEl>
                                          <p:spTgt spid="2">
                                            <p:txEl>
                                              <p:pRg st="3" end="3"/>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Activities ________ and are synonymous with ________.</a:t>
            </a:r>
          </a:p>
          <a:p>
            <a:pPr marL="849313" lvl="1" indent="-457200">
              <a:buAutoNum type="alphaUcPeriod"/>
            </a:pPr>
            <a:r>
              <a:rPr lang="en-US" dirty="0" smtClean="0"/>
              <a:t>are instants in time, milestones</a:t>
            </a:r>
          </a:p>
          <a:p>
            <a:pPr marL="849313" lvl="1" indent="-457200">
              <a:buAutoNum type="alphaUcPeriod"/>
            </a:pPr>
            <a:r>
              <a:rPr lang="en-US" dirty="0" smtClean="0"/>
              <a:t>have time duration, tasks</a:t>
            </a:r>
          </a:p>
          <a:p>
            <a:pPr marL="849313" lvl="1" indent="-457200">
              <a:buAutoNum type="alphaUcPeriod"/>
            </a:pPr>
            <a:r>
              <a:rPr lang="en-US" dirty="0"/>
              <a:t>a</a:t>
            </a:r>
            <a:r>
              <a:rPr lang="en-US" dirty="0" smtClean="0"/>
              <a:t>re the fundamental building blocks for schedules, steps</a:t>
            </a:r>
          </a:p>
          <a:p>
            <a:pPr marL="849313" lvl="1" indent="-457200">
              <a:buAutoNum type="alphaUcPeriod"/>
            </a:pPr>
            <a:r>
              <a:rPr lang="en-US" dirty="0"/>
              <a:t>a</a:t>
            </a:r>
            <a:r>
              <a:rPr lang="en-US" dirty="0" smtClean="0"/>
              <a:t>ll of the above</a:t>
            </a:r>
          </a:p>
          <a:p>
            <a:pPr marL="849313" lvl="1" indent="-457200">
              <a:buAutoNum type="alphaUcPeriod"/>
            </a:pPr>
            <a:r>
              <a:rPr lang="en-US" dirty="0" smtClean="0"/>
              <a:t>B and C only</a:t>
            </a:r>
            <a:endParaRPr lang="en-US" dirty="0"/>
          </a:p>
        </p:txBody>
      </p:sp>
      <p:sp>
        <p:nvSpPr>
          <p:cNvPr id="3" name="Title 2"/>
          <p:cNvSpPr>
            <a:spLocks noGrp="1"/>
          </p:cNvSpPr>
          <p:nvPr>
            <p:ph type="title"/>
          </p:nvPr>
        </p:nvSpPr>
        <p:spPr/>
        <p:txBody>
          <a:bodyPr/>
          <a:lstStyle/>
          <a:p>
            <a:r>
              <a:rPr lang="en-US" dirty="0" smtClean="0"/>
              <a:t>Review Question 10</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12</a:t>
            </a:fld>
            <a:endParaRPr lang="en-US" dirty="0"/>
          </a:p>
        </p:txBody>
      </p:sp>
    </p:spTree>
    <p:extLst>
      <p:ext uri="{BB962C8B-B14F-4D97-AF65-F5344CB8AC3E}">
        <p14:creationId xmlns:p14="http://schemas.microsoft.com/office/powerpoint/2010/main" val="3929696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500" fill="hold"/>
                                        <p:tgtEl>
                                          <p:spTgt spid="2">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smtClean="0"/>
              <a:t>Match the following:</a:t>
            </a:r>
          </a:p>
          <a:p>
            <a:r>
              <a:rPr lang="en-US" dirty="0" smtClean="0"/>
              <a:t>Budget				Time Management</a:t>
            </a:r>
          </a:p>
          <a:p>
            <a:r>
              <a:rPr lang="en-US" dirty="0" smtClean="0"/>
              <a:t>Schedule				Scope Management</a:t>
            </a:r>
          </a:p>
          <a:p>
            <a:r>
              <a:rPr lang="en-US" dirty="0" smtClean="0"/>
              <a:t>WBS				Cost Management</a:t>
            </a:r>
          </a:p>
          <a:p>
            <a:r>
              <a:rPr lang="en-US" dirty="0" smtClean="0"/>
              <a:t>Gantt Chart</a:t>
            </a:r>
          </a:p>
          <a:p>
            <a:r>
              <a:rPr lang="en-US" dirty="0" smtClean="0"/>
              <a:t>Network Chart</a:t>
            </a:r>
            <a:endParaRPr lang="en-US" dirty="0"/>
          </a:p>
        </p:txBody>
      </p:sp>
      <p:sp>
        <p:nvSpPr>
          <p:cNvPr id="3" name="Title 2"/>
          <p:cNvSpPr>
            <a:spLocks noGrp="1"/>
          </p:cNvSpPr>
          <p:nvPr>
            <p:ph type="title"/>
          </p:nvPr>
        </p:nvSpPr>
        <p:spPr/>
        <p:txBody>
          <a:bodyPr/>
          <a:lstStyle/>
          <a:p>
            <a:r>
              <a:rPr lang="en-US" dirty="0" smtClean="0"/>
              <a:t>Question 11</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13</a:t>
            </a:fld>
            <a:endParaRPr lang="en-US" dirty="0"/>
          </a:p>
        </p:txBody>
      </p:sp>
    </p:spTree>
    <p:extLst>
      <p:ext uri="{BB962C8B-B14F-4D97-AF65-F5344CB8AC3E}">
        <p14:creationId xmlns:p14="http://schemas.microsoft.com/office/powerpoint/2010/main" val="3730657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07987" y="1219200"/>
            <a:ext cx="8458200" cy="4572000"/>
          </a:xfrm>
        </p:spPr>
        <p:txBody>
          <a:bodyPr/>
          <a:lstStyle/>
          <a:p>
            <a:r>
              <a:rPr lang="en-US" sz="2400" dirty="0"/>
              <a:t>Understand the importance of project schedules and good project </a:t>
            </a:r>
            <a:r>
              <a:rPr lang="en-US" sz="2400" dirty="0" smtClean="0"/>
              <a:t>time management</a:t>
            </a:r>
            <a:endParaRPr lang="en-US" sz="2400" dirty="0"/>
          </a:p>
          <a:p>
            <a:r>
              <a:rPr lang="en-US" sz="2400" dirty="0" smtClean="0"/>
              <a:t>Discuss </a:t>
            </a:r>
            <a:r>
              <a:rPr lang="en-US" sz="2400" dirty="0"/>
              <a:t>the process of planning schedule management</a:t>
            </a:r>
          </a:p>
          <a:p>
            <a:r>
              <a:rPr lang="en-US" sz="2400" b="1" dirty="0" smtClean="0">
                <a:solidFill>
                  <a:srgbClr val="FF0000"/>
                </a:solidFill>
              </a:rPr>
              <a:t>Define </a:t>
            </a:r>
            <a:r>
              <a:rPr lang="en-US" sz="2400" b="1" dirty="0">
                <a:solidFill>
                  <a:srgbClr val="FF0000"/>
                </a:solidFill>
              </a:rPr>
              <a:t>activities as the basis for developing project schedules</a:t>
            </a:r>
          </a:p>
          <a:p>
            <a:r>
              <a:rPr lang="en-US" sz="2400" dirty="0" smtClean="0"/>
              <a:t>Describe </a:t>
            </a:r>
            <a:r>
              <a:rPr lang="en-US" sz="2400" dirty="0"/>
              <a:t>how project managers use network diagrams and </a:t>
            </a:r>
            <a:r>
              <a:rPr lang="en-US" sz="2400" dirty="0" smtClean="0"/>
              <a:t>dependencies to </a:t>
            </a:r>
            <a:r>
              <a:rPr lang="en-US" sz="2400" dirty="0"/>
              <a:t>assist in activity sequencing</a:t>
            </a:r>
          </a:p>
          <a:p>
            <a:r>
              <a:rPr lang="en-US" sz="2400" dirty="0" smtClean="0"/>
              <a:t>Understand </a:t>
            </a:r>
            <a:r>
              <a:rPr lang="en-US" sz="2400" dirty="0"/>
              <a:t>the relationship between estimating resources and </a:t>
            </a:r>
            <a:r>
              <a:rPr lang="en-US" sz="2400" dirty="0" smtClean="0"/>
              <a:t>project schedules</a:t>
            </a:r>
            <a:endParaRPr lang="en-US" sz="2400" dirty="0"/>
          </a:p>
          <a:p>
            <a:r>
              <a:rPr lang="en-US" sz="2400" dirty="0" smtClean="0"/>
              <a:t>Explain </a:t>
            </a:r>
            <a:r>
              <a:rPr lang="en-US" sz="2400" dirty="0"/>
              <a:t>how various tools and techniques help project managers </a:t>
            </a:r>
            <a:r>
              <a:rPr lang="en-US" sz="2400" dirty="0" smtClean="0"/>
              <a:t>perform activity </a:t>
            </a:r>
            <a:r>
              <a:rPr lang="en-US" sz="2400" dirty="0"/>
              <a:t>duration estimates</a:t>
            </a:r>
            <a:endParaRPr lang="en-US" sz="2400" dirty="0" smtClean="0"/>
          </a:p>
        </p:txBody>
      </p:sp>
      <p:sp>
        <p:nvSpPr>
          <p:cNvPr id="9218" name="Rectangle 2"/>
          <p:cNvSpPr>
            <a:spLocks noGrp="1" noChangeArrowheads="1"/>
          </p:cNvSpPr>
          <p:nvPr>
            <p:ph type="title"/>
          </p:nvPr>
        </p:nvSpPr>
        <p:spPr>
          <a:xfrm>
            <a:off x="304800" y="228600"/>
            <a:ext cx="8839200" cy="685800"/>
          </a:xfrm>
        </p:spPr>
        <p:txBody>
          <a:bodyPr>
            <a:normAutofit fontScale="90000"/>
          </a:bodyPr>
          <a:lstStyle/>
          <a:p>
            <a:r>
              <a:rPr lang="en-US" dirty="0" smtClean="0"/>
              <a:t>Learning Objectives</a:t>
            </a:r>
          </a:p>
        </p:txBody>
      </p:sp>
      <p:sp>
        <p:nvSpPr>
          <p:cNvPr id="6" name="Slide Number Placeholder 5"/>
          <p:cNvSpPr>
            <a:spLocks noGrp="1"/>
          </p:cNvSpPr>
          <p:nvPr>
            <p:ph type="sldNum" sz="quarter" idx="11"/>
          </p:nvPr>
        </p:nvSpPr>
        <p:spPr/>
        <p:txBody>
          <a:bodyPr/>
          <a:lstStyle/>
          <a:p>
            <a:pPr>
              <a:defRPr/>
            </a:pPr>
            <a:fld id="{095F7A74-1AE0-4F48-ABDC-D6A934445B27}" type="slidenum">
              <a:rPr lang="en-US" smtClean="0"/>
              <a:pPr>
                <a:defRPr/>
              </a:pPr>
              <a:t>14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07987" y="1100137"/>
            <a:ext cx="8458200" cy="5105400"/>
          </a:xfrm>
        </p:spPr>
        <p:txBody>
          <a:bodyPr/>
          <a:lstStyle/>
          <a:p>
            <a:r>
              <a:rPr lang="en-US" dirty="0"/>
              <a:t>Use a Gantt chart for planning and tracking schedule information, find </a:t>
            </a:r>
            <a:r>
              <a:rPr lang="en-US" dirty="0" smtClean="0"/>
              <a:t>the critical </a:t>
            </a:r>
            <a:r>
              <a:rPr lang="en-US" dirty="0"/>
              <a:t>path for a project, and describe how critical chain scheduling </a:t>
            </a:r>
            <a:r>
              <a:rPr lang="en-US" dirty="0" smtClean="0"/>
              <a:t>and the </a:t>
            </a:r>
            <a:r>
              <a:rPr lang="en-US" dirty="0"/>
              <a:t>Program Evaluation and Review Technique (PERT) affect </a:t>
            </a:r>
            <a:r>
              <a:rPr lang="en-US" dirty="0" smtClean="0"/>
              <a:t>schedule development</a:t>
            </a:r>
            <a:endParaRPr lang="en-US" dirty="0"/>
          </a:p>
          <a:p>
            <a:r>
              <a:rPr lang="en-US" b="1" dirty="0" smtClean="0">
                <a:solidFill>
                  <a:srgbClr val="00B050"/>
                </a:solidFill>
              </a:rPr>
              <a:t>Discuss </a:t>
            </a:r>
            <a:r>
              <a:rPr lang="en-US" b="1" dirty="0">
                <a:solidFill>
                  <a:srgbClr val="00B050"/>
                </a:solidFill>
              </a:rPr>
              <a:t>how reality checks and discipline are involved in controlling </a:t>
            </a:r>
            <a:r>
              <a:rPr lang="en-US" b="1" dirty="0" smtClean="0">
                <a:solidFill>
                  <a:srgbClr val="00B050"/>
                </a:solidFill>
              </a:rPr>
              <a:t>and managing </a:t>
            </a:r>
            <a:r>
              <a:rPr lang="en-US" b="1" dirty="0">
                <a:solidFill>
                  <a:srgbClr val="00B050"/>
                </a:solidFill>
              </a:rPr>
              <a:t>changes to the project </a:t>
            </a:r>
            <a:r>
              <a:rPr lang="en-US" b="1" dirty="0" smtClean="0">
                <a:solidFill>
                  <a:srgbClr val="00B050"/>
                </a:solidFill>
              </a:rPr>
              <a:t>schedule</a:t>
            </a:r>
            <a:endParaRPr lang="en-US" b="1" dirty="0">
              <a:solidFill>
                <a:srgbClr val="00B050"/>
              </a:solidFill>
            </a:endParaRPr>
          </a:p>
          <a:p>
            <a:r>
              <a:rPr lang="en-US" dirty="0" smtClean="0"/>
              <a:t>Describe </a:t>
            </a:r>
            <a:r>
              <a:rPr lang="en-US" dirty="0"/>
              <a:t>how project management software can assist in project </a:t>
            </a:r>
            <a:r>
              <a:rPr lang="en-US" dirty="0" smtClean="0"/>
              <a:t>time management </a:t>
            </a:r>
            <a:r>
              <a:rPr lang="en-US" dirty="0"/>
              <a:t>and review words of caution before using this </a:t>
            </a:r>
            <a:r>
              <a:rPr lang="en-US" dirty="0" smtClean="0"/>
              <a:t>software</a:t>
            </a:r>
          </a:p>
        </p:txBody>
      </p:sp>
      <p:sp>
        <p:nvSpPr>
          <p:cNvPr id="10242" name="Rectangle 2"/>
          <p:cNvSpPr>
            <a:spLocks noGrp="1" noChangeArrowheads="1"/>
          </p:cNvSpPr>
          <p:nvPr>
            <p:ph type="title"/>
          </p:nvPr>
        </p:nvSpPr>
        <p:spPr>
          <a:xfrm>
            <a:off x="304800" y="76200"/>
            <a:ext cx="8839200" cy="838200"/>
          </a:xfrm>
        </p:spPr>
        <p:txBody>
          <a:bodyPr/>
          <a:lstStyle/>
          <a:p>
            <a:r>
              <a:rPr lang="en-US" dirty="0" smtClean="0"/>
              <a:t>Learning Objectives</a:t>
            </a:r>
          </a:p>
        </p:txBody>
      </p:sp>
      <p:sp>
        <p:nvSpPr>
          <p:cNvPr id="6" name="Slide Number Placeholder 5"/>
          <p:cNvSpPr>
            <a:spLocks noGrp="1"/>
          </p:cNvSpPr>
          <p:nvPr>
            <p:ph type="sldNum" sz="quarter" idx="11"/>
          </p:nvPr>
        </p:nvSpPr>
        <p:spPr/>
        <p:txBody>
          <a:bodyPr/>
          <a:lstStyle/>
          <a:p>
            <a:pPr>
              <a:defRPr/>
            </a:pPr>
            <a:fld id="{415CD222-B7F2-423A-A3EB-D75792A90A34}" type="slidenum">
              <a:rPr lang="en-US" smtClean="0"/>
              <a:pPr>
                <a:defRPr/>
              </a:pPr>
              <a:t>15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41300" y="1117600"/>
            <a:ext cx="8458200" cy="5334000"/>
          </a:xfrm>
        </p:spPr>
        <p:txBody>
          <a:bodyPr/>
          <a:lstStyle/>
          <a:p>
            <a:r>
              <a:rPr lang="en-US" dirty="0" smtClean="0"/>
              <a:t>Managers often cite delivering projects on time as one of their biggest challenges.</a:t>
            </a:r>
          </a:p>
          <a:p>
            <a:r>
              <a:rPr lang="en-US" b="1" dirty="0" smtClean="0">
                <a:solidFill>
                  <a:srgbClr val="0070C0"/>
                </a:solidFill>
              </a:rPr>
              <a:t>Time has the least amount of flexibility; it passes no matter what happens on a project.</a:t>
            </a:r>
          </a:p>
          <a:p>
            <a:r>
              <a:rPr lang="en-US" dirty="0" smtClean="0"/>
              <a:t>Schedule issues are the main reason for conflicts on projects, especially during the second half of projects.</a:t>
            </a:r>
          </a:p>
        </p:txBody>
      </p:sp>
      <p:sp>
        <p:nvSpPr>
          <p:cNvPr id="11266" name="Rectangle 2"/>
          <p:cNvSpPr>
            <a:spLocks noGrp="1" noChangeArrowheads="1"/>
          </p:cNvSpPr>
          <p:nvPr>
            <p:ph type="title"/>
          </p:nvPr>
        </p:nvSpPr>
        <p:spPr>
          <a:xfrm>
            <a:off x="228600" y="152400"/>
            <a:ext cx="8915400" cy="898525"/>
          </a:xfrm>
        </p:spPr>
        <p:txBody>
          <a:bodyPr/>
          <a:lstStyle/>
          <a:p>
            <a:r>
              <a:rPr lang="en-US" dirty="0" smtClean="0"/>
              <a:t>Importance of Project Schedules</a:t>
            </a:r>
          </a:p>
        </p:txBody>
      </p:sp>
      <p:sp>
        <p:nvSpPr>
          <p:cNvPr id="6" name="Slide Number Placeholder 5"/>
          <p:cNvSpPr>
            <a:spLocks noGrp="1"/>
          </p:cNvSpPr>
          <p:nvPr>
            <p:ph type="sldNum" sz="quarter" idx="11"/>
          </p:nvPr>
        </p:nvSpPr>
        <p:spPr/>
        <p:txBody>
          <a:bodyPr/>
          <a:lstStyle/>
          <a:p>
            <a:pPr>
              <a:defRPr/>
            </a:pPr>
            <a:fld id="{EB2DCDCB-BB36-45DB-B937-73A12411FF58}" type="slidenum">
              <a:rPr lang="en-US" smtClean="0"/>
              <a:pPr>
                <a:defRPr/>
              </a:pPr>
              <a:t>16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1570038"/>
            <a:ext cx="8229600" cy="4525962"/>
          </a:xfrm>
        </p:spPr>
        <p:txBody>
          <a:bodyPr/>
          <a:lstStyle/>
          <a:p>
            <a:r>
              <a:rPr lang="en-US" dirty="0" smtClean="0"/>
              <a:t>One dimension of the Meyers-Briggs Type Indicator focuses on peoples’ attitudes toward structure and deadline.</a:t>
            </a:r>
          </a:p>
          <a:p>
            <a:r>
              <a:rPr lang="en-US" b="1" dirty="0" smtClean="0">
                <a:solidFill>
                  <a:srgbClr val="0070C0"/>
                </a:solidFill>
              </a:rPr>
              <a:t>Some people prefer to follow schedules and meet deadlines while others do not  (J vs. P).</a:t>
            </a:r>
          </a:p>
          <a:p>
            <a:r>
              <a:rPr lang="en-US" dirty="0" smtClean="0"/>
              <a:t>Different cultures and even entire countries have different attitudes about schedules.</a:t>
            </a:r>
          </a:p>
        </p:txBody>
      </p:sp>
      <p:sp>
        <p:nvSpPr>
          <p:cNvPr id="12290" name="Rectangle 2"/>
          <p:cNvSpPr>
            <a:spLocks noGrp="1" noChangeArrowheads="1"/>
          </p:cNvSpPr>
          <p:nvPr>
            <p:ph type="title"/>
          </p:nvPr>
        </p:nvSpPr>
        <p:spPr>
          <a:xfrm>
            <a:off x="457200" y="363538"/>
            <a:ext cx="8229600" cy="1143000"/>
          </a:xfrm>
        </p:spPr>
        <p:txBody>
          <a:bodyPr>
            <a:normAutofit fontScale="90000"/>
          </a:bodyPr>
          <a:lstStyle/>
          <a:p>
            <a:r>
              <a:rPr lang="en-US" sz="3600" dirty="0" smtClean="0"/>
              <a:t>Individual Work Styles and Cultural Differences Cause Schedule Conflicts</a:t>
            </a:r>
          </a:p>
        </p:txBody>
      </p:sp>
      <p:sp>
        <p:nvSpPr>
          <p:cNvPr id="6" name="Slide Number Placeholder 5"/>
          <p:cNvSpPr>
            <a:spLocks noGrp="1"/>
          </p:cNvSpPr>
          <p:nvPr>
            <p:ph type="sldNum" sz="quarter" idx="11"/>
          </p:nvPr>
        </p:nvSpPr>
        <p:spPr/>
        <p:txBody>
          <a:bodyPr/>
          <a:lstStyle/>
          <a:p>
            <a:pPr>
              <a:defRPr/>
            </a:pPr>
            <a:fld id="{A4070769-5A29-47E1-8BEF-12E5F45AE728}" type="slidenum">
              <a:rPr lang="en-US" smtClean="0"/>
              <a:pPr>
                <a:defRPr/>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normAutofit/>
          </a:bodyPr>
          <a:lstStyle/>
          <a:p>
            <a:r>
              <a:rPr lang="en-US" dirty="0" smtClean="0"/>
              <a:t>Media Snapshot</a:t>
            </a:r>
          </a:p>
        </p:txBody>
      </p:sp>
      <p:sp>
        <p:nvSpPr>
          <p:cNvPr id="6" name="Slide Number Placeholder 5"/>
          <p:cNvSpPr>
            <a:spLocks noGrp="1"/>
          </p:cNvSpPr>
          <p:nvPr>
            <p:ph type="sldNum" sz="quarter" idx="11"/>
          </p:nvPr>
        </p:nvSpPr>
        <p:spPr/>
        <p:txBody>
          <a:bodyPr/>
          <a:lstStyle/>
          <a:p>
            <a:pPr>
              <a:buFontTx/>
              <a:buNone/>
              <a:defRPr/>
            </a:pPr>
            <a:fld id="{E84AA8EC-835C-47F2-B0B6-4FC5166E3AEA}" type="slidenum">
              <a:rPr lang="en-US" smtClean="0"/>
              <a:pPr>
                <a:buFontTx/>
                <a:buNone/>
                <a:defRPr/>
              </a:pPr>
              <a:t>18</a:t>
            </a:fld>
            <a:endParaRPr lang="en-US" dirty="0"/>
          </a:p>
        </p:txBody>
      </p:sp>
      <p:sp>
        <p:nvSpPr>
          <p:cNvPr id="175109" name="Rectangle 5"/>
          <p:cNvSpPr>
            <a:spLocks noChangeArrowheads="1"/>
          </p:cNvSpPr>
          <p:nvPr/>
        </p:nvSpPr>
        <p:spPr bwMode="auto">
          <a:xfrm>
            <a:off x="407987" y="1379538"/>
            <a:ext cx="8458200" cy="4678363"/>
          </a:xfrm>
          <a:prstGeom prst="rect">
            <a:avLst/>
          </a:prstGeom>
          <a:noFill/>
          <a:ln w="9525">
            <a:noFill/>
            <a:miter lim="800000"/>
            <a:headEnd/>
            <a:tailEnd/>
          </a:ln>
          <a:effectLst/>
        </p:spPr>
        <p:txBody>
          <a:bodyPr anchor="ctr">
            <a:spAutoFit/>
          </a:bodyPr>
          <a:lstStyle/>
          <a:p>
            <a:pPr marL="273050" indent="-273050" eaLnBrk="0" hangingPunct="0">
              <a:spcBef>
                <a:spcPts val="575"/>
              </a:spcBef>
              <a:buClr>
                <a:schemeClr val="accent1"/>
              </a:buClr>
              <a:buSzPct val="85000"/>
              <a:buFont typeface="Wingdings 2" pitchFamily="18" charset="2"/>
              <a:buChar char=""/>
              <a:tabLst>
                <a:tab pos="685800" algn="l"/>
              </a:tabLst>
              <a:defRPr/>
            </a:pPr>
            <a:r>
              <a:rPr lang="en-US" sz="2400" dirty="0">
                <a:latin typeface="+mn-lt"/>
              </a:rPr>
              <a:t>In contrast to the 2002 Salt Lake City Winter Olympic Games (see Chapter 4’s Media Snapshot), planning and scheduling was very different for the 2004 Summer Olympic Games held in Athens, </a:t>
            </a:r>
            <a:r>
              <a:rPr lang="en-US" sz="2400" dirty="0" smtClean="0">
                <a:latin typeface="+mn-lt"/>
              </a:rPr>
              <a:t>Greece.</a:t>
            </a:r>
            <a:endParaRPr lang="en-US" sz="2400" dirty="0">
              <a:latin typeface="+mn-lt"/>
            </a:endParaRPr>
          </a:p>
          <a:p>
            <a:pPr marL="273050" indent="-273050" eaLnBrk="0" hangingPunct="0">
              <a:spcBef>
                <a:spcPts val="575"/>
              </a:spcBef>
              <a:buClr>
                <a:schemeClr val="accent1"/>
              </a:buClr>
              <a:buSzPct val="85000"/>
              <a:buFont typeface="Wingdings 2" pitchFamily="18" charset="2"/>
              <a:buChar char=""/>
              <a:tabLst>
                <a:tab pos="685800" algn="l"/>
              </a:tabLst>
              <a:defRPr/>
            </a:pPr>
            <a:r>
              <a:rPr lang="en-US" sz="2400" dirty="0">
                <a:latin typeface="+mn-lt"/>
              </a:rPr>
              <a:t>Many articles were written before the opening ceremonies predicting that the facilities would not be ready in time. …many people were pleasantly surprised by the amazing opening ceremonies, beautiful new buildings, and state-of-the-art security and transportation systems in </a:t>
            </a:r>
            <a:r>
              <a:rPr lang="en-US" sz="2400" dirty="0" smtClean="0">
                <a:latin typeface="+mn-lt"/>
              </a:rPr>
              <a:t>Athens.</a:t>
            </a:r>
            <a:endParaRPr lang="en-US" sz="2400" dirty="0">
              <a:latin typeface="+mn-lt"/>
            </a:endParaRPr>
          </a:p>
          <a:p>
            <a:pPr marL="273050" indent="-273050" eaLnBrk="0" hangingPunct="0">
              <a:spcBef>
                <a:spcPts val="575"/>
              </a:spcBef>
              <a:buClr>
                <a:schemeClr val="accent1"/>
              </a:buClr>
              <a:buSzPct val="85000"/>
              <a:buFont typeface="Wingdings 2" pitchFamily="18" charset="2"/>
              <a:buChar char=""/>
              <a:tabLst>
                <a:tab pos="685800" algn="l"/>
              </a:tabLst>
              <a:defRPr/>
            </a:pPr>
            <a:r>
              <a:rPr lang="en-US" sz="2400" dirty="0">
                <a:latin typeface="+mn-lt"/>
              </a:rPr>
              <a:t>The Greeks even made fun of critics by having construction workers pretend to still be working as the ceremonies </a:t>
            </a:r>
            <a:r>
              <a:rPr lang="en-US" sz="2400" dirty="0" smtClean="0">
                <a:latin typeface="+mn-lt"/>
              </a:rPr>
              <a:t>began.</a:t>
            </a:r>
            <a:endParaRPr lang="en-US" sz="2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228600" y="1219200"/>
            <a:ext cx="8686800" cy="4953000"/>
          </a:xfrm>
        </p:spPr>
        <p:txBody>
          <a:bodyPr/>
          <a:lstStyle/>
          <a:p>
            <a:r>
              <a:rPr lang="en-US" sz="2000" b="1" dirty="0" smtClean="0">
                <a:solidFill>
                  <a:srgbClr val="FF0000"/>
                </a:solidFill>
              </a:rPr>
              <a:t>Plan schedule management</a:t>
            </a:r>
            <a:r>
              <a:rPr lang="en-US" sz="2000" b="1" dirty="0" smtClean="0"/>
              <a:t>: </a:t>
            </a:r>
            <a:r>
              <a:rPr lang="en-US" sz="2000" dirty="0"/>
              <a:t>determining the policies, </a:t>
            </a:r>
            <a:r>
              <a:rPr lang="en-US" sz="2000" dirty="0" smtClean="0"/>
              <a:t>procedures, and </a:t>
            </a:r>
            <a:r>
              <a:rPr lang="en-US" sz="2000" dirty="0"/>
              <a:t>documentation that will be used for planning, executing, and </a:t>
            </a:r>
            <a:r>
              <a:rPr lang="en-US" sz="2000" dirty="0" smtClean="0"/>
              <a:t>controlling the </a:t>
            </a:r>
            <a:r>
              <a:rPr lang="en-US" sz="2000" dirty="0"/>
              <a:t>project </a:t>
            </a:r>
            <a:r>
              <a:rPr lang="en-US" sz="2000" dirty="0" smtClean="0"/>
              <a:t>schedule</a:t>
            </a:r>
          </a:p>
          <a:p>
            <a:r>
              <a:rPr lang="en-US" sz="2000" b="1" dirty="0" smtClean="0">
                <a:solidFill>
                  <a:srgbClr val="FF0000"/>
                </a:solidFill>
              </a:rPr>
              <a:t>Define activities</a:t>
            </a:r>
            <a:r>
              <a:rPr lang="en-US" sz="2000" b="1" dirty="0" smtClean="0"/>
              <a:t>: </a:t>
            </a:r>
            <a:r>
              <a:rPr lang="en-US" sz="2000" dirty="0" smtClean="0"/>
              <a:t>identifying the specific activities that the project team members and stakeholders must perform to produce the project deliverables</a:t>
            </a:r>
            <a:endParaRPr lang="en-US" sz="2000" b="1" dirty="0" smtClean="0"/>
          </a:p>
          <a:p>
            <a:pPr>
              <a:lnSpc>
                <a:spcPct val="80000"/>
              </a:lnSpc>
            </a:pPr>
            <a:r>
              <a:rPr lang="en-US" sz="2000" b="1" dirty="0" smtClean="0">
                <a:solidFill>
                  <a:srgbClr val="FF0000"/>
                </a:solidFill>
              </a:rPr>
              <a:t>Sequence activities</a:t>
            </a:r>
            <a:r>
              <a:rPr lang="en-US" sz="2000" b="1" dirty="0" smtClean="0"/>
              <a:t>:</a:t>
            </a:r>
            <a:r>
              <a:rPr lang="en-US" sz="2000" dirty="0" smtClean="0"/>
              <a:t> identifying and documenting the relationships between project activities</a:t>
            </a:r>
          </a:p>
          <a:p>
            <a:pPr>
              <a:lnSpc>
                <a:spcPct val="80000"/>
              </a:lnSpc>
            </a:pPr>
            <a:r>
              <a:rPr lang="en-US" sz="2000" b="1" dirty="0" smtClean="0">
                <a:solidFill>
                  <a:srgbClr val="FF0000"/>
                </a:solidFill>
              </a:rPr>
              <a:t>Estimate activity resources</a:t>
            </a:r>
            <a:r>
              <a:rPr lang="en-US" sz="2000" b="1" dirty="0" smtClean="0"/>
              <a:t>: </a:t>
            </a:r>
            <a:r>
              <a:rPr lang="en-US" sz="2000" dirty="0" smtClean="0"/>
              <a:t>estimating how many </a:t>
            </a:r>
            <a:r>
              <a:rPr lang="en-US" sz="2000" b="1" dirty="0" smtClean="0"/>
              <a:t>resources </a:t>
            </a:r>
            <a:r>
              <a:rPr lang="en-US" sz="2000" dirty="0" smtClean="0"/>
              <a:t>a project team should use to perform project activities</a:t>
            </a:r>
          </a:p>
          <a:p>
            <a:pPr>
              <a:lnSpc>
                <a:spcPct val="80000"/>
              </a:lnSpc>
            </a:pPr>
            <a:r>
              <a:rPr lang="en-US" sz="2000" b="1" dirty="0" smtClean="0">
                <a:solidFill>
                  <a:srgbClr val="FF0000"/>
                </a:solidFill>
              </a:rPr>
              <a:t>Estimate activity durations</a:t>
            </a:r>
            <a:r>
              <a:rPr lang="en-US" sz="2000" b="1" dirty="0" smtClean="0"/>
              <a:t>: </a:t>
            </a:r>
            <a:r>
              <a:rPr lang="en-US" sz="2000" dirty="0" smtClean="0"/>
              <a:t>estimating the number of work periods that are needed to complete individual activities</a:t>
            </a:r>
          </a:p>
          <a:p>
            <a:pPr>
              <a:lnSpc>
                <a:spcPct val="80000"/>
              </a:lnSpc>
            </a:pPr>
            <a:r>
              <a:rPr lang="en-US" sz="2000" b="1" dirty="0" smtClean="0">
                <a:solidFill>
                  <a:srgbClr val="FF0000"/>
                </a:solidFill>
              </a:rPr>
              <a:t>Develop the schedule</a:t>
            </a:r>
            <a:r>
              <a:rPr lang="en-US" sz="2000" b="1" dirty="0" smtClean="0"/>
              <a:t>: </a:t>
            </a:r>
            <a:r>
              <a:rPr lang="en-US" sz="2000" dirty="0" smtClean="0"/>
              <a:t>analyzing activity sequences, activity resource estimates, and activity duration estimates to create the project schedule</a:t>
            </a:r>
          </a:p>
          <a:p>
            <a:pPr>
              <a:lnSpc>
                <a:spcPct val="80000"/>
              </a:lnSpc>
            </a:pPr>
            <a:r>
              <a:rPr lang="en-US" sz="2000" b="1" dirty="0" smtClean="0">
                <a:solidFill>
                  <a:srgbClr val="FF0000"/>
                </a:solidFill>
              </a:rPr>
              <a:t>Control the schedule</a:t>
            </a:r>
            <a:r>
              <a:rPr lang="en-US" sz="2000" b="1" dirty="0" smtClean="0"/>
              <a:t>:</a:t>
            </a:r>
            <a:r>
              <a:rPr lang="en-US" sz="2000" dirty="0" smtClean="0"/>
              <a:t> controlling and managing changes to the project schedule</a:t>
            </a:r>
          </a:p>
        </p:txBody>
      </p:sp>
      <p:sp>
        <p:nvSpPr>
          <p:cNvPr id="14338" name="Rectangle 2"/>
          <p:cNvSpPr>
            <a:spLocks noGrp="1" noChangeArrowheads="1"/>
          </p:cNvSpPr>
          <p:nvPr>
            <p:ph type="title"/>
          </p:nvPr>
        </p:nvSpPr>
        <p:spPr>
          <a:xfrm>
            <a:off x="228600" y="427038"/>
            <a:ext cx="8686800" cy="563562"/>
          </a:xfrm>
        </p:spPr>
        <p:txBody>
          <a:bodyPr>
            <a:normAutofit fontScale="90000"/>
          </a:bodyPr>
          <a:lstStyle/>
          <a:p>
            <a:r>
              <a:rPr lang="en-US" dirty="0" smtClean="0"/>
              <a:t>Project Time Management Processes</a:t>
            </a:r>
          </a:p>
        </p:txBody>
      </p:sp>
      <p:sp>
        <p:nvSpPr>
          <p:cNvPr id="6" name="Slide Number Placeholder 5"/>
          <p:cNvSpPr>
            <a:spLocks noGrp="1"/>
          </p:cNvSpPr>
          <p:nvPr>
            <p:ph type="sldNum" sz="quarter" idx="11"/>
          </p:nvPr>
        </p:nvSpPr>
        <p:spPr/>
        <p:txBody>
          <a:bodyPr/>
          <a:lstStyle/>
          <a:p>
            <a:pPr>
              <a:defRPr/>
            </a:pPr>
            <a:fld id="{1C7BEF57-3FAF-45F7-A64B-4A03589D8F34}" type="slidenum">
              <a:rPr lang="en-US" smtClean="0"/>
              <a:pPr>
                <a:defRPr/>
              </a:pPr>
              <a:t>19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arn(inVertical)">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 calcmode="lin" valueType="num">
                                      <p:cBhvr additive="base">
                                        <p:cTn id="12"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339">
                                            <p:txEl>
                                              <p:pRg st="2" end="2"/>
                                            </p:txEl>
                                          </p:spTgt>
                                        </p:tgtEl>
                                        <p:attrNameLst>
                                          <p:attrName>style.visibility</p:attrName>
                                        </p:attrNameLst>
                                      </p:cBhvr>
                                      <p:to>
                                        <p:strVal val="visible"/>
                                      </p:to>
                                    </p:set>
                                    <p:anim calcmode="lin" valueType="num">
                                      <p:cBhvr additive="base">
                                        <p:cTn id="18"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339">
                                            <p:txEl>
                                              <p:pRg st="3" end="3"/>
                                            </p:txEl>
                                          </p:spTgt>
                                        </p:tgtEl>
                                        <p:attrNameLst>
                                          <p:attrName>style.visibility</p:attrName>
                                        </p:attrNameLst>
                                      </p:cBhvr>
                                      <p:to>
                                        <p:strVal val="visible"/>
                                      </p:to>
                                    </p:set>
                                    <p:animEffect transition="in" filter="wipe(down)">
                                      <p:cBhvr>
                                        <p:cTn id="24" dur="500"/>
                                        <p:tgtEl>
                                          <p:spTgt spid="1433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339">
                                            <p:txEl>
                                              <p:pRg st="4" end="4"/>
                                            </p:txEl>
                                          </p:spTgt>
                                        </p:tgtEl>
                                        <p:attrNameLst>
                                          <p:attrName>style.visibility</p:attrName>
                                        </p:attrNameLst>
                                      </p:cBhvr>
                                      <p:to>
                                        <p:strVal val="visible"/>
                                      </p:to>
                                    </p:set>
                                    <p:animEffect transition="in" filter="barn(inVertical)">
                                      <p:cBhvr>
                                        <p:cTn id="29" dur="500"/>
                                        <p:tgtEl>
                                          <p:spTgt spid="1433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4339">
                                            <p:txEl>
                                              <p:pRg st="5" end="5"/>
                                            </p:txEl>
                                          </p:spTgt>
                                        </p:tgtEl>
                                        <p:attrNameLst>
                                          <p:attrName>style.visibility</p:attrName>
                                        </p:attrNameLst>
                                      </p:cBhvr>
                                      <p:to>
                                        <p:strVal val="visible"/>
                                      </p:to>
                                    </p:set>
                                    <p:anim calcmode="lin" valueType="num">
                                      <p:cBhvr additive="base">
                                        <p:cTn id="34" dur="500" fill="hold"/>
                                        <p:tgtEl>
                                          <p:spTgt spid="14339">
                                            <p:txEl>
                                              <p:pRg st="5" end="5"/>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43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4339">
                                            <p:txEl>
                                              <p:pRg st="6" end="6"/>
                                            </p:txEl>
                                          </p:spTgt>
                                        </p:tgtEl>
                                        <p:attrNameLst>
                                          <p:attrName>style.visibility</p:attrName>
                                        </p:attrNameLst>
                                      </p:cBhvr>
                                      <p:to>
                                        <p:strVal val="visible"/>
                                      </p:to>
                                    </p:set>
                                    <p:anim calcmode="lin" valueType="num">
                                      <p:cBhvr additive="base">
                                        <p:cTn id="40"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92275"/>
            <a:ext cx="8229600" cy="4525962"/>
          </a:xfrm>
        </p:spPr>
        <p:txBody>
          <a:bodyPr/>
          <a:lstStyle/>
          <a:p>
            <a:r>
              <a:rPr lang="en-US" b="1" dirty="0" smtClean="0"/>
              <a:t>Rm BA 105, beginning at 7 pm</a:t>
            </a:r>
          </a:p>
          <a:p>
            <a:endParaRPr lang="en-US" b="1" dirty="0"/>
          </a:p>
          <a:p>
            <a:r>
              <a:rPr lang="en-US" dirty="0" smtClean="0"/>
              <a:t>Jonathan Blackwell, MBA is the speaker.  He's </a:t>
            </a:r>
            <a:r>
              <a:rPr lang="en-US" dirty="0"/>
              <a:t>a management consultant here in Lubbock with </a:t>
            </a:r>
            <a:r>
              <a:rPr lang="en-US" dirty="0" err="1"/>
              <a:t>Nashwell</a:t>
            </a:r>
            <a:r>
              <a:rPr lang="en-US" dirty="0"/>
              <a:t> LLC, </a:t>
            </a:r>
            <a:r>
              <a:rPr lang="en-US" dirty="0" smtClean="0"/>
              <a:t>a </a:t>
            </a:r>
            <a:r>
              <a:rPr lang="en-US" dirty="0"/>
              <a:t>firm specializing in advertising content management. </a:t>
            </a:r>
            <a:r>
              <a:rPr lang="en-US" dirty="0" smtClean="0"/>
              <a:t> He's </a:t>
            </a:r>
            <a:r>
              <a:rPr lang="en-US" dirty="0"/>
              <a:t>also applying to enter a Ph.D. in management at Rawls. </a:t>
            </a:r>
            <a:endParaRPr lang="en-US" dirty="0" smtClean="0"/>
          </a:p>
          <a:p>
            <a:r>
              <a:rPr lang="en-US" dirty="0" smtClean="0"/>
              <a:t>Jonathan innovates by working with strategic partners to find win-win opportunities to optimize organizations.</a:t>
            </a:r>
            <a:endParaRPr lang="en-US" dirty="0"/>
          </a:p>
        </p:txBody>
      </p:sp>
      <p:sp>
        <p:nvSpPr>
          <p:cNvPr id="3" name="Title 2"/>
          <p:cNvSpPr>
            <a:spLocks noGrp="1"/>
          </p:cNvSpPr>
          <p:nvPr>
            <p:ph type="title"/>
          </p:nvPr>
        </p:nvSpPr>
        <p:spPr>
          <a:xfrm>
            <a:off x="685800" y="274637"/>
            <a:ext cx="8001000" cy="1143000"/>
          </a:xfrm>
        </p:spPr>
        <p:txBody>
          <a:bodyPr>
            <a:normAutofit fontScale="90000"/>
          </a:bodyPr>
          <a:lstStyle/>
          <a:p>
            <a:r>
              <a:rPr lang="en-US" dirty="0" smtClean="0"/>
              <a:t>PMI Student </a:t>
            </a:r>
            <a:r>
              <a:rPr lang="en-US" dirty="0"/>
              <a:t>C</a:t>
            </a:r>
            <a:r>
              <a:rPr lang="en-US" dirty="0" smtClean="0"/>
              <a:t>hapter Meeting Tonight</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2</a:t>
            </a:fld>
            <a:endParaRPr lang="en-US" dirty="0"/>
          </a:p>
        </p:txBody>
      </p:sp>
    </p:spTree>
    <p:extLst>
      <p:ext uri="{BB962C8B-B14F-4D97-AF65-F5344CB8AC3E}">
        <p14:creationId xmlns:p14="http://schemas.microsoft.com/office/powerpoint/2010/main" val="3243445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28600"/>
            <a:ext cx="8305800" cy="1143000"/>
          </a:xfrm>
        </p:spPr>
        <p:txBody>
          <a:bodyPr>
            <a:normAutofit fontScale="90000"/>
          </a:bodyPr>
          <a:lstStyle/>
          <a:p>
            <a:r>
              <a:rPr lang="en-US" dirty="0" smtClean="0"/>
              <a:t>Figure 6-1. Project Time Management Summary</a:t>
            </a:r>
          </a:p>
        </p:txBody>
      </p:sp>
      <p:sp>
        <p:nvSpPr>
          <p:cNvPr id="5" name="Slide Number Placeholder 4"/>
          <p:cNvSpPr>
            <a:spLocks noGrp="1"/>
          </p:cNvSpPr>
          <p:nvPr>
            <p:ph type="sldNum" sz="quarter" idx="11"/>
          </p:nvPr>
        </p:nvSpPr>
        <p:spPr/>
        <p:txBody>
          <a:bodyPr/>
          <a:lstStyle/>
          <a:p>
            <a:pPr>
              <a:defRPr/>
            </a:pPr>
            <a:fld id="{AEDE0555-12AE-4560-B223-B50328FFE016}" type="slidenum">
              <a:rPr lang="en-US" smtClean="0"/>
              <a:pPr>
                <a:defRPr/>
              </a:pPr>
              <a:t>20</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478621"/>
            <a:ext cx="6629400" cy="52222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The Generic Process</a:t>
            </a:r>
            <a:endParaRPr lang="en-US" dirty="0"/>
          </a:p>
        </p:txBody>
      </p:sp>
      <p:sp>
        <p:nvSpPr>
          <p:cNvPr id="4" name="Rectangle 3"/>
          <p:cNvSpPr/>
          <p:nvPr/>
        </p:nvSpPr>
        <p:spPr>
          <a:xfrm>
            <a:off x="2273300" y="3283973"/>
            <a:ext cx="4648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990600" y="3745638"/>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972300" y="379615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25700" y="3664973"/>
            <a:ext cx="4495800" cy="584775"/>
          </a:xfrm>
          <a:prstGeom prst="rect">
            <a:avLst/>
          </a:prstGeom>
          <a:noFill/>
        </p:spPr>
        <p:txBody>
          <a:bodyPr wrap="square" rtlCol="0">
            <a:spAutoFit/>
          </a:bodyPr>
          <a:lstStyle/>
          <a:p>
            <a:pPr algn="ctr"/>
            <a:r>
              <a:rPr lang="en-US" sz="3200" dirty="0" smtClean="0"/>
              <a:t>Practice</a:t>
            </a:r>
            <a:endParaRPr lang="en-US" sz="3200" dirty="0"/>
          </a:p>
        </p:txBody>
      </p:sp>
      <p:sp>
        <p:nvSpPr>
          <p:cNvPr id="8" name="TextBox 7"/>
          <p:cNvSpPr txBox="1"/>
          <p:nvPr/>
        </p:nvSpPr>
        <p:spPr>
          <a:xfrm>
            <a:off x="3733800" y="1639373"/>
            <a:ext cx="3276600" cy="738664"/>
          </a:xfrm>
          <a:prstGeom prst="rect">
            <a:avLst/>
          </a:prstGeom>
          <a:noFill/>
        </p:spPr>
        <p:txBody>
          <a:bodyPr wrap="square" rtlCol="0">
            <a:spAutoFit/>
          </a:bodyPr>
          <a:lstStyle/>
          <a:p>
            <a:r>
              <a:rPr lang="en-US" sz="2400" b="1" dirty="0" smtClean="0"/>
              <a:t>Tools and Techniques</a:t>
            </a:r>
          </a:p>
          <a:p>
            <a:r>
              <a:rPr lang="en-US" dirty="0"/>
              <a:t> </a:t>
            </a:r>
            <a:r>
              <a:rPr lang="en-US" dirty="0" smtClean="0"/>
              <a:t>   </a:t>
            </a:r>
          </a:p>
        </p:txBody>
      </p:sp>
      <p:sp>
        <p:nvSpPr>
          <p:cNvPr id="9" name="Down Arrow 8"/>
          <p:cNvSpPr/>
          <p:nvPr/>
        </p:nvSpPr>
        <p:spPr>
          <a:xfrm>
            <a:off x="4406900" y="2521973"/>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02500" y="3263038"/>
            <a:ext cx="1371600" cy="461665"/>
          </a:xfrm>
          <a:prstGeom prst="rect">
            <a:avLst/>
          </a:prstGeom>
          <a:noFill/>
        </p:spPr>
        <p:txBody>
          <a:bodyPr wrap="square" rtlCol="0">
            <a:spAutoFit/>
          </a:bodyPr>
          <a:lstStyle/>
          <a:p>
            <a:r>
              <a:rPr lang="en-US" sz="2400" b="1" dirty="0" smtClean="0"/>
              <a:t>Outputs</a:t>
            </a:r>
            <a:endParaRPr lang="en-US" sz="2400" b="1" dirty="0"/>
          </a:p>
        </p:txBody>
      </p:sp>
      <p:sp>
        <p:nvSpPr>
          <p:cNvPr id="18" name="TextBox 17"/>
          <p:cNvSpPr txBox="1"/>
          <p:nvPr/>
        </p:nvSpPr>
        <p:spPr>
          <a:xfrm>
            <a:off x="457200" y="3283973"/>
            <a:ext cx="1371600" cy="461665"/>
          </a:xfrm>
          <a:prstGeom prst="rect">
            <a:avLst/>
          </a:prstGeom>
          <a:noFill/>
        </p:spPr>
        <p:txBody>
          <a:bodyPr wrap="square" rtlCol="0">
            <a:spAutoFit/>
          </a:bodyPr>
          <a:lstStyle/>
          <a:p>
            <a:r>
              <a:rPr lang="en-US" sz="2400" b="1" dirty="0" smtClean="0"/>
              <a:t>Inputs</a:t>
            </a:r>
            <a:endParaRPr lang="en-US" sz="2400" b="1" dirty="0"/>
          </a:p>
        </p:txBody>
      </p:sp>
      <p:sp>
        <p:nvSpPr>
          <p:cNvPr id="3" name="TextBox 2"/>
          <p:cNvSpPr txBox="1"/>
          <p:nvPr/>
        </p:nvSpPr>
        <p:spPr>
          <a:xfrm>
            <a:off x="558800" y="5250359"/>
            <a:ext cx="8267700" cy="769441"/>
          </a:xfrm>
          <a:prstGeom prst="rect">
            <a:avLst/>
          </a:prstGeom>
          <a:noFill/>
        </p:spPr>
        <p:txBody>
          <a:bodyPr wrap="square" rtlCol="0">
            <a:spAutoFit/>
          </a:bodyPr>
          <a:lstStyle/>
          <a:p>
            <a:r>
              <a:rPr lang="en-US" b="1" dirty="0" smtClean="0">
                <a:solidFill>
                  <a:srgbClr val="00B050"/>
                </a:solidFill>
              </a:rPr>
              <a:t>Let’s remind ourselves that PMBOK does NOT provide very much detail as to the ‘practice’ that goes inside the box.</a:t>
            </a:r>
            <a:endParaRPr lang="en-US" b="1" cap="small" dirty="0">
              <a:solidFill>
                <a:srgbClr val="00B050"/>
              </a:solidFill>
            </a:endParaRPr>
          </a:p>
        </p:txBody>
      </p:sp>
    </p:spTree>
    <p:extLst>
      <p:ext uri="{BB962C8B-B14F-4D97-AF65-F5344CB8AC3E}">
        <p14:creationId xmlns:p14="http://schemas.microsoft.com/office/powerpoint/2010/main" val="3791063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44970"/>
            <a:ext cx="8442960" cy="1143000"/>
          </a:xfrm>
        </p:spPr>
        <p:txBody>
          <a:bodyPr>
            <a:normAutofit fontScale="90000"/>
          </a:bodyPr>
          <a:lstStyle/>
          <a:p>
            <a:r>
              <a:rPr lang="en-US" dirty="0" smtClean="0"/>
              <a:t>Plan Schedule Management </a:t>
            </a:r>
            <a:r>
              <a:rPr lang="en-US" dirty="0" smtClean="0">
                <a:solidFill>
                  <a:schemeClr val="accent1"/>
                </a:solidFill>
              </a:rPr>
              <a:t>Process</a:t>
            </a:r>
            <a:endParaRPr lang="en-US" dirty="0">
              <a:solidFill>
                <a:schemeClr val="accent1"/>
              </a:solidFill>
            </a:endParaRPr>
          </a:p>
        </p:txBody>
      </p:sp>
      <p:sp>
        <p:nvSpPr>
          <p:cNvPr id="4" name="Rectangle 3"/>
          <p:cNvSpPr/>
          <p:nvPr/>
        </p:nvSpPr>
        <p:spPr>
          <a:xfrm>
            <a:off x="2362200" y="2819400"/>
            <a:ext cx="525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1117600" y="33528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645400" y="33528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9400" y="4342675"/>
            <a:ext cx="4419600" cy="1446550"/>
          </a:xfrm>
          <a:prstGeom prst="rect">
            <a:avLst/>
          </a:prstGeom>
          <a:noFill/>
        </p:spPr>
        <p:txBody>
          <a:bodyPr wrap="square" rtlCol="0">
            <a:spAutoFit/>
          </a:bodyPr>
          <a:lstStyle/>
          <a:p>
            <a:r>
              <a:rPr lang="en-US" dirty="0" smtClean="0"/>
              <a:t>Project Management Plan</a:t>
            </a:r>
          </a:p>
          <a:p>
            <a:r>
              <a:rPr lang="en-US" dirty="0" smtClean="0"/>
              <a:t>Project Charter</a:t>
            </a:r>
          </a:p>
          <a:p>
            <a:r>
              <a:rPr lang="en-US" dirty="0" smtClean="0"/>
              <a:t>Enterprise Environmental Factors</a:t>
            </a:r>
          </a:p>
          <a:p>
            <a:r>
              <a:rPr lang="en-US" dirty="0" smtClean="0"/>
              <a:t>Organizational Process Assets</a:t>
            </a:r>
            <a:endParaRPr lang="en-US" dirty="0"/>
          </a:p>
        </p:txBody>
      </p:sp>
      <p:sp>
        <p:nvSpPr>
          <p:cNvPr id="8" name="TextBox 7"/>
          <p:cNvSpPr txBox="1"/>
          <p:nvPr/>
        </p:nvSpPr>
        <p:spPr>
          <a:xfrm>
            <a:off x="2286000" y="3200400"/>
            <a:ext cx="5410200" cy="584775"/>
          </a:xfrm>
          <a:prstGeom prst="rect">
            <a:avLst/>
          </a:prstGeom>
          <a:noFill/>
        </p:spPr>
        <p:txBody>
          <a:bodyPr wrap="square" rtlCol="0">
            <a:spAutoFit/>
          </a:bodyPr>
          <a:lstStyle/>
          <a:p>
            <a:r>
              <a:rPr lang="en-US" sz="3200" dirty="0" smtClean="0"/>
              <a:t>Plan Schedule Management</a:t>
            </a:r>
            <a:endParaRPr lang="en-US" sz="3200" dirty="0"/>
          </a:p>
        </p:txBody>
      </p:sp>
      <p:sp>
        <p:nvSpPr>
          <p:cNvPr id="9" name="TextBox 8"/>
          <p:cNvSpPr txBox="1"/>
          <p:nvPr/>
        </p:nvSpPr>
        <p:spPr>
          <a:xfrm>
            <a:off x="1117600" y="3757900"/>
            <a:ext cx="1371600" cy="461665"/>
          </a:xfrm>
          <a:prstGeom prst="rect">
            <a:avLst/>
          </a:prstGeom>
          <a:noFill/>
        </p:spPr>
        <p:txBody>
          <a:bodyPr wrap="square" rtlCol="0">
            <a:spAutoFit/>
          </a:bodyPr>
          <a:lstStyle/>
          <a:p>
            <a:r>
              <a:rPr lang="en-US" sz="2400" b="1" dirty="0" smtClean="0"/>
              <a:t>Inputs</a:t>
            </a:r>
            <a:endParaRPr lang="en-US" sz="2400" b="1" dirty="0"/>
          </a:p>
        </p:txBody>
      </p:sp>
      <p:sp>
        <p:nvSpPr>
          <p:cNvPr id="10" name="TextBox 9"/>
          <p:cNvSpPr txBox="1"/>
          <p:nvPr/>
        </p:nvSpPr>
        <p:spPr>
          <a:xfrm>
            <a:off x="2489200" y="1037272"/>
            <a:ext cx="4572000" cy="1477328"/>
          </a:xfrm>
          <a:prstGeom prst="rect">
            <a:avLst/>
          </a:prstGeom>
          <a:noFill/>
        </p:spPr>
        <p:txBody>
          <a:bodyPr wrap="square" rtlCol="0">
            <a:spAutoFit/>
          </a:bodyPr>
          <a:lstStyle/>
          <a:p>
            <a:r>
              <a:rPr lang="en-US" sz="2400" b="1" dirty="0" smtClean="0"/>
              <a:t>Tools and Techniques</a:t>
            </a:r>
          </a:p>
          <a:p>
            <a:r>
              <a:rPr lang="en-US" dirty="0"/>
              <a:t> </a:t>
            </a:r>
            <a:r>
              <a:rPr lang="en-US" dirty="0" smtClean="0"/>
              <a:t>    Expert Judgment</a:t>
            </a:r>
          </a:p>
          <a:p>
            <a:r>
              <a:rPr lang="en-US" dirty="0"/>
              <a:t> </a:t>
            </a:r>
            <a:r>
              <a:rPr lang="en-US" dirty="0" smtClean="0"/>
              <a:t>    Analytical techniques</a:t>
            </a:r>
          </a:p>
          <a:p>
            <a:r>
              <a:rPr lang="en-US" dirty="0"/>
              <a:t> </a:t>
            </a:r>
            <a:r>
              <a:rPr lang="en-US" dirty="0" smtClean="0"/>
              <a:t>    Meetings</a:t>
            </a:r>
            <a:endParaRPr lang="en-US" dirty="0"/>
          </a:p>
        </p:txBody>
      </p:sp>
      <p:sp>
        <p:nvSpPr>
          <p:cNvPr id="11" name="Down Arrow 10"/>
          <p:cNvSpPr/>
          <p:nvPr/>
        </p:nvSpPr>
        <p:spPr>
          <a:xfrm>
            <a:off x="4762500" y="22098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0000" y="3805535"/>
            <a:ext cx="1371600" cy="461665"/>
          </a:xfrm>
          <a:prstGeom prst="rect">
            <a:avLst/>
          </a:prstGeom>
          <a:noFill/>
        </p:spPr>
        <p:txBody>
          <a:bodyPr wrap="square" rtlCol="0">
            <a:spAutoFit/>
          </a:bodyPr>
          <a:lstStyle/>
          <a:p>
            <a:r>
              <a:rPr lang="en-US" sz="2400" b="1" dirty="0" smtClean="0"/>
              <a:t>Outputs</a:t>
            </a:r>
            <a:endParaRPr lang="en-US" sz="2400" b="1" dirty="0"/>
          </a:p>
        </p:txBody>
      </p:sp>
      <p:sp>
        <p:nvSpPr>
          <p:cNvPr id="13" name="TextBox 12"/>
          <p:cNvSpPr txBox="1"/>
          <p:nvPr/>
        </p:nvSpPr>
        <p:spPr>
          <a:xfrm>
            <a:off x="4876800" y="4432756"/>
            <a:ext cx="4114800" cy="430887"/>
          </a:xfrm>
          <a:prstGeom prst="rect">
            <a:avLst/>
          </a:prstGeom>
          <a:noFill/>
        </p:spPr>
        <p:txBody>
          <a:bodyPr wrap="square" rtlCol="0">
            <a:spAutoFit/>
          </a:bodyPr>
          <a:lstStyle/>
          <a:p>
            <a:r>
              <a:rPr lang="en-US" dirty="0" smtClean="0"/>
              <a:t>Schedule Management Plan</a:t>
            </a:r>
          </a:p>
        </p:txBody>
      </p:sp>
    </p:spTree>
    <p:extLst>
      <p:ext uri="{BB962C8B-B14F-4D97-AF65-F5344CB8AC3E}">
        <p14:creationId xmlns:p14="http://schemas.microsoft.com/office/powerpoint/2010/main" val="460728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23</a:t>
            </a:fld>
            <a:endParaRPr lang="en-US" dirty="0"/>
          </a:p>
        </p:txBody>
      </p:sp>
      <p:pic>
        <p:nvPicPr>
          <p:cNvPr id="5" name="Picture 4"/>
          <p:cNvPicPr/>
          <p:nvPr/>
        </p:nvPicPr>
        <p:blipFill>
          <a:blip r:embed="rId2" cstate="print"/>
          <a:srcRect/>
          <a:stretch>
            <a:fillRect/>
          </a:stretch>
        </p:blipFill>
        <p:spPr bwMode="auto">
          <a:xfrm>
            <a:off x="152400" y="152400"/>
            <a:ext cx="8686800" cy="6553200"/>
          </a:xfrm>
          <a:prstGeom prst="rect">
            <a:avLst/>
          </a:prstGeom>
          <a:noFill/>
          <a:ln w="9525">
            <a:noFill/>
            <a:miter lim="800000"/>
            <a:headEnd/>
            <a:tailEnd/>
          </a:ln>
        </p:spPr>
      </p:pic>
    </p:spTree>
    <p:extLst>
      <p:ext uri="{BB962C8B-B14F-4D97-AF65-F5344CB8AC3E}">
        <p14:creationId xmlns:p14="http://schemas.microsoft.com/office/powerpoint/2010/main" val="1783467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Inputs</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Project Management Plan, PMP</a:t>
            </a:r>
          </a:p>
          <a:p>
            <a:r>
              <a:rPr lang="en-US" dirty="0" smtClean="0"/>
              <a:t>Project Charter</a:t>
            </a:r>
          </a:p>
          <a:p>
            <a:r>
              <a:rPr lang="en-US" b="1" dirty="0" smtClean="0">
                <a:solidFill>
                  <a:srgbClr val="FF0000"/>
                </a:solidFill>
              </a:rPr>
              <a:t>Enterprise Environmental Factors, EEF</a:t>
            </a:r>
          </a:p>
          <a:p>
            <a:r>
              <a:rPr lang="en-US" b="1" dirty="0" smtClean="0">
                <a:solidFill>
                  <a:srgbClr val="FF0000"/>
                </a:solidFill>
              </a:rPr>
              <a:t>Organizational Process Assets, OPA</a:t>
            </a:r>
          </a:p>
          <a:p>
            <a:endParaRPr lang="en-US" dirty="0"/>
          </a:p>
          <a:p>
            <a:r>
              <a:rPr lang="en-US" dirty="0" smtClean="0"/>
              <a:t>For planning processes, these inputs almost always appear, especially the one’s in </a:t>
            </a:r>
            <a:r>
              <a:rPr lang="en-US" b="1" dirty="0" smtClean="0">
                <a:solidFill>
                  <a:srgbClr val="FF0000"/>
                </a:solidFill>
              </a:rPr>
              <a:t>red</a:t>
            </a:r>
          </a:p>
          <a:p>
            <a:endParaRPr lang="en-US" b="1" dirty="0">
              <a:solidFill>
                <a:srgbClr val="FF0000"/>
              </a:solidFill>
            </a:endParaRPr>
          </a:p>
          <a:p>
            <a:r>
              <a:rPr lang="en-US" b="1" dirty="0" smtClean="0">
                <a:solidFill>
                  <a:schemeClr val="accent1"/>
                </a:solidFill>
              </a:rPr>
              <a:t>When was the PMP (Project Management Plan) first addressed?</a:t>
            </a:r>
          </a:p>
          <a:p>
            <a:endParaRPr lang="en-US" dirty="0"/>
          </a:p>
        </p:txBody>
      </p:sp>
    </p:spTree>
    <p:extLst>
      <p:ext uri="{BB962C8B-B14F-4D97-AF65-F5344CB8AC3E}">
        <p14:creationId xmlns:p14="http://schemas.microsoft.com/office/powerpoint/2010/main" val="3885778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project team uses expert judgment, analytical techniques, and </a:t>
            </a:r>
            <a:r>
              <a:rPr lang="en-US" dirty="0" smtClean="0"/>
              <a:t>meetings to </a:t>
            </a:r>
            <a:r>
              <a:rPr lang="en-US" dirty="0"/>
              <a:t>develop the schedule management </a:t>
            </a:r>
            <a:r>
              <a:rPr lang="en-US" dirty="0" smtClean="0"/>
              <a:t>plan.</a:t>
            </a:r>
          </a:p>
          <a:p>
            <a:r>
              <a:rPr lang="en-US" dirty="0" smtClean="0"/>
              <a:t>A schedule management plan includes:</a:t>
            </a:r>
          </a:p>
          <a:p>
            <a:pPr lvl="1"/>
            <a:r>
              <a:rPr lang="en-US" dirty="0" smtClean="0"/>
              <a:t>Project schedule model development</a:t>
            </a:r>
          </a:p>
          <a:p>
            <a:pPr lvl="1"/>
            <a:r>
              <a:rPr lang="en-US" dirty="0" smtClean="0"/>
              <a:t>The scheduling methodology</a:t>
            </a:r>
          </a:p>
          <a:p>
            <a:pPr lvl="1"/>
            <a:r>
              <a:rPr lang="en-US" dirty="0" smtClean="0"/>
              <a:t>Level of accuracy and units of measure</a:t>
            </a:r>
          </a:p>
          <a:p>
            <a:pPr lvl="1"/>
            <a:r>
              <a:rPr lang="en-US" dirty="0" smtClean="0"/>
              <a:t>Control thresholds</a:t>
            </a:r>
          </a:p>
          <a:p>
            <a:pPr lvl="1"/>
            <a:r>
              <a:rPr lang="en-US" dirty="0" smtClean="0"/>
              <a:t>Rules of performance measurement</a:t>
            </a:r>
          </a:p>
          <a:p>
            <a:pPr lvl="1"/>
            <a:r>
              <a:rPr lang="en-US" dirty="0" smtClean="0"/>
              <a:t>Reporting formats</a:t>
            </a:r>
          </a:p>
          <a:p>
            <a:pPr lvl="1"/>
            <a:r>
              <a:rPr lang="en-US" dirty="0" smtClean="0"/>
              <a:t>Process descriptions</a:t>
            </a:r>
            <a:endParaRPr lang="en-US" dirty="0"/>
          </a:p>
        </p:txBody>
      </p:sp>
      <p:sp>
        <p:nvSpPr>
          <p:cNvPr id="3" name="Title 2"/>
          <p:cNvSpPr>
            <a:spLocks noGrp="1"/>
          </p:cNvSpPr>
          <p:nvPr>
            <p:ph type="title"/>
          </p:nvPr>
        </p:nvSpPr>
        <p:spPr/>
        <p:txBody>
          <a:bodyPr/>
          <a:lstStyle/>
          <a:p>
            <a:r>
              <a:rPr lang="en-US" dirty="0" smtClean="0"/>
              <a:t>Plan Schedule Management</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25</a:t>
            </a:fld>
            <a:endParaRPr lang="en-US" dirty="0"/>
          </a:p>
        </p:txBody>
      </p:sp>
    </p:spTree>
    <p:extLst>
      <p:ext uri="{BB962C8B-B14F-4D97-AF65-F5344CB8AC3E}">
        <p14:creationId xmlns:p14="http://schemas.microsoft.com/office/powerpoint/2010/main" val="1561433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1371600"/>
            <a:ext cx="8262938" cy="4791075"/>
          </a:xfrm>
        </p:spPr>
        <p:txBody>
          <a:bodyPr/>
          <a:lstStyle/>
          <a:p>
            <a:r>
              <a:rPr lang="en-US" dirty="0" smtClean="0"/>
              <a:t>An </a:t>
            </a:r>
            <a:r>
              <a:rPr lang="en-US" b="1" dirty="0" smtClean="0"/>
              <a:t>activity</a:t>
            </a:r>
            <a:r>
              <a:rPr lang="en-US" dirty="0" smtClean="0"/>
              <a:t> or </a:t>
            </a:r>
            <a:r>
              <a:rPr lang="en-US" b="1" dirty="0" smtClean="0"/>
              <a:t>task</a:t>
            </a:r>
            <a:r>
              <a:rPr lang="en-US" dirty="0" smtClean="0"/>
              <a:t> is an element of work normally derived from the work breakdown structure (WBS) that has an expected duration, a cost, and resource requirements.</a:t>
            </a:r>
          </a:p>
          <a:p>
            <a:endParaRPr lang="en-US" dirty="0" smtClean="0"/>
          </a:p>
          <a:p>
            <a:pPr>
              <a:lnSpc>
                <a:spcPct val="80000"/>
              </a:lnSpc>
            </a:pPr>
            <a:r>
              <a:rPr lang="en-US" dirty="0" smtClean="0"/>
              <a:t>Activity definition involves developing a more detailed WBS and supporting explanations to understand all the work to be done so you can develop realistic cost and duration estimates.</a:t>
            </a:r>
          </a:p>
          <a:p>
            <a:pPr>
              <a:lnSpc>
                <a:spcPct val="80000"/>
              </a:lnSpc>
            </a:pPr>
            <a:endParaRPr lang="en-US" dirty="0" smtClean="0"/>
          </a:p>
          <a:p>
            <a:pPr>
              <a:lnSpc>
                <a:spcPct val="80000"/>
              </a:lnSpc>
            </a:pPr>
            <a:r>
              <a:rPr lang="en-US" b="1" dirty="0" smtClean="0">
                <a:solidFill>
                  <a:srgbClr val="FF0000"/>
                </a:solidFill>
              </a:rPr>
              <a:t>Activities are further breakdowns of work packages.</a:t>
            </a:r>
          </a:p>
        </p:txBody>
      </p:sp>
      <p:sp>
        <p:nvSpPr>
          <p:cNvPr id="16386" name="Rectangle 2"/>
          <p:cNvSpPr>
            <a:spLocks noGrp="1" noChangeArrowheads="1"/>
          </p:cNvSpPr>
          <p:nvPr>
            <p:ph type="title"/>
          </p:nvPr>
        </p:nvSpPr>
        <p:spPr>
          <a:xfrm>
            <a:off x="381000" y="274638"/>
            <a:ext cx="8305800" cy="944562"/>
          </a:xfrm>
        </p:spPr>
        <p:txBody>
          <a:bodyPr/>
          <a:lstStyle/>
          <a:p>
            <a:r>
              <a:rPr lang="en-US" dirty="0" smtClean="0"/>
              <a:t>Define Activities </a:t>
            </a:r>
            <a:r>
              <a:rPr lang="en-US" dirty="0" smtClean="0">
                <a:solidFill>
                  <a:schemeClr val="accent1"/>
                </a:solidFill>
              </a:rPr>
              <a:t>Process</a:t>
            </a:r>
          </a:p>
        </p:txBody>
      </p:sp>
      <p:sp>
        <p:nvSpPr>
          <p:cNvPr id="6" name="Slide Number Placeholder 5"/>
          <p:cNvSpPr>
            <a:spLocks noGrp="1"/>
          </p:cNvSpPr>
          <p:nvPr>
            <p:ph type="sldNum" sz="quarter" idx="11"/>
          </p:nvPr>
        </p:nvSpPr>
        <p:spPr/>
        <p:txBody>
          <a:bodyPr/>
          <a:lstStyle/>
          <a:p>
            <a:pPr>
              <a:defRPr/>
            </a:pPr>
            <a:fld id="{E3990CB0-9CAD-47C6-98DA-F3FB6E96E082}" type="slidenum">
              <a:rPr lang="en-US" smtClean="0"/>
              <a:pPr>
                <a:defRPr/>
              </a:pPr>
              <a:t>26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arn(inVertic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down)">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 calcmode="lin" valueType="num">
                                      <p:cBhvr additive="base">
                                        <p:cTn id="17"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44970"/>
            <a:ext cx="8442960" cy="1143000"/>
          </a:xfrm>
        </p:spPr>
        <p:txBody>
          <a:bodyPr>
            <a:normAutofit/>
          </a:bodyPr>
          <a:lstStyle/>
          <a:p>
            <a:r>
              <a:rPr lang="en-US" dirty="0" smtClean="0"/>
              <a:t>Define Activities </a:t>
            </a:r>
            <a:r>
              <a:rPr lang="en-US" dirty="0" smtClean="0">
                <a:solidFill>
                  <a:schemeClr val="accent1"/>
                </a:solidFill>
              </a:rPr>
              <a:t>Process</a:t>
            </a:r>
            <a:endParaRPr lang="en-US" dirty="0">
              <a:solidFill>
                <a:schemeClr val="accent1"/>
              </a:solidFill>
            </a:endParaRPr>
          </a:p>
        </p:txBody>
      </p:sp>
      <p:sp>
        <p:nvSpPr>
          <p:cNvPr id="4" name="Rectangle 3"/>
          <p:cNvSpPr/>
          <p:nvPr/>
        </p:nvSpPr>
        <p:spPr>
          <a:xfrm>
            <a:off x="2057400" y="2819400"/>
            <a:ext cx="525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838200" y="33528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315200" y="33528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6720" y="4350895"/>
            <a:ext cx="4419600" cy="1446550"/>
          </a:xfrm>
          <a:prstGeom prst="rect">
            <a:avLst/>
          </a:prstGeom>
          <a:noFill/>
        </p:spPr>
        <p:txBody>
          <a:bodyPr wrap="square" rtlCol="0">
            <a:spAutoFit/>
          </a:bodyPr>
          <a:lstStyle/>
          <a:p>
            <a:r>
              <a:rPr lang="en-US" dirty="0" smtClean="0"/>
              <a:t>Schedule Management Plan</a:t>
            </a:r>
          </a:p>
          <a:p>
            <a:r>
              <a:rPr lang="en-US" dirty="0" smtClean="0"/>
              <a:t>Scope Baseline</a:t>
            </a:r>
          </a:p>
          <a:p>
            <a:r>
              <a:rPr lang="en-US" dirty="0" smtClean="0"/>
              <a:t>Enterprise Environmental Factors</a:t>
            </a:r>
          </a:p>
          <a:p>
            <a:r>
              <a:rPr lang="en-US" dirty="0" smtClean="0"/>
              <a:t>Organizational Process Assets</a:t>
            </a:r>
            <a:endParaRPr lang="en-US" dirty="0"/>
          </a:p>
        </p:txBody>
      </p:sp>
      <p:sp>
        <p:nvSpPr>
          <p:cNvPr id="8" name="TextBox 7"/>
          <p:cNvSpPr txBox="1"/>
          <p:nvPr/>
        </p:nvSpPr>
        <p:spPr>
          <a:xfrm>
            <a:off x="3124200" y="3216295"/>
            <a:ext cx="3657600" cy="584775"/>
          </a:xfrm>
          <a:prstGeom prst="rect">
            <a:avLst/>
          </a:prstGeom>
          <a:noFill/>
        </p:spPr>
        <p:txBody>
          <a:bodyPr wrap="square" rtlCol="0">
            <a:spAutoFit/>
          </a:bodyPr>
          <a:lstStyle/>
          <a:p>
            <a:r>
              <a:rPr lang="en-US" sz="3200" dirty="0" smtClean="0"/>
              <a:t>Define Activities</a:t>
            </a:r>
            <a:endParaRPr lang="en-US" sz="3200" dirty="0"/>
          </a:p>
        </p:txBody>
      </p:sp>
      <p:sp>
        <p:nvSpPr>
          <p:cNvPr id="9" name="TextBox 8"/>
          <p:cNvSpPr txBox="1"/>
          <p:nvPr/>
        </p:nvSpPr>
        <p:spPr>
          <a:xfrm>
            <a:off x="850900" y="3797300"/>
            <a:ext cx="1371600" cy="461665"/>
          </a:xfrm>
          <a:prstGeom prst="rect">
            <a:avLst/>
          </a:prstGeom>
          <a:noFill/>
        </p:spPr>
        <p:txBody>
          <a:bodyPr wrap="square" rtlCol="0">
            <a:spAutoFit/>
          </a:bodyPr>
          <a:lstStyle/>
          <a:p>
            <a:r>
              <a:rPr lang="en-US" sz="2400" b="1" dirty="0" smtClean="0"/>
              <a:t>Inputs</a:t>
            </a:r>
            <a:endParaRPr lang="en-US" sz="2400" b="1" dirty="0"/>
          </a:p>
        </p:txBody>
      </p:sp>
      <p:sp>
        <p:nvSpPr>
          <p:cNvPr id="10" name="TextBox 9"/>
          <p:cNvSpPr txBox="1"/>
          <p:nvPr/>
        </p:nvSpPr>
        <p:spPr>
          <a:xfrm>
            <a:off x="2667000" y="1037272"/>
            <a:ext cx="4572000" cy="1477328"/>
          </a:xfrm>
          <a:prstGeom prst="rect">
            <a:avLst/>
          </a:prstGeom>
          <a:noFill/>
        </p:spPr>
        <p:txBody>
          <a:bodyPr wrap="square" rtlCol="0">
            <a:spAutoFit/>
          </a:bodyPr>
          <a:lstStyle/>
          <a:p>
            <a:r>
              <a:rPr lang="en-US" sz="2400" b="1" dirty="0" smtClean="0"/>
              <a:t>Tools and Techniques</a:t>
            </a:r>
          </a:p>
          <a:p>
            <a:r>
              <a:rPr lang="en-US" dirty="0"/>
              <a:t> </a:t>
            </a:r>
            <a:r>
              <a:rPr lang="en-US" dirty="0" smtClean="0"/>
              <a:t>    Expert Judgment</a:t>
            </a:r>
          </a:p>
          <a:p>
            <a:r>
              <a:rPr lang="en-US" dirty="0"/>
              <a:t> </a:t>
            </a:r>
            <a:r>
              <a:rPr lang="en-US" dirty="0" smtClean="0"/>
              <a:t>    Analytical techniques</a:t>
            </a:r>
          </a:p>
          <a:p>
            <a:r>
              <a:rPr lang="en-US" dirty="0"/>
              <a:t> </a:t>
            </a:r>
            <a:r>
              <a:rPr lang="en-US" dirty="0" smtClean="0"/>
              <a:t>    Meetings</a:t>
            </a:r>
            <a:endParaRPr lang="en-US" dirty="0"/>
          </a:p>
        </p:txBody>
      </p:sp>
      <p:sp>
        <p:nvSpPr>
          <p:cNvPr id="11" name="Down Arrow 10"/>
          <p:cNvSpPr/>
          <p:nvPr/>
        </p:nvSpPr>
        <p:spPr>
          <a:xfrm>
            <a:off x="4495800" y="22098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15200" y="3794953"/>
            <a:ext cx="1371600" cy="461665"/>
          </a:xfrm>
          <a:prstGeom prst="rect">
            <a:avLst/>
          </a:prstGeom>
          <a:noFill/>
        </p:spPr>
        <p:txBody>
          <a:bodyPr wrap="square" rtlCol="0">
            <a:spAutoFit/>
          </a:bodyPr>
          <a:lstStyle/>
          <a:p>
            <a:r>
              <a:rPr lang="en-US" sz="2400" b="1" dirty="0" smtClean="0"/>
              <a:t>Outputs</a:t>
            </a:r>
            <a:endParaRPr lang="en-US" sz="2400" b="1" dirty="0"/>
          </a:p>
        </p:txBody>
      </p:sp>
      <p:sp>
        <p:nvSpPr>
          <p:cNvPr id="13" name="TextBox 12"/>
          <p:cNvSpPr txBox="1"/>
          <p:nvPr/>
        </p:nvSpPr>
        <p:spPr>
          <a:xfrm>
            <a:off x="5974080" y="4317771"/>
            <a:ext cx="2895600" cy="1785104"/>
          </a:xfrm>
          <a:prstGeom prst="rect">
            <a:avLst/>
          </a:prstGeom>
          <a:noFill/>
        </p:spPr>
        <p:txBody>
          <a:bodyPr wrap="square" rtlCol="0">
            <a:spAutoFit/>
          </a:bodyPr>
          <a:lstStyle/>
          <a:p>
            <a:r>
              <a:rPr lang="en-US" dirty="0" smtClean="0"/>
              <a:t>Activities List</a:t>
            </a:r>
          </a:p>
          <a:p>
            <a:r>
              <a:rPr lang="en-US" dirty="0" smtClean="0"/>
              <a:t>Activity attributes</a:t>
            </a:r>
          </a:p>
          <a:p>
            <a:r>
              <a:rPr lang="en-US" dirty="0" smtClean="0"/>
              <a:t>Milestone list</a:t>
            </a:r>
          </a:p>
          <a:p>
            <a:r>
              <a:rPr lang="en-US" dirty="0" smtClean="0"/>
              <a:t>Project management     plan updates</a:t>
            </a:r>
          </a:p>
        </p:txBody>
      </p:sp>
    </p:spTree>
    <p:extLst>
      <p:ext uri="{BB962C8B-B14F-4D97-AF65-F5344CB8AC3E}">
        <p14:creationId xmlns:p14="http://schemas.microsoft.com/office/powerpoint/2010/main" val="84075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r>
              <a:rPr lang="en-US" dirty="0" smtClean="0"/>
              <a:t>An </a:t>
            </a:r>
            <a:r>
              <a:rPr lang="en-US" b="1" dirty="0" smtClean="0"/>
              <a:t>activity list</a:t>
            </a:r>
            <a:r>
              <a:rPr lang="en-US" dirty="0" smtClean="0"/>
              <a:t> is a tabulation of activities to be included on a project schedule that includes</a:t>
            </a:r>
          </a:p>
          <a:p>
            <a:pPr lvl="1"/>
            <a:r>
              <a:rPr lang="en-US" dirty="0" smtClean="0"/>
              <a:t>the activity name</a:t>
            </a:r>
          </a:p>
          <a:p>
            <a:pPr lvl="1"/>
            <a:r>
              <a:rPr lang="en-US" dirty="0" smtClean="0"/>
              <a:t>an activity identifier or number</a:t>
            </a:r>
          </a:p>
          <a:p>
            <a:pPr lvl="1"/>
            <a:r>
              <a:rPr lang="en-US" dirty="0" smtClean="0"/>
              <a:t>a brief description of the activity</a:t>
            </a:r>
          </a:p>
          <a:p>
            <a:r>
              <a:rPr lang="en-US" b="1" dirty="0" smtClean="0"/>
              <a:t>Activity attributes</a:t>
            </a:r>
            <a:r>
              <a:rPr lang="en-US" dirty="0" smtClean="0"/>
              <a:t> provide more information such as predecessors, successors, logical relationships, leads and lags, resource requirements, constraints, imposed dates, and assumptions related to the activity.</a:t>
            </a:r>
          </a:p>
          <a:p>
            <a:pPr lvl="1"/>
            <a:endParaRPr lang="en-US" dirty="0" smtClean="0"/>
          </a:p>
        </p:txBody>
      </p:sp>
      <p:sp>
        <p:nvSpPr>
          <p:cNvPr id="17410" name="Rectangle 2"/>
          <p:cNvSpPr>
            <a:spLocks noGrp="1" noChangeArrowheads="1"/>
          </p:cNvSpPr>
          <p:nvPr>
            <p:ph type="title"/>
          </p:nvPr>
        </p:nvSpPr>
        <p:spPr>
          <a:xfrm>
            <a:off x="381000" y="274638"/>
            <a:ext cx="8305800" cy="868362"/>
          </a:xfrm>
        </p:spPr>
        <p:txBody>
          <a:bodyPr/>
          <a:lstStyle/>
          <a:p>
            <a:r>
              <a:rPr lang="en-US" dirty="0" smtClean="0"/>
              <a:t>Activity Lists and Attributes</a:t>
            </a:r>
          </a:p>
        </p:txBody>
      </p:sp>
      <p:sp>
        <p:nvSpPr>
          <p:cNvPr id="6" name="Slide Number Placeholder 5"/>
          <p:cNvSpPr>
            <a:spLocks noGrp="1"/>
          </p:cNvSpPr>
          <p:nvPr>
            <p:ph type="sldNum" sz="quarter" idx="11"/>
          </p:nvPr>
        </p:nvSpPr>
        <p:spPr/>
        <p:txBody>
          <a:bodyPr/>
          <a:lstStyle/>
          <a:p>
            <a:pPr>
              <a:defRPr/>
            </a:pPr>
            <a:fld id="{CAED0421-8ED8-4E0C-BFCB-4504FB076A03}" type="slidenum">
              <a:rPr lang="en-US" smtClean="0"/>
              <a:pPr>
                <a:defRPr/>
              </a:pPr>
              <a:t>28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a:lnSpc>
                <a:spcPct val="90000"/>
              </a:lnSpc>
            </a:pPr>
            <a:r>
              <a:rPr lang="en-US" dirty="0" smtClean="0"/>
              <a:t>A </a:t>
            </a:r>
            <a:r>
              <a:rPr lang="en-US" b="1" dirty="0" smtClean="0"/>
              <a:t>milestone</a:t>
            </a:r>
            <a:r>
              <a:rPr lang="en-US" dirty="0" smtClean="0"/>
              <a:t> is a significant </a:t>
            </a:r>
            <a:r>
              <a:rPr lang="en-US" b="1" dirty="0" smtClean="0">
                <a:solidFill>
                  <a:srgbClr val="FF0000"/>
                </a:solidFill>
              </a:rPr>
              <a:t>event that normally has no duration.</a:t>
            </a:r>
          </a:p>
          <a:p>
            <a:pPr>
              <a:lnSpc>
                <a:spcPct val="90000"/>
              </a:lnSpc>
            </a:pPr>
            <a:r>
              <a:rPr lang="en-US" dirty="0" smtClean="0"/>
              <a:t>It often takes several activities and a lot of work to complete a milestone.</a:t>
            </a:r>
          </a:p>
          <a:p>
            <a:pPr>
              <a:lnSpc>
                <a:spcPct val="90000"/>
              </a:lnSpc>
            </a:pPr>
            <a:r>
              <a:rPr lang="en-US" dirty="0" smtClean="0"/>
              <a:t>They’re useful tools for setting schedule goals and monitoring progress.</a:t>
            </a:r>
          </a:p>
          <a:p>
            <a:pPr>
              <a:lnSpc>
                <a:spcPct val="90000"/>
              </a:lnSpc>
            </a:pPr>
            <a:r>
              <a:rPr lang="en-US" dirty="0" smtClean="0"/>
              <a:t>Examples include obtaining customer sign-off on key documents or completion of specific products, deliverables.</a:t>
            </a:r>
          </a:p>
          <a:p>
            <a:pPr>
              <a:lnSpc>
                <a:spcPct val="90000"/>
              </a:lnSpc>
            </a:pPr>
            <a:endParaRPr lang="en-US" dirty="0" smtClean="0"/>
          </a:p>
        </p:txBody>
      </p:sp>
      <p:sp>
        <p:nvSpPr>
          <p:cNvPr id="18434" name="Rectangle 2"/>
          <p:cNvSpPr>
            <a:spLocks noGrp="1" noChangeArrowheads="1"/>
          </p:cNvSpPr>
          <p:nvPr>
            <p:ph type="title"/>
          </p:nvPr>
        </p:nvSpPr>
        <p:spPr/>
        <p:txBody>
          <a:bodyPr/>
          <a:lstStyle/>
          <a:p>
            <a:r>
              <a:rPr lang="en-US" dirty="0" smtClean="0"/>
              <a:t>Milestones</a:t>
            </a:r>
          </a:p>
        </p:txBody>
      </p:sp>
      <p:sp>
        <p:nvSpPr>
          <p:cNvPr id="6" name="Slide Number Placeholder 5"/>
          <p:cNvSpPr>
            <a:spLocks noGrp="1"/>
          </p:cNvSpPr>
          <p:nvPr>
            <p:ph type="sldNum" sz="quarter" idx="11"/>
          </p:nvPr>
        </p:nvSpPr>
        <p:spPr/>
        <p:txBody>
          <a:bodyPr/>
          <a:lstStyle/>
          <a:p>
            <a:pPr>
              <a:defRPr/>
            </a:pPr>
            <a:fld id="{48412D1A-37A6-4734-A1C1-78275680573E}" type="slidenum">
              <a:rPr lang="en-US" smtClean="0"/>
              <a:pPr>
                <a:defRPr/>
              </a:pPr>
              <a:t>29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arn(inVertic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down)">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arn(inVertical)">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 calcmode="lin" valueType="num">
                                      <p:cBhvr additive="base">
                                        <p:cTn id="22"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Which of the following is not a best practice that can help in avoiding scope problems on IT projects?</a:t>
            </a:r>
          </a:p>
          <a:p>
            <a:pPr lvl="1"/>
            <a:r>
              <a:rPr lang="en-US" dirty="0" smtClean="0"/>
              <a:t>A.  Keep the scope realistic.</a:t>
            </a:r>
          </a:p>
          <a:p>
            <a:pPr lvl="1"/>
            <a:r>
              <a:rPr lang="en-US" dirty="0" smtClean="0"/>
              <a:t>B.  Use off-the-shelf hardware and software whenever possible (REUSE)</a:t>
            </a:r>
          </a:p>
          <a:p>
            <a:pPr lvl="1"/>
            <a:r>
              <a:rPr lang="en-US" dirty="0" smtClean="0"/>
              <a:t>C.  Follow good project management practices </a:t>
            </a:r>
          </a:p>
          <a:p>
            <a:pPr lvl="1"/>
            <a:r>
              <a:rPr lang="en-US" dirty="0" smtClean="0"/>
              <a:t>D.  Don’t involve too many users in scope management</a:t>
            </a:r>
            <a:endParaRPr lang="en-US" dirty="0"/>
          </a:p>
        </p:txBody>
      </p:sp>
      <p:sp>
        <p:nvSpPr>
          <p:cNvPr id="3" name="Title 2"/>
          <p:cNvSpPr>
            <a:spLocks noGrp="1"/>
          </p:cNvSpPr>
          <p:nvPr>
            <p:ph type="title"/>
          </p:nvPr>
        </p:nvSpPr>
        <p:spPr/>
        <p:txBody>
          <a:bodyPr/>
          <a:lstStyle/>
          <a:p>
            <a:r>
              <a:rPr lang="en-US" dirty="0" smtClean="0"/>
              <a:t>Review Questions 1</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3</a:t>
            </a:fld>
            <a:endParaRPr lang="en-US" dirty="0"/>
          </a:p>
        </p:txBody>
      </p:sp>
    </p:spTree>
    <p:extLst>
      <p:ext uri="{BB962C8B-B14F-4D97-AF65-F5344CB8AC3E}">
        <p14:creationId xmlns:p14="http://schemas.microsoft.com/office/powerpoint/2010/main" val="2418399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228600" y="1143000"/>
            <a:ext cx="8586788" cy="5029200"/>
          </a:xfrm>
        </p:spPr>
        <p:txBody>
          <a:bodyPr/>
          <a:lstStyle/>
          <a:p>
            <a:r>
              <a:rPr lang="en-US" sz="2000" dirty="0" smtClean="0"/>
              <a:t>At the U.S. Federal Bureau of Investigation (FBI), poor time management was one of the reasons behind the failure of Trilogy, a “disastrous, unbelievably expensive piece of vaporware, which was more than four years in the (un)making. The system was supposed to enable FBI agents to integrate intelligence from isolated information silos within the Bureau.”*</a:t>
            </a:r>
          </a:p>
          <a:p>
            <a:r>
              <a:rPr lang="en-US" sz="2000" dirty="0" smtClean="0"/>
              <a:t>In May 2006, the Government Accounting Agency said that the Trilogy project failed at its core mission of improving the FBI’s investigative abilities and was plagued with missed milestones and escalating costs. Sentinel replaced Trilogy in 2007. </a:t>
            </a:r>
          </a:p>
          <a:p>
            <a:r>
              <a:rPr lang="en-US" sz="2000" dirty="0"/>
              <a:t>During a test exercise in 2011, </a:t>
            </a:r>
            <a:r>
              <a:rPr lang="en-US" sz="2000" dirty="0" smtClean="0"/>
              <a:t>Sentinel </a:t>
            </a:r>
            <a:r>
              <a:rPr lang="en-US" sz="2000" dirty="0"/>
              <a:t>experienced two outages, </a:t>
            </a:r>
            <a:r>
              <a:rPr lang="en-US" sz="2000" dirty="0" smtClean="0"/>
              <a:t>and the </a:t>
            </a:r>
            <a:r>
              <a:rPr lang="en-US" sz="2000" dirty="0"/>
              <a:t>FBI determined that the current hardware structure was </a:t>
            </a:r>
            <a:r>
              <a:rPr lang="en-US" sz="2000" dirty="0" smtClean="0"/>
              <a:t>inadequate. Unfortunately, history </a:t>
            </a:r>
            <a:r>
              <a:rPr lang="en-US" sz="2000" dirty="0"/>
              <a:t>seemed to repeat itself as troubles still loomed with Sentinel in </a:t>
            </a:r>
            <a:r>
              <a:rPr lang="en-US" sz="2000" dirty="0" smtClean="0"/>
              <a:t>2012</a:t>
            </a:r>
          </a:p>
        </p:txBody>
      </p:sp>
      <p:sp>
        <p:nvSpPr>
          <p:cNvPr id="19458" name="Title 1"/>
          <p:cNvSpPr>
            <a:spLocks noGrp="1"/>
          </p:cNvSpPr>
          <p:nvPr>
            <p:ph type="title"/>
          </p:nvPr>
        </p:nvSpPr>
        <p:spPr>
          <a:xfrm>
            <a:off x="381000" y="274638"/>
            <a:ext cx="8305800" cy="868362"/>
          </a:xfrm>
        </p:spPr>
        <p:txBody>
          <a:bodyPr/>
          <a:lstStyle/>
          <a:p>
            <a:r>
              <a:rPr lang="en-US" dirty="0" smtClean="0"/>
              <a:t>What Went Wrong?</a:t>
            </a:r>
          </a:p>
        </p:txBody>
      </p:sp>
      <p:sp>
        <p:nvSpPr>
          <p:cNvPr id="5" name="Slide Number Placeholder 4"/>
          <p:cNvSpPr>
            <a:spLocks noGrp="1"/>
          </p:cNvSpPr>
          <p:nvPr>
            <p:ph type="sldNum" sz="quarter" idx="11"/>
          </p:nvPr>
        </p:nvSpPr>
        <p:spPr/>
        <p:txBody>
          <a:bodyPr/>
          <a:lstStyle/>
          <a:p>
            <a:pPr>
              <a:defRPr/>
            </a:pPr>
            <a:fld id="{794306B0-50D0-4AFB-912A-EC99178B02FC}" type="slidenum">
              <a:rPr lang="en-US" smtClean="0"/>
              <a:pPr>
                <a:defRPr/>
              </a:pPr>
              <a:t>30</a:t>
            </a:fld>
            <a:endParaRPr lang="en-US" dirty="0"/>
          </a:p>
        </p:txBody>
      </p:sp>
      <p:sp>
        <p:nvSpPr>
          <p:cNvPr id="19462" name="TextBox 5"/>
          <p:cNvSpPr txBox="1">
            <a:spLocks noChangeArrowheads="1"/>
          </p:cNvSpPr>
          <p:nvPr/>
        </p:nvSpPr>
        <p:spPr bwMode="auto">
          <a:xfrm>
            <a:off x="685800" y="5562600"/>
            <a:ext cx="8129588" cy="923925"/>
          </a:xfrm>
          <a:prstGeom prst="rect">
            <a:avLst/>
          </a:prstGeom>
          <a:noFill/>
          <a:ln w="9525">
            <a:noFill/>
            <a:miter lim="800000"/>
            <a:headEnd/>
            <a:tailEnd/>
          </a:ln>
        </p:spPr>
        <p:txBody>
          <a:bodyPr wrap="none">
            <a:spAutoFit/>
          </a:bodyPr>
          <a:lstStyle/>
          <a:p>
            <a:r>
              <a:rPr lang="en-US" sz="1600" dirty="0"/>
              <a:t>*Roberts, Paul, “Frustrated contractor sentenced for hacking FBI to speed deployment,”</a:t>
            </a:r>
          </a:p>
          <a:p>
            <a:r>
              <a:rPr lang="en-US" sz="1600" i="1" dirty="0"/>
              <a:t>InfoWorld Tech Watch, (July 6, 2006).</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arn(inVertic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 calcmode="lin" valueType="num">
                                      <p:cBhvr additive="base">
                                        <p:cTn id="12"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9459">
                                            <p:txEl>
                                              <p:pRg st="2" end="2"/>
                                            </p:txEl>
                                          </p:spTgt>
                                        </p:tgtEl>
                                        <p:attrNameLst>
                                          <p:attrName>style.visibility</p:attrName>
                                        </p:attrNameLst>
                                      </p:cBhvr>
                                      <p:to>
                                        <p:strVal val="visible"/>
                                      </p:to>
                                    </p:set>
                                    <p:animEffect transition="in" filter="barn(inVertical)">
                                      <p:cBhvr>
                                        <p:cTn id="18"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04800" y="1397000"/>
            <a:ext cx="8186738" cy="4791075"/>
          </a:xfrm>
        </p:spPr>
        <p:txBody>
          <a:bodyPr/>
          <a:lstStyle/>
          <a:p>
            <a:r>
              <a:rPr lang="en-US" dirty="0" smtClean="0"/>
              <a:t>Involves reviewing activities and determining dependencies</a:t>
            </a:r>
          </a:p>
          <a:p>
            <a:r>
              <a:rPr lang="en-US" dirty="0" smtClean="0"/>
              <a:t>A </a:t>
            </a:r>
            <a:r>
              <a:rPr lang="en-US" b="1" dirty="0" smtClean="0"/>
              <a:t>dependency</a:t>
            </a:r>
            <a:r>
              <a:rPr lang="en-US" dirty="0" smtClean="0"/>
              <a:t> or </a:t>
            </a:r>
            <a:r>
              <a:rPr lang="en-US" b="1" dirty="0" smtClean="0"/>
              <a:t>relationship</a:t>
            </a:r>
            <a:r>
              <a:rPr lang="en-US" dirty="0" smtClean="0"/>
              <a:t> is the sequencing of project activities or tasks.</a:t>
            </a:r>
          </a:p>
          <a:p>
            <a:r>
              <a:rPr lang="en-US" dirty="0" smtClean="0"/>
              <a:t>You </a:t>
            </a:r>
            <a:r>
              <a:rPr lang="en-US" i="1" dirty="0" smtClean="0"/>
              <a:t>must</a:t>
            </a:r>
            <a:r>
              <a:rPr lang="en-US" dirty="0" smtClean="0"/>
              <a:t> determine dependencies in order to use critical path analysis.</a:t>
            </a:r>
          </a:p>
        </p:txBody>
      </p:sp>
      <p:sp>
        <p:nvSpPr>
          <p:cNvPr id="20482" name="Rectangle 2"/>
          <p:cNvSpPr>
            <a:spLocks noGrp="1" noChangeArrowheads="1"/>
          </p:cNvSpPr>
          <p:nvPr>
            <p:ph type="title"/>
          </p:nvPr>
        </p:nvSpPr>
        <p:spPr>
          <a:xfrm>
            <a:off x="636587" y="304800"/>
            <a:ext cx="8229600" cy="762000"/>
          </a:xfrm>
        </p:spPr>
        <p:txBody>
          <a:bodyPr/>
          <a:lstStyle/>
          <a:p>
            <a:r>
              <a:rPr lang="en-US" dirty="0" smtClean="0"/>
              <a:t>Sequence Activities </a:t>
            </a:r>
            <a:r>
              <a:rPr lang="en-US" dirty="0" smtClean="0">
                <a:solidFill>
                  <a:srgbClr val="5B53FF"/>
                </a:solidFill>
              </a:rPr>
              <a:t>Process</a:t>
            </a:r>
          </a:p>
        </p:txBody>
      </p:sp>
      <p:sp>
        <p:nvSpPr>
          <p:cNvPr id="6" name="Slide Number Placeholder 5"/>
          <p:cNvSpPr>
            <a:spLocks noGrp="1"/>
          </p:cNvSpPr>
          <p:nvPr>
            <p:ph type="sldNum" sz="quarter" idx="11"/>
          </p:nvPr>
        </p:nvSpPr>
        <p:spPr/>
        <p:txBody>
          <a:bodyPr/>
          <a:lstStyle/>
          <a:p>
            <a:pPr>
              <a:defRPr/>
            </a:pPr>
            <a:fld id="{1C907678-8CC1-460A-BA5A-131F8F1087B4}" type="slidenum">
              <a:rPr lang="en-US" smtClean="0"/>
              <a:pPr>
                <a:defRPr/>
              </a:pPr>
              <a:t>31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44970"/>
            <a:ext cx="8442960" cy="1143000"/>
          </a:xfrm>
        </p:spPr>
        <p:txBody>
          <a:bodyPr>
            <a:normAutofit/>
          </a:bodyPr>
          <a:lstStyle/>
          <a:p>
            <a:r>
              <a:rPr lang="en-US" dirty="0" smtClean="0"/>
              <a:t>Sequence Activities </a:t>
            </a:r>
            <a:r>
              <a:rPr lang="en-US" dirty="0" smtClean="0">
                <a:solidFill>
                  <a:schemeClr val="accent1"/>
                </a:solidFill>
              </a:rPr>
              <a:t>Process</a:t>
            </a:r>
            <a:endParaRPr lang="en-US" dirty="0">
              <a:solidFill>
                <a:schemeClr val="accent1"/>
              </a:solidFill>
            </a:endParaRPr>
          </a:p>
        </p:txBody>
      </p:sp>
      <p:sp>
        <p:nvSpPr>
          <p:cNvPr id="4" name="Rectangle 3"/>
          <p:cNvSpPr/>
          <p:nvPr/>
        </p:nvSpPr>
        <p:spPr>
          <a:xfrm>
            <a:off x="2024380" y="2819400"/>
            <a:ext cx="525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805180" y="33528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282180" y="3319472"/>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4180" y="4371235"/>
            <a:ext cx="4419600" cy="1446550"/>
          </a:xfrm>
          <a:prstGeom prst="rect">
            <a:avLst/>
          </a:prstGeom>
          <a:noFill/>
        </p:spPr>
        <p:txBody>
          <a:bodyPr wrap="square" rtlCol="0">
            <a:spAutoFit/>
          </a:bodyPr>
          <a:lstStyle/>
          <a:p>
            <a:r>
              <a:rPr lang="en-US" dirty="0" smtClean="0"/>
              <a:t>Schedule Management Plan</a:t>
            </a:r>
          </a:p>
          <a:p>
            <a:r>
              <a:rPr lang="en-US" dirty="0" smtClean="0"/>
              <a:t>Scope Baseline</a:t>
            </a:r>
          </a:p>
          <a:p>
            <a:r>
              <a:rPr lang="en-US" dirty="0" smtClean="0"/>
              <a:t>Enterprise Environmental Factors</a:t>
            </a:r>
          </a:p>
          <a:p>
            <a:r>
              <a:rPr lang="en-US" dirty="0" smtClean="0"/>
              <a:t>Organizational Process Assets</a:t>
            </a:r>
            <a:endParaRPr lang="en-US" dirty="0"/>
          </a:p>
        </p:txBody>
      </p:sp>
      <p:sp>
        <p:nvSpPr>
          <p:cNvPr id="8" name="TextBox 7"/>
          <p:cNvSpPr txBox="1"/>
          <p:nvPr/>
        </p:nvSpPr>
        <p:spPr>
          <a:xfrm>
            <a:off x="2839720" y="3220760"/>
            <a:ext cx="4191000" cy="584775"/>
          </a:xfrm>
          <a:prstGeom prst="rect">
            <a:avLst/>
          </a:prstGeom>
          <a:noFill/>
        </p:spPr>
        <p:txBody>
          <a:bodyPr wrap="square" rtlCol="0">
            <a:spAutoFit/>
          </a:bodyPr>
          <a:lstStyle/>
          <a:p>
            <a:r>
              <a:rPr lang="en-US" sz="3200" dirty="0" smtClean="0"/>
              <a:t>Sequence  Activities</a:t>
            </a:r>
            <a:endParaRPr lang="en-US" sz="3200" dirty="0"/>
          </a:p>
        </p:txBody>
      </p:sp>
      <p:sp>
        <p:nvSpPr>
          <p:cNvPr id="9" name="TextBox 8"/>
          <p:cNvSpPr txBox="1"/>
          <p:nvPr/>
        </p:nvSpPr>
        <p:spPr>
          <a:xfrm>
            <a:off x="728980" y="3785175"/>
            <a:ext cx="1371600" cy="461665"/>
          </a:xfrm>
          <a:prstGeom prst="rect">
            <a:avLst/>
          </a:prstGeom>
          <a:noFill/>
        </p:spPr>
        <p:txBody>
          <a:bodyPr wrap="square" rtlCol="0">
            <a:spAutoFit/>
          </a:bodyPr>
          <a:lstStyle/>
          <a:p>
            <a:r>
              <a:rPr lang="en-US" sz="2400" b="1" dirty="0" smtClean="0"/>
              <a:t>Inputs</a:t>
            </a:r>
            <a:endParaRPr lang="en-US" sz="2400" b="1" dirty="0"/>
          </a:p>
        </p:txBody>
      </p:sp>
      <p:sp>
        <p:nvSpPr>
          <p:cNvPr id="10" name="TextBox 9"/>
          <p:cNvSpPr txBox="1"/>
          <p:nvPr/>
        </p:nvSpPr>
        <p:spPr>
          <a:xfrm>
            <a:off x="2827020" y="1044722"/>
            <a:ext cx="4572000" cy="1477328"/>
          </a:xfrm>
          <a:prstGeom prst="rect">
            <a:avLst/>
          </a:prstGeom>
          <a:noFill/>
        </p:spPr>
        <p:txBody>
          <a:bodyPr wrap="square" rtlCol="0">
            <a:spAutoFit/>
          </a:bodyPr>
          <a:lstStyle/>
          <a:p>
            <a:r>
              <a:rPr lang="en-US" sz="2400" b="1" dirty="0" smtClean="0"/>
              <a:t>Tools and Techniques</a:t>
            </a:r>
          </a:p>
          <a:p>
            <a:r>
              <a:rPr lang="en-US" dirty="0"/>
              <a:t> </a:t>
            </a:r>
            <a:r>
              <a:rPr lang="en-US" dirty="0" smtClean="0"/>
              <a:t>    Expert Judgment</a:t>
            </a:r>
          </a:p>
          <a:p>
            <a:r>
              <a:rPr lang="en-US" dirty="0"/>
              <a:t> </a:t>
            </a:r>
            <a:r>
              <a:rPr lang="en-US" dirty="0" smtClean="0"/>
              <a:t>    Analytical techniques</a:t>
            </a:r>
          </a:p>
          <a:p>
            <a:r>
              <a:rPr lang="en-US" dirty="0"/>
              <a:t> </a:t>
            </a:r>
            <a:r>
              <a:rPr lang="en-US" dirty="0" smtClean="0"/>
              <a:t>    Meetings</a:t>
            </a:r>
            <a:endParaRPr lang="en-US" dirty="0"/>
          </a:p>
        </p:txBody>
      </p:sp>
      <p:sp>
        <p:nvSpPr>
          <p:cNvPr id="11" name="Down Arrow 10"/>
          <p:cNvSpPr/>
          <p:nvPr/>
        </p:nvSpPr>
        <p:spPr>
          <a:xfrm>
            <a:off x="4462780" y="22098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82180" y="3785175"/>
            <a:ext cx="1371600" cy="461665"/>
          </a:xfrm>
          <a:prstGeom prst="rect">
            <a:avLst/>
          </a:prstGeom>
          <a:noFill/>
        </p:spPr>
        <p:txBody>
          <a:bodyPr wrap="square" rtlCol="0">
            <a:spAutoFit/>
          </a:bodyPr>
          <a:lstStyle/>
          <a:p>
            <a:r>
              <a:rPr lang="en-US" sz="2400" b="1" dirty="0" smtClean="0"/>
              <a:t>Outputs</a:t>
            </a:r>
            <a:endParaRPr lang="en-US" sz="2400" b="1" dirty="0"/>
          </a:p>
        </p:txBody>
      </p:sp>
      <p:sp>
        <p:nvSpPr>
          <p:cNvPr id="13" name="TextBox 12"/>
          <p:cNvSpPr txBox="1"/>
          <p:nvPr/>
        </p:nvSpPr>
        <p:spPr>
          <a:xfrm>
            <a:off x="5560060" y="4371235"/>
            <a:ext cx="2895600" cy="1785104"/>
          </a:xfrm>
          <a:prstGeom prst="rect">
            <a:avLst/>
          </a:prstGeom>
          <a:noFill/>
        </p:spPr>
        <p:txBody>
          <a:bodyPr wrap="square" rtlCol="0">
            <a:spAutoFit/>
          </a:bodyPr>
          <a:lstStyle/>
          <a:p>
            <a:r>
              <a:rPr lang="en-US" dirty="0" smtClean="0"/>
              <a:t>Activities List</a:t>
            </a:r>
          </a:p>
          <a:p>
            <a:r>
              <a:rPr lang="en-US" dirty="0" smtClean="0"/>
              <a:t>Activity attributes</a:t>
            </a:r>
          </a:p>
          <a:p>
            <a:r>
              <a:rPr lang="en-US" dirty="0" smtClean="0"/>
              <a:t>Milestone list</a:t>
            </a:r>
          </a:p>
          <a:p>
            <a:r>
              <a:rPr lang="en-US" dirty="0" smtClean="0"/>
              <a:t>Project management plan updates</a:t>
            </a:r>
          </a:p>
        </p:txBody>
      </p:sp>
    </p:spTree>
    <p:extLst>
      <p:ext uri="{BB962C8B-B14F-4D97-AF65-F5344CB8AC3E}">
        <p14:creationId xmlns:p14="http://schemas.microsoft.com/office/powerpoint/2010/main" val="1192048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0" y="1524000"/>
            <a:ext cx="8305800" cy="4572000"/>
          </a:xfrm>
        </p:spPr>
        <p:txBody>
          <a:bodyPr/>
          <a:lstStyle/>
          <a:p>
            <a:pPr>
              <a:lnSpc>
                <a:spcPct val="90000"/>
              </a:lnSpc>
            </a:pPr>
            <a:r>
              <a:rPr lang="en-US" b="1" dirty="0" smtClean="0"/>
              <a:t>Mandatory dependencies:</a:t>
            </a:r>
            <a:r>
              <a:rPr lang="en-US" dirty="0" smtClean="0"/>
              <a:t> inherent in the nature of the work being performed on a project, sometimes referred to as hard logic</a:t>
            </a:r>
            <a:endParaRPr lang="en-US" b="1" dirty="0" smtClean="0"/>
          </a:p>
          <a:p>
            <a:pPr>
              <a:lnSpc>
                <a:spcPct val="90000"/>
              </a:lnSpc>
            </a:pPr>
            <a:r>
              <a:rPr lang="en-US" b="1" dirty="0" smtClean="0"/>
              <a:t>Discretionary dependencies: </a:t>
            </a:r>
            <a:r>
              <a:rPr lang="en-US" dirty="0" smtClean="0"/>
              <a:t>defined by the project team.,  sometimes referred to as soft logic and should be used with care since they may limit later scheduling options</a:t>
            </a:r>
            <a:endParaRPr lang="en-US" b="1" dirty="0" smtClean="0"/>
          </a:p>
          <a:p>
            <a:pPr>
              <a:lnSpc>
                <a:spcPct val="90000"/>
              </a:lnSpc>
            </a:pPr>
            <a:r>
              <a:rPr lang="en-US" b="1" dirty="0" smtClean="0"/>
              <a:t>External dependencies:</a:t>
            </a:r>
            <a:r>
              <a:rPr lang="en-US" dirty="0" smtClean="0"/>
              <a:t> involve relationships between project and non-project activities</a:t>
            </a:r>
          </a:p>
        </p:txBody>
      </p:sp>
      <p:sp>
        <p:nvSpPr>
          <p:cNvPr id="21506" name="Rectangle 2"/>
          <p:cNvSpPr>
            <a:spLocks noGrp="1" noChangeArrowheads="1"/>
          </p:cNvSpPr>
          <p:nvPr>
            <p:ph type="title"/>
          </p:nvPr>
        </p:nvSpPr>
        <p:spPr/>
        <p:txBody>
          <a:bodyPr/>
          <a:lstStyle/>
          <a:p>
            <a:r>
              <a:rPr lang="en-US" dirty="0" smtClean="0"/>
              <a:t>Three types of Dependencies</a:t>
            </a:r>
          </a:p>
        </p:txBody>
      </p:sp>
      <p:sp>
        <p:nvSpPr>
          <p:cNvPr id="6" name="Slide Number Placeholder 5"/>
          <p:cNvSpPr>
            <a:spLocks noGrp="1"/>
          </p:cNvSpPr>
          <p:nvPr>
            <p:ph type="sldNum" sz="quarter" idx="11"/>
          </p:nvPr>
        </p:nvSpPr>
        <p:spPr/>
        <p:txBody>
          <a:bodyPr/>
          <a:lstStyle/>
          <a:p>
            <a:pPr>
              <a:defRPr/>
            </a:pPr>
            <a:fld id="{5B8BBAD3-A968-47CC-BC42-F5C3CCDA5555}" type="slidenum">
              <a:rPr lang="en-US" smtClean="0"/>
              <a:pPr>
                <a:defRPr/>
              </a:pPr>
              <a:t>33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765925" y="6553200"/>
            <a:ext cx="2117725" cy="152400"/>
          </a:xfrm>
          <a:prstGeom prst="rect">
            <a:avLst/>
          </a:prstGeom>
        </p:spPr>
        <p:txBody>
          <a:bodyPr/>
          <a:lstStyle/>
          <a:p>
            <a:r>
              <a:rPr lang="en-US" altLang="en-US"/>
              <a:t>8–</a:t>
            </a:r>
            <a:fld id="{3AA4998F-42D1-451F-814D-50E1291B433A}" type="slidenum">
              <a:rPr lang="en-US" altLang="en-US"/>
              <a:pPr/>
              <a:t>34</a:t>
            </a:fld>
            <a:endParaRPr lang="en-US" altLang="en-US"/>
          </a:p>
        </p:txBody>
      </p:sp>
      <p:sp>
        <p:nvSpPr>
          <p:cNvPr id="81922" name="AutoShape 2"/>
          <p:cNvSpPr>
            <a:spLocks noGrp="1" noChangeArrowheads="1"/>
          </p:cNvSpPr>
          <p:nvPr>
            <p:ph type="title"/>
          </p:nvPr>
        </p:nvSpPr>
        <p:spPr>
          <a:xfrm>
            <a:off x="654050" y="228600"/>
            <a:ext cx="8229600" cy="1143000"/>
          </a:xfrm>
          <a:ln/>
        </p:spPr>
        <p:txBody>
          <a:bodyPr>
            <a:normAutofit fontScale="90000"/>
          </a:bodyPr>
          <a:lstStyle/>
          <a:p>
            <a:r>
              <a:rPr lang="en-US" altLang="en-US" dirty="0" smtClean="0"/>
              <a:t>Another Taxonomy of </a:t>
            </a:r>
            <a:r>
              <a:rPr lang="en-US" altLang="en-US" dirty="0"/>
              <a:t>Project </a:t>
            </a:r>
            <a:r>
              <a:rPr lang="en-US" altLang="en-US" dirty="0" smtClean="0"/>
              <a:t>Dependency Types</a:t>
            </a:r>
            <a:endParaRPr lang="en-US" altLang="en-US" dirty="0"/>
          </a:p>
        </p:txBody>
      </p:sp>
      <p:sp>
        <p:nvSpPr>
          <p:cNvPr id="81923" name="Rectangle 3"/>
          <p:cNvSpPr>
            <a:spLocks noGrp="1" noChangeArrowheads="1"/>
          </p:cNvSpPr>
          <p:nvPr>
            <p:ph type="body" idx="1"/>
          </p:nvPr>
        </p:nvSpPr>
        <p:spPr>
          <a:xfrm>
            <a:off x="533400" y="1524000"/>
            <a:ext cx="8077200" cy="4876800"/>
          </a:xfrm>
        </p:spPr>
        <p:txBody>
          <a:bodyPr/>
          <a:lstStyle/>
          <a:p>
            <a:r>
              <a:rPr lang="en-US" altLang="en-US" sz="2400" dirty="0"/>
              <a:t>Technical or Logic Constraints</a:t>
            </a:r>
          </a:p>
          <a:p>
            <a:pPr lvl="1"/>
            <a:r>
              <a:rPr lang="en-US" altLang="en-US" sz="2000" dirty="0"/>
              <a:t>Constraints related to the networked sequence </a:t>
            </a:r>
            <a:br>
              <a:rPr lang="en-US" altLang="en-US" sz="2000" dirty="0"/>
            </a:br>
            <a:r>
              <a:rPr lang="en-US" altLang="en-US" sz="2000" dirty="0"/>
              <a:t>in which project activities must occur.</a:t>
            </a:r>
          </a:p>
          <a:p>
            <a:r>
              <a:rPr lang="en-US" altLang="en-US" sz="2400" dirty="0"/>
              <a:t>Physical Constraints</a:t>
            </a:r>
          </a:p>
          <a:p>
            <a:pPr lvl="1"/>
            <a:r>
              <a:rPr lang="en-US" altLang="en-US" sz="2000" dirty="0"/>
              <a:t>Activities that cannot occur in parallel or are affected by contractual or environmental conditions.</a:t>
            </a:r>
          </a:p>
          <a:p>
            <a:r>
              <a:rPr lang="en-US" altLang="en-US" sz="2400" dirty="0"/>
              <a:t>Resource Constraints</a:t>
            </a:r>
          </a:p>
          <a:p>
            <a:pPr lvl="1"/>
            <a:r>
              <a:rPr lang="en-US" altLang="en-US" sz="2000" dirty="0"/>
              <a:t>The absence, shortage, or unique interrelationship and interaction characteristics of resources that require a particular sequencing of project activities</a:t>
            </a:r>
          </a:p>
          <a:p>
            <a:r>
              <a:rPr lang="en-US" altLang="en-US" sz="2400" dirty="0"/>
              <a:t>Kinds of Resource Constraints</a:t>
            </a:r>
          </a:p>
          <a:p>
            <a:pPr lvl="1"/>
            <a:r>
              <a:rPr lang="en-US" altLang="en-US" sz="2000" dirty="0"/>
              <a:t>People, materials, equipment</a:t>
            </a:r>
          </a:p>
        </p:txBody>
      </p:sp>
    </p:spTree>
    <p:extLst>
      <p:ext uri="{BB962C8B-B14F-4D97-AF65-F5344CB8AC3E}">
        <p14:creationId xmlns:p14="http://schemas.microsoft.com/office/powerpoint/2010/main" val="3287931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down)">
                                      <p:cBhvr>
                                        <p:cTn id="7" dur="580">
                                          <p:stCondLst>
                                            <p:cond delay="0"/>
                                          </p:stCondLst>
                                        </p:cTn>
                                        <p:tgtEl>
                                          <p:spTgt spid="81923">
                                            <p:txEl>
                                              <p:pRg st="0" end="0"/>
                                            </p:txEl>
                                          </p:spTgt>
                                        </p:tgtEl>
                                      </p:cBhvr>
                                    </p:animEffect>
                                    <p:anim calcmode="lin" valueType="num">
                                      <p:cBhvr>
                                        <p:cTn id="8" dur="1822" tmFilter="0,0; 0.14,0.36; 0.43,0.73; 0.71,0.91; 1.0,1.0">
                                          <p:stCondLst>
                                            <p:cond delay="0"/>
                                          </p:stCondLst>
                                        </p:cTn>
                                        <p:tgtEl>
                                          <p:spTgt spid="8192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2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2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2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2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23">
                                            <p:txEl>
                                              <p:pRg st="0" end="0"/>
                                            </p:txEl>
                                          </p:spTgt>
                                        </p:tgtEl>
                                      </p:cBhvr>
                                      <p:to x="100000" y="60000"/>
                                    </p:animScale>
                                    <p:animScale>
                                      <p:cBhvr>
                                        <p:cTn id="14" dur="166" decel="50000">
                                          <p:stCondLst>
                                            <p:cond delay="676"/>
                                          </p:stCondLst>
                                        </p:cTn>
                                        <p:tgtEl>
                                          <p:spTgt spid="81923">
                                            <p:txEl>
                                              <p:pRg st="0" end="0"/>
                                            </p:txEl>
                                          </p:spTgt>
                                        </p:tgtEl>
                                      </p:cBhvr>
                                      <p:to x="100000" y="100000"/>
                                    </p:animScale>
                                    <p:animScale>
                                      <p:cBhvr>
                                        <p:cTn id="15" dur="26">
                                          <p:stCondLst>
                                            <p:cond delay="1312"/>
                                          </p:stCondLst>
                                        </p:cTn>
                                        <p:tgtEl>
                                          <p:spTgt spid="81923">
                                            <p:txEl>
                                              <p:pRg st="0" end="0"/>
                                            </p:txEl>
                                          </p:spTgt>
                                        </p:tgtEl>
                                      </p:cBhvr>
                                      <p:to x="100000" y="80000"/>
                                    </p:animScale>
                                    <p:animScale>
                                      <p:cBhvr>
                                        <p:cTn id="16" dur="166" decel="50000">
                                          <p:stCondLst>
                                            <p:cond delay="1338"/>
                                          </p:stCondLst>
                                        </p:cTn>
                                        <p:tgtEl>
                                          <p:spTgt spid="81923">
                                            <p:txEl>
                                              <p:pRg st="0" end="0"/>
                                            </p:txEl>
                                          </p:spTgt>
                                        </p:tgtEl>
                                      </p:cBhvr>
                                      <p:to x="100000" y="100000"/>
                                    </p:animScale>
                                    <p:animScale>
                                      <p:cBhvr>
                                        <p:cTn id="17" dur="26">
                                          <p:stCondLst>
                                            <p:cond delay="1642"/>
                                          </p:stCondLst>
                                        </p:cTn>
                                        <p:tgtEl>
                                          <p:spTgt spid="81923">
                                            <p:txEl>
                                              <p:pRg st="0" end="0"/>
                                            </p:txEl>
                                          </p:spTgt>
                                        </p:tgtEl>
                                      </p:cBhvr>
                                      <p:to x="100000" y="90000"/>
                                    </p:animScale>
                                    <p:animScale>
                                      <p:cBhvr>
                                        <p:cTn id="18" dur="166" decel="50000">
                                          <p:stCondLst>
                                            <p:cond delay="1668"/>
                                          </p:stCondLst>
                                        </p:cTn>
                                        <p:tgtEl>
                                          <p:spTgt spid="81923">
                                            <p:txEl>
                                              <p:pRg st="0" end="0"/>
                                            </p:txEl>
                                          </p:spTgt>
                                        </p:tgtEl>
                                      </p:cBhvr>
                                      <p:to x="100000" y="100000"/>
                                    </p:animScale>
                                    <p:animScale>
                                      <p:cBhvr>
                                        <p:cTn id="19" dur="26">
                                          <p:stCondLst>
                                            <p:cond delay="1808"/>
                                          </p:stCondLst>
                                        </p:cTn>
                                        <p:tgtEl>
                                          <p:spTgt spid="81923">
                                            <p:txEl>
                                              <p:pRg st="0" end="0"/>
                                            </p:txEl>
                                          </p:spTgt>
                                        </p:tgtEl>
                                      </p:cBhvr>
                                      <p:to x="100000" y="95000"/>
                                    </p:animScale>
                                    <p:animScale>
                                      <p:cBhvr>
                                        <p:cTn id="20" dur="166" decel="50000">
                                          <p:stCondLst>
                                            <p:cond delay="1834"/>
                                          </p:stCondLst>
                                        </p:cTn>
                                        <p:tgtEl>
                                          <p:spTgt spid="8192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1923">
                                            <p:txEl>
                                              <p:pRg st="1" end="1"/>
                                            </p:txEl>
                                          </p:spTgt>
                                        </p:tgtEl>
                                        <p:attrNameLst>
                                          <p:attrName>style.visibility</p:attrName>
                                        </p:attrNameLst>
                                      </p:cBhvr>
                                      <p:to>
                                        <p:strVal val="visible"/>
                                      </p:to>
                                    </p:set>
                                    <p:animEffect transition="in" filter="wipe(down)">
                                      <p:cBhvr>
                                        <p:cTn id="23" dur="580">
                                          <p:stCondLst>
                                            <p:cond delay="0"/>
                                          </p:stCondLst>
                                        </p:cTn>
                                        <p:tgtEl>
                                          <p:spTgt spid="81923">
                                            <p:txEl>
                                              <p:pRg st="1" end="1"/>
                                            </p:txEl>
                                          </p:spTgt>
                                        </p:tgtEl>
                                      </p:cBhvr>
                                    </p:animEffect>
                                    <p:anim calcmode="lin" valueType="num">
                                      <p:cBhvr>
                                        <p:cTn id="24" dur="1822" tmFilter="0,0; 0.14,0.36; 0.43,0.73; 0.71,0.91; 1.0,1.0">
                                          <p:stCondLst>
                                            <p:cond delay="0"/>
                                          </p:stCondLst>
                                        </p:cTn>
                                        <p:tgtEl>
                                          <p:spTgt spid="8192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192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192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192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192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81923">
                                            <p:txEl>
                                              <p:pRg st="1" end="1"/>
                                            </p:txEl>
                                          </p:spTgt>
                                        </p:tgtEl>
                                      </p:cBhvr>
                                      <p:to x="100000" y="60000"/>
                                    </p:animScale>
                                    <p:animScale>
                                      <p:cBhvr>
                                        <p:cTn id="30" dur="166" decel="50000">
                                          <p:stCondLst>
                                            <p:cond delay="676"/>
                                          </p:stCondLst>
                                        </p:cTn>
                                        <p:tgtEl>
                                          <p:spTgt spid="81923">
                                            <p:txEl>
                                              <p:pRg st="1" end="1"/>
                                            </p:txEl>
                                          </p:spTgt>
                                        </p:tgtEl>
                                      </p:cBhvr>
                                      <p:to x="100000" y="100000"/>
                                    </p:animScale>
                                    <p:animScale>
                                      <p:cBhvr>
                                        <p:cTn id="31" dur="26">
                                          <p:stCondLst>
                                            <p:cond delay="1312"/>
                                          </p:stCondLst>
                                        </p:cTn>
                                        <p:tgtEl>
                                          <p:spTgt spid="81923">
                                            <p:txEl>
                                              <p:pRg st="1" end="1"/>
                                            </p:txEl>
                                          </p:spTgt>
                                        </p:tgtEl>
                                      </p:cBhvr>
                                      <p:to x="100000" y="80000"/>
                                    </p:animScale>
                                    <p:animScale>
                                      <p:cBhvr>
                                        <p:cTn id="32" dur="166" decel="50000">
                                          <p:stCondLst>
                                            <p:cond delay="1338"/>
                                          </p:stCondLst>
                                        </p:cTn>
                                        <p:tgtEl>
                                          <p:spTgt spid="81923">
                                            <p:txEl>
                                              <p:pRg st="1" end="1"/>
                                            </p:txEl>
                                          </p:spTgt>
                                        </p:tgtEl>
                                      </p:cBhvr>
                                      <p:to x="100000" y="100000"/>
                                    </p:animScale>
                                    <p:animScale>
                                      <p:cBhvr>
                                        <p:cTn id="33" dur="26">
                                          <p:stCondLst>
                                            <p:cond delay="1642"/>
                                          </p:stCondLst>
                                        </p:cTn>
                                        <p:tgtEl>
                                          <p:spTgt spid="81923">
                                            <p:txEl>
                                              <p:pRg st="1" end="1"/>
                                            </p:txEl>
                                          </p:spTgt>
                                        </p:tgtEl>
                                      </p:cBhvr>
                                      <p:to x="100000" y="90000"/>
                                    </p:animScale>
                                    <p:animScale>
                                      <p:cBhvr>
                                        <p:cTn id="34" dur="166" decel="50000">
                                          <p:stCondLst>
                                            <p:cond delay="1668"/>
                                          </p:stCondLst>
                                        </p:cTn>
                                        <p:tgtEl>
                                          <p:spTgt spid="81923">
                                            <p:txEl>
                                              <p:pRg st="1" end="1"/>
                                            </p:txEl>
                                          </p:spTgt>
                                        </p:tgtEl>
                                      </p:cBhvr>
                                      <p:to x="100000" y="100000"/>
                                    </p:animScale>
                                    <p:animScale>
                                      <p:cBhvr>
                                        <p:cTn id="35" dur="26">
                                          <p:stCondLst>
                                            <p:cond delay="1808"/>
                                          </p:stCondLst>
                                        </p:cTn>
                                        <p:tgtEl>
                                          <p:spTgt spid="81923">
                                            <p:txEl>
                                              <p:pRg st="1" end="1"/>
                                            </p:txEl>
                                          </p:spTgt>
                                        </p:tgtEl>
                                      </p:cBhvr>
                                      <p:to x="100000" y="95000"/>
                                    </p:animScale>
                                    <p:animScale>
                                      <p:cBhvr>
                                        <p:cTn id="36" dur="166" decel="50000">
                                          <p:stCondLst>
                                            <p:cond delay="1834"/>
                                          </p:stCondLst>
                                        </p:cTn>
                                        <p:tgtEl>
                                          <p:spTgt spid="8192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1923">
                                            <p:txEl>
                                              <p:pRg st="2" end="2"/>
                                            </p:txEl>
                                          </p:spTgt>
                                        </p:tgtEl>
                                        <p:attrNameLst>
                                          <p:attrName>style.visibility</p:attrName>
                                        </p:attrNameLst>
                                      </p:cBhvr>
                                      <p:to>
                                        <p:strVal val="visible"/>
                                      </p:to>
                                    </p:set>
                                    <p:animEffect transition="in" filter="barn(inVertical)">
                                      <p:cBhvr>
                                        <p:cTn id="41" dur="500"/>
                                        <p:tgtEl>
                                          <p:spTgt spid="81923">
                                            <p:txEl>
                                              <p:pRg st="2" end="2"/>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81923">
                                            <p:txEl>
                                              <p:pRg st="3" end="3"/>
                                            </p:txEl>
                                          </p:spTgt>
                                        </p:tgtEl>
                                        <p:attrNameLst>
                                          <p:attrName>style.visibility</p:attrName>
                                        </p:attrNameLst>
                                      </p:cBhvr>
                                      <p:to>
                                        <p:strVal val="visible"/>
                                      </p:to>
                                    </p:set>
                                    <p:animEffect transition="in" filter="barn(inVertical)">
                                      <p:cBhvr>
                                        <p:cTn id="44" dur="500"/>
                                        <p:tgtEl>
                                          <p:spTgt spid="8192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81923">
                                            <p:txEl>
                                              <p:pRg st="4" end="4"/>
                                            </p:txEl>
                                          </p:spTgt>
                                        </p:tgtEl>
                                        <p:attrNameLst>
                                          <p:attrName>style.visibility</p:attrName>
                                        </p:attrNameLst>
                                      </p:cBhvr>
                                      <p:to>
                                        <p:strVal val="visible"/>
                                      </p:to>
                                    </p:set>
                                    <p:animEffect transition="in" filter="wipe(down)">
                                      <p:cBhvr>
                                        <p:cTn id="49" dur="500"/>
                                        <p:tgtEl>
                                          <p:spTgt spid="81923">
                                            <p:txEl>
                                              <p:pRg st="4" end="4"/>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81923">
                                            <p:txEl>
                                              <p:pRg st="5" end="5"/>
                                            </p:txEl>
                                          </p:spTgt>
                                        </p:tgtEl>
                                        <p:attrNameLst>
                                          <p:attrName>style.visibility</p:attrName>
                                        </p:attrNameLst>
                                      </p:cBhvr>
                                      <p:to>
                                        <p:strVal val="visible"/>
                                      </p:to>
                                    </p:set>
                                    <p:animEffect transition="in" filter="wipe(down)">
                                      <p:cBhvr>
                                        <p:cTn id="52" dur="500"/>
                                        <p:tgtEl>
                                          <p:spTgt spid="8192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1923">
                                            <p:txEl>
                                              <p:pRg st="6" end="6"/>
                                            </p:txEl>
                                          </p:spTgt>
                                        </p:tgtEl>
                                        <p:attrNameLst>
                                          <p:attrName>style.visibility</p:attrName>
                                        </p:attrNameLst>
                                      </p:cBhvr>
                                      <p:to>
                                        <p:strVal val="visible"/>
                                      </p:to>
                                    </p:set>
                                    <p:animEffect transition="in" filter="barn(inVertical)">
                                      <p:cBhvr>
                                        <p:cTn id="57" dur="500"/>
                                        <p:tgtEl>
                                          <p:spTgt spid="81923">
                                            <p:txEl>
                                              <p:pRg st="6" end="6"/>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81923">
                                            <p:txEl>
                                              <p:pRg st="7" end="7"/>
                                            </p:txEl>
                                          </p:spTgt>
                                        </p:tgtEl>
                                        <p:attrNameLst>
                                          <p:attrName>style.visibility</p:attrName>
                                        </p:attrNameLst>
                                      </p:cBhvr>
                                      <p:to>
                                        <p:strVal val="visible"/>
                                      </p:to>
                                    </p:set>
                                    <p:animEffect transition="in" filter="barn(inVertical)">
                                      <p:cBhvr>
                                        <p:cTn id="60" dur="500"/>
                                        <p:tgtEl>
                                          <p:spTgt spid="819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35</a:t>
            </a:fld>
            <a:endParaRPr lang="en-US" dirty="0"/>
          </a:p>
        </p:txBody>
      </p:sp>
      <p:graphicFrame>
        <p:nvGraphicFramePr>
          <p:cNvPr id="22" name="Object 21"/>
          <p:cNvGraphicFramePr>
            <a:graphicFrameLocks noChangeAspect="1"/>
          </p:cNvGraphicFramePr>
          <p:nvPr>
            <p:extLst>
              <p:ext uri="{D42A27DB-BD31-4B8C-83A1-F6EECF244321}">
                <p14:modId xmlns:p14="http://schemas.microsoft.com/office/powerpoint/2010/main" val="34140814"/>
              </p:ext>
            </p:extLst>
          </p:nvPr>
        </p:nvGraphicFramePr>
        <p:xfrm>
          <a:off x="1752600" y="280988"/>
          <a:ext cx="6305550" cy="6265862"/>
        </p:xfrm>
        <a:graphic>
          <a:graphicData uri="http://schemas.openxmlformats.org/presentationml/2006/ole">
            <mc:AlternateContent xmlns:mc="http://schemas.openxmlformats.org/markup-compatibility/2006">
              <mc:Choice xmlns:v="urn:schemas-microsoft-com:vml" Requires="v">
                <p:oleObj spid="_x0000_s2120" name="Document" r:id="rId4" imgW="6305766" imgH="6265847" progId="Word.Document.12">
                  <p:embed/>
                </p:oleObj>
              </mc:Choice>
              <mc:Fallback>
                <p:oleObj name="Document" r:id="rId4" imgW="6305766" imgH="6265847" progId="Word.Document.12">
                  <p:embed/>
                  <p:pic>
                    <p:nvPicPr>
                      <p:cNvPr id="0" name=""/>
                      <p:cNvPicPr/>
                      <p:nvPr/>
                    </p:nvPicPr>
                    <p:blipFill>
                      <a:blip r:embed="rId5"/>
                      <a:stretch>
                        <a:fillRect/>
                      </a:stretch>
                    </p:blipFill>
                    <p:spPr>
                      <a:xfrm>
                        <a:off x="1752600" y="280988"/>
                        <a:ext cx="6305550" cy="6265862"/>
                      </a:xfrm>
                      <a:prstGeom prst="rect">
                        <a:avLst/>
                      </a:prstGeom>
                    </p:spPr>
                  </p:pic>
                </p:oleObj>
              </mc:Fallback>
            </mc:AlternateContent>
          </a:graphicData>
        </a:graphic>
      </p:graphicFrame>
    </p:spTree>
    <p:extLst>
      <p:ext uri="{BB962C8B-B14F-4D97-AF65-F5344CB8AC3E}">
        <p14:creationId xmlns:p14="http://schemas.microsoft.com/office/powerpoint/2010/main" val="3318935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36</a:t>
            </a:fld>
            <a:endParaRPr lang="en-US" dirty="0"/>
          </a:p>
        </p:txBody>
      </p:sp>
      <p:graphicFrame>
        <p:nvGraphicFramePr>
          <p:cNvPr id="22" name="Object 21"/>
          <p:cNvGraphicFramePr>
            <a:graphicFrameLocks noChangeAspect="1"/>
          </p:cNvGraphicFramePr>
          <p:nvPr>
            <p:extLst>
              <p:ext uri="{D42A27DB-BD31-4B8C-83A1-F6EECF244321}">
                <p14:modId xmlns:p14="http://schemas.microsoft.com/office/powerpoint/2010/main" val="1242908766"/>
              </p:ext>
            </p:extLst>
          </p:nvPr>
        </p:nvGraphicFramePr>
        <p:xfrm>
          <a:off x="609600" y="152916"/>
          <a:ext cx="8099479" cy="6535221"/>
        </p:xfrm>
        <a:graphic>
          <a:graphicData uri="http://schemas.openxmlformats.org/presentationml/2006/ole">
            <mc:AlternateContent xmlns:mc="http://schemas.openxmlformats.org/markup-compatibility/2006">
              <mc:Choice xmlns:v="urn:schemas-microsoft-com:vml" Requires="v">
                <p:oleObj spid="_x0000_s3141" name="Document" r:id="rId4" imgW="5638737" imgH="4549457" progId="Word.Document.12">
                  <p:embed/>
                </p:oleObj>
              </mc:Choice>
              <mc:Fallback>
                <p:oleObj name="Document" r:id="rId4" imgW="5638737" imgH="4549457" progId="Word.Document.12">
                  <p:embed/>
                  <p:pic>
                    <p:nvPicPr>
                      <p:cNvPr id="0" name=""/>
                      <p:cNvPicPr/>
                      <p:nvPr/>
                    </p:nvPicPr>
                    <p:blipFill>
                      <a:blip r:embed="rId5"/>
                      <a:stretch>
                        <a:fillRect/>
                      </a:stretch>
                    </p:blipFill>
                    <p:spPr>
                      <a:xfrm>
                        <a:off x="609600" y="152916"/>
                        <a:ext cx="8099479" cy="6535221"/>
                      </a:xfrm>
                      <a:prstGeom prst="rect">
                        <a:avLst/>
                      </a:prstGeom>
                    </p:spPr>
                  </p:pic>
                </p:oleObj>
              </mc:Fallback>
            </mc:AlternateContent>
          </a:graphicData>
        </a:graphic>
      </p:graphicFrame>
    </p:spTree>
    <p:extLst>
      <p:ext uri="{BB962C8B-B14F-4D97-AF65-F5344CB8AC3E}">
        <p14:creationId xmlns:p14="http://schemas.microsoft.com/office/powerpoint/2010/main" val="2779232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742" y="11114"/>
            <a:ext cx="8797257" cy="1143000"/>
          </a:xfrm>
        </p:spPr>
        <p:txBody>
          <a:bodyPr>
            <a:normAutofit/>
          </a:bodyPr>
          <a:lstStyle/>
          <a:p>
            <a:r>
              <a:rPr lang="en-US" dirty="0" smtClean="0"/>
              <a:t>Precedence Diagramming Method</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37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77244274"/>
              </p:ext>
            </p:extLst>
          </p:nvPr>
        </p:nvGraphicFramePr>
        <p:xfrm>
          <a:off x="346742" y="1047752"/>
          <a:ext cx="8632878" cy="5551485"/>
        </p:xfrm>
        <a:graphic>
          <a:graphicData uri="http://schemas.openxmlformats.org/presentationml/2006/ole">
            <mc:AlternateContent xmlns:mc="http://schemas.openxmlformats.org/markup-compatibility/2006">
              <mc:Choice xmlns:v="urn:schemas-microsoft-com:vml" Requires="v">
                <p:oleObj spid="_x0000_s5150" name="Document" r:id="rId4" imgW="5638737" imgH="4549457" progId="Word.Document.12">
                  <p:embed/>
                </p:oleObj>
              </mc:Choice>
              <mc:Fallback>
                <p:oleObj name="Document" r:id="rId4" imgW="5638737" imgH="4549457" progId="Word.Document.12">
                  <p:embed/>
                  <p:pic>
                    <p:nvPicPr>
                      <p:cNvPr id="0" name=""/>
                      <p:cNvPicPr/>
                      <p:nvPr/>
                    </p:nvPicPr>
                    <p:blipFill>
                      <a:blip r:embed="rId5"/>
                      <a:stretch>
                        <a:fillRect/>
                      </a:stretch>
                    </p:blipFill>
                    <p:spPr>
                      <a:xfrm>
                        <a:off x="346742" y="1047752"/>
                        <a:ext cx="8632878" cy="5551485"/>
                      </a:xfrm>
                      <a:prstGeom prst="rect">
                        <a:avLst/>
                      </a:prstGeom>
                    </p:spPr>
                  </p:pic>
                </p:oleObj>
              </mc:Fallback>
            </mc:AlternateContent>
          </a:graphicData>
        </a:graphic>
      </p:graphicFrame>
    </p:spTree>
    <p:extLst>
      <p:ext uri="{BB962C8B-B14F-4D97-AF65-F5344CB8AC3E}">
        <p14:creationId xmlns:p14="http://schemas.microsoft.com/office/powerpoint/2010/main" val="463788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Activity-on-Arrow (AOA) Method</a:t>
            </a:r>
            <a:br>
              <a:rPr lang="en-US" dirty="0" smtClean="0"/>
            </a:br>
            <a:r>
              <a:rPr lang="en-US" dirty="0" smtClean="0"/>
              <a:t>Arrow Diagramming Method (ADM)</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38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45394490"/>
              </p:ext>
            </p:extLst>
          </p:nvPr>
        </p:nvGraphicFramePr>
        <p:xfrm>
          <a:off x="298953" y="2209800"/>
          <a:ext cx="8550070" cy="2971800"/>
        </p:xfrm>
        <a:graphic>
          <a:graphicData uri="http://schemas.openxmlformats.org/presentationml/2006/ole">
            <mc:AlternateContent xmlns:mc="http://schemas.openxmlformats.org/markup-compatibility/2006">
              <mc:Choice xmlns:v="urn:schemas-microsoft-com:vml" Requires="v">
                <p:oleObj spid="_x0000_s4143" name="Document" r:id="rId4" imgW="5628281" imgH="1605225" progId="Word.Document.12">
                  <p:embed/>
                </p:oleObj>
              </mc:Choice>
              <mc:Fallback>
                <p:oleObj name="Document" r:id="rId4" imgW="5628281" imgH="1605225" progId="Word.Document.12">
                  <p:embed/>
                  <p:pic>
                    <p:nvPicPr>
                      <p:cNvPr id="0" name=""/>
                      <p:cNvPicPr/>
                      <p:nvPr/>
                    </p:nvPicPr>
                    <p:blipFill>
                      <a:blip r:embed="rId5"/>
                      <a:stretch>
                        <a:fillRect/>
                      </a:stretch>
                    </p:blipFill>
                    <p:spPr>
                      <a:xfrm>
                        <a:off x="298953" y="2209800"/>
                        <a:ext cx="8550070" cy="2971800"/>
                      </a:xfrm>
                      <a:prstGeom prst="rect">
                        <a:avLst/>
                      </a:prstGeom>
                    </p:spPr>
                  </p:pic>
                </p:oleObj>
              </mc:Fallback>
            </mc:AlternateContent>
          </a:graphicData>
        </a:graphic>
      </p:graphicFrame>
    </p:spTree>
    <p:extLst>
      <p:ext uri="{BB962C8B-B14F-4D97-AF65-F5344CB8AC3E}">
        <p14:creationId xmlns:p14="http://schemas.microsoft.com/office/powerpoint/2010/main" val="1621394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r>
              <a:rPr lang="en-US" dirty="0" smtClean="0"/>
              <a:t>Network diagrams are the preferred technique for showing activity sequencing.</a:t>
            </a:r>
          </a:p>
          <a:p>
            <a:r>
              <a:rPr lang="en-US" dirty="0" smtClean="0"/>
              <a:t>A </a:t>
            </a:r>
            <a:r>
              <a:rPr lang="en-US" b="1" dirty="0" smtClean="0"/>
              <a:t>network diagram</a:t>
            </a:r>
            <a:r>
              <a:rPr lang="en-US" dirty="0" smtClean="0"/>
              <a:t> is a schematic display of the logical relationships among, or sequencing of, project activities.</a:t>
            </a:r>
          </a:p>
          <a:p>
            <a:r>
              <a:rPr lang="en-US" dirty="0" smtClean="0"/>
              <a:t>Two main formats are the </a:t>
            </a:r>
            <a:r>
              <a:rPr lang="en-US" b="1" dirty="0">
                <a:solidFill>
                  <a:srgbClr val="00B050"/>
                </a:solidFill>
              </a:rPr>
              <a:t>A</a:t>
            </a:r>
            <a:r>
              <a:rPr lang="en-US" b="1" dirty="0" smtClean="0">
                <a:solidFill>
                  <a:srgbClr val="00B050"/>
                </a:solidFill>
              </a:rPr>
              <a:t>rrow Diagramming Method  (ADM) </a:t>
            </a:r>
            <a:r>
              <a:rPr lang="en-US" dirty="0" smtClean="0"/>
              <a:t>and the </a:t>
            </a:r>
            <a:r>
              <a:rPr lang="en-US" b="1" dirty="0" smtClean="0">
                <a:solidFill>
                  <a:srgbClr val="FF0000"/>
                </a:solidFill>
              </a:rPr>
              <a:t>Precedence </a:t>
            </a:r>
            <a:r>
              <a:rPr lang="en-US" b="1" dirty="0">
                <a:solidFill>
                  <a:srgbClr val="FF0000"/>
                </a:solidFill>
              </a:rPr>
              <a:t>D</a:t>
            </a:r>
            <a:r>
              <a:rPr lang="en-US" b="1" dirty="0" smtClean="0">
                <a:solidFill>
                  <a:srgbClr val="FF0000"/>
                </a:solidFill>
              </a:rPr>
              <a:t>iagramming Methods (PDM)</a:t>
            </a:r>
          </a:p>
          <a:p>
            <a:r>
              <a:rPr lang="en-US" b="1" dirty="0" smtClean="0">
                <a:solidFill>
                  <a:srgbClr val="FF0000"/>
                </a:solidFill>
              </a:rPr>
              <a:t>PDM is by far the most used</a:t>
            </a:r>
          </a:p>
        </p:txBody>
      </p:sp>
      <p:sp>
        <p:nvSpPr>
          <p:cNvPr id="22530" name="Rectangle 2"/>
          <p:cNvSpPr>
            <a:spLocks noGrp="1" noChangeArrowheads="1"/>
          </p:cNvSpPr>
          <p:nvPr>
            <p:ph type="title"/>
          </p:nvPr>
        </p:nvSpPr>
        <p:spPr>
          <a:xfrm>
            <a:off x="381000" y="274638"/>
            <a:ext cx="8305800" cy="868362"/>
          </a:xfrm>
        </p:spPr>
        <p:txBody>
          <a:bodyPr/>
          <a:lstStyle/>
          <a:p>
            <a:r>
              <a:rPr lang="en-US" dirty="0" smtClean="0"/>
              <a:t>Network Diagrams</a:t>
            </a:r>
          </a:p>
        </p:txBody>
      </p:sp>
      <p:sp>
        <p:nvSpPr>
          <p:cNvPr id="6" name="Slide Number Placeholder 5"/>
          <p:cNvSpPr>
            <a:spLocks noGrp="1"/>
          </p:cNvSpPr>
          <p:nvPr>
            <p:ph type="sldNum" sz="quarter" idx="11"/>
          </p:nvPr>
        </p:nvSpPr>
        <p:spPr/>
        <p:txBody>
          <a:bodyPr/>
          <a:lstStyle/>
          <a:p>
            <a:pPr>
              <a:defRPr/>
            </a:pPr>
            <a:fld id="{F9398F04-7328-4D9A-BC8C-7399E9F9A343}" type="slidenum">
              <a:rPr lang="en-US" smtClean="0"/>
              <a:pPr>
                <a:defRPr/>
              </a:pPr>
              <a:t>39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Effect transition="in" filter="barn(inVertical)">
                                      <p:cBhvr>
                                        <p:cTn id="14" dur="500"/>
                                        <p:tgtEl>
                                          <p:spTgt spid="2253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Effect transition="in" filter="wipe(down)">
                                      <p:cBhvr>
                                        <p:cTn id="19" dur="500"/>
                                        <p:tgtEl>
                                          <p:spTgt spid="2253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2531">
                                            <p:txEl>
                                              <p:pRg st="3" end="3"/>
                                            </p:txEl>
                                          </p:spTgt>
                                        </p:tgtEl>
                                        <p:attrNameLst>
                                          <p:attrName>style.visibility</p:attrName>
                                        </p:attrNameLst>
                                      </p:cBhvr>
                                      <p:to>
                                        <p:strVal val="visible"/>
                                      </p:to>
                                    </p:set>
                                    <p:anim calcmode="lin" valueType="num">
                                      <p:cBhvr additive="base">
                                        <p:cTn id="24"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________ refer(s) to all the work involved in creating the products of the project and the processes used to create them.</a:t>
            </a:r>
          </a:p>
          <a:p>
            <a:pPr lvl="1"/>
            <a:r>
              <a:rPr lang="en-US" dirty="0" smtClean="0"/>
              <a:t>A.  Deliverables</a:t>
            </a:r>
          </a:p>
          <a:p>
            <a:pPr lvl="1"/>
            <a:r>
              <a:rPr lang="en-US" dirty="0" smtClean="0"/>
              <a:t>B.  Milestones</a:t>
            </a:r>
          </a:p>
          <a:p>
            <a:pPr lvl="1"/>
            <a:r>
              <a:rPr lang="en-US" dirty="0" smtClean="0"/>
              <a:t>C.  Scope</a:t>
            </a:r>
          </a:p>
          <a:p>
            <a:pPr lvl="1"/>
            <a:r>
              <a:rPr lang="en-US" dirty="0" smtClean="0"/>
              <a:t>D.  Product development</a:t>
            </a:r>
            <a:endParaRPr lang="en-US" dirty="0"/>
          </a:p>
        </p:txBody>
      </p:sp>
      <p:sp>
        <p:nvSpPr>
          <p:cNvPr id="3" name="Title 2"/>
          <p:cNvSpPr>
            <a:spLocks noGrp="1"/>
          </p:cNvSpPr>
          <p:nvPr>
            <p:ph type="title"/>
          </p:nvPr>
        </p:nvSpPr>
        <p:spPr/>
        <p:txBody>
          <a:bodyPr/>
          <a:lstStyle/>
          <a:p>
            <a:r>
              <a:rPr lang="en-US" dirty="0"/>
              <a:t>Review Questions </a:t>
            </a:r>
            <a:r>
              <a:rPr lang="en-US" dirty="0" smtClean="0"/>
              <a:t>2</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4</a:t>
            </a:fld>
            <a:endParaRPr lang="en-US" dirty="0"/>
          </a:p>
        </p:txBody>
      </p:sp>
    </p:spTree>
    <p:extLst>
      <p:ext uri="{BB962C8B-B14F-4D97-AF65-F5344CB8AC3E}">
        <p14:creationId xmlns:p14="http://schemas.microsoft.com/office/powerpoint/2010/main" val="1452098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 fill="hold"/>
                                        <p:tgtEl>
                                          <p:spTgt spid="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z="3600" dirty="0" smtClean="0"/>
              <a:t>Figure 6-2. Network Diagram for Project X</a:t>
            </a:r>
            <a:endParaRPr lang="en-US" dirty="0" smtClean="0"/>
          </a:p>
        </p:txBody>
      </p:sp>
      <p:sp>
        <p:nvSpPr>
          <p:cNvPr id="6" name="Slide Number Placeholder 5"/>
          <p:cNvSpPr>
            <a:spLocks noGrp="1"/>
          </p:cNvSpPr>
          <p:nvPr>
            <p:ph type="sldNum" sz="quarter" idx="11"/>
          </p:nvPr>
        </p:nvSpPr>
        <p:spPr/>
        <p:txBody>
          <a:bodyPr/>
          <a:lstStyle/>
          <a:p>
            <a:pPr>
              <a:buFontTx/>
              <a:buNone/>
              <a:defRPr/>
            </a:pPr>
            <a:fld id="{C3B026E8-5638-45B3-992F-6E806CDE3B8E}" type="slidenum">
              <a:rPr lang="en-US" smtClean="0"/>
              <a:pPr>
                <a:buFontTx/>
                <a:buNone/>
                <a:defRPr/>
              </a:pPr>
              <a:t>40</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600200"/>
            <a:ext cx="9132571" cy="45777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1666875"/>
            <a:ext cx="8229600" cy="4525962"/>
          </a:xfrm>
        </p:spPr>
        <p:txBody>
          <a:bodyPr/>
          <a:lstStyle/>
          <a:p>
            <a:r>
              <a:rPr lang="en-US" dirty="0" smtClean="0"/>
              <a:t>Also called activity-on-arrow (AOA) network diagrams</a:t>
            </a:r>
          </a:p>
          <a:p>
            <a:r>
              <a:rPr lang="en-US" dirty="0" smtClean="0"/>
              <a:t>Activities are represented by arrows</a:t>
            </a:r>
          </a:p>
          <a:p>
            <a:r>
              <a:rPr lang="en-US" dirty="0" smtClean="0"/>
              <a:t>Nodes or circles are the starting and ending points of activities</a:t>
            </a:r>
          </a:p>
          <a:p>
            <a:r>
              <a:rPr lang="en-US" dirty="0" smtClean="0"/>
              <a:t>Can only show finish-to-start dependencies</a:t>
            </a:r>
          </a:p>
        </p:txBody>
      </p:sp>
      <p:sp>
        <p:nvSpPr>
          <p:cNvPr id="24578" name="Rectangle 2"/>
          <p:cNvSpPr>
            <a:spLocks noGrp="1" noChangeArrowheads="1"/>
          </p:cNvSpPr>
          <p:nvPr>
            <p:ph type="title"/>
          </p:nvPr>
        </p:nvSpPr>
        <p:spPr/>
        <p:txBody>
          <a:bodyPr>
            <a:normAutofit fontScale="90000"/>
          </a:bodyPr>
          <a:lstStyle/>
          <a:p>
            <a:r>
              <a:rPr lang="en-US" dirty="0" smtClean="0"/>
              <a:t>Arrow Diagramming Method (ADM)</a:t>
            </a:r>
          </a:p>
        </p:txBody>
      </p:sp>
      <p:sp>
        <p:nvSpPr>
          <p:cNvPr id="6" name="Slide Number Placeholder 5"/>
          <p:cNvSpPr>
            <a:spLocks noGrp="1"/>
          </p:cNvSpPr>
          <p:nvPr>
            <p:ph type="sldNum" sz="quarter" idx="11"/>
          </p:nvPr>
        </p:nvSpPr>
        <p:spPr/>
        <p:txBody>
          <a:bodyPr/>
          <a:lstStyle/>
          <a:p>
            <a:pPr>
              <a:defRPr/>
            </a:pPr>
            <a:fld id="{A4C98BB9-3C19-4BD6-9A5F-7F1B5FE7A47F}" type="slidenum">
              <a:rPr lang="en-US" smtClean="0"/>
              <a:pPr>
                <a:defRPr/>
              </a:pPr>
              <a:t>41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0" y="1222375"/>
            <a:ext cx="9144000" cy="5257800"/>
          </a:xfrm>
        </p:spPr>
        <p:txBody>
          <a:bodyPr/>
          <a:lstStyle/>
          <a:p>
            <a:pPr>
              <a:buFontTx/>
              <a:buNone/>
            </a:pPr>
            <a:r>
              <a:rPr lang="en-US" sz="2000" dirty="0" smtClean="0"/>
              <a:t>1. </a:t>
            </a:r>
            <a:r>
              <a:rPr lang="en-US" sz="2400" dirty="0" smtClean="0"/>
              <a:t>Find all of the activities that start at node 1.  Draw their finish nodes and draw arrows between node 1 and those finish nodes.  Put the activity letter or name and duration estimate on the associated arrow </a:t>
            </a:r>
          </a:p>
          <a:p>
            <a:pPr>
              <a:buFontTx/>
              <a:buNone/>
            </a:pPr>
            <a:r>
              <a:rPr lang="en-US" sz="2400" dirty="0" smtClean="0"/>
              <a:t>2. Continuing drawing the network diagram, working from left to right.  Look for bursts and merges.  </a:t>
            </a:r>
            <a:r>
              <a:rPr lang="en-US" sz="2400" b="1" dirty="0" smtClean="0"/>
              <a:t>Bursts</a:t>
            </a:r>
            <a:r>
              <a:rPr lang="en-US" sz="2400" dirty="0" smtClean="0"/>
              <a:t> occur when a single node is followed by two or more activities.  A </a:t>
            </a:r>
            <a:r>
              <a:rPr lang="en-US" sz="2400" b="1" dirty="0" smtClean="0"/>
              <a:t>merge</a:t>
            </a:r>
            <a:r>
              <a:rPr lang="en-US" sz="2400" dirty="0" smtClean="0"/>
              <a:t> occurs when two or more nodes precede a single node</a:t>
            </a:r>
          </a:p>
          <a:p>
            <a:pPr>
              <a:buFontTx/>
              <a:buNone/>
            </a:pPr>
            <a:r>
              <a:rPr lang="en-US" sz="2400" dirty="0" smtClean="0"/>
              <a:t>3. Continue drawing the project network diagram until all activities are included on the diagram that have dependencies</a:t>
            </a:r>
          </a:p>
          <a:p>
            <a:pPr>
              <a:buFontTx/>
              <a:buNone/>
            </a:pPr>
            <a:r>
              <a:rPr lang="en-US" sz="2400" dirty="0" smtClean="0"/>
              <a:t>4. As a rule of thumb, all arrowheads should face toward the right, and no arrows should cross on an AOA network diagram</a:t>
            </a:r>
            <a:endParaRPr lang="en-US" sz="3600" dirty="0" smtClean="0"/>
          </a:p>
        </p:txBody>
      </p:sp>
      <p:sp>
        <p:nvSpPr>
          <p:cNvPr id="25602" name="Rectangle 2"/>
          <p:cNvSpPr>
            <a:spLocks noGrp="1" noChangeArrowheads="1"/>
          </p:cNvSpPr>
          <p:nvPr>
            <p:ph type="title"/>
          </p:nvPr>
        </p:nvSpPr>
        <p:spPr>
          <a:xfrm>
            <a:off x="228600" y="457200"/>
            <a:ext cx="9144000" cy="327025"/>
          </a:xfrm>
        </p:spPr>
        <p:txBody>
          <a:bodyPr>
            <a:normAutofit fontScale="90000"/>
          </a:bodyPr>
          <a:lstStyle/>
          <a:p>
            <a:r>
              <a:rPr lang="en-US" dirty="0" smtClean="0"/>
              <a:t>Process for Creating AOA Diagrams</a:t>
            </a:r>
          </a:p>
        </p:txBody>
      </p:sp>
      <p:sp>
        <p:nvSpPr>
          <p:cNvPr id="6" name="Slide Number Placeholder 5"/>
          <p:cNvSpPr>
            <a:spLocks noGrp="1"/>
          </p:cNvSpPr>
          <p:nvPr>
            <p:ph type="sldNum" sz="quarter" idx="11"/>
          </p:nvPr>
        </p:nvSpPr>
        <p:spPr/>
        <p:txBody>
          <a:bodyPr/>
          <a:lstStyle/>
          <a:p>
            <a:pPr>
              <a:defRPr/>
            </a:pPr>
            <a:fld id="{F78120F8-6832-4F3B-ADF8-A6FDA54EFEAD}" type="slidenum">
              <a:rPr lang="en-US" smtClean="0"/>
              <a:pPr>
                <a:defRPr/>
              </a:pPr>
              <a:t>42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1828800"/>
            <a:ext cx="8229600" cy="4525962"/>
          </a:xfrm>
        </p:spPr>
        <p:txBody>
          <a:bodyPr/>
          <a:lstStyle/>
          <a:p>
            <a:r>
              <a:rPr lang="en-US" dirty="0" smtClean="0"/>
              <a:t>Activities are represented by boxes.</a:t>
            </a:r>
          </a:p>
          <a:p>
            <a:r>
              <a:rPr lang="en-US" dirty="0" smtClean="0"/>
              <a:t>Arrows show relationships between activities.</a:t>
            </a:r>
          </a:p>
          <a:p>
            <a:r>
              <a:rPr lang="en-US" dirty="0" smtClean="0"/>
              <a:t>More popular than ADM method and used by project management software</a:t>
            </a:r>
          </a:p>
          <a:p>
            <a:r>
              <a:rPr lang="en-US" dirty="0" smtClean="0"/>
              <a:t>Better at showing different types of dependencies</a:t>
            </a:r>
          </a:p>
        </p:txBody>
      </p:sp>
      <p:sp>
        <p:nvSpPr>
          <p:cNvPr id="26626" name="Rectangle 2"/>
          <p:cNvSpPr>
            <a:spLocks noGrp="1" noChangeArrowheads="1"/>
          </p:cNvSpPr>
          <p:nvPr>
            <p:ph type="title"/>
          </p:nvPr>
        </p:nvSpPr>
        <p:spPr/>
        <p:txBody>
          <a:bodyPr>
            <a:normAutofit fontScale="90000"/>
          </a:bodyPr>
          <a:lstStyle/>
          <a:p>
            <a:r>
              <a:rPr lang="en-US" dirty="0" smtClean="0"/>
              <a:t>Precedence Diagramming Method (PDM)</a:t>
            </a:r>
          </a:p>
        </p:txBody>
      </p:sp>
      <p:sp>
        <p:nvSpPr>
          <p:cNvPr id="6" name="Slide Number Placeholder 5"/>
          <p:cNvSpPr>
            <a:spLocks noGrp="1"/>
          </p:cNvSpPr>
          <p:nvPr>
            <p:ph type="sldNum" sz="quarter" idx="11"/>
          </p:nvPr>
        </p:nvSpPr>
        <p:spPr/>
        <p:txBody>
          <a:bodyPr/>
          <a:lstStyle/>
          <a:p>
            <a:pPr>
              <a:defRPr/>
            </a:pPr>
            <a:fld id="{45ECF90C-27FF-4771-A56A-23DBBE2C7B3C}" type="slidenum">
              <a:rPr lang="en-US" smtClean="0"/>
              <a:pPr>
                <a:defRPr/>
              </a:pPr>
              <a:t>43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600" b="1" dirty="0" smtClean="0"/>
              <a:t>Figure 6-3. Task Dependency Types</a:t>
            </a:r>
          </a:p>
        </p:txBody>
      </p:sp>
      <p:sp>
        <p:nvSpPr>
          <p:cNvPr id="7" name="Slide Number Placeholder 6"/>
          <p:cNvSpPr>
            <a:spLocks noGrp="1"/>
          </p:cNvSpPr>
          <p:nvPr>
            <p:ph type="sldNum" sz="quarter" idx="11"/>
          </p:nvPr>
        </p:nvSpPr>
        <p:spPr/>
        <p:txBody>
          <a:bodyPr/>
          <a:lstStyle/>
          <a:p>
            <a:pPr>
              <a:buFontTx/>
              <a:buNone/>
              <a:defRPr/>
            </a:pPr>
            <a:fld id="{A4D16118-26E8-437C-B900-43E37754E064}" type="slidenum">
              <a:rPr lang="en-US" smtClean="0"/>
              <a:pPr>
                <a:buFontTx/>
                <a:buNone/>
                <a:defRPr/>
              </a:pPr>
              <a:t>44</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39" y="1417638"/>
            <a:ext cx="8687322" cy="47503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0185" y="228600"/>
            <a:ext cx="8686800" cy="1143000"/>
          </a:xfrm>
        </p:spPr>
        <p:txBody>
          <a:bodyPr>
            <a:normAutofit fontScale="90000"/>
          </a:bodyPr>
          <a:lstStyle/>
          <a:p>
            <a:r>
              <a:rPr lang="en-US" sz="3600" dirty="0" smtClean="0"/>
              <a:t>Figure 6-4. Sample PDM Network Diagram</a:t>
            </a:r>
            <a:endParaRPr lang="en-US" sz="3200" b="1" dirty="0" smtClean="0"/>
          </a:p>
        </p:txBody>
      </p:sp>
      <p:sp>
        <p:nvSpPr>
          <p:cNvPr id="6" name="Slide Number Placeholder 5"/>
          <p:cNvSpPr>
            <a:spLocks noGrp="1"/>
          </p:cNvSpPr>
          <p:nvPr>
            <p:ph type="sldNum" sz="quarter" idx="11"/>
          </p:nvPr>
        </p:nvSpPr>
        <p:spPr/>
        <p:txBody>
          <a:bodyPr/>
          <a:lstStyle/>
          <a:p>
            <a:pPr>
              <a:buFontTx/>
              <a:buNone/>
              <a:defRPr/>
            </a:pPr>
            <a:fld id="{2094BC48-FA5E-46CE-8C4F-D07352F303E3}" type="slidenum">
              <a:rPr lang="en-US" smtClean="0"/>
              <a:pPr>
                <a:buFontTx/>
                <a:buNone/>
                <a:defRPr/>
              </a:pPr>
              <a:t>45</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1828800"/>
            <a:ext cx="8889996" cy="3200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81000" y="1066800"/>
            <a:ext cx="8305800" cy="5029200"/>
          </a:xfrm>
        </p:spPr>
        <p:txBody>
          <a:bodyPr/>
          <a:lstStyle/>
          <a:p>
            <a:r>
              <a:rPr lang="en-US" dirty="0" smtClean="0"/>
              <a:t>Before estimating activity durations, you must have a good idea of the quantity and type of resources that will be assigned to each activity; </a:t>
            </a:r>
            <a:r>
              <a:rPr lang="en-US" b="1" dirty="0" smtClean="0"/>
              <a:t>resources</a:t>
            </a:r>
            <a:r>
              <a:rPr lang="en-US" dirty="0" smtClean="0"/>
              <a:t> are people, equipment, and materials.</a:t>
            </a:r>
          </a:p>
          <a:p>
            <a:pPr>
              <a:lnSpc>
                <a:spcPct val="90000"/>
              </a:lnSpc>
            </a:pPr>
            <a:r>
              <a:rPr lang="en-US" dirty="0" smtClean="0"/>
              <a:t>Consider important issues in estimating resources</a:t>
            </a:r>
          </a:p>
          <a:p>
            <a:pPr lvl="1">
              <a:lnSpc>
                <a:spcPct val="90000"/>
              </a:lnSpc>
            </a:pPr>
            <a:r>
              <a:rPr lang="en-US" dirty="0" smtClean="0"/>
              <a:t>How difficult will it be to do specific activities on this project?</a:t>
            </a:r>
          </a:p>
          <a:p>
            <a:pPr lvl="1">
              <a:lnSpc>
                <a:spcPct val="90000"/>
              </a:lnSpc>
            </a:pPr>
            <a:r>
              <a:rPr lang="en-US" dirty="0" smtClean="0"/>
              <a:t>What is the organization’s history in doing similar activities?</a:t>
            </a:r>
          </a:p>
          <a:p>
            <a:pPr lvl="1">
              <a:lnSpc>
                <a:spcPct val="90000"/>
              </a:lnSpc>
            </a:pPr>
            <a:r>
              <a:rPr lang="en-US" dirty="0" smtClean="0"/>
              <a:t>Are the required resources available?</a:t>
            </a:r>
          </a:p>
          <a:p>
            <a:pPr>
              <a:lnSpc>
                <a:spcPct val="90000"/>
              </a:lnSpc>
            </a:pPr>
            <a:r>
              <a:rPr lang="en-US" dirty="0" smtClean="0"/>
              <a:t>A </a:t>
            </a:r>
            <a:r>
              <a:rPr lang="en-US" b="1" dirty="0"/>
              <a:t>R</a:t>
            </a:r>
            <a:r>
              <a:rPr lang="en-US" b="1" dirty="0" smtClean="0"/>
              <a:t>esource </a:t>
            </a:r>
            <a:r>
              <a:rPr lang="en-US" b="1" dirty="0"/>
              <a:t>B</a:t>
            </a:r>
            <a:r>
              <a:rPr lang="en-US" b="1" dirty="0" smtClean="0"/>
              <a:t>reakdown </a:t>
            </a:r>
            <a:r>
              <a:rPr lang="en-US" b="1" dirty="0"/>
              <a:t>S</a:t>
            </a:r>
            <a:r>
              <a:rPr lang="en-US" b="1" dirty="0" smtClean="0"/>
              <a:t>tructure </a:t>
            </a:r>
            <a:r>
              <a:rPr lang="en-US" dirty="0" smtClean="0"/>
              <a:t>is a hierarchical structure that identifies the project’s resources by category and type.</a:t>
            </a:r>
          </a:p>
        </p:txBody>
      </p:sp>
      <p:sp>
        <p:nvSpPr>
          <p:cNvPr id="29698" name="Rectangle 2"/>
          <p:cNvSpPr>
            <a:spLocks noGrp="1" noChangeArrowheads="1"/>
          </p:cNvSpPr>
          <p:nvPr>
            <p:ph type="title"/>
          </p:nvPr>
        </p:nvSpPr>
        <p:spPr>
          <a:xfrm>
            <a:off x="152400" y="274638"/>
            <a:ext cx="8534400" cy="639762"/>
          </a:xfrm>
        </p:spPr>
        <p:txBody>
          <a:bodyPr>
            <a:normAutofit fontScale="90000"/>
          </a:bodyPr>
          <a:lstStyle/>
          <a:p>
            <a:r>
              <a:rPr lang="en-US" dirty="0" smtClean="0"/>
              <a:t>Estimate Activity Resources </a:t>
            </a:r>
            <a:r>
              <a:rPr lang="en-US" dirty="0" smtClean="0">
                <a:solidFill>
                  <a:schemeClr val="accent1"/>
                </a:solidFill>
              </a:rPr>
              <a:t>Process</a:t>
            </a:r>
          </a:p>
        </p:txBody>
      </p:sp>
      <p:sp>
        <p:nvSpPr>
          <p:cNvPr id="6" name="Slide Number Placeholder 5"/>
          <p:cNvSpPr>
            <a:spLocks noGrp="1"/>
          </p:cNvSpPr>
          <p:nvPr>
            <p:ph type="sldNum" sz="quarter" idx="11"/>
          </p:nvPr>
        </p:nvSpPr>
        <p:spPr/>
        <p:txBody>
          <a:bodyPr/>
          <a:lstStyle/>
          <a:p>
            <a:pPr>
              <a:defRPr/>
            </a:pPr>
            <a:fld id="{9A288B24-D97E-41B0-8DB0-789651200C06}" type="slidenum">
              <a:rPr lang="en-US" smtClean="0"/>
              <a:pPr>
                <a:defRPr/>
              </a:pPr>
              <a:t>46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970"/>
            <a:ext cx="8641080" cy="1143000"/>
          </a:xfrm>
        </p:spPr>
        <p:txBody>
          <a:bodyPr>
            <a:normAutofit fontScale="90000"/>
          </a:bodyPr>
          <a:lstStyle/>
          <a:p>
            <a:r>
              <a:rPr lang="en-US" dirty="0" smtClean="0"/>
              <a:t>Estimate Activity Resources </a:t>
            </a:r>
            <a:r>
              <a:rPr lang="en-US" dirty="0" smtClean="0">
                <a:solidFill>
                  <a:schemeClr val="accent1"/>
                </a:solidFill>
              </a:rPr>
              <a:t>Process</a:t>
            </a:r>
            <a:endParaRPr lang="en-US" dirty="0">
              <a:solidFill>
                <a:schemeClr val="accent1"/>
              </a:solidFill>
            </a:endParaRPr>
          </a:p>
        </p:txBody>
      </p:sp>
      <p:sp>
        <p:nvSpPr>
          <p:cNvPr id="4" name="Rectangle 3"/>
          <p:cNvSpPr/>
          <p:nvPr/>
        </p:nvSpPr>
        <p:spPr>
          <a:xfrm>
            <a:off x="2286000" y="2883632"/>
            <a:ext cx="525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1054100" y="3410984"/>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556500" y="3369234"/>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 y="4331432"/>
            <a:ext cx="4419600" cy="2123658"/>
          </a:xfrm>
          <a:prstGeom prst="rect">
            <a:avLst/>
          </a:prstGeom>
          <a:noFill/>
        </p:spPr>
        <p:txBody>
          <a:bodyPr wrap="square" rtlCol="0">
            <a:spAutoFit/>
          </a:bodyPr>
          <a:lstStyle/>
          <a:p>
            <a:r>
              <a:rPr lang="en-US" dirty="0" smtClean="0"/>
              <a:t>Schedule Management Plan</a:t>
            </a:r>
          </a:p>
          <a:p>
            <a:r>
              <a:rPr lang="en-US" dirty="0" smtClean="0"/>
              <a:t>Activity List/activity attributes</a:t>
            </a:r>
          </a:p>
          <a:p>
            <a:r>
              <a:rPr lang="en-US" dirty="0" smtClean="0"/>
              <a:t>Resource calendars</a:t>
            </a:r>
          </a:p>
          <a:p>
            <a:r>
              <a:rPr lang="en-US" dirty="0" smtClean="0"/>
              <a:t>Risk register</a:t>
            </a:r>
          </a:p>
          <a:p>
            <a:r>
              <a:rPr lang="en-US" dirty="0" smtClean="0"/>
              <a:t>Enterprise Environmental Factors</a:t>
            </a:r>
          </a:p>
          <a:p>
            <a:r>
              <a:rPr lang="en-US" dirty="0" smtClean="0"/>
              <a:t>Organizational Process Assets</a:t>
            </a:r>
            <a:endParaRPr lang="en-US" dirty="0"/>
          </a:p>
        </p:txBody>
      </p:sp>
      <p:sp>
        <p:nvSpPr>
          <p:cNvPr id="8" name="TextBox 7"/>
          <p:cNvSpPr txBox="1"/>
          <p:nvPr/>
        </p:nvSpPr>
        <p:spPr>
          <a:xfrm>
            <a:off x="2286000" y="3264632"/>
            <a:ext cx="5257800" cy="584775"/>
          </a:xfrm>
          <a:prstGeom prst="rect">
            <a:avLst/>
          </a:prstGeom>
          <a:noFill/>
        </p:spPr>
        <p:txBody>
          <a:bodyPr wrap="square" rtlCol="0">
            <a:spAutoFit/>
          </a:bodyPr>
          <a:lstStyle/>
          <a:p>
            <a:r>
              <a:rPr lang="en-US" sz="3200" dirty="0" smtClean="0"/>
              <a:t>Estimate Activity Resources</a:t>
            </a:r>
            <a:endParaRPr lang="en-US" sz="3200" dirty="0"/>
          </a:p>
        </p:txBody>
      </p:sp>
      <p:sp>
        <p:nvSpPr>
          <p:cNvPr id="9" name="TextBox 8"/>
          <p:cNvSpPr txBox="1"/>
          <p:nvPr/>
        </p:nvSpPr>
        <p:spPr>
          <a:xfrm>
            <a:off x="1066800" y="3840264"/>
            <a:ext cx="1371600" cy="461665"/>
          </a:xfrm>
          <a:prstGeom prst="rect">
            <a:avLst/>
          </a:prstGeom>
          <a:noFill/>
        </p:spPr>
        <p:txBody>
          <a:bodyPr wrap="square" rtlCol="0">
            <a:spAutoFit/>
          </a:bodyPr>
          <a:lstStyle/>
          <a:p>
            <a:r>
              <a:rPr lang="en-US" sz="2400" b="1" dirty="0" smtClean="0"/>
              <a:t>Inputs</a:t>
            </a:r>
            <a:endParaRPr lang="en-US" sz="2400" b="1" dirty="0"/>
          </a:p>
        </p:txBody>
      </p:sp>
      <p:sp>
        <p:nvSpPr>
          <p:cNvPr id="10" name="TextBox 9"/>
          <p:cNvSpPr txBox="1"/>
          <p:nvPr/>
        </p:nvSpPr>
        <p:spPr>
          <a:xfrm>
            <a:off x="1493520" y="838200"/>
            <a:ext cx="4572000" cy="1815882"/>
          </a:xfrm>
          <a:prstGeom prst="rect">
            <a:avLst/>
          </a:prstGeom>
          <a:noFill/>
        </p:spPr>
        <p:txBody>
          <a:bodyPr wrap="square" rtlCol="0">
            <a:spAutoFit/>
          </a:bodyPr>
          <a:lstStyle/>
          <a:p>
            <a:r>
              <a:rPr lang="en-US" sz="2400" b="1" dirty="0" smtClean="0"/>
              <a:t>Tools and Techniques</a:t>
            </a:r>
          </a:p>
          <a:p>
            <a:r>
              <a:rPr lang="en-US" dirty="0"/>
              <a:t> </a:t>
            </a:r>
            <a:r>
              <a:rPr lang="en-US" dirty="0" smtClean="0"/>
              <a:t>    Expert Judgment</a:t>
            </a:r>
          </a:p>
          <a:p>
            <a:r>
              <a:rPr lang="en-US" dirty="0"/>
              <a:t> </a:t>
            </a:r>
            <a:r>
              <a:rPr lang="en-US" dirty="0" smtClean="0"/>
              <a:t>    Alternative analysis</a:t>
            </a:r>
          </a:p>
          <a:p>
            <a:r>
              <a:rPr lang="en-US" dirty="0"/>
              <a:t> </a:t>
            </a:r>
            <a:r>
              <a:rPr lang="en-US" dirty="0" smtClean="0"/>
              <a:t>    Published estimation data</a:t>
            </a:r>
          </a:p>
          <a:p>
            <a:r>
              <a:rPr lang="en-US" dirty="0"/>
              <a:t> </a:t>
            </a:r>
            <a:r>
              <a:rPr lang="en-US" dirty="0" smtClean="0"/>
              <a:t>    Bottom-up estimating</a:t>
            </a:r>
            <a:endParaRPr lang="en-US" dirty="0"/>
          </a:p>
        </p:txBody>
      </p:sp>
      <p:sp>
        <p:nvSpPr>
          <p:cNvPr id="11" name="Down Arrow 10"/>
          <p:cNvSpPr/>
          <p:nvPr/>
        </p:nvSpPr>
        <p:spPr>
          <a:xfrm>
            <a:off x="4724400" y="225652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543800" y="3869767"/>
            <a:ext cx="1371600" cy="461665"/>
          </a:xfrm>
          <a:prstGeom prst="rect">
            <a:avLst/>
          </a:prstGeom>
          <a:noFill/>
        </p:spPr>
        <p:txBody>
          <a:bodyPr wrap="square" rtlCol="0">
            <a:spAutoFit/>
          </a:bodyPr>
          <a:lstStyle/>
          <a:p>
            <a:r>
              <a:rPr lang="en-US" sz="2400" b="1" dirty="0" smtClean="0"/>
              <a:t>Outputs</a:t>
            </a:r>
            <a:endParaRPr lang="en-US" sz="2400" b="1" dirty="0"/>
          </a:p>
        </p:txBody>
      </p:sp>
      <p:sp>
        <p:nvSpPr>
          <p:cNvPr id="13" name="TextBox 12"/>
          <p:cNvSpPr txBox="1"/>
          <p:nvPr/>
        </p:nvSpPr>
        <p:spPr>
          <a:xfrm>
            <a:off x="4787900" y="4500709"/>
            <a:ext cx="4114800" cy="1785104"/>
          </a:xfrm>
          <a:prstGeom prst="rect">
            <a:avLst/>
          </a:prstGeom>
          <a:noFill/>
        </p:spPr>
        <p:txBody>
          <a:bodyPr wrap="square" rtlCol="0">
            <a:spAutoFit/>
          </a:bodyPr>
          <a:lstStyle/>
          <a:p>
            <a:r>
              <a:rPr lang="en-US" dirty="0" smtClean="0"/>
              <a:t>Activity resource Requirements</a:t>
            </a:r>
          </a:p>
          <a:p>
            <a:endParaRPr lang="en-US" dirty="0" smtClean="0"/>
          </a:p>
          <a:p>
            <a:r>
              <a:rPr lang="en-US" dirty="0" smtClean="0"/>
              <a:t>Resource Breakdown structure</a:t>
            </a:r>
          </a:p>
          <a:p>
            <a:endParaRPr lang="en-US" dirty="0" smtClean="0"/>
          </a:p>
          <a:p>
            <a:r>
              <a:rPr lang="en-US" dirty="0" smtClean="0"/>
              <a:t>Project documents updates</a:t>
            </a:r>
          </a:p>
        </p:txBody>
      </p:sp>
    </p:spTree>
    <p:extLst>
      <p:ext uri="{BB962C8B-B14F-4D97-AF65-F5344CB8AC3E}">
        <p14:creationId xmlns:p14="http://schemas.microsoft.com/office/powerpoint/2010/main" val="1192048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81138"/>
            <a:ext cx="8229600" cy="4525962"/>
          </a:xfrm>
        </p:spPr>
        <p:txBody>
          <a:bodyPr/>
          <a:lstStyle/>
          <a:p>
            <a:r>
              <a:rPr lang="en-US" dirty="0" smtClean="0"/>
              <a:t>Project Charter</a:t>
            </a:r>
          </a:p>
          <a:p>
            <a:r>
              <a:rPr lang="en-US" dirty="0" smtClean="0"/>
              <a:t>WBS</a:t>
            </a:r>
          </a:p>
          <a:p>
            <a:r>
              <a:rPr lang="en-US" dirty="0" smtClean="0"/>
              <a:t>Resource Breakdown Structure</a:t>
            </a:r>
            <a:r>
              <a:rPr lang="en-US" dirty="0" smtClean="0">
                <a:solidFill>
                  <a:srgbClr val="5B53FF"/>
                </a:solidFill>
              </a:rPr>
              <a:t>—identifies a project’s required resources by category and type</a:t>
            </a:r>
          </a:p>
          <a:p>
            <a:r>
              <a:rPr lang="en-US" dirty="0" smtClean="0"/>
              <a:t>Gantt charts</a:t>
            </a:r>
          </a:p>
          <a:p>
            <a:r>
              <a:rPr lang="en-US" dirty="0" smtClean="0"/>
              <a:t>Network charts</a:t>
            </a:r>
          </a:p>
          <a:p>
            <a:r>
              <a:rPr lang="en-US" dirty="0" smtClean="0"/>
              <a:t>Risk register</a:t>
            </a:r>
          </a:p>
          <a:p>
            <a:r>
              <a:rPr lang="en-US" dirty="0" smtClean="0"/>
              <a:t>Lessons learned</a:t>
            </a:r>
          </a:p>
          <a:p>
            <a:r>
              <a:rPr lang="en-US" dirty="0" smtClean="0"/>
              <a:t>All the project documents/databases</a:t>
            </a:r>
            <a:endParaRPr lang="en-US" dirty="0"/>
          </a:p>
        </p:txBody>
      </p:sp>
      <p:sp>
        <p:nvSpPr>
          <p:cNvPr id="3" name="Title 2"/>
          <p:cNvSpPr>
            <a:spLocks noGrp="1"/>
          </p:cNvSpPr>
          <p:nvPr>
            <p:ph type="title"/>
          </p:nvPr>
        </p:nvSpPr>
        <p:spPr>
          <a:xfrm>
            <a:off x="533400" y="274638"/>
            <a:ext cx="8229600" cy="1143000"/>
          </a:xfrm>
        </p:spPr>
        <p:txBody>
          <a:bodyPr/>
          <a:lstStyle/>
          <a:p>
            <a:r>
              <a:rPr lang="en-US" dirty="0" smtClean="0"/>
              <a:t>Project Documents</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48</a:t>
            </a:fld>
            <a:endParaRPr lang="en-US" dirty="0"/>
          </a:p>
        </p:txBody>
      </p:sp>
    </p:spTree>
    <p:extLst>
      <p:ext uri="{BB962C8B-B14F-4D97-AF65-F5344CB8AC3E}">
        <p14:creationId xmlns:p14="http://schemas.microsoft.com/office/powerpoint/2010/main" val="3461735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1381125"/>
            <a:ext cx="8186738" cy="4791075"/>
          </a:xfrm>
        </p:spPr>
        <p:txBody>
          <a:bodyPr/>
          <a:lstStyle/>
          <a:p>
            <a:r>
              <a:rPr lang="en-US" b="1" dirty="0" smtClean="0"/>
              <a:t>Duration</a:t>
            </a:r>
            <a:r>
              <a:rPr lang="en-US" dirty="0" smtClean="0"/>
              <a:t> includes the actual amount of time worked on an activity </a:t>
            </a:r>
            <a:r>
              <a:rPr lang="en-US" i="1" dirty="0" smtClean="0"/>
              <a:t>plus</a:t>
            </a:r>
            <a:r>
              <a:rPr lang="en-US" dirty="0" smtClean="0"/>
              <a:t> elapsed time.</a:t>
            </a:r>
          </a:p>
          <a:p>
            <a:r>
              <a:rPr lang="en-US" b="1" dirty="0" smtClean="0"/>
              <a:t>Effort</a:t>
            </a:r>
            <a:r>
              <a:rPr lang="en-US" dirty="0" smtClean="0"/>
              <a:t> is the number of workdays or work hours required to complete a task.</a:t>
            </a:r>
          </a:p>
          <a:p>
            <a:r>
              <a:rPr lang="en-US" dirty="0" smtClean="0"/>
              <a:t>Effort does not normally equal duration.</a:t>
            </a:r>
          </a:p>
          <a:p>
            <a:r>
              <a:rPr lang="en-US" dirty="0" smtClean="0"/>
              <a:t>People doing the work should help create estimates, and an expert should review them.</a:t>
            </a:r>
          </a:p>
        </p:txBody>
      </p:sp>
      <p:sp>
        <p:nvSpPr>
          <p:cNvPr id="30722" name="Rectangle 2"/>
          <p:cNvSpPr>
            <a:spLocks noGrp="1" noChangeArrowheads="1"/>
          </p:cNvSpPr>
          <p:nvPr>
            <p:ph type="title"/>
          </p:nvPr>
        </p:nvSpPr>
        <p:spPr>
          <a:xfrm>
            <a:off x="381000" y="314325"/>
            <a:ext cx="8229600" cy="1066800"/>
          </a:xfrm>
        </p:spPr>
        <p:txBody>
          <a:bodyPr>
            <a:normAutofit fontScale="90000"/>
          </a:bodyPr>
          <a:lstStyle/>
          <a:p>
            <a:r>
              <a:rPr lang="en-US" dirty="0" smtClean="0"/>
              <a:t>Estimate Activity Duration </a:t>
            </a:r>
            <a:r>
              <a:rPr lang="en-US" dirty="0" smtClean="0">
                <a:solidFill>
                  <a:srgbClr val="5B53FF"/>
                </a:solidFill>
              </a:rPr>
              <a:t>Process</a:t>
            </a:r>
          </a:p>
        </p:txBody>
      </p:sp>
      <p:sp>
        <p:nvSpPr>
          <p:cNvPr id="6" name="Slide Number Placeholder 5"/>
          <p:cNvSpPr>
            <a:spLocks noGrp="1"/>
          </p:cNvSpPr>
          <p:nvPr>
            <p:ph type="sldNum" sz="quarter" idx="11"/>
          </p:nvPr>
        </p:nvSpPr>
        <p:spPr/>
        <p:txBody>
          <a:bodyPr/>
          <a:lstStyle/>
          <a:p>
            <a:pPr>
              <a:defRPr/>
            </a:pPr>
            <a:fld id="{3FF7902D-2E9A-4368-BC8F-780B390E78C2}" type="slidenum">
              <a:rPr lang="en-US" smtClean="0"/>
              <a:pPr>
                <a:defRPr/>
              </a:pPr>
              <a:t>49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7924800" cy="4525962"/>
          </a:xfrm>
        </p:spPr>
        <p:txBody>
          <a:bodyPr/>
          <a:lstStyle/>
          <a:p>
            <a:r>
              <a:rPr lang="en-US" dirty="0"/>
              <a:t>Which tool or technique for collecting requirements is often the most </a:t>
            </a:r>
            <a:r>
              <a:rPr lang="en-US" dirty="0" smtClean="0"/>
              <a:t>expensive </a:t>
            </a:r>
            <a:r>
              <a:rPr lang="en-US" dirty="0"/>
              <a:t>and time consuming</a:t>
            </a:r>
            <a:r>
              <a:rPr lang="en-US" dirty="0" smtClean="0"/>
              <a:t>?</a:t>
            </a:r>
          </a:p>
          <a:p>
            <a:pPr lvl="1"/>
            <a:r>
              <a:rPr lang="en-US" dirty="0" smtClean="0"/>
              <a:t>A.  Interviews</a:t>
            </a:r>
          </a:p>
          <a:p>
            <a:pPr lvl="1"/>
            <a:r>
              <a:rPr lang="en-US" dirty="0" smtClean="0"/>
              <a:t>B.  Focus groups</a:t>
            </a:r>
          </a:p>
          <a:p>
            <a:pPr lvl="1"/>
            <a:r>
              <a:rPr lang="en-US" dirty="0" smtClean="0"/>
              <a:t>C.  Surveys</a:t>
            </a:r>
          </a:p>
          <a:p>
            <a:pPr lvl="1"/>
            <a:r>
              <a:rPr lang="en-US" dirty="0" smtClean="0"/>
              <a:t>D.  Observation</a:t>
            </a:r>
          </a:p>
          <a:p>
            <a:pPr marL="392113" lvl="1" indent="0">
              <a:buNone/>
            </a:pPr>
            <a:endParaRPr lang="en-US" dirty="0"/>
          </a:p>
        </p:txBody>
      </p:sp>
      <p:sp>
        <p:nvSpPr>
          <p:cNvPr id="3" name="Title 2"/>
          <p:cNvSpPr>
            <a:spLocks noGrp="1"/>
          </p:cNvSpPr>
          <p:nvPr>
            <p:ph type="title"/>
          </p:nvPr>
        </p:nvSpPr>
        <p:spPr/>
        <p:txBody>
          <a:bodyPr>
            <a:normAutofit/>
          </a:bodyPr>
          <a:lstStyle/>
          <a:p>
            <a:r>
              <a:rPr lang="en-US" dirty="0" smtClean="0"/>
              <a:t>Review Question 3</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5</a:t>
            </a:fld>
            <a:endParaRPr lang="en-US" dirty="0"/>
          </a:p>
        </p:txBody>
      </p:sp>
    </p:spTree>
    <p:extLst>
      <p:ext uri="{BB962C8B-B14F-4D97-AF65-F5344CB8AC3E}">
        <p14:creationId xmlns:p14="http://schemas.microsoft.com/office/powerpoint/2010/main" val="518753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1500" autoRev="1" fill="remove"/>
                                        <p:tgtEl>
                                          <p:spTgt spid="2">
                                            <p:txEl>
                                              <p:pRg st="1" end="1"/>
                                            </p:txEl>
                                          </p:spTgt>
                                        </p:tgtEl>
                                        <p:attrNameLst>
                                          <p:attrName>style.color</p:attrName>
                                        </p:attrNameLst>
                                      </p:cBhvr>
                                      <p:to>
                                        <a:schemeClr val="bg1"/>
                                      </p:to>
                                    </p:animClr>
                                    <p:animClr clrSpc="rgb" dir="cw">
                                      <p:cBhvr>
                                        <p:cTn id="7" dur="1500" autoRev="1" fill="remove"/>
                                        <p:tgtEl>
                                          <p:spTgt spid="2">
                                            <p:txEl>
                                              <p:pRg st="1" end="1"/>
                                            </p:txEl>
                                          </p:spTgt>
                                        </p:tgtEl>
                                        <p:attrNameLst>
                                          <p:attrName>fillcolor</p:attrName>
                                        </p:attrNameLst>
                                      </p:cBhvr>
                                      <p:to>
                                        <a:schemeClr val="bg1"/>
                                      </p:to>
                                    </p:animClr>
                                    <p:set>
                                      <p:cBhvr>
                                        <p:cTn id="8" dur="1500" autoRev="1" fill="remove"/>
                                        <p:tgtEl>
                                          <p:spTgt spid="2">
                                            <p:txEl>
                                              <p:pRg st="1" end="1"/>
                                            </p:txEl>
                                          </p:spTgt>
                                        </p:tgtEl>
                                        <p:attrNameLst>
                                          <p:attrName>fill.type</p:attrName>
                                        </p:attrNameLst>
                                      </p:cBhvr>
                                      <p:to>
                                        <p:strVal val="solid"/>
                                      </p:to>
                                    </p:set>
                                    <p:set>
                                      <p:cBhvr>
                                        <p:cTn id="9" dur="1500" autoRev="1" fill="remove"/>
                                        <p:tgtEl>
                                          <p:spTgt spid="2">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970"/>
            <a:ext cx="8641080" cy="1143000"/>
          </a:xfrm>
        </p:spPr>
        <p:txBody>
          <a:bodyPr>
            <a:normAutofit fontScale="90000"/>
          </a:bodyPr>
          <a:lstStyle/>
          <a:p>
            <a:r>
              <a:rPr lang="en-US" dirty="0" smtClean="0"/>
              <a:t>Estimate Activity Duration </a:t>
            </a:r>
            <a:r>
              <a:rPr lang="en-US" dirty="0" smtClean="0">
                <a:solidFill>
                  <a:schemeClr val="accent1"/>
                </a:solidFill>
              </a:rPr>
              <a:t>Process</a:t>
            </a:r>
            <a:endParaRPr lang="en-US" dirty="0">
              <a:solidFill>
                <a:schemeClr val="accent1"/>
              </a:solidFill>
            </a:endParaRPr>
          </a:p>
        </p:txBody>
      </p:sp>
      <p:sp>
        <p:nvSpPr>
          <p:cNvPr id="4" name="Rectangle 3"/>
          <p:cNvSpPr/>
          <p:nvPr/>
        </p:nvSpPr>
        <p:spPr>
          <a:xfrm>
            <a:off x="2438400" y="2819400"/>
            <a:ext cx="525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1219200" y="3342739"/>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721600" y="3300585"/>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4291875"/>
            <a:ext cx="4419600" cy="2123658"/>
          </a:xfrm>
          <a:prstGeom prst="rect">
            <a:avLst/>
          </a:prstGeom>
          <a:noFill/>
        </p:spPr>
        <p:txBody>
          <a:bodyPr wrap="square" rtlCol="0">
            <a:spAutoFit/>
          </a:bodyPr>
          <a:lstStyle/>
          <a:p>
            <a:r>
              <a:rPr lang="en-US" dirty="0" smtClean="0"/>
              <a:t>Schedule Management Plan</a:t>
            </a:r>
          </a:p>
          <a:p>
            <a:r>
              <a:rPr lang="en-US" dirty="0" smtClean="0"/>
              <a:t>Activity List/activity attributes</a:t>
            </a:r>
          </a:p>
          <a:p>
            <a:r>
              <a:rPr lang="en-US" dirty="0" smtClean="0"/>
              <a:t>Resource calendars</a:t>
            </a:r>
          </a:p>
          <a:p>
            <a:r>
              <a:rPr lang="en-US" dirty="0" smtClean="0"/>
              <a:t>Risk register</a:t>
            </a:r>
          </a:p>
          <a:p>
            <a:r>
              <a:rPr lang="en-US" dirty="0" smtClean="0"/>
              <a:t>Enterprise Environmental Factors</a:t>
            </a:r>
          </a:p>
          <a:p>
            <a:r>
              <a:rPr lang="en-US" dirty="0" smtClean="0"/>
              <a:t>Organizational Process Assets</a:t>
            </a:r>
            <a:endParaRPr lang="en-US" dirty="0"/>
          </a:p>
        </p:txBody>
      </p:sp>
      <p:sp>
        <p:nvSpPr>
          <p:cNvPr id="8" name="TextBox 7"/>
          <p:cNvSpPr txBox="1"/>
          <p:nvPr/>
        </p:nvSpPr>
        <p:spPr>
          <a:xfrm>
            <a:off x="2758440" y="3198698"/>
            <a:ext cx="5257800" cy="584775"/>
          </a:xfrm>
          <a:prstGeom prst="rect">
            <a:avLst/>
          </a:prstGeom>
          <a:noFill/>
        </p:spPr>
        <p:txBody>
          <a:bodyPr wrap="square" rtlCol="0">
            <a:spAutoFit/>
          </a:bodyPr>
          <a:lstStyle/>
          <a:p>
            <a:r>
              <a:rPr lang="en-US" sz="3200" dirty="0" smtClean="0"/>
              <a:t>Estimate Activity Duration</a:t>
            </a:r>
            <a:endParaRPr lang="en-US" sz="3200" dirty="0"/>
          </a:p>
        </p:txBody>
      </p:sp>
      <p:sp>
        <p:nvSpPr>
          <p:cNvPr id="9" name="TextBox 8"/>
          <p:cNvSpPr txBox="1"/>
          <p:nvPr/>
        </p:nvSpPr>
        <p:spPr>
          <a:xfrm>
            <a:off x="1143000" y="3764637"/>
            <a:ext cx="1371600" cy="461665"/>
          </a:xfrm>
          <a:prstGeom prst="rect">
            <a:avLst/>
          </a:prstGeom>
          <a:noFill/>
        </p:spPr>
        <p:txBody>
          <a:bodyPr wrap="square" rtlCol="0">
            <a:spAutoFit/>
          </a:bodyPr>
          <a:lstStyle/>
          <a:p>
            <a:r>
              <a:rPr lang="en-US" sz="2400" b="1" dirty="0" smtClean="0"/>
              <a:t>Inputs</a:t>
            </a:r>
            <a:endParaRPr lang="en-US" sz="2400" b="1" dirty="0"/>
          </a:p>
        </p:txBody>
      </p:sp>
      <p:sp>
        <p:nvSpPr>
          <p:cNvPr id="10" name="TextBox 9"/>
          <p:cNvSpPr txBox="1"/>
          <p:nvPr/>
        </p:nvSpPr>
        <p:spPr>
          <a:xfrm>
            <a:off x="1676400" y="991783"/>
            <a:ext cx="4572000" cy="1477328"/>
          </a:xfrm>
          <a:prstGeom prst="rect">
            <a:avLst/>
          </a:prstGeom>
          <a:noFill/>
        </p:spPr>
        <p:txBody>
          <a:bodyPr wrap="square" rtlCol="0">
            <a:spAutoFit/>
          </a:bodyPr>
          <a:lstStyle/>
          <a:p>
            <a:r>
              <a:rPr lang="en-US" sz="2400" b="1" dirty="0" smtClean="0"/>
              <a:t>Tools and Techniques</a:t>
            </a:r>
          </a:p>
          <a:p>
            <a:r>
              <a:rPr lang="en-US" dirty="0"/>
              <a:t> </a:t>
            </a:r>
            <a:r>
              <a:rPr lang="en-US" dirty="0" smtClean="0"/>
              <a:t>    Expert Judgment</a:t>
            </a:r>
          </a:p>
          <a:p>
            <a:r>
              <a:rPr lang="en-US" dirty="0"/>
              <a:t> </a:t>
            </a:r>
            <a:r>
              <a:rPr lang="en-US" dirty="0" smtClean="0"/>
              <a:t>    Analogous estimating</a:t>
            </a:r>
          </a:p>
          <a:p>
            <a:r>
              <a:rPr lang="en-US" dirty="0"/>
              <a:t> </a:t>
            </a:r>
            <a:r>
              <a:rPr lang="en-US" dirty="0" smtClean="0"/>
              <a:t>    Parametric estimating</a:t>
            </a:r>
            <a:endParaRPr lang="en-US" dirty="0"/>
          </a:p>
        </p:txBody>
      </p:sp>
      <p:sp>
        <p:nvSpPr>
          <p:cNvPr id="11" name="Down Arrow 10"/>
          <p:cNvSpPr/>
          <p:nvPr/>
        </p:nvSpPr>
        <p:spPr>
          <a:xfrm>
            <a:off x="4876800" y="2167226"/>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96200" y="3805535"/>
            <a:ext cx="1371600" cy="461665"/>
          </a:xfrm>
          <a:prstGeom prst="rect">
            <a:avLst/>
          </a:prstGeom>
          <a:noFill/>
        </p:spPr>
        <p:txBody>
          <a:bodyPr wrap="square" rtlCol="0">
            <a:spAutoFit/>
          </a:bodyPr>
          <a:lstStyle/>
          <a:p>
            <a:r>
              <a:rPr lang="en-US" sz="2400" b="1" dirty="0" smtClean="0"/>
              <a:t>Outputs</a:t>
            </a:r>
            <a:endParaRPr lang="en-US" sz="2400" b="1" dirty="0"/>
          </a:p>
        </p:txBody>
      </p:sp>
      <p:sp>
        <p:nvSpPr>
          <p:cNvPr id="13" name="TextBox 12"/>
          <p:cNvSpPr txBox="1"/>
          <p:nvPr/>
        </p:nvSpPr>
        <p:spPr>
          <a:xfrm>
            <a:off x="5201920" y="4369087"/>
            <a:ext cx="3733800" cy="1107996"/>
          </a:xfrm>
          <a:prstGeom prst="rect">
            <a:avLst/>
          </a:prstGeom>
          <a:noFill/>
        </p:spPr>
        <p:txBody>
          <a:bodyPr wrap="square" rtlCol="0">
            <a:spAutoFit/>
          </a:bodyPr>
          <a:lstStyle/>
          <a:p>
            <a:r>
              <a:rPr lang="en-US" dirty="0" smtClean="0"/>
              <a:t>Activities duration estimates</a:t>
            </a:r>
          </a:p>
          <a:p>
            <a:endParaRPr lang="en-US" dirty="0" smtClean="0"/>
          </a:p>
          <a:p>
            <a:r>
              <a:rPr lang="en-US" dirty="0" smtClean="0"/>
              <a:t>Project documents updates</a:t>
            </a:r>
          </a:p>
        </p:txBody>
      </p:sp>
    </p:spTree>
    <p:extLst>
      <p:ext uri="{BB962C8B-B14F-4D97-AF65-F5344CB8AC3E}">
        <p14:creationId xmlns:p14="http://schemas.microsoft.com/office/powerpoint/2010/main" val="1537936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5278" t="14843" r="17222" b="25000"/>
          <a:stretch/>
        </p:blipFill>
        <p:spPr>
          <a:xfrm>
            <a:off x="533400" y="270933"/>
            <a:ext cx="8077200" cy="6282267"/>
          </a:xfrm>
          <a:prstGeom prst="rect">
            <a:avLst/>
          </a:prstGeom>
        </p:spPr>
      </p:pic>
    </p:spTree>
    <p:extLst>
      <p:ext uri="{BB962C8B-B14F-4D97-AF65-F5344CB8AC3E}">
        <p14:creationId xmlns:p14="http://schemas.microsoft.com/office/powerpoint/2010/main" val="1714150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r>
              <a:rPr lang="en-US" dirty="0" smtClean="0"/>
              <a:t>Instead of providing activity estimates as a discrete number, such as four weeks, it’s often helpful to create a </a:t>
            </a:r>
            <a:r>
              <a:rPr lang="en-US" b="1" dirty="0" smtClean="0"/>
              <a:t>three-point estimate</a:t>
            </a:r>
          </a:p>
          <a:p>
            <a:pPr lvl="1"/>
            <a:r>
              <a:rPr lang="en-US" dirty="0" smtClean="0"/>
              <a:t>an estimate that includes an optimistic, most likely, and pessimistic estimate, such as three weeks for the optimistic, four weeks for the most likely, and five weeks for the pessimistic estimate</a:t>
            </a:r>
          </a:p>
          <a:p>
            <a:r>
              <a:rPr lang="en-US" dirty="0" smtClean="0"/>
              <a:t>Three-point estimates are needed for PERT and Monte Carlo simulations.</a:t>
            </a:r>
          </a:p>
        </p:txBody>
      </p:sp>
      <p:sp>
        <p:nvSpPr>
          <p:cNvPr id="31746" name="Rectangle 2"/>
          <p:cNvSpPr>
            <a:spLocks noGrp="1" noChangeArrowheads="1"/>
          </p:cNvSpPr>
          <p:nvPr>
            <p:ph type="title"/>
          </p:nvPr>
        </p:nvSpPr>
        <p:spPr/>
        <p:txBody>
          <a:bodyPr/>
          <a:lstStyle/>
          <a:p>
            <a:r>
              <a:rPr lang="en-US" dirty="0" smtClean="0"/>
              <a:t>Three-Point Estimates</a:t>
            </a:r>
          </a:p>
        </p:txBody>
      </p:sp>
      <p:sp>
        <p:nvSpPr>
          <p:cNvPr id="6" name="Slide Number Placeholder 5"/>
          <p:cNvSpPr>
            <a:spLocks noGrp="1"/>
          </p:cNvSpPr>
          <p:nvPr>
            <p:ph type="sldNum" sz="quarter" idx="11"/>
          </p:nvPr>
        </p:nvSpPr>
        <p:spPr/>
        <p:txBody>
          <a:bodyPr/>
          <a:lstStyle/>
          <a:p>
            <a:pPr>
              <a:defRPr/>
            </a:pPr>
            <a:fld id="{AD458F38-7F74-4F04-A54C-61AF37FECED0}" type="slidenum">
              <a:rPr lang="en-US" smtClean="0"/>
              <a:pPr>
                <a:defRPr/>
              </a:pPr>
              <a:t>52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500062" y="1381125"/>
            <a:ext cx="8186738" cy="4791075"/>
          </a:xfrm>
        </p:spPr>
        <p:txBody>
          <a:bodyPr/>
          <a:lstStyle/>
          <a:p>
            <a:pPr>
              <a:lnSpc>
                <a:spcPct val="90000"/>
              </a:lnSpc>
            </a:pPr>
            <a:r>
              <a:rPr lang="en-US" dirty="0" smtClean="0"/>
              <a:t>Uses results of the other time management processes to determine the start and end date of the project</a:t>
            </a:r>
          </a:p>
          <a:p>
            <a:pPr>
              <a:lnSpc>
                <a:spcPct val="90000"/>
              </a:lnSpc>
            </a:pPr>
            <a:r>
              <a:rPr lang="en-US" dirty="0" smtClean="0"/>
              <a:t>Looks for concurrency opportunities, given resource limitations</a:t>
            </a:r>
          </a:p>
          <a:p>
            <a:pPr>
              <a:lnSpc>
                <a:spcPct val="90000"/>
              </a:lnSpc>
            </a:pPr>
            <a:r>
              <a:rPr lang="en-US" dirty="0" smtClean="0"/>
              <a:t>Ultimate goal is to create a realistic project schedule that provides a basis for monitoring project progress for the time dimension of the project</a:t>
            </a:r>
          </a:p>
          <a:p>
            <a:pPr>
              <a:lnSpc>
                <a:spcPct val="90000"/>
              </a:lnSpc>
            </a:pPr>
            <a:r>
              <a:rPr lang="en-US" dirty="0" smtClean="0"/>
              <a:t>Important tools and techniques include Gantt charts, critical path analysis, and critical chain scheduling, and PERT analysis</a:t>
            </a:r>
          </a:p>
        </p:txBody>
      </p:sp>
      <p:sp>
        <p:nvSpPr>
          <p:cNvPr id="32770" name="Rectangle 2"/>
          <p:cNvSpPr>
            <a:spLocks noGrp="1" noChangeArrowheads="1"/>
          </p:cNvSpPr>
          <p:nvPr>
            <p:ph type="title"/>
          </p:nvPr>
        </p:nvSpPr>
        <p:spPr>
          <a:xfrm>
            <a:off x="457200" y="238125"/>
            <a:ext cx="8229600" cy="1066800"/>
          </a:xfrm>
        </p:spPr>
        <p:txBody>
          <a:bodyPr>
            <a:normAutofit/>
          </a:bodyPr>
          <a:lstStyle/>
          <a:p>
            <a:r>
              <a:rPr lang="en-US" dirty="0" smtClean="0"/>
              <a:t>Develop the Schedule </a:t>
            </a:r>
            <a:r>
              <a:rPr lang="en-US" dirty="0" smtClean="0">
                <a:solidFill>
                  <a:srgbClr val="5B53FF"/>
                </a:solidFill>
              </a:rPr>
              <a:t>Process</a:t>
            </a:r>
          </a:p>
        </p:txBody>
      </p:sp>
      <p:sp>
        <p:nvSpPr>
          <p:cNvPr id="6" name="Slide Number Placeholder 5"/>
          <p:cNvSpPr>
            <a:spLocks noGrp="1"/>
          </p:cNvSpPr>
          <p:nvPr>
            <p:ph type="sldNum" sz="quarter" idx="11"/>
          </p:nvPr>
        </p:nvSpPr>
        <p:spPr/>
        <p:txBody>
          <a:bodyPr/>
          <a:lstStyle/>
          <a:p>
            <a:pPr>
              <a:defRPr/>
            </a:pPr>
            <a:fld id="{EEF0914C-B560-4916-A481-53F2E5D7B739}" type="slidenum">
              <a:rPr lang="en-US" smtClean="0"/>
              <a:pPr>
                <a:defRPr/>
              </a:pPr>
              <a:t>53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970"/>
            <a:ext cx="8641080" cy="1143000"/>
          </a:xfrm>
        </p:spPr>
        <p:txBody>
          <a:bodyPr>
            <a:normAutofit/>
          </a:bodyPr>
          <a:lstStyle/>
          <a:p>
            <a:r>
              <a:rPr lang="en-US" dirty="0" smtClean="0"/>
              <a:t>Develop Schedule </a:t>
            </a:r>
            <a:r>
              <a:rPr lang="en-US" dirty="0" smtClean="0">
                <a:solidFill>
                  <a:schemeClr val="accent1"/>
                </a:solidFill>
              </a:rPr>
              <a:t>Process</a:t>
            </a:r>
            <a:endParaRPr lang="en-US" dirty="0">
              <a:solidFill>
                <a:schemeClr val="accent1"/>
              </a:solidFill>
            </a:endParaRPr>
          </a:p>
        </p:txBody>
      </p:sp>
      <p:sp>
        <p:nvSpPr>
          <p:cNvPr id="4" name="Rectangle 3"/>
          <p:cNvSpPr/>
          <p:nvPr/>
        </p:nvSpPr>
        <p:spPr>
          <a:xfrm>
            <a:off x="2209800" y="2819400"/>
            <a:ext cx="525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947420" y="3346752"/>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510780" y="3341876"/>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5440" y="4318001"/>
            <a:ext cx="4572000" cy="2123658"/>
          </a:xfrm>
          <a:prstGeom prst="rect">
            <a:avLst/>
          </a:prstGeom>
          <a:noFill/>
        </p:spPr>
        <p:txBody>
          <a:bodyPr wrap="square" rtlCol="0">
            <a:spAutoFit/>
          </a:bodyPr>
          <a:lstStyle/>
          <a:p>
            <a:r>
              <a:rPr lang="en-US" dirty="0" smtClean="0"/>
              <a:t>Schedule Management Plan</a:t>
            </a:r>
          </a:p>
          <a:p>
            <a:r>
              <a:rPr lang="en-US" dirty="0" smtClean="0"/>
              <a:t>Activity List/activity attributes</a:t>
            </a:r>
          </a:p>
          <a:p>
            <a:r>
              <a:rPr lang="en-US" dirty="0" smtClean="0"/>
              <a:t>Project schedule network diagrams</a:t>
            </a:r>
          </a:p>
          <a:p>
            <a:r>
              <a:rPr lang="en-US" dirty="0" smtClean="0"/>
              <a:t>Resource calendars</a:t>
            </a:r>
          </a:p>
          <a:p>
            <a:r>
              <a:rPr lang="en-US" dirty="0" smtClean="0"/>
              <a:t>Enterprise Environmental Factors</a:t>
            </a:r>
          </a:p>
          <a:p>
            <a:r>
              <a:rPr lang="en-US" dirty="0" smtClean="0"/>
              <a:t>Organizational Process Assets</a:t>
            </a:r>
            <a:endParaRPr lang="en-US" dirty="0"/>
          </a:p>
        </p:txBody>
      </p:sp>
      <p:sp>
        <p:nvSpPr>
          <p:cNvPr id="8" name="TextBox 7"/>
          <p:cNvSpPr txBox="1"/>
          <p:nvPr/>
        </p:nvSpPr>
        <p:spPr>
          <a:xfrm>
            <a:off x="3139440" y="3225512"/>
            <a:ext cx="3718560" cy="584775"/>
          </a:xfrm>
          <a:prstGeom prst="rect">
            <a:avLst/>
          </a:prstGeom>
          <a:noFill/>
        </p:spPr>
        <p:txBody>
          <a:bodyPr wrap="square" rtlCol="0">
            <a:spAutoFit/>
          </a:bodyPr>
          <a:lstStyle/>
          <a:p>
            <a:r>
              <a:rPr lang="en-US" sz="3200" dirty="0" smtClean="0"/>
              <a:t>Develop Schedule</a:t>
            </a:r>
            <a:endParaRPr lang="en-US" sz="3200" dirty="0"/>
          </a:p>
        </p:txBody>
      </p:sp>
      <p:sp>
        <p:nvSpPr>
          <p:cNvPr id="9" name="TextBox 8"/>
          <p:cNvSpPr txBox="1"/>
          <p:nvPr/>
        </p:nvSpPr>
        <p:spPr>
          <a:xfrm>
            <a:off x="816610" y="3752427"/>
            <a:ext cx="1371600" cy="461665"/>
          </a:xfrm>
          <a:prstGeom prst="rect">
            <a:avLst/>
          </a:prstGeom>
          <a:noFill/>
        </p:spPr>
        <p:txBody>
          <a:bodyPr wrap="square" rtlCol="0">
            <a:spAutoFit/>
          </a:bodyPr>
          <a:lstStyle/>
          <a:p>
            <a:r>
              <a:rPr lang="en-US" sz="2400" b="1" dirty="0" smtClean="0"/>
              <a:t>Inputs</a:t>
            </a:r>
            <a:endParaRPr lang="en-US" sz="2400" b="1" dirty="0"/>
          </a:p>
        </p:txBody>
      </p:sp>
      <p:sp>
        <p:nvSpPr>
          <p:cNvPr id="10" name="TextBox 9"/>
          <p:cNvSpPr txBox="1"/>
          <p:nvPr/>
        </p:nvSpPr>
        <p:spPr>
          <a:xfrm>
            <a:off x="1143000" y="720574"/>
            <a:ext cx="5036695" cy="1815882"/>
          </a:xfrm>
          <a:prstGeom prst="rect">
            <a:avLst/>
          </a:prstGeom>
          <a:noFill/>
        </p:spPr>
        <p:txBody>
          <a:bodyPr wrap="square" rtlCol="0">
            <a:spAutoFit/>
          </a:bodyPr>
          <a:lstStyle/>
          <a:p>
            <a:r>
              <a:rPr lang="en-US" sz="2400" b="1" dirty="0" smtClean="0"/>
              <a:t>Tools and Techniques</a:t>
            </a:r>
          </a:p>
          <a:p>
            <a:r>
              <a:rPr lang="en-US" dirty="0"/>
              <a:t> </a:t>
            </a:r>
            <a:r>
              <a:rPr lang="en-US" dirty="0" smtClean="0"/>
              <a:t>    Schedule network analysis</a:t>
            </a:r>
          </a:p>
          <a:p>
            <a:r>
              <a:rPr lang="en-US" dirty="0"/>
              <a:t> </a:t>
            </a:r>
            <a:r>
              <a:rPr lang="en-US" dirty="0" smtClean="0"/>
              <a:t>    CPM/CCM/PERT</a:t>
            </a:r>
          </a:p>
          <a:p>
            <a:r>
              <a:rPr lang="en-US" dirty="0"/>
              <a:t> </a:t>
            </a:r>
            <a:r>
              <a:rPr lang="en-US" dirty="0" smtClean="0"/>
              <a:t>    Resource optimization techniques</a:t>
            </a:r>
          </a:p>
          <a:p>
            <a:r>
              <a:rPr lang="en-US" dirty="0"/>
              <a:t> </a:t>
            </a:r>
            <a:r>
              <a:rPr lang="en-US" dirty="0" smtClean="0"/>
              <a:t>    Modeling techniques</a:t>
            </a:r>
            <a:endParaRPr lang="en-US" dirty="0"/>
          </a:p>
        </p:txBody>
      </p:sp>
      <p:sp>
        <p:nvSpPr>
          <p:cNvPr id="11" name="Down Arrow 10"/>
          <p:cNvSpPr/>
          <p:nvPr/>
        </p:nvSpPr>
        <p:spPr>
          <a:xfrm>
            <a:off x="4648200" y="2158999"/>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467600" y="3805535"/>
            <a:ext cx="1371600" cy="461665"/>
          </a:xfrm>
          <a:prstGeom prst="rect">
            <a:avLst/>
          </a:prstGeom>
          <a:noFill/>
        </p:spPr>
        <p:txBody>
          <a:bodyPr wrap="square" rtlCol="0">
            <a:spAutoFit/>
          </a:bodyPr>
          <a:lstStyle/>
          <a:p>
            <a:r>
              <a:rPr lang="en-US" sz="2400" b="1" dirty="0" smtClean="0"/>
              <a:t>Outputs</a:t>
            </a:r>
            <a:endParaRPr lang="en-US" sz="2400" b="1" dirty="0"/>
          </a:p>
        </p:txBody>
      </p:sp>
      <p:sp>
        <p:nvSpPr>
          <p:cNvPr id="13" name="TextBox 12"/>
          <p:cNvSpPr txBox="1"/>
          <p:nvPr/>
        </p:nvSpPr>
        <p:spPr>
          <a:xfrm>
            <a:off x="5821680" y="4339280"/>
            <a:ext cx="2819400" cy="2123658"/>
          </a:xfrm>
          <a:prstGeom prst="rect">
            <a:avLst/>
          </a:prstGeom>
          <a:noFill/>
        </p:spPr>
        <p:txBody>
          <a:bodyPr wrap="square" rtlCol="0">
            <a:spAutoFit/>
          </a:bodyPr>
          <a:lstStyle/>
          <a:p>
            <a:r>
              <a:rPr lang="en-US" dirty="0" smtClean="0"/>
              <a:t>Schedule baseline</a:t>
            </a:r>
          </a:p>
          <a:p>
            <a:r>
              <a:rPr lang="en-US" dirty="0" smtClean="0"/>
              <a:t>Project schedule</a:t>
            </a:r>
          </a:p>
          <a:p>
            <a:r>
              <a:rPr lang="en-US" dirty="0" smtClean="0"/>
              <a:t>Schedule data</a:t>
            </a:r>
          </a:p>
          <a:p>
            <a:r>
              <a:rPr lang="en-US" dirty="0" smtClean="0"/>
              <a:t>Project calendars</a:t>
            </a:r>
          </a:p>
          <a:p>
            <a:r>
              <a:rPr lang="en-US" dirty="0" smtClean="0"/>
              <a:t>Project documents updates</a:t>
            </a:r>
          </a:p>
        </p:txBody>
      </p:sp>
    </p:spTree>
    <p:extLst>
      <p:ext uri="{BB962C8B-B14F-4D97-AF65-F5344CB8AC3E}">
        <p14:creationId xmlns:p14="http://schemas.microsoft.com/office/powerpoint/2010/main" val="1258010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401637" y="1371600"/>
            <a:ext cx="8186738" cy="4791075"/>
          </a:xfrm>
        </p:spPr>
        <p:txBody>
          <a:bodyPr/>
          <a:lstStyle/>
          <a:p>
            <a:pPr>
              <a:lnSpc>
                <a:spcPct val="90000"/>
              </a:lnSpc>
            </a:pPr>
            <a:r>
              <a:rPr lang="en-US" b="1" dirty="0" smtClean="0"/>
              <a:t>Gantt charts</a:t>
            </a:r>
            <a:r>
              <a:rPr lang="en-US" dirty="0" smtClean="0"/>
              <a:t> provide a standard format for displaying project schedule information by listing project activities and their corresponding start and finish dates in a calendar format.</a:t>
            </a:r>
          </a:p>
          <a:p>
            <a:pPr>
              <a:lnSpc>
                <a:spcPct val="90000"/>
              </a:lnSpc>
            </a:pPr>
            <a:r>
              <a:rPr lang="en-US" dirty="0" smtClean="0"/>
              <a:t>Symbols include:</a:t>
            </a:r>
          </a:p>
          <a:p>
            <a:pPr lvl="1">
              <a:lnSpc>
                <a:spcPct val="90000"/>
              </a:lnSpc>
            </a:pPr>
            <a:r>
              <a:rPr lang="en-US" dirty="0" smtClean="0"/>
              <a:t>A black diamond: a milestone </a:t>
            </a:r>
          </a:p>
          <a:p>
            <a:pPr lvl="1">
              <a:lnSpc>
                <a:spcPct val="90000"/>
              </a:lnSpc>
            </a:pPr>
            <a:r>
              <a:rPr lang="en-US" dirty="0" smtClean="0"/>
              <a:t>Thick black bars: summary tasks</a:t>
            </a:r>
          </a:p>
          <a:p>
            <a:pPr lvl="1">
              <a:lnSpc>
                <a:spcPct val="90000"/>
              </a:lnSpc>
            </a:pPr>
            <a:r>
              <a:rPr lang="en-US" dirty="0" smtClean="0"/>
              <a:t>Lighter horizontal bars: durations of tasks</a:t>
            </a:r>
          </a:p>
          <a:p>
            <a:pPr lvl="1">
              <a:lnSpc>
                <a:spcPct val="90000"/>
              </a:lnSpc>
            </a:pPr>
            <a:r>
              <a:rPr lang="en-US" dirty="0" smtClean="0"/>
              <a:t>Arrows: dependencies between tasks</a:t>
            </a:r>
          </a:p>
          <a:p>
            <a:pPr>
              <a:lnSpc>
                <a:spcPct val="90000"/>
              </a:lnSpc>
            </a:pPr>
            <a:endParaRPr lang="en-US" dirty="0" smtClean="0"/>
          </a:p>
        </p:txBody>
      </p:sp>
      <p:sp>
        <p:nvSpPr>
          <p:cNvPr id="33794" name="Rectangle 2"/>
          <p:cNvSpPr>
            <a:spLocks noGrp="1" noChangeArrowheads="1"/>
          </p:cNvSpPr>
          <p:nvPr>
            <p:ph type="title"/>
          </p:nvPr>
        </p:nvSpPr>
        <p:spPr>
          <a:xfrm>
            <a:off x="304800" y="390525"/>
            <a:ext cx="8229600" cy="838200"/>
          </a:xfrm>
        </p:spPr>
        <p:txBody>
          <a:bodyPr/>
          <a:lstStyle/>
          <a:p>
            <a:r>
              <a:rPr lang="en-US" dirty="0" smtClean="0"/>
              <a:t>Gantt Charts</a:t>
            </a:r>
          </a:p>
        </p:txBody>
      </p:sp>
      <p:sp>
        <p:nvSpPr>
          <p:cNvPr id="6" name="Slide Number Placeholder 5"/>
          <p:cNvSpPr>
            <a:spLocks noGrp="1"/>
          </p:cNvSpPr>
          <p:nvPr>
            <p:ph type="sldNum" sz="quarter" idx="11"/>
          </p:nvPr>
        </p:nvSpPr>
        <p:spPr/>
        <p:txBody>
          <a:bodyPr/>
          <a:lstStyle/>
          <a:p>
            <a:pPr>
              <a:defRPr/>
            </a:pPr>
            <a:fld id="{1FDE96D3-A52F-45D5-B2AF-E5E47A603FE7}" type="slidenum">
              <a:rPr lang="en-US" smtClean="0"/>
              <a:pPr>
                <a:defRPr/>
              </a:pPr>
              <a:t>55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arn(inVertical)">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down)">
                                      <p:cBhvr>
                                        <p:cTn id="12" dur="500"/>
                                        <p:tgtEl>
                                          <p:spTgt spid="33795">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Effect transition="in" filter="wipe(down)">
                                      <p:cBhvr>
                                        <p:cTn id="15" dur="500"/>
                                        <p:tgtEl>
                                          <p:spTgt spid="33795">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3795">
                                            <p:txEl>
                                              <p:pRg st="3" end="3"/>
                                            </p:txEl>
                                          </p:spTgt>
                                        </p:tgtEl>
                                        <p:attrNameLst>
                                          <p:attrName>style.visibility</p:attrName>
                                        </p:attrNameLst>
                                      </p:cBhvr>
                                      <p:to>
                                        <p:strVal val="visible"/>
                                      </p:to>
                                    </p:set>
                                    <p:animEffect transition="in" filter="wipe(down)">
                                      <p:cBhvr>
                                        <p:cTn id="18" dur="500"/>
                                        <p:tgtEl>
                                          <p:spTgt spid="33795">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wipe(down)">
                                      <p:cBhvr>
                                        <p:cTn id="21" dur="500"/>
                                        <p:tgtEl>
                                          <p:spTgt spid="33795">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3795">
                                            <p:txEl>
                                              <p:pRg st="5" end="5"/>
                                            </p:txEl>
                                          </p:spTgt>
                                        </p:tgtEl>
                                        <p:attrNameLst>
                                          <p:attrName>style.visibility</p:attrName>
                                        </p:attrNameLst>
                                      </p:cBhvr>
                                      <p:to>
                                        <p:strVal val="visible"/>
                                      </p:to>
                                    </p:set>
                                    <p:animEffect transition="in" filter="wipe(down)">
                                      <p:cBhvr>
                                        <p:cTn id="24" dur="5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dirty="0" smtClean="0"/>
              <a:t>Figure 6-5. Gantt Chart for Project X</a:t>
            </a:r>
          </a:p>
        </p:txBody>
      </p:sp>
      <p:sp>
        <p:nvSpPr>
          <p:cNvPr id="7" name="Slide Number Placeholder 6"/>
          <p:cNvSpPr>
            <a:spLocks noGrp="1"/>
          </p:cNvSpPr>
          <p:nvPr>
            <p:ph type="sldNum" sz="quarter" idx="11"/>
          </p:nvPr>
        </p:nvSpPr>
        <p:spPr/>
        <p:txBody>
          <a:bodyPr/>
          <a:lstStyle/>
          <a:p>
            <a:pPr>
              <a:buFontTx/>
              <a:buNone/>
              <a:defRPr/>
            </a:pPr>
            <a:fld id="{F3784B9A-2398-468D-9D00-2729FA002109}" type="slidenum">
              <a:rPr lang="en-US" smtClean="0"/>
              <a:pPr>
                <a:buFontTx/>
                <a:buNone/>
                <a:defRPr/>
              </a:pPr>
              <a:t>56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4" y="1600200"/>
            <a:ext cx="8886966" cy="3518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1"/>
            <a:ext cx="8229600" cy="1143000"/>
          </a:xfrm>
        </p:spPr>
        <p:txBody>
          <a:bodyPr>
            <a:normAutofit fontScale="90000"/>
          </a:bodyPr>
          <a:lstStyle/>
          <a:p>
            <a:r>
              <a:rPr lang="en-US" sz="3600" dirty="0" smtClean="0"/>
              <a:t>Figure 6-6. Gantt Chart for Software Launch Project</a:t>
            </a:r>
            <a:endParaRPr lang="en-US" dirty="0" smtClean="0"/>
          </a:p>
        </p:txBody>
      </p:sp>
      <p:sp>
        <p:nvSpPr>
          <p:cNvPr id="6" name="Slide Number Placeholder 5"/>
          <p:cNvSpPr>
            <a:spLocks noGrp="1"/>
          </p:cNvSpPr>
          <p:nvPr>
            <p:ph type="sldNum" sz="quarter" idx="11"/>
          </p:nvPr>
        </p:nvSpPr>
        <p:spPr/>
        <p:txBody>
          <a:bodyPr/>
          <a:lstStyle/>
          <a:p>
            <a:pPr>
              <a:buFontTx/>
              <a:buNone/>
              <a:defRPr/>
            </a:pPr>
            <a:fld id="{B9A2A0F0-42CA-4FF4-8D02-0516D9A5FAB1}" type="slidenum">
              <a:rPr lang="en-US" smtClean="0"/>
              <a:pPr>
                <a:buFontTx/>
                <a:buNone/>
                <a:defRPr/>
              </a:pPr>
              <a:t>57</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790" y="1334515"/>
            <a:ext cx="6278410" cy="5142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dirty="0" smtClean="0"/>
              <a:t>Many people like to focus on meeting milestones, especially for large projects.</a:t>
            </a:r>
          </a:p>
          <a:p>
            <a:r>
              <a:rPr lang="en-US" dirty="0" smtClean="0"/>
              <a:t>Milestones emphasize important events or accomplishments on projects.</a:t>
            </a:r>
          </a:p>
          <a:p>
            <a:r>
              <a:rPr lang="en-US" dirty="0" smtClean="0"/>
              <a:t>Normally, you create a milestone by entering tasks with a zero duration, or you can mark any task as a milestone.</a:t>
            </a:r>
          </a:p>
          <a:p>
            <a:pPr lvl="1"/>
            <a:endParaRPr lang="en-US" dirty="0" smtClean="0"/>
          </a:p>
        </p:txBody>
      </p:sp>
      <p:sp>
        <p:nvSpPr>
          <p:cNvPr id="36866" name="Rectangle 2"/>
          <p:cNvSpPr>
            <a:spLocks noGrp="1" noChangeArrowheads="1"/>
          </p:cNvSpPr>
          <p:nvPr>
            <p:ph type="title"/>
          </p:nvPr>
        </p:nvSpPr>
        <p:spPr>
          <a:xfrm>
            <a:off x="381000" y="274638"/>
            <a:ext cx="8305800" cy="868362"/>
          </a:xfrm>
        </p:spPr>
        <p:txBody>
          <a:bodyPr>
            <a:normAutofit fontScale="90000"/>
          </a:bodyPr>
          <a:lstStyle/>
          <a:p>
            <a:r>
              <a:rPr lang="en-US" dirty="0" smtClean="0"/>
              <a:t>Adding Milestones to Gantt Charts</a:t>
            </a:r>
          </a:p>
        </p:txBody>
      </p:sp>
      <p:sp>
        <p:nvSpPr>
          <p:cNvPr id="6" name="Slide Number Placeholder 5"/>
          <p:cNvSpPr>
            <a:spLocks noGrp="1"/>
          </p:cNvSpPr>
          <p:nvPr>
            <p:ph type="sldNum" sz="quarter" idx="11"/>
          </p:nvPr>
        </p:nvSpPr>
        <p:spPr/>
        <p:txBody>
          <a:bodyPr/>
          <a:lstStyle/>
          <a:p>
            <a:pPr>
              <a:defRPr/>
            </a:pPr>
            <a:fld id="{2C850C89-3CD0-4104-9DBD-5E8728FD873E}" type="slidenum">
              <a:rPr lang="en-US" smtClean="0"/>
              <a:pPr>
                <a:defRPr/>
              </a:pPr>
              <a:t>58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0182" y="1066800"/>
            <a:ext cx="8229600" cy="4525962"/>
          </a:xfrm>
        </p:spPr>
        <p:txBody>
          <a:bodyPr/>
          <a:lstStyle/>
          <a:p>
            <a:r>
              <a:rPr lang="en-US" b="1" dirty="0" smtClean="0">
                <a:solidFill>
                  <a:srgbClr val="FF0000"/>
                </a:solidFill>
              </a:rPr>
              <a:t>Critical Path Method (CPM)</a:t>
            </a:r>
          </a:p>
          <a:p>
            <a:pPr lvl="1"/>
            <a:r>
              <a:rPr lang="en-US" dirty="0" smtClean="0"/>
              <a:t>Uses AON (Activity-on-Node) Diagrams</a:t>
            </a:r>
          </a:p>
          <a:p>
            <a:pPr lvl="2"/>
            <a:r>
              <a:rPr lang="en-US" dirty="0" smtClean="0"/>
              <a:t>Also known as PDM (Precedence Diagramming Method) Diagrams</a:t>
            </a:r>
          </a:p>
          <a:p>
            <a:pPr lvl="1"/>
            <a:r>
              <a:rPr lang="en-US" dirty="0" smtClean="0"/>
              <a:t>Is deterministic (no probabilities or probability questions))</a:t>
            </a:r>
          </a:p>
          <a:p>
            <a:pPr lvl="1"/>
            <a:r>
              <a:rPr lang="en-US" dirty="0" smtClean="0"/>
              <a:t>Enables a determination of the critical path and slack</a:t>
            </a:r>
          </a:p>
          <a:p>
            <a:r>
              <a:rPr lang="en-US" b="1" dirty="0" smtClean="0">
                <a:solidFill>
                  <a:srgbClr val="FF0000"/>
                </a:solidFill>
              </a:rPr>
              <a:t>Probabilistic Evaluation and Review Technique (PERT)</a:t>
            </a:r>
          </a:p>
          <a:p>
            <a:pPr lvl="1"/>
            <a:r>
              <a:rPr lang="en-US" dirty="0" smtClean="0"/>
              <a:t>Uses AOA (Activity-on-Arrow) Diagrams</a:t>
            </a:r>
          </a:p>
          <a:p>
            <a:pPr lvl="1"/>
            <a:r>
              <a:rPr lang="en-US" dirty="0" smtClean="0"/>
              <a:t>Is Probabilistic – uses three estimates for each activity duration</a:t>
            </a:r>
          </a:p>
          <a:p>
            <a:pPr lvl="1"/>
            <a:r>
              <a:rPr lang="en-US" dirty="0" smtClean="0"/>
              <a:t>Can address probability questions to it…”What is the probability project will be finished by January 1, 2018??”</a:t>
            </a:r>
            <a:endParaRPr lang="en-US" dirty="0"/>
          </a:p>
        </p:txBody>
      </p:sp>
      <p:sp>
        <p:nvSpPr>
          <p:cNvPr id="3" name="Title 2"/>
          <p:cNvSpPr>
            <a:spLocks noGrp="1"/>
          </p:cNvSpPr>
          <p:nvPr>
            <p:ph type="title"/>
          </p:nvPr>
        </p:nvSpPr>
        <p:spPr>
          <a:xfrm>
            <a:off x="457200" y="76200"/>
            <a:ext cx="8229600" cy="1143000"/>
          </a:xfrm>
        </p:spPr>
        <p:txBody>
          <a:bodyPr/>
          <a:lstStyle/>
          <a:p>
            <a:r>
              <a:rPr lang="en-US" dirty="0" smtClean="0"/>
              <a:t>Two Methods for Scheduling</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59</a:t>
            </a:fld>
            <a:endParaRPr lang="en-US" dirty="0"/>
          </a:p>
        </p:txBody>
      </p:sp>
    </p:spTree>
    <p:extLst>
      <p:ext uri="{BB962C8B-B14F-4D97-AF65-F5344CB8AC3E}">
        <p14:creationId xmlns:p14="http://schemas.microsoft.com/office/powerpoint/2010/main" val="2508893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arn(inVertical)">
                                      <p:cBhvr>
                                        <p:cTn id="24" dur="500"/>
                                        <p:tgtEl>
                                          <p:spTgt spid="2">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barn(inVertical)">
                                      <p:cBhvr>
                                        <p:cTn id="30" dur="500"/>
                                        <p:tgtEl>
                                          <p:spTgt spid="2">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barn(inVertical)">
                                      <p:cBhvr>
                                        <p:cTn id="3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7924800" cy="4525962"/>
          </a:xfrm>
        </p:spPr>
        <p:txBody>
          <a:bodyPr/>
          <a:lstStyle/>
          <a:p>
            <a:r>
              <a:rPr lang="en-US" dirty="0" smtClean="0"/>
              <a:t>A ________ is a deliverable-oriented grouping (a delineation) of the work involved in a project that defines its total scope</a:t>
            </a:r>
          </a:p>
          <a:p>
            <a:r>
              <a:rPr lang="en-US" dirty="0" smtClean="0"/>
              <a:t>A.  scope statement</a:t>
            </a:r>
          </a:p>
          <a:p>
            <a:r>
              <a:rPr lang="en-US" dirty="0" smtClean="0"/>
              <a:t>B.  WBS</a:t>
            </a:r>
          </a:p>
          <a:p>
            <a:r>
              <a:rPr lang="en-US" dirty="0" smtClean="0"/>
              <a:t>C.  WBS dictionary</a:t>
            </a:r>
          </a:p>
          <a:p>
            <a:r>
              <a:rPr lang="en-US" dirty="0" smtClean="0"/>
              <a:t>D.  work package</a:t>
            </a:r>
            <a:endParaRPr lang="en-US" dirty="0"/>
          </a:p>
        </p:txBody>
      </p:sp>
      <p:sp>
        <p:nvSpPr>
          <p:cNvPr id="3" name="Title 2"/>
          <p:cNvSpPr>
            <a:spLocks noGrp="1"/>
          </p:cNvSpPr>
          <p:nvPr>
            <p:ph type="title"/>
          </p:nvPr>
        </p:nvSpPr>
        <p:spPr/>
        <p:txBody>
          <a:bodyPr/>
          <a:lstStyle/>
          <a:p>
            <a:r>
              <a:rPr lang="en-US" dirty="0"/>
              <a:t>Review Question </a:t>
            </a:r>
            <a:r>
              <a:rPr lang="en-US" dirty="0" smtClean="0"/>
              <a:t>4</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6</a:t>
            </a:fld>
            <a:endParaRPr lang="en-US" dirty="0"/>
          </a:p>
        </p:txBody>
      </p:sp>
    </p:spTree>
    <p:extLst>
      <p:ext uri="{BB962C8B-B14F-4D97-AF65-F5344CB8AC3E}">
        <p14:creationId xmlns:p14="http://schemas.microsoft.com/office/powerpoint/2010/main" val="246274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 fill="hold"/>
                                        <p:tgtEl>
                                          <p:spTgt spid="2">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419100" y="812800"/>
            <a:ext cx="8305800" cy="5486400"/>
          </a:xfrm>
        </p:spPr>
        <p:txBody>
          <a:bodyPr/>
          <a:lstStyle/>
          <a:p>
            <a:r>
              <a:rPr lang="en-US" sz="2400" dirty="0" smtClean="0"/>
              <a:t>Schedule risk is inherent in the development of complex systems. Luc Richard, the founder of www.projectmangler.com, suggests that project managers can reduce schedule risk through project milestones, a best practice that involves identifying and tracking significant points or achievements in the project. The five key points of using project milestones include the following:</a:t>
            </a:r>
          </a:p>
          <a:p>
            <a:pPr lvl="1">
              <a:buFont typeface="Wingdings 2" pitchFamily="18" charset="2"/>
              <a:buNone/>
            </a:pPr>
            <a:r>
              <a:rPr lang="en-US" sz="2000" dirty="0" smtClean="0"/>
              <a:t>1. Define milestones early in the project and include them in the Gantt chart to provide a visual guide</a:t>
            </a:r>
          </a:p>
          <a:p>
            <a:pPr lvl="1">
              <a:buFont typeface="Wingdings 2" pitchFamily="18" charset="2"/>
              <a:buNone/>
            </a:pPr>
            <a:r>
              <a:rPr lang="en-US" sz="2000" dirty="0" smtClean="0"/>
              <a:t>2. Keep milestones small and frequent</a:t>
            </a:r>
          </a:p>
          <a:p>
            <a:pPr lvl="1">
              <a:buFont typeface="Wingdings 2" pitchFamily="18" charset="2"/>
              <a:buNone/>
            </a:pPr>
            <a:r>
              <a:rPr lang="en-US" sz="2000" dirty="0" smtClean="0"/>
              <a:t>3. The set of milestones must be all-encompassing</a:t>
            </a:r>
          </a:p>
          <a:p>
            <a:pPr lvl="1">
              <a:buFont typeface="Wingdings 2" pitchFamily="18" charset="2"/>
              <a:buNone/>
            </a:pPr>
            <a:r>
              <a:rPr lang="en-US" sz="2000" dirty="0" smtClean="0"/>
              <a:t>4. Each milestone must be binary, meaning it is either complete or incomplete.</a:t>
            </a:r>
          </a:p>
          <a:p>
            <a:pPr lvl="1">
              <a:buFont typeface="Wingdings 2" pitchFamily="18" charset="2"/>
              <a:buNone/>
            </a:pPr>
            <a:r>
              <a:rPr lang="en-US" sz="2000" dirty="0" smtClean="0"/>
              <a:t>5. Carefully monitor the critical path</a:t>
            </a:r>
          </a:p>
        </p:txBody>
      </p:sp>
      <p:sp>
        <p:nvSpPr>
          <p:cNvPr id="38914" name="Title 1"/>
          <p:cNvSpPr>
            <a:spLocks noGrp="1"/>
          </p:cNvSpPr>
          <p:nvPr>
            <p:ph type="title"/>
          </p:nvPr>
        </p:nvSpPr>
        <p:spPr>
          <a:xfrm>
            <a:off x="585787" y="236538"/>
            <a:ext cx="8305800" cy="563562"/>
          </a:xfrm>
        </p:spPr>
        <p:txBody>
          <a:bodyPr>
            <a:normAutofit fontScale="90000"/>
          </a:bodyPr>
          <a:lstStyle/>
          <a:p>
            <a:r>
              <a:rPr lang="en-US" dirty="0" smtClean="0"/>
              <a:t>Best Practice</a:t>
            </a:r>
          </a:p>
        </p:txBody>
      </p:sp>
      <p:sp>
        <p:nvSpPr>
          <p:cNvPr id="5" name="Slide Number Placeholder 4"/>
          <p:cNvSpPr>
            <a:spLocks noGrp="1"/>
          </p:cNvSpPr>
          <p:nvPr>
            <p:ph type="sldNum" sz="quarter" idx="11"/>
          </p:nvPr>
        </p:nvSpPr>
        <p:spPr/>
        <p:txBody>
          <a:bodyPr/>
          <a:lstStyle/>
          <a:p>
            <a:pPr>
              <a:defRPr/>
            </a:pPr>
            <a:fld id="{99979918-EED6-4DDB-A923-FD1FF82340CB}" type="slidenum">
              <a:rPr lang="en-US" smtClean="0"/>
              <a:pPr>
                <a:defRPr/>
              </a:pPr>
              <a:t>60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1187" y="0"/>
            <a:ext cx="8229600" cy="1143000"/>
          </a:xfrm>
        </p:spPr>
        <p:txBody>
          <a:bodyPr>
            <a:normAutofit fontScale="90000"/>
          </a:bodyPr>
          <a:lstStyle/>
          <a:p>
            <a:r>
              <a:rPr lang="en-US" sz="3600" dirty="0" smtClean="0"/>
              <a:t>Figure 6-7. Sample Tracking Gantt Chart</a:t>
            </a:r>
            <a:endParaRPr lang="en-US" sz="4400" dirty="0" smtClean="0"/>
          </a:p>
        </p:txBody>
      </p:sp>
      <p:sp>
        <p:nvSpPr>
          <p:cNvPr id="6" name="Slide Number Placeholder 5"/>
          <p:cNvSpPr>
            <a:spLocks noGrp="1"/>
          </p:cNvSpPr>
          <p:nvPr>
            <p:ph type="sldNum" sz="quarter" idx="11"/>
          </p:nvPr>
        </p:nvSpPr>
        <p:spPr/>
        <p:txBody>
          <a:bodyPr/>
          <a:lstStyle/>
          <a:p>
            <a:pPr>
              <a:buFontTx/>
              <a:buNone/>
              <a:defRPr/>
            </a:pPr>
            <a:fld id="{AFC8D2FF-D138-478B-A589-5C463DE2B723}" type="slidenum">
              <a:rPr lang="en-US" smtClean="0"/>
              <a:pPr>
                <a:buFontTx/>
                <a:buNone/>
                <a:defRPr/>
              </a:pPr>
              <a:t>61</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88" y="1130300"/>
            <a:ext cx="8610599" cy="4987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87362" y="1346200"/>
            <a:ext cx="8186738" cy="4791075"/>
          </a:xfrm>
        </p:spPr>
        <p:txBody>
          <a:bodyPr/>
          <a:lstStyle/>
          <a:p>
            <a:pPr>
              <a:lnSpc>
                <a:spcPct val="90000"/>
              </a:lnSpc>
            </a:pPr>
            <a:r>
              <a:rPr lang="en-US" b="1" dirty="0" smtClean="0"/>
              <a:t>CPM</a:t>
            </a:r>
            <a:r>
              <a:rPr lang="en-US" dirty="0" smtClean="0"/>
              <a:t> is a network diagramming technique used to predict total project duration.</a:t>
            </a:r>
          </a:p>
          <a:p>
            <a:pPr>
              <a:lnSpc>
                <a:spcPct val="90000"/>
              </a:lnSpc>
            </a:pPr>
            <a:r>
              <a:rPr lang="en-US" dirty="0" smtClean="0"/>
              <a:t>A </a:t>
            </a:r>
            <a:r>
              <a:rPr lang="en-US" b="1" dirty="0" smtClean="0"/>
              <a:t>critical path</a:t>
            </a:r>
            <a:r>
              <a:rPr lang="en-US" dirty="0" smtClean="0"/>
              <a:t> for a project is the series of activities that determines the </a:t>
            </a:r>
            <a:r>
              <a:rPr lang="en-US" i="1" dirty="0" smtClean="0"/>
              <a:t>earliest time</a:t>
            </a:r>
            <a:r>
              <a:rPr lang="en-US" dirty="0" smtClean="0"/>
              <a:t> by which the project can be completed.</a:t>
            </a:r>
          </a:p>
          <a:p>
            <a:pPr>
              <a:lnSpc>
                <a:spcPct val="90000"/>
              </a:lnSpc>
            </a:pPr>
            <a:r>
              <a:rPr lang="en-US" dirty="0" smtClean="0"/>
              <a:t>The critical path is the </a:t>
            </a:r>
            <a:r>
              <a:rPr lang="en-US" i="1" dirty="0" smtClean="0"/>
              <a:t>longest path</a:t>
            </a:r>
            <a:r>
              <a:rPr lang="en-US" dirty="0" smtClean="0"/>
              <a:t> through the network diagram and has the least amount of</a:t>
            </a:r>
            <a:r>
              <a:rPr lang="en-US" b="1" dirty="0" smtClean="0"/>
              <a:t> </a:t>
            </a:r>
            <a:r>
              <a:rPr lang="en-US" dirty="0" smtClean="0"/>
              <a:t>slack or float.</a:t>
            </a:r>
          </a:p>
          <a:p>
            <a:pPr>
              <a:lnSpc>
                <a:spcPct val="90000"/>
              </a:lnSpc>
            </a:pPr>
            <a:r>
              <a:rPr lang="en-US" b="1" dirty="0" smtClean="0"/>
              <a:t>Slack </a:t>
            </a:r>
            <a:r>
              <a:rPr lang="en-US" dirty="0" smtClean="0"/>
              <a:t>or</a:t>
            </a:r>
            <a:r>
              <a:rPr lang="en-US" b="1" dirty="0" smtClean="0"/>
              <a:t> float</a:t>
            </a:r>
            <a:r>
              <a:rPr lang="en-US" dirty="0" smtClean="0"/>
              <a:t> is</a:t>
            </a:r>
            <a:r>
              <a:rPr lang="en-US" b="1" dirty="0" smtClean="0"/>
              <a:t> </a:t>
            </a:r>
            <a:r>
              <a:rPr lang="en-US" dirty="0" smtClean="0"/>
              <a:t>the amount of time an activity may be delayed without delaying a succeeding activity or the project finish date.</a:t>
            </a:r>
          </a:p>
        </p:txBody>
      </p:sp>
      <p:sp>
        <p:nvSpPr>
          <p:cNvPr id="40962" name="Rectangle 2"/>
          <p:cNvSpPr>
            <a:spLocks noGrp="1" noChangeArrowheads="1"/>
          </p:cNvSpPr>
          <p:nvPr>
            <p:ph type="title"/>
          </p:nvPr>
        </p:nvSpPr>
        <p:spPr>
          <a:xfrm>
            <a:off x="685800" y="312738"/>
            <a:ext cx="8305800" cy="715962"/>
          </a:xfrm>
        </p:spPr>
        <p:txBody>
          <a:bodyPr>
            <a:normAutofit fontScale="90000"/>
          </a:bodyPr>
          <a:lstStyle/>
          <a:p>
            <a:r>
              <a:rPr lang="en-US" dirty="0" smtClean="0"/>
              <a:t>Critical Path Method (CPM)</a:t>
            </a:r>
          </a:p>
        </p:txBody>
      </p:sp>
      <p:sp>
        <p:nvSpPr>
          <p:cNvPr id="6" name="Slide Number Placeholder 5"/>
          <p:cNvSpPr>
            <a:spLocks noGrp="1"/>
          </p:cNvSpPr>
          <p:nvPr>
            <p:ph type="sldNum" sz="quarter" idx="11"/>
          </p:nvPr>
        </p:nvSpPr>
        <p:spPr/>
        <p:txBody>
          <a:bodyPr/>
          <a:lstStyle/>
          <a:p>
            <a:pPr>
              <a:defRPr/>
            </a:pPr>
            <a:fld id="{EBA1AB2D-5DFB-4950-AF7C-9D232B8F5198}" type="slidenum">
              <a:rPr lang="en-US" smtClean="0"/>
              <a:pPr>
                <a:defRPr/>
              </a:pPr>
              <a:t>62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654175"/>
            <a:ext cx="8229600" cy="4525962"/>
          </a:xfrm>
        </p:spPr>
        <p:txBody>
          <a:bodyPr/>
          <a:lstStyle/>
          <a:p>
            <a:r>
              <a:rPr lang="en-US" dirty="0" smtClean="0"/>
              <a:t>First develop a good network diagram</a:t>
            </a:r>
          </a:p>
          <a:p>
            <a:r>
              <a:rPr lang="en-US" dirty="0" smtClean="0"/>
              <a:t>Add the duration estimates for all activities on each path through the network diagram</a:t>
            </a:r>
          </a:p>
          <a:p>
            <a:r>
              <a:rPr lang="en-US" dirty="0" smtClean="0"/>
              <a:t>The longest path is the critical path</a:t>
            </a:r>
          </a:p>
          <a:p>
            <a:r>
              <a:rPr lang="en-US" dirty="0" smtClean="0"/>
              <a:t>If one or more of the activities on the critical path takes longer than planned, the whole project schedule will slip </a:t>
            </a:r>
            <a:r>
              <a:rPr lang="en-US" i="1" dirty="0" smtClean="0"/>
              <a:t>unless</a:t>
            </a:r>
            <a:r>
              <a:rPr lang="en-US" dirty="0" smtClean="0"/>
              <a:t> the project manager takes corrective action</a:t>
            </a:r>
          </a:p>
        </p:txBody>
      </p:sp>
      <p:sp>
        <p:nvSpPr>
          <p:cNvPr id="41986" name="Rectangle 2"/>
          <p:cNvSpPr>
            <a:spLocks noGrp="1" noChangeArrowheads="1"/>
          </p:cNvSpPr>
          <p:nvPr>
            <p:ph type="title"/>
          </p:nvPr>
        </p:nvSpPr>
        <p:spPr/>
        <p:txBody>
          <a:bodyPr/>
          <a:lstStyle/>
          <a:p>
            <a:r>
              <a:rPr lang="en-US" dirty="0" smtClean="0"/>
              <a:t>Calculating the Critical Path</a:t>
            </a:r>
          </a:p>
        </p:txBody>
      </p:sp>
      <p:sp>
        <p:nvSpPr>
          <p:cNvPr id="6" name="Slide Number Placeholder 5"/>
          <p:cNvSpPr>
            <a:spLocks noGrp="1"/>
          </p:cNvSpPr>
          <p:nvPr>
            <p:ph type="sldNum" sz="quarter" idx="11"/>
          </p:nvPr>
        </p:nvSpPr>
        <p:spPr/>
        <p:txBody>
          <a:bodyPr/>
          <a:lstStyle/>
          <a:p>
            <a:pPr>
              <a:defRPr/>
            </a:pPr>
            <a:fld id="{F82DCDDA-7202-4BF8-8035-48F69F05CA08}" type="slidenum">
              <a:rPr lang="en-US" smtClean="0"/>
              <a:pPr>
                <a:defRPr/>
              </a:pPr>
              <a:t>63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4175" y="215497"/>
            <a:ext cx="8229600" cy="1143000"/>
          </a:xfrm>
        </p:spPr>
        <p:txBody>
          <a:bodyPr>
            <a:normAutofit fontScale="90000"/>
          </a:bodyPr>
          <a:lstStyle/>
          <a:p>
            <a:r>
              <a:rPr lang="en-US" sz="3600" dirty="0" smtClean="0"/>
              <a:t>Figure 6-8.  Determining the Critical Path for Project X</a:t>
            </a:r>
          </a:p>
        </p:txBody>
      </p:sp>
      <p:sp>
        <p:nvSpPr>
          <p:cNvPr id="6" name="Slide Number Placeholder 5"/>
          <p:cNvSpPr>
            <a:spLocks noGrp="1"/>
          </p:cNvSpPr>
          <p:nvPr>
            <p:ph type="sldNum" sz="quarter" idx="11"/>
          </p:nvPr>
        </p:nvSpPr>
        <p:spPr/>
        <p:txBody>
          <a:bodyPr/>
          <a:lstStyle/>
          <a:p>
            <a:pPr>
              <a:buFontTx/>
              <a:buNone/>
              <a:defRPr/>
            </a:pPr>
            <a:fld id="{EDDB1B10-3CAF-48B2-BF53-B898F606F6FD}" type="slidenum">
              <a:rPr lang="en-US" smtClean="0"/>
              <a:pPr>
                <a:buFontTx/>
                <a:buNone/>
                <a:defRPr/>
              </a:pPr>
              <a:t>64</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358497"/>
            <a:ext cx="7467600" cy="5071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279401" y="1371600"/>
            <a:ext cx="8407400" cy="4791075"/>
          </a:xfrm>
        </p:spPr>
        <p:txBody>
          <a:bodyPr/>
          <a:lstStyle/>
          <a:p>
            <a:pPr>
              <a:lnSpc>
                <a:spcPct val="90000"/>
              </a:lnSpc>
            </a:pPr>
            <a:r>
              <a:rPr lang="en-US" dirty="0" smtClean="0"/>
              <a:t>A project team at Apple computer put a stuffed gorilla on the top of the cubicle of the person currently managing critical task</a:t>
            </a:r>
          </a:p>
          <a:p>
            <a:pPr>
              <a:lnSpc>
                <a:spcPct val="90000"/>
              </a:lnSpc>
            </a:pPr>
            <a:r>
              <a:rPr lang="en-US" dirty="0" smtClean="0"/>
              <a:t>The critical path is </a:t>
            </a:r>
            <a:r>
              <a:rPr lang="en-US" i="1" dirty="0" smtClean="0"/>
              <a:t>not</a:t>
            </a:r>
            <a:r>
              <a:rPr lang="en-US" dirty="0" smtClean="0"/>
              <a:t> the one with all the critical activities; it only accounts for time</a:t>
            </a:r>
          </a:p>
          <a:p>
            <a:pPr lvl="1">
              <a:lnSpc>
                <a:spcPct val="90000"/>
              </a:lnSpc>
            </a:pPr>
            <a:r>
              <a:rPr lang="en-US" dirty="0" smtClean="0"/>
              <a:t>Remember the example of </a:t>
            </a:r>
            <a:r>
              <a:rPr lang="en-US" b="1" i="1" dirty="0" smtClean="0"/>
              <a:t>growing grass</a:t>
            </a:r>
            <a:r>
              <a:rPr lang="en-US" dirty="0" smtClean="0"/>
              <a:t> being on the critical path for Disney’s Animal Kingdom</a:t>
            </a:r>
          </a:p>
          <a:p>
            <a:pPr>
              <a:lnSpc>
                <a:spcPct val="90000"/>
              </a:lnSpc>
            </a:pPr>
            <a:r>
              <a:rPr lang="en-US" dirty="0" smtClean="0"/>
              <a:t>There can be more than one critical path if the lengths of two or more paths are the same</a:t>
            </a:r>
          </a:p>
          <a:p>
            <a:pPr>
              <a:lnSpc>
                <a:spcPct val="90000"/>
              </a:lnSpc>
            </a:pPr>
            <a:r>
              <a:rPr lang="en-US" dirty="0" smtClean="0"/>
              <a:t>The critical path can change as the project progresses</a:t>
            </a:r>
          </a:p>
        </p:txBody>
      </p:sp>
      <p:sp>
        <p:nvSpPr>
          <p:cNvPr id="44034" name="Rectangle 2"/>
          <p:cNvSpPr>
            <a:spLocks noGrp="1" noChangeArrowheads="1"/>
          </p:cNvSpPr>
          <p:nvPr>
            <p:ph type="title"/>
          </p:nvPr>
        </p:nvSpPr>
        <p:spPr>
          <a:xfrm>
            <a:off x="636587" y="406400"/>
            <a:ext cx="8229600" cy="533400"/>
          </a:xfrm>
        </p:spPr>
        <p:txBody>
          <a:bodyPr>
            <a:normAutofit fontScale="90000"/>
          </a:bodyPr>
          <a:lstStyle/>
          <a:p>
            <a:r>
              <a:rPr lang="en-US" dirty="0" smtClean="0"/>
              <a:t>More on the Critical Path</a:t>
            </a:r>
          </a:p>
        </p:txBody>
      </p:sp>
      <p:sp>
        <p:nvSpPr>
          <p:cNvPr id="6" name="Slide Number Placeholder 5"/>
          <p:cNvSpPr>
            <a:spLocks noGrp="1"/>
          </p:cNvSpPr>
          <p:nvPr>
            <p:ph type="sldNum" sz="quarter" idx="11"/>
          </p:nvPr>
        </p:nvSpPr>
        <p:spPr/>
        <p:txBody>
          <a:bodyPr/>
          <a:lstStyle/>
          <a:p>
            <a:pPr>
              <a:defRPr/>
            </a:pPr>
            <a:fld id="{327EFD98-32E8-47AF-9D63-9557A0890FDF}" type="slidenum">
              <a:rPr lang="en-US" smtClean="0"/>
              <a:pPr>
                <a:defRPr/>
              </a:pPr>
              <a:t>65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63526"/>
            <a:ext cx="8153400" cy="850900"/>
          </a:xfrm>
        </p:spPr>
        <p:txBody>
          <a:bodyPr/>
          <a:lstStyle/>
          <a:p>
            <a:pPr eaLnBrk="1" hangingPunct="1">
              <a:defRPr/>
            </a:pPr>
            <a:r>
              <a:rPr lang="en-US" b="1" dirty="0" smtClean="0"/>
              <a:t>Critical Path Method Network</a:t>
            </a:r>
            <a:endParaRPr lang="en-US" dirty="0"/>
          </a:p>
        </p:txBody>
      </p:sp>
      <p:grpSp>
        <p:nvGrpSpPr>
          <p:cNvPr id="66563" name="Group 2"/>
          <p:cNvGrpSpPr>
            <a:grpSpLocks/>
          </p:cNvGrpSpPr>
          <p:nvPr/>
        </p:nvGrpSpPr>
        <p:grpSpPr bwMode="auto">
          <a:xfrm>
            <a:off x="623891" y="5010151"/>
            <a:ext cx="1069975" cy="1411288"/>
            <a:chOff x="4034" y="2535"/>
            <a:chExt cx="607" cy="798"/>
          </a:xfrm>
        </p:grpSpPr>
        <p:sp>
          <p:nvSpPr>
            <p:cNvPr id="66636" name="Rectangle 3"/>
            <p:cNvSpPr>
              <a:spLocks noChangeArrowheads="1"/>
            </p:cNvSpPr>
            <p:nvPr/>
          </p:nvSpPr>
          <p:spPr bwMode="auto">
            <a:xfrm>
              <a:off x="4238" y="2928"/>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900" b="1"/>
                <a:t>Description</a:t>
              </a:r>
            </a:p>
          </p:txBody>
        </p:sp>
        <p:sp>
          <p:nvSpPr>
            <p:cNvPr id="66637" name="Rectangle 4"/>
            <p:cNvSpPr>
              <a:spLocks noChangeArrowheads="1"/>
            </p:cNvSpPr>
            <p:nvPr/>
          </p:nvSpPr>
          <p:spPr bwMode="auto">
            <a:xfrm>
              <a:off x="4092" y="2535"/>
              <a:ext cx="46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spcBef>
                  <a:spcPct val="50000"/>
                </a:spcBef>
              </a:pPr>
              <a:r>
                <a:rPr lang="en-US" altLang="en-US" sz="1400" b="1">
                  <a:solidFill>
                    <a:srgbClr val="33CC33"/>
                  </a:solidFill>
                </a:rPr>
                <a:t>Legend</a:t>
              </a:r>
            </a:p>
          </p:txBody>
        </p:sp>
        <p:sp>
          <p:nvSpPr>
            <p:cNvPr id="66638" name="Rectangle 5"/>
            <p:cNvSpPr>
              <a:spLocks noChangeArrowheads="1"/>
            </p:cNvSpPr>
            <p:nvPr/>
          </p:nvSpPr>
          <p:spPr bwMode="auto">
            <a:xfrm>
              <a:off x="4236" y="272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ID</a:t>
              </a:r>
            </a:p>
          </p:txBody>
        </p:sp>
        <p:sp>
          <p:nvSpPr>
            <p:cNvPr id="66639" name="Rectangle 6"/>
            <p:cNvSpPr>
              <a:spLocks noChangeArrowheads="1"/>
            </p:cNvSpPr>
            <p:nvPr/>
          </p:nvSpPr>
          <p:spPr bwMode="auto">
            <a:xfrm>
              <a:off x="4438" y="272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EF</a:t>
              </a:r>
            </a:p>
          </p:txBody>
        </p:sp>
        <p:sp>
          <p:nvSpPr>
            <p:cNvPr id="66640" name="Rectangle 7"/>
            <p:cNvSpPr>
              <a:spLocks noChangeArrowheads="1"/>
            </p:cNvSpPr>
            <p:nvPr/>
          </p:nvSpPr>
          <p:spPr bwMode="auto">
            <a:xfrm>
              <a:off x="4438" y="313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LF</a:t>
              </a:r>
            </a:p>
          </p:txBody>
        </p:sp>
        <p:sp>
          <p:nvSpPr>
            <p:cNvPr id="66641" name="Rectangle 8"/>
            <p:cNvSpPr>
              <a:spLocks noChangeArrowheads="1"/>
            </p:cNvSpPr>
            <p:nvPr/>
          </p:nvSpPr>
          <p:spPr bwMode="auto">
            <a:xfrm>
              <a:off x="4034" y="272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ES</a:t>
              </a:r>
            </a:p>
          </p:txBody>
        </p:sp>
        <p:sp>
          <p:nvSpPr>
            <p:cNvPr id="66642" name="Rectangle 9"/>
            <p:cNvSpPr>
              <a:spLocks noChangeArrowheads="1"/>
            </p:cNvSpPr>
            <p:nvPr/>
          </p:nvSpPr>
          <p:spPr bwMode="auto">
            <a:xfrm>
              <a:off x="4034" y="2929"/>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SL</a:t>
              </a:r>
            </a:p>
          </p:txBody>
        </p:sp>
        <p:sp>
          <p:nvSpPr>
            <p:cNvPr id="66643" name="Rectangle 10"/>
            <p:cNvSpPr>
              <a:spLocks noChangeArrowheads="1"/>
            </p:cNvSpPr>
            <p:nvPr/>
          </p:nvSpPr>
          <p:spPr bwMode="auto">
            <a:xfrm>
              <a:off x="4034" y="313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LS</a:t>
              </a:r>
            </a:p>
          </p:txBody>
        </p:sp>
        <p:sp>
          <p:nvSpPr>
            <p:cNvPr id="66644" name="Rectangle 11"/>
            <p:cNvSpPr>
              <a:spLocks noChangeArrowheads="1"/>
            </p:cNvSpPr>
            <p:nvPr/>
          </p:nvSpPr>
          <p:spPr bwMode="auto">
            <a:xfrm>
              <a:off x="4236" y="313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b="1">
                  <a:solidFill>
                    <a:schemeClr val="accent2"/>
                  </a:solidFill>
                </a:rPr>
                <a:t>DUR</a:t>
              </a:r>
            </a:p>
          </p:txBody>
        </p:sp>
      </p:grpSp>
      <p:grpSp>
        <p:nvGrpSpPr>
          <p:cNvPr id="66564" name="Group 12"/>
          <p:cNvGrpSpPr>
            <a:grpSpLocks/>
          </p:cNvGrpSpPr>
          <p:nvPr/>
        </p:nvGrpSpPr>
        <p:grpSpPr bwMode="auto">
          <a:xfrm>
            <a:off x="5737226" y="3238502"/>
            <a:ext cx="1068388" cy="1071563"/>
            <a:chOff x="4020" y="1561"/>
            <a:chExt cx="606" cy="606"/>
          </a:xfrm>
        </p:grpSpPr>
        <p:sp>
          <p:nvSpPr>
            <p:cNvPr id="66628" name="Rectangle 13"/>
            <p:cNvSpPr>
              <a:spLocks noChangeArrowheads="1"/>
            </p:cNvSpPr>
            <p:nvPr/>
          </p:nvSpPr>
          <p:spPr bwMode="auto">
            <a:xfrm>
              <a:off x="4222" y="1764"/>
              <a:ext cx="403" cy="202"/>
            </a:xfrm>
            <a:prstGeom prst="rect">
              <a:avLst/>
            </a:prstGeom>
            <a:solidFill>
              <a:srgbClr val="FF6600"/>
            </a:solidFill>
            <a:ln w="9525">
              <a:solidFill>
                <a:schemeClr val="tx1"/>
              </a:solidFill>
              <a:miter lim="800000"/>
              <a:headEnd/>
              <a:tailEnd/>
            </a:ln>
          </p:spPr>
          <p:txBody>
            <a:bodyPr wrap="none" lIns="100584"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Create</a:t>
              </a:r>
            </a:p>
            <a:p>
              <a:pPr algn="ctr" eaLnBrk="1" hangingPunct="1"/>
              <a:r>
                <a:rPr lang="en-US" altLang="en-US" sz="1100" b="1"/>
                <a:t>Graphics</a:t>
              </a:r>
            </a:p>
          </p:txBody>
        </p:sp>
        <p:sp>
          <p:nvSpPr>
            <p:cNvPr id="66629" name="Rectangle 14"/>
            <p:cNvSpPr>
              <a:spLocks noChangeArrowheads="1"/>
            </p:cNvSpPr>
            <p:nvPr/>
          </p:nvSpPr>
          <p:spPr bwMode="auto">
            <a:xfrm>
              <a:off x="4020"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6630" name="Rectangle 15"/>
            <p:cNvSpPr>
              <a:spLocks noChangeArrowheads="1"/>
            </p:cNvSpPr>
            <p:nvPr/>
          </p:nvSpPr>
          <p:spPr bwMode="auto">
            <a:xfrm>
              <a:off x="4222"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E</a:t>
              </a:r>
            </a:p>
          </p:txBody>
        </p:sp>
        <p:sp>
          <p:nvSpPr>
            <p:cNvPr id="66631" name="Rectangle 16"/>
            <p:cNvSpPr>
              <a:spLocks noChangeArrowheads="1"/>
            </p:cNvSpPr>
            <p:nvPr/>
          </p:nvSpPr>
          <p:spPr bwMode="auto">
            <a:xfrm>
              <a:off x="4424"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10</a:t>
              </a:r>
            </a:p>
          </p:txBody>
        </p:sp>
        <p:sp>
          <p:nvSpPr>
            <p:cNvPr id="66632" name="Rectangle 17"/>
            <p:cNvSpPr>
              <a:spLocks noChangeArrowheads="1"/>
            </p:cNvSpPr>
            <p:nvPr/>
          </p:nvSpPr>
          <p:spPr bwMode="auto">
            <a:xfrm>
              <a:off x="4424"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6633" name="Rectangle 18"/>
            <p:cNvSpPr>
              <a:spLocks noChangeArrowheads="1"/>
            </p:cNvSpPr>
            <p:nvPr/>
          </p:nvSpPr>
          <p:spPr bwMode="auto">
            <a:xfrm>
              <a:off x="4222"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6634" name="Rectangle 19"/>
            <p:cNvSpPr>
              <a:spLocks noChangeArrowheads="1"/>
            </p:cNvSpPr>
            <p:nvPr/>
          </p:nvSpPr>
          <p:spPr bwMode="auto">
            <a:xfrm>
              <a:off x="4020"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10</a:t>
              </a:r>
            </a:p>
          </p:txBody>
        </p:sp>
        <p:sp>
          <p:nvSpPr>
            <p:cNvPr id="66635" name="Rectangle 20"/>
            <p:cNvSpPr>
              <a:spLocks noChangeArrowheads="1"/>
            </p:cNvSpPr>
            <p:nvPr/>
          </p:nvSpPr>
          <p:spPr bwMode="auto">
            <a:xfrm>
              <a:off x="4020"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grpSp>
      <p:grpSp>
        <p:nvGrpSpPr>
          <p:cNvPr id="66565" name="Group 21"/>
          <p:cNvGrpSpPr>
            <a:grpSpLocks/>
          </p:cNvGrpSpPr>
          <p:nvPr/>
        </p:nvGrpSpPr>
        <p:grpSpPr bwMode="auto">
          <a:xfrm>
            <a:off x="5741990" y="1676402"/>
            <a:ext cx="1073151" cy="1071563"/>
            <a:chOff x="2862" y="1561"/>
            <a:chExt cx="609" cy="606"/>
          </a:xfrm>
        </p:grpSpPr>
        <p:sp>
          <p:nvSpPr>
            <p:cNvPr id="66620" name="Rectangle 22"/>
            <p:cNvSpPr>
              <a:spLocks noChangeArrowheads="1"/>
            </p:cNvSpPr>
            <p:nvPr/>
          </p:nvSpPr>
          <p:spPr bwMode="auto">
            <a:xfrm>
              <a:off x="3068" y="1765"/>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Edit</a:t>
              </a:r>
            </a:p>
            <a:p>
              <a:pPr algn="ctr" eaLnBrk="1" hangingPunct="1"/>
              <a:r>
                <a:rPr lang="en-US" altLang="en-US" sz="1100" b="1"/>
                <a:t>Paper</a:t>
              </a:r>
            </a:p>
          </p:txBody>
        </p:sp>
        <p:sp>
          <p:nvSpPr>
            <p:cNvPr id="66621" name="Rectangle 23"/>
            <p:cNvSpPr>
              <a:spLocks noChangeArrowheads="1"/>
            </p:cNvSpPr>
            <p:nvPr/>
          </p:nvSpPr>
          <p:spPr bwMode="auto">
            <a:xfrm>
              <a:off x="3266"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6622" name="Rectangle 24"/>
            <p:cNvSpPr>
              <a:spLocks noChangeArrowheads="1"/>
            </p:cNvSpPr>
            <p:nvPr/>
          </p:nvSpPr>
          <p:spPr bwMode="auto">
            <a:xfrm>
              <a:off x="3064"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D</a:t>
              </a:r>
            </a:p>
          </p:txBody>
        </p:sp>
        <p:sp>
          <p:nvSpPr>
            <p:cNvPr id="66623" name="Rectangle 25"/>
            <p:cNvSpPr>
              <a:spLocks noChangeArrowheads="1"/>
            </p:cNvSpPr>
            <p:nvPr/>
          </p:nvSpPr>
          <p:spPr bwMode="auto">
            <a:xfrm>
              <a:off x="2862"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6624" name="Rectangle 26"/>
            <p:cNvSpPr>
              <a:spLocks noChangeArrowheads="1"/>
            </p:cNvSpPr>
            <p:nvPr/>
          </p:nvSpPr>
          <p:spPr bwMode="auto">
            <a:xfrm>
              <a:off x="3266"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6625" name="Rectangle 27"/>
            <p:cNvSpPr>
              <a:spLocks noChangeArrowheads="1"/>
            </p:cNvSpPr>
            <p:nvPr/>
          </p:nvSpPr>
          <p:spPr bwMode="auto">
            <a:xfrm>
              <a:off x="3064"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2</a:t>
              </a:r>
            </a:p>
          </p:txBody>
        </p:sp>
        <p:sp>
          <p:nvSpPr>
            <p:cNvPr id="66626" name="Rectangle 28"/>
            <p:cNvSpPr>
              <a:spLocks noChangeArrowheads="1"/>
            </p:cNvSpPr>
            <p:nvPr/>
          </p:nvSpPr>
          <p:spPr bwMode="auto">
            <a:xfrm>
              <a:off x="2862"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6627" name="Rectangle 29"/>
            <p:cNvSpPr>
              <a:spLocks noChangeArrowheads="1"/>
            </p:cNvSpPr>
            <p:nvPr/>
          </p:nvSpPr>
          <p:spPr bwMode="auto">
            <a:xfrm>
              <a:off x="2862"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grpSp>
      <p:grpSp>
        <p:nvGrpSpPr>
          <p:cNvPr id="66566" name="Group 30"/>
          <p:cNvGrpSpPr>
            <a:grpSpLocks/>
          </p:cNvGrpSpPr>
          <p:nvPr/>
        </p:nvGrpSpPr>
        <p:grpSpPr bwMode="auto">
          <a:xfrm>
            <a:off x="4041775" y="3238502"/>
            <a:ext cx="1068388" cy="1071563"/>
            <a:chOff x="1701" y="2147"/>
            <a:chExt cx="606" cy="606"/>
          </a:xfrm>
        </p:grpSpPr>
        <p:sp>
          <p:nvSpPr>
            <p:cNvPr id="66612" name="Rectangle 31"/>
            <p:cNvSpPr>
              <a:spLocks noChangeArrowheads="1"/>
            </p:cNvSpPr>
            <p:nvPr/>
          </p:nvSpPr>
          <p:spPr bwMode="auto">
            <a:xfrm>
              <a:off x="1903" y="2350"/>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Draft</a:t>
              </a:r>
            </a:p>
            <a:p>
              <a:pPr algn="ctr" eaLnBrk="1" hangingPunct="1"/>
              <a:r>
                <a:rPr lang="en-US" altLang="en-US" sz="1100" b="1"/>
                <a:t>Paper</a:t>
              </a:r>
            </a:p>
          </p:txBody>
        </p:sp>
        <p:sp>
          <p:nvSpPr>
            <p:cNvPr id="66613" name="Rectangle 32"/>
            <p:cNvSpPr>
              <a:spLocks noChangeArrowheads="1"/>
            </p:cNvSpPr>
            <p:nvPr/>
          </p:nvSpPr>
          <p:spPr bwMode="auto">
            <a:xfrm>
              <a:off x="2105" y="214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6614" name="Rectangle 33"/>
            <p:cNvSpPr>
              <a:spLocks noChangeArrowheads="1"/>
            </p:cNvSpPr>
            <p:nvPr/>
          </p:nvSpPr>
          <p:spPr bwMode="auto">
            <a:xfrm>
              <a:off x="1903" y="214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C</a:t>
              </a:r>
            </a:p>
          </p:txBody>
        </p:sp>
        <p:sp>
          <p:nvSpPr>
            <p:cNvPr id="66615" name="Rectangle 34"/>
            <p:cNvSpPr>
              <a:spLocks noChangeArrowheads="1"/>
            </p:cNvSpPr>
            <p:nvPr/>
          </p:nvSpPr>
          <p:spPr bwMode="auto">
            <a:xfrm>
              <a:off x="1701" y="214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6</a:t>
              </a:r>
            </a:p>
          </p:txBody>
        </p:sp>
        <p:sp>
          <p:nvSpPr>
            <p:cNvPr id="66616" name="Rectangle 35"/>
            <p:cNvSpPr>
              <a:spLocks noChangeArrowheads="1"/>
            </p:cNvSpPr>
            <p:nvPr/>
          </p:nvSpPr>
          <p:spPr bwMode="auto">
            <a:xfrm>
              <a:off x="1701" y="2349"/>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sp>
          <p:nvSpPr>
            <p:cNvPr id="66617" name="Rectangle 36"/>
            <p:cNvSpPr>
              <a:spLocks noChangeArrowheads="1"/>
            </p:cNvSpPr>
            <p:nvPr/>
          </p:nvSpPr>
          <p:spPr bwMode="auto">
            <a:xfrm>
              <a:off x="1701" y="255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6</a:t>
              </a:r>
            </a:p>
          </p:txBody>
        </p:sp>
        <p:sp>
          <p:nvSpPr>
            <p:cNvPr id="66618" name="Rectangle 37"/>
            <p:cNvSpPr>
              <a:spLocks noChangeArrowheads="1"/>
            </p:cNvSpPr>
            <p:nvPr/>
          </p:nvSpPr>
          <p:spPr bwMode="auto">
            <a:xfrm>
              <a:off x="1903" y="255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3</a:t>
              </a:r>
            </a:p>
          </p:txBody>
        </p:sp>
        <p:sp>
          <p:nvSpPr>
            <p:cNvPr id="66619" name="Rectangle 38"/>
            <p:cNvSpPr>
              <a:spLocks noChangeArrowheads="1"/>
            </p:cNvSpPr>
            <p:nvPr/>
          </p:nvSpPr>
          <p:spPr bwMode="auto">
            <a:xfrm>
              <a:off x="2105" y="255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grpSp>
      <p:grpSp>
        <p:nvGrpSpPr>
          <p:cNvPr id="66567" name="Group 39"/>
          <p:cNvGrpSpPr>
            <a:grpSpLocks/>
          </p:cNvGrpSpPr>
          <p:nvPr/>
        </p:nvGrpSpPr>
        <p:grpSpPr bwMode="auto">
          <a:xfrm>
            <a:off x="2335216" y="3233738"/>
            <a:ext cx="1068387" cy="1071563"/>
            <a:chOff x="1699" y="987"/>
            <a:chExt cx="606" cy="606"/>
          </a:xfrm>
        </p:grpSpPr>
        <p:sp>
          <p:nvSpPr>
            <p:cNvPr id="66604" name="Rectangle 40"/>
            <p:cNvSpPr>
              <a:spLocks noChangeArrowheads="1"/>
            </p:cNvSpPr>
            <p:nvPr/>
          </p:nvSpPr>
          <p:spPr bwMode="auto">
            <a:xfrm>
              <a:off x="1901" y="1190"/>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Research</a:t>
              </a:r>
            </a:p>
            <a:p>
              <a:pPr algn="ctr" eaLnBrk="1" hangingPunct="1"/>
              <a:r>
                <a:rPr lang="en-US" altLang="en-US" sz="1100" b="1"/>
                <a:t>Topic</a:t>
              </a:r>
            </a:p>
          </p:txBody>
        </p:sp>
        <p:sp>
          <p:nvSpPr>
            <p:cNvPr id="66605" name="Rectangle 41"/>
            <p:cNvSpPr>
              <a:spLocks noChangeArrowheads="1"/>
            </p:cNvSpPr>
            <p:nvPr/>
          </p:nvSpPr>
          <p:spPr bwMode="auto">
            <a:xfrm>
              <a:off x="1699" y="98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6606" name="Rectangle 42"/>
            <p:cNvSpPr>
              <a:spLocks noChangeArrowheads="1"/>
            </p:cNvSpPr>
            <p:nvPr/>
          </p:nvSpPr>
          <p:spPr bwMode="auto">
            <a:xfrm>
              <a:off x="1901" y="98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B</a:t>
              </a:r>
            </a:p>
          </p:txBody>
        </p:sp>
        <p:sp>
          <p:nvSpPr>
            <p:cNvPr id="66607" name="Rectangle 43"/>
            <p:cNvSpPr>
              <a:spLocks noChangeArrowheads="1"/>
            </p:cNvSpPr>
            <p:nvPr/>
          </p:nvSpPr>
          <p:spPr bwMode="auto">
            <a:xfrm>
              <a:off x="2103" y="98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6</a:t>
              </a:r>
            </a:p>
          </p:txBody>
        </p:sp>
        <p:sp>
          <p:nvSpPr>
            <p:cNvPr id="66608" name="Rectangle 44"/>
            <p:cNvSpPr>
              <a:spLocks noChangeArrowheads="1"/>
            </p:cNvSpPr>
            <p:nvPr/>
          </p:nvSpPr>
          <p:spPr bwMode="auto">
            <a:xfrm>
              <a:off x="1699" y="1189"/>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sp>
          <p:nvSpPr>
            <p:cNvPr id="66609" name="Rectangle 45"/>
            <p:cNvSpPr>
              <a:spLocks noChangeArrowheads="1"/>
            </p:cNvSpPr>
            <p:nvPr/>
          </p:nvSpPr>
          <p:spPr bwMode="auto">
            <a:xfrm>
              <a:off x="1699" y="139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6610" name="Rectangle 46"/>
            <p:cNvSpPr>
              <a:spLocks noChangeArrowheads="1"/>
            </p:cNvSpPr>
            <p:nvPr/>
          </p:nvSpPr>
          <p:spPr bwMode="auto">
            <a:xfrm>
              <a:off x="1901" y="139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5</a:t>
              </a:r>
            </a:p>
          </p:txBody>
        </p:sp>
        <p:sp>
          <p:nvSpPr>
            <p:cNvPr id="66611" name="Rectangle 47"/>
            <p:cNvSpPr>
              <a:spLocks noChangeArrowheads="1"/>
            </p:cNvSpPr>
            <p:nvPr/>
          </p:nvSpPr>
          <p:spPr bwMode="auto">
            <a:xfrm>
              <a:off x="2103" y="139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6</a:t>
              </a:r>
            </a:p>
          </p:txBody>
        </p:sp>
      </p:grpSp>
      <p:grpSp>
        <p:nvGrpSpPr>
          <p:cNvPr id="66568" name="Group 48"/>
          <p:cNvGrpSpPr>
            <a:grpSpLocks/>
          </p:cNvGrpSpPr>
          <p:nvPr/>
        </p:nvGrpSpPr>
        <p:grpSpPr bwMode="auto">
          <a:xfrm>
            <a:off x="619126" y="3227390"/>
            <a:ext cx="1068388" cy="1073151"/>
            <a:chOff x="545" y="1561"/>
            <a:chExt cx="606" cy="606"/>
          </a:xfrm>
        </p:grpSpPr>
        <p:sp>
          <p:nvSpPr>
            <p:cNvPr id="66596" name="Rectangle 49"/>
            <p:cNvSpPr>
              <a:spLocks noChangeArrowheads="1"/>
            </p:cNvSpPr>
            <p:nvPr/>
          </p:nvSpPr>
          <p:spPr bwMode="auto">
            <a:xfrm>
              <a:off x="746" y="1764"/>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Identify</a:t>
              </a:r>
            </a:p>
            <a:p>
              <a:pPr algn="ctr" eaLnBrk="1" hangingPunct="1"/>
              <a:r>
                <a:rPr lang="en-US" altLang="en-US" sz="1100" b="1"/>
                <a:t>Topic</a:t>
              </a:r>
            </a:p>
          </p:txBody>
        </p:sp>
        <p:sp>
          <p:nvSpPr>
            <p:cNvPr id="66597" name="Rectangle 50"/>
            <p:cNvSpPr>
              <a:spLocks noChangeArrowheads="1"/>
            </p:cNvSpPr>
            <p:nvPr/>
          </p:nvSpPr>
          <p:spPr bwMode="auto">
            <a:xfrm>
              <a:off x="949"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6598" name="Rectangle 51"/>
            <p:cNvSpPr>
              <a:spLocks noChangeArrowheads="1"/>
            </p:cNvSpPr>
            <p:nvPr/>
          </p:nvSpPr>
          <p:spPr bwMode="auto">
            <a:xfrm>
              <a:off x="747"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6599" name="Rectangle 52"/>
            <p:cNvSpPr>
              <a:spLocks noChangeArrowheads="1"/>
            </p:cNvSpPr>
            <p:nvPr/>
          </p:nvSpPr>
          <p:spPr bwMode="auto">
            <a:xfrm>
              <a:off x="545"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sp>
          <p:nvSpPr>
            <p:cNvPr id="66600" name="Rectangle 53"/>
            <p:cNvSpPr>
              <a:spLocks noChangeArrowheads="1"/>
            </p:cNvSpPr>
            <p:nvPr/>
          </p:nvSpPr>
          <p:spPr bwMode="auto">
            <a:xfrm>
              <a:off x="545"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sp>
          <p:nvSpPr>
            <p:cNvPr id="66601" name="Rectangle 54"/>
            <p:cNvSpPr>
              <a:spLocks noChangeArrowheads="1"/>
            </p:cNvSpPr>
            <p:nvPr/>
          </p:nvSpPr>
          <p:spPr bwMode="auto">
            <a:xfrm>
              <a:off x="545"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sp>
          <p:nvSpPr>
            <p:cNvPr id="66602" name="Rectangle 55"/>
            <p:cNvSpPr>
              <a:spLocks noChangeArrowheads="1"/>
            </p:cNvSpPr>
            <p:nvPr/>
          </p:nvSpPr>
          <p:spPr bwMode="auto">
            <a:xfrm>
              <a:off x="747"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A</a:t>
              </a:r>
            </a:p>
          </p:txBody>
        </p:sp>
        <p:sp>
          <p:nvSpPr>
            <p:cNvPr id="66603" name="Rectangle 56"/>
            <p:cNvSpPr>
              <a:spLocks noChangeArrowheads="1"/>
            </p:cNvSpPr>
            <p:nvPr/>
          </p:nvSpPr>
          <p:spPr bwMode="auto">
            <a:xfrm>
              <a:off x="949"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grpSp>
      <p:grpSp>
        <p:nvGrpSpPr>
          <p:cNvPr id="66569" name="Group 57"/>
          <p:cNvGrpSpPr>
            <a:grpSpLocks/>
          </p:cNvGrpSpPr>
          <p:nvPr/>
        </p:nvGrpSpPr>
        <p:grpSpPr bwMode="auto">
          <a:xfrm>
            <a:off x="5737226" y="4778378"/>
            <a:ext cx="1068388" cy="1071563"/>
            <a:chOff x="4020" y="1561"/>
            <a:chExt cx="606" cy="606"/>
          </a:xfrm>
        </p:grpSpPr>
        <p:sp>
          <p:nvSpPr>
            <p:cNvPr id="66588" name="Rectangle 58"/>
            <p:cNvSpPr>
              <a:spLocks noChangeArrowheads="1"/>
            </p:cNvSpPr>
            <p:nvPr/>
          </p:nvSpPr>
          <p:spPr bwMode="auto">
            <a:xfrm>
              <a:off x="4222" y="1764"/>
              <a:ext cx="403" cy="202"/>
            </a:xfrm>
            <a:prstGeom prst="rect">
              <a:avLst/>
            </a:prstGeom>
            <a:solidFill>
              <a:srgbClr val="FF6600"/>
            </a:solidFill>
            <a:ln w="9525">
              <a:solidFill>
                <a:schemeClr val="tx1"/>
              </a:solidFill>
              <a:miter lim="800000"/>
              <a:headEnd/>
              <a:tailEnd/>
            </a:ln>
          </p:spPr>
          <p:txBody>
            <a:bodyPr wrap="none" lIns="100584"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900" b="1"/>
                <a:t>References</a:t>
              </a:r>
            </a:p>
          </p:txBody>
        </p:sp>
        <p:sp>
          <p:nvSpPr>
            <p:cNvPr id="66589" name="Rectangle 59"/>
            <p:cNvSpPr>
              <a:spLocks noChangeArrowheads="1"/>
            </p:cNvSpPr>
            <p:nvPr/>
          </p:nvSpPr>
          <p:spPr bwMode="auto">
            <a:xfrm>
              <a:off x="4020"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6590" name="Rectangle 60"/>
            <p:cNvSpPr>
              <a:spLocks noChangeArrowheads="1"/>
            </p:cNvSpPr>
            <p:nvPr/>
          </p:nvSpPr>
          <p:spPr bwMode="auto">
            <a:xfrm>
              <a:off x="4222"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F</a:t>
              </a:r>
            </a:p>
          </p:txBody>
        </p:sp>
        <p:sp>
          <p:nvSpPr>
            <p:cNvPr id="66591" name="Rectangle 61"/>
            <p:cNvSpPr>
              <a:spLocks noChangeArrowheads="1"/>
            </p:cNvSpPr>
            <p:nvPr/>
          </p:nvSpPr>
          <p:spPr bwMode="auto">
            <a:xfrm>
              <a:off x="4424"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10</a:t>
              </a:r>
            </a:p>
          </p:txBody>
        </p:sp>
        <p:sp>
          <p:nvSpPr>
            <p:cNvPr id="66592" name="Rectangle 62"/>
            <p:cNvSpPr>
              <a:spLocks noChangeArrowheads="1"/>
            </p:cNvSpPr>
            <p:nvPr/>
          </p:nvSpPr>
          <p:spPr bwMode="auto">
            <a:xfrm>
              <a:off x="4424"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6593" name="Rectangle 63"/>
            <p:cNvSpPr>
              <a:spLocks noChangeArrowheads="1"/>
            </p:cNvSpPr>
            <p:nvPr/>
          </p:nvSpPr>
          <p:spPr bwMode="auto">
            <a:xfrm>
              <a:off x="4222"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6594" name="Rectangle 64"/>
            <p:cNvSpPr>
              <a:spLocks noChangeArrowheads="1"/>
            </p:cNvSpPr>
            <p:nvPr/>
          </p:nvSpPr>
          <p:spPr bwMode="auto">
            <a:xfrm>
              <a:off x="4020"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10</a:t>
              </a:r>
            </a:p>
          </p:txBody>
        </p:sp>
        <p:sp>
          <p:nvSpPr>
            <p:cNvPr id="66595" name="Rectangle 65"/>
            <p:cNvSpPr>
              <a:spLocks noChangeArrowheads="1"/>
            </p:cNvSpPr>
            <p:nvPr/>
          </p:nvSpPr>
          <p:spPr bwMode="auto">
            <a:xfrm>
              <a:off x="4020"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grpSp>
      <p:grpSp>
        <p:nvGrpSpPr>
          <p:cNvPr id="66570" name="Group 66"/>
          <p:cNvGrpSpPr>
            <a:grpSpLocks/>
          </p:cNvGrpSpPr>
          <p:nvPr/>
        </p:nvGrpSpPr>
        <p:grpSpPr bwMode="auto">
          <a:xfrm>
            <a:off x="7466016" y="3240090"/>
            <a:ext cx="1068387" cy="1073151"/>
            <a:chOff x="4020" y="1561"/>
            <a:chExt cx="606" cy="606"/>
          </a:xfrm>
        </p:grpSpPr>
        <p:sp>
          <p:nvSpPr>
            <p:cNvPr id="66580" name="Rectangle 67"/>
            <p:cNvSpPr>
              <a:spLocks noChangeArrowheads="1"/>
            </p:cNvSpPr>
            <p:nvPr/>
          </p:nvSpPr>
          <p:spPr bwMode="auto">
            <a:xfrm>
              <a:off x="4222" y="1764"/>
              <a:ext cx="403" cy="202"/>
            </a:xfrm>
            <a:prstGeom prst="rect">
              <a:avLst/>
            </a:prstGeom>
            <a:solidFill>
              <a:srgbClr val="FF6600"/>
            </a:solidFill>
            <a:ln w="9525">
              <a:solidFill>
                <a:schemeClr val="tx1"/>
              </a:solidFill>
              <a:miter lim="800000"/>
              <a:headEnd/>
              <a:tailEnd/>
            </a:ln>
          </p:spPr>
          <p:txBody>
            <a:bodyPr wrap="none" lIns="100584"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Final</a:t>
              </a:r>
            </a:p>
            <a:p>
              <a:pPr algn="ctr" eaLnBrk="1" hangingPunct="1"/>
              <a:r>
                <a:rPr lang="en-US" altLang="en-US" sz="1100" b="1"/>
                <a:t>Draft</a:t>
              </a:r>
            </a:p>
          </p:txBody>
        </p:sp>
        <p:sp>
          <p:nvSpPr>
            <p:cNvPr id="66581" name="Rectangle 68"/>
            <p:cNvSpPr>
              <a:spLocks noChangeArrowheads="1"/>
            </p:cNvSpPr>
            <p:nvPr/>
          </p:nvSpPr>
          <p:spPr bwMode="auto">
            <a:xfrm>
              <a:off x="4020"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6582" name="Rectangle 69"/>
            <p:cNvSpPr>
              <a:spLocks noChangeArrowheads="1"/>
            </p:cNvSpPr>
            <p:nvPr/>
          </p:nvSpPr>
          <p:spPr bwMode="auto">
            <a:xfrm>
              <a:off x="4222"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G</a:t>
              </a:r>
            </a:p>
          </p:txBody>
        </p:sp>
        <p:sp>
          <p:nvSpPr>
            <p:cNvPr id="66583" name="Rectangle 70"/>
            <p:cNvSpPr>
              <a:spLocks noChangeArrowheads="1"/>
            </p:cNvSpPr>
            <p:nvPr/>
          </p:nvSpPr>
          <p:spPr bwMode="auto">
            <a:xfrm>
              <a:off x="4424"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12</a:t>
              </a:r>
            </a:p>
          </p:txBody>
        </p:sp>
        <p:sp>
          <p:nvSpPr>
            <p:cNvPr id="66584" name="Rectangle 71"/>
            <p:cNvSpPr>
              <a:spLocks noChangeArrowheads="1"/>
            </p:cNvSpPr>
            <p:nvPr/>
          </p:nvSpPr>
          <p:spPr bwMode="auto">
            <a:xfrm>
              <a:off x="4424"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12</a:t>
              </a:r>
            </a:p>
          </p:txBody>
        </p:sp>
        <p:sp>
          <p:nvSpPr>
            <p:cNvPr id="66585" name="Rectangle 72"/>
            <p:cNvSpPr>
              <a:spLocks noChangeArrowheads="1"/>
            </p:cNvSpPr>
            <p:nvPr/>
          </p:nvSpPr>
          <p:spPr bwMode="auto">
            <a:xfrm>
              <a:off x="4222"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6586" name="Rectangle 73"/>
            <p:cNvSpPr>
              <a:spLocks noChangeArrowheads="1"/>
            </p:cNvSpPr>
            <p:nvPr/>
          </p:nvSpPr>
          <p:spPr bwMode="auto">
            <a:xfrm>
              <a:off x="4020"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6587" name="Rectangle 74"/>
            <p:cNvSpPr>
              <a:spLocks noChangeArrowheads="1"/>
            </p:cNvSpPr>
            <p:nvPr/>
          </p:nvSpPr>
          <p:spPr bwMode="auto">
            <a:xfrm>
              <a:off x="4020"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grpSp>
      <p:cxnSp>
        <p:nvCxnSpPr>
          <p:cNvPr id="77" name="AutoShape 75"/>
          <p:cNvCxnSpPr>
            <a:cxnSpLocks noChangeShapeType="1"/>
          </p:cNvCxnSpPr>
          <p:nvPr/>
        </p:nvCxnSpPr>
        <p:spPr bwMode="auto">
          <a:xfrm>
            <a:off x="1684341" y="3765554"/>
            <a:ext cx="650875" cy="3175"/>
          </a:xfrm>
          <a:prstGeom prst="straightConnector1">
            <a:avLst/>
          </a:prstGeom>
          <a:ln cap="sq">
            <a:solidFill>
              <a:srgbClr val="FF0000"/>
            </a:solidFill>
            <a:prstDash val="dash"/>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78" name="AutoShape 76"/>
          <p:cNvCxnSpPr>
            <a:cxnSpLocks noChangeShapeType="1"/>
          </p:cNvCxnSpPr>
          <p:nvPr/>
        </p:nvCxnSpPr>
        <p:spPr bwMode="auto">
          <a:xfrm>
            <a:off x="3402014" y="3771903"/>
            <a:ext cx="639763" cy="3175"/>
          </a:xfrm>
          <a:prstGeom prst="straightConnector1">
            <a:avLst/>
          </a:prstGeom>
          <a:ln cap="sq">
            <a:solidFill>
              <a:srgbClr val="FF0000"/>
            </a:solidFill>
            <a:prstDash val="dash"/>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79" name="AutoShape 77"/>
          <p:cNvCxnSpPr>
            <a:cxnSpLocks noChangeShapeType="1"/>
          </p:cNvCxnSpPr>
          <p:nvPr/>
        </p:nvCxnSpPr>
        <p:spPr bwMode="auto">
          <a:xfrm flipV="1">
            <a:off x="5108577" y="2212975"/>
            <a:ext cx="633413" cy="1563688"/>
          </a:xfrm>
          <a:prstGeom prst="straightConnector1">
            <a:avLst/>
          </a:prstGeom>
          <a:ln cap="sq">
            <a:solidFill>
              <a:srgbClr val="FF0000"/>
            </a:solidFill>
            <a:prstDash val="dash"/>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66574" name="AutoShape 78"/>
          <p:cNvCxnSpPr>
            <a:cxnSpLocks noChangeShapeType="1"/>
          </p:cNvCxnSpPr>
          <p:nvPr/>
        </p:nvCxnSpPr>
        <p:spPr bwMode="auto">
          <a:xfrm flipV="1">
            <a:off x="5108576" y="3775075"/>
            <a:ext cx="628651" cy="1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575" name="AutoShape 79"/>
          <p:cNvCxnSpPr>
            <a:cxnSpLocks noChangeShapeType="1"/>
          </p:cNvCxnSpPr>
          <p:nvPr/>
        </p:nvCxnSpPr>
        <p:spPr bwMode="auto">
          <a:xfrm>
            <a:off x="5108576" y="3776663"/>
            <a:ext cx="628651" cy="15367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6576" name="AutoShape 80"/>
          <p:cNvCxnSpPr>
            <a:cxnSpLocks noChangeShapeType="1"/>
          </p:cNvCxnSpPr>
          <p:nvPr/>
        </p:nvCxnSpPr>
        <p:spPr bwMode="auto">
          <a:xfrm>
            <a:off x="6804026" y="3776663"/>
            <a:ext cx="6619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6577" name="Text Box 81"/>
          <p:cNvSpPr txBox="1">
            <a:spLocks noChangeArrowheads="1"/>
          </p:cNvSpPr>
          <p:nvPr/>
        </p:nvSpPr>
        <p:spPr bwMode="auto">
          <a:xfrm>
            <a:off x="2057403" y="5975350"/>
            <a:ext cx="2601913" cy="3693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spcBef>
                <a:spcPct val="50000"/>
              </a:spcBef>
            </a:pPr>
            <a:r>
              <a:rPr lang="en-US" altLang="en-US" sz="1800" b="1"/>
              <a:t>Group Term Paper</a:t>
            </a:r>
          </a:p>
        </p:txBody>
      </p:sp>
      <p:cxnSp>
        <p:nvCxnSpPr>
          <p:cNvPr id="84" name="AutoShape 82"/>
          <p:cNvCxnSpPr>
            <a:cxnSpLocks noChangeShapeType="1"/>
          </p:cNvCxnSpPr>
          <p:nvPr/>
        </p:nvCxnSpPr>
        <p:spPr bwMode="auto">
          <a:xfrm>
            <a:off x="6815141" y="2216154"/>
            <a:ext cx="650875" cy="1560513"/>
          </a:xfrm>
          <a:prstGeom prst="straightConnector1">
            <a:avLst/>
          </a:prstGeom>
          <a:ln cap="sq">
            <a:solidFill>
              <a:srgbClr val="FF0000"/>
            </a:solidFill>
            <a:prstDash val="dash"/>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66579" name="AutoShape 83"/>
          <p:cNvCxnSpPr>
            <a:cxnSpLocks noChangeShapeType="1"/>
          </p:cNvCxnSpPr>
          <p:nvPr/>
        </p:nvCxnSpPr>
        <p:spPr bwMode="auto">
          <a:xfrm flipV="1">
            <a:off x="6804026" y="3776667"/>
            <a:ext cx="661988" cy="15382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16836838"/>
      </p:ext>
    </p:extLst>
  </p:cSld>
  <p:clrMapOvr>
    <a:masterClrMapping/>
  </p:clrMapOvr>
  <p:transition>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Forward Pass Computation</a:t>
            </a:r>
            <a:endParaRPr lang="en-US" dirty="0"/>
          </a:p>
        </p:txBody>
      </p:sp>
      <p:grpSp>
        <p:nvGrpSpPr>
          <p:cNvPr id="67587" name="Group 2"/>
          <p:cNvGrpSpPr>
            <a:grpSpLocks/>
          </p:cNvGrpSpPr>
          <p:nvPr/>
        </p:nvGrpSpPr>
        <p:grpSpPr bwMode="auto">
          <a:xfrm>
            <a:off x="796928" y="4841875"/>
            <a:ext cx="1069975" cy="1411288"/>
            <a:chOff x="4034" y="2535"/>
            <a:chExt cx="607" cy="798"/>
          </a:xfrm>
        </p:grpSpPr>
        <p:sp>
          <p:nvSpPr>
            <p:cNvPr id="67673" name="Rectangle 3"/>
            <p:cNvSpPr>
              <a:spLocks noChangeArrowheads="1"/>
            </p:cNvSpPr>
            <p:nvPr/>
          </p:nvSpPr>
          <p:spPr bwMode="auto">
            <a:xfrm>
              <a:off x="4238" y="2928"/>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900" b="1"/>
                <a:t>Description</a:t>
              </a:r>
            </a:p>
          </p:txBody>
        </p:sp>
        <p:sp>
          <p:nvSpPr>
            <p:cNvPr id="67674" name="Rectangle 4"/>
            <p:cNvSpPr>
              <a:spLocks noChangeArrowheads="1"/>
            </p:cNvSpPr>
            <p:nvPr/>
          </p:nvSpPr>
          <p:spPr bwMode="auto">
            <a:xfrm>
              <a:off x="4092" y="2535"/>
              <a:ext cx="46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spcBef>
                  <a:spcPct val="50000"/>
                </a:spcBef>
              </a:pPr>
              <a:r>
                <a:rPr lang="en-US" altLang="en-US" sz="1400" b="1">
                  <a:solidFill>
                    <a:srgbClr val="33CC33"/>
                  </a:solidFill>
                </a:rPr>
                <a:t>Legend</a:t>
              </a:r>
            </a:p>
          </p:txBody>
        </p:sp>
        <p:sp>
          <p:nvSpPr>
            <p:cNvPr id="67675" name="Rectangle 5"/>
            <p:cNvSpPr>
              <a:spLocks noChangeArrowheads="1"/>
            </p:cNvSpPr>
            <p:nvPr/>
          </p:nvSpPr>
          <p:spPr bwMode="auto">
            <a:xfrm>
              <a:off x="4236" y="272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ID</a:t>
              </a:r>
            </a:p>
          </p:txBody>
        </p:sp>
        <p:sp>
          <p:nvSpPr>
            <p:cNvPr id="67676" name="Rectangle 6"/>
            <p:cNvSpPr>
              <a:spLocks noChangeArrowheads="1"/>
            </p:cNvSpPr>
            <p:nvPr/>
          </p:nvSpPr>
          <p:spPr bwMode="auto">
            <a:xfrm>
              <a:off x="4438" y="272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EF</a:t>
              </a:r>
            </a:p>
          </p:txBody>
        </p:sp>
        <p:sp>
          <p:nvSpPr>
            <p:cNvPr id="67677" name="Rectangle 7"/>
            <p:cNvSpPr>
              <a:spLocks noChangeArrowheads="1"/>
            </p:cNvSpPr>
            <p:nvPr/>
          </p:nvSpPr>
          <p:spPr bwMode="auto">
            <a:xfrm>
              <a:off x="4438" y="313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LF</a:t>
              </a:r>
            </a:p>
          </p:txBody>
        </p:sp>
        <p:sp>
          <p:nvSpPr>
            <p:cNvPr id="67678" name="Rectangle 8"/>
            <p:cNvSpPr>
              <a:spLocks noChangeArrowheads="1"/>
            </p:cNvSpPr>
            <p:nvPr/>
          </p:nvSpPr>
          <p:spPr bwMode="auto">
            <a:xfrm>
              <a:off x="4034" y="272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ES</a:t>
              </a:r>
            </a:p>
          </p:txBody>
        </p:sp>
        <p:sp>
          <p:nvSpPr>
            <p:cNvPr id="67679" name="Rectangle 9"/>
            <p:cNvSpPr>
              <a:spLocks noChangeArrowheads="1"/>
            </p:cNvSpPr>
            <p:nvPr/>
          </p:nvSpPr>
          <p:spPr bwMode="auto">
            <a:xfrm>
              <a:off x="4034" y="2929"/>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SL</a:t>
              </a:r>
            </a:p>
          </p:txBody>
        </p:sp>
        <p:sp>
          <p:nvSpPr>
            <p:cNvPr id="67680" name="Rectangle 10"/>
            <p:cNvSpPr>
              <a:spLocks noChangeArrowheads="1"/>
            </p:cNvSpPr>
            <p:nvPr/>
          </p:nvSpPr>
          <p:spPr bwMode="auto">
            <a:xfrm>
              <a:off x="4034" y="313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LS</a:t>
              </a:r>
            </a:p>
          </p:txBody>
        </p:sp>
        <p:sp>
          <p:nvSpPr>
            <p:cNvPr id="67681" name="Rectangle 11"/>
            <p:cNvSpPr>
              <a:spLocks noChangeArrowheads="1"/>
            </p:cNvSpPr>
            <p:nvPr/>
          </p:nvSpPr>
          <p:spPr bwMode="auto">
            <a:xfrm>
              <a:off x="4236" y="313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b="1">
                  <a:solidFill>
                    <a:schemeClr val="accent2"/>
                  </a:solidFill>
                </a:rPr>
                <a:t>DUR</a:t>
              </a:r>
            </a:p>
          </p:txBody>
        </p:sp>
      </p:grpSp>
      <p:grpSp>
        <p:nvGrpSpPr>
          <p:cNvPr id="67588" name="Group 12"/>
          <p:cNvGrpSpPr>
            <a:grpSpLocks/>
          </p:cNvGrpSpPr>
          <p:nvPr/>
        </p:nvGrpSpPr>
        <p:grpSpPr bwMode="auto">
          <a:xfrm>
            <a:off x="5910266" y="3070227"/>
            <a:ext cx="1068387" cy="1073151"/>
            <a:chOff x="4020" y="1561"/>
            <a:chExt cx="606" cy="606"/>
          </a:xfrm>
        </p:grpSpPr>
        <p:sp>
          <p:nvSpPr>
            <p:cNvPr id="67665" name="Rectangle 13"/>
            <p:cNvSpPr>
              <a:spLocks noChangeArrowheads="1"/>
            </p:cNvSpPr>
            <p:nvPr/>
          </p:nvSpPr>
          <p:spPr bwMode="auto">
            <a:xfrm>
              <a:off x="4222" y="1764"/>
              <a:ext cx="403" cy="202"/>
            </a:xfrm>
            <a:prstGeom prst="rect">
              <a:avLst/>
            </a:prstGeom>
            <a:solidFill>
              <a:srgbClr val="FF6600"/>
            </a:solidFill>
            <a:ln w="9525">
              <a:solidFill>
                <a:schemeClr val="tx1"/>
              </a:solidFill>
              <a:miter lim="800000"/>
              <a:headEnd/>
              <a:tailEnd/>
            </a:ln>
          </p:spPr>
          <p:txBody>
            <a:bodyPr wrap="none" lIns="100584"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Create</a:t>
              </a:r>
            </a:p>
            <a:p>
              <a:pPr algn="ctr" eaLnBrk="1" hangingPunct="1"/>
              <a:r>
                <a:rPr lang="en-US" altLang="en-US" sz="1100" b="1"/>
                <a:t>Graphics</a:t>
              </a:r>
            </a:p>
          </p:txBody>
        </p:sp>
        <p:sp>
          <p:nvSpPr>
            <p:cNvPr id="67666" name="Rectangle 14"/>
            <p:cNvSpPr>
              <a:spLocks noChangeArrowheads="1"/>
            </p:cNvSpPr>
            <p:nvPr/>
          </p:nvSpPr>
          <p:spPr bwMode="auto">
            <a:xfrm>
              <a:off x="4020"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7667" name="Rectangle 15"/>
            <p:cNvSpPr>
              <a:spLocks noChangeArrowheads="1"/>
            </p:cNvSpPr>
            <p:nvPr/>
          </p:nvSpPr>
          <p:spPr bwMode="auto">
            <a:xfrm>
              <a:off x="4222"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E</a:t>
              </a:r>
            </a:p>
          </p:txBody>
        </p:sp>
        <p:sp>
          <p:nvSpPr>
            <p:cNvPr id="67668" name="Rectangle 16"/>
            <p:cNvSpPr>
              <a:spLocks noChangeArrowheads="1"/>
            </p:cNvSpPr>
            <p:nvPr/>
          </p:nvSpPr>
          <p:spPr bwMode="auto">
            <a:xfrm>
              <a:off x="4424"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10</a:t>
              </a:r>
            </a:p>
          </p:txBody>
        </p:sp>
        <p:sp>
          <p:nvSpPr>
            <p:cNvPr id="67669" name="Rectangle 17"/>
            <p:cNvSpPr>
              <a:spLocks noChangeArrowheads="1"/>
            </p:cNvSpPr>
            <p:nvPr/>
          </p:nvSpPr>
          <p:spPr bwMode="auto">
            <a:xfrm>
              <a:off x="4424"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7670" name="Rectangle 18"/>
            <p:cNvSpPr>
              <a:spLocks noChangeArrowheads="1"/>
            </p:cNvSpPr>
            <p:nvPr/>
          </p:nvSpPr>
          <p:spPr bwMode="auto">
            <a:xfrm>
              <a:off x="4222"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7671" name="Rectangle 19"/>
            <p:cNvSpPr>
              <a:spLocks noChangeArrowheads="1"/>
            </p:cNvSpPr>
            <p:nvPr/>
          </p:nvSpPr>
          <p:spPr bwMode="auto">
            <a:xfrm>
              <a:off x="4020"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7672" name="Rectangle 20"/>
            <p:cNvSpPr>
              <a:spLocks noChangeArrowheads="1"/>
            </p:cNvSpPr>
            <p:nvPr/>
          </p:nvSpPr>
          <p:spPr bwMode="auto">
            <a:xfrm>
              <a:off x="4020"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grpSp>
      <p:grpSp>
        <p:nvGrpSpPr>
          <p:cNvPr id="67589" name="Group 21"/>
          <p:cNvGrpSpPr>
            <a:grpSpLocks/>
          </p:cNvGrpSpPr>
          <p:nvPr/>
        </p:nvGrpSpPr>
        <p:grpSpPr bwMode="auto">
          <a:xfrm>
            <a:off x="5913442" y="1508127"/>
            <a:ext cx="1074737" cy="1073151"/>
            <a:chOff x="2862" y="1561"/>
            <a:chExt cx="609" cy="606"/>
          </a:xfrm>
        </p:grpSpPr>
        <p:sp>
          <p:nvSpPr>
            <p:cNvPr id="67657" name="Rectangle 22"/>
            <p:cNvSpPr>
              <a:spLocks noChangeArrowheads="1"/>
            </p:cNvSpPr>
            <p:nvPr/>
          </p:nvSpPr>
          <p:spPr bwMode="auto">
            <a:xfrm>
              <a:off x="3068" y="1765"/>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Edit</a:t>
              </a:r>
            </a:p>
            <a:p>
              <a:pPr algn="ctr" eaLnBrk="1" hangingPunct="1"/>
              <a:r>
                <a:rPr lang="en-US" altLang="en-US" sz="1100" b="1"/>
                <a:t>Paper</a:t>
              </a:r>
            </a:p>
          </p:txBody>
        </p:sp>
        <p:sp>
          <p:nvSpPr>
            <p:cNvPr id="67658" name="Rectangle 23"/>
            <p:cNvSpPr>
              <a:spLocks noChangeArrowheads="1"/>
            </p:cNvSpPr>
            <p:nvPr/>
          </p:nvSpPr>
          <p:spPr bwMode="auto">
            <a:xfrm>
              <a:off x="3266"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7659" name="Rectangle 24"/>
            <p:cNvSpPr>
              <a:spLocks noChangeArrowheads="1"/>
            </p:cNvSpPr>
            <p:nvPr/>
          </p:nvSpPr>
          <p:spPr bwMode="auto">
            <a:xfrm>
              <a:off x="3064"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D</a:t>
              </a:r>
            </a:p>
          </p:txBody>
        </p:sp>
        <p:sp>
          <p:nvSpPr>
            <p:cNvPr id="67660" name="Rectangle 25"/>
            <p:cNvSpPr>
              <a:spLocks noChangeArrowheads="1"/>
            </p:cNvSpPr>
            <p:nvPr/>
          </p:nvSpPr>
          <p:spPr bwMode="auto">
            <a:xfrm>
              <a:off x="2862"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7661" name="Rectangle 26"/>
            <p:cNvSpPr>
              <a:spLocks noChangeArrowheads="1"/>
            </p:cNvSpPr>
            <p:nvPr/>
          </p:nvSpPr>
          <p:spPr bwMode="auto">
            <a:xfrm>
              <a:off x="3266"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7662" name="Rectangle 27"/>
            <p:cNvSpPr>
              <a:spLocks noChangeArrowheads="1"/>
            </p:cNvSpPr>
            <p:nvPr/>
          </p:nvSpPr>
          <p:spPr bwMode="auto">
            <a:xfrm>
              <a:off x="3064"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2</a:t>
              </a:r>
            </a:p>
          </p:txBody>
        </p:sp>
        <p:sp>
          <p:nvSpPr>
            <p:cNvPr id="67663" name="Rectangle 28"/>
            <p:cNvSpPr>
              <a:spLocks noChangeArrowheads="1"/>
            </p:cNvSpPr>
            <p:nvPr/>
          </p:nvSpPr>
          <p:spPr bwMode="auto">
            <a:xfrm>
              <a:off x="2862"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7664" name="Rectangle 29"/>
            <p:cNvSpPr>
              <a:spLocks noChangeArrowheads="1"/>
            </p:cNvSpPr>
            <p:nvPr/>
          </p:nvSpPr>
          <p:spPr bwMode="auto">
            <a:xfrm>
              <a:off x="2862"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grpSp>
      <p:grpSp>
        <p:nvGrpSpPr>
          <p:cNvPr id="67590" name="Group 30"/>
          <p:cNvGrpSpPr>
            <a:grpSpLocks/>
          </p:cNvGrpSpPr>
          <p:nvPr/>
        </p:nvGrpSpPr>
        <p:grpSpPr bwMode="auto">
          <a:xfrm>
            <a:off x="4214816" y="3070227"/>
            <a:ext cx="1068387" cy="1073151"/>
            <a:chOff x="1701" y="2147"/>
            <a:chExt cx="606" cy="606"/>
          </a:xfrm>
        </p:grpSpPr>
        <p:sp>
          <p:nvSpPr>
            <p:cNvPr id="67649" name="Rectangle 31"/>
            <p:cNvSpPr>
              <a:spLocks noChangeArrowheads="1"/>
            </p:cNvSpPr>
            <p:nvPr/>
          </p:nvSpPr>
          <p:spPr bwMode="auto">
            <a:xfrm>
              <a:off x="1903" y="2350"/>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Draft</a:t>
              </a:r>
            </a:p>
            <a:p>
              <a:pPr algn="ctr" eaLnBrk="1" hangingPunct="1"/>
              <a:r>
                <a:rPr lang="en-US" altLang="en-US" sz="1100" b="1"/>
                <a:t>Paper</a:t>
              </a:r>
            </a:p>
          </p:txBody>
        </p:sp>
        <p:sp>
          <p:nvSpPr>
            <p:cNvPr id="67650" name="Rectangle 32"/>
            <p:cNvSpPr>
              <a:spLocks noChangeArrowheads="1"/>
            </p:cNvSpPr>
            <p:nvPr/>
          </p:nvSpPr>
          <p:spPr bwMode="auto">
            <a:xfrm>
              <a:off x="2105" y="214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7651" name="Rectangle 33"/>
            <p:cNvSpPr>
              <a:spLocks noChangeArrowheads="1"/>
            </p:cNvSpPr>
            <p:nvPr/>
          </p:nvSpPr>
          <p:spPr bwMode="auto">
            <a:xfrm>
              <a:off x="1903" y="214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C</a:t>
              </a:r>
            </a:p>
          </p:txBody>
        </p:sp>
        <p:sp>
          <p:nvSpPr>
            <p:cNvPr id="67652" name="Rectangle 34"/>
            <p:cNvSpPr>
              <a:spLocks noChangeArrowheads="1"/>
            </p:cNvSpPr>
            <p:nvPr/>
          </p:nvSpPr>
          <p:spPr bwMode="auto">
            <a:xfrm>
              <a:off x="1701" y="214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6</a:t>
              </a:r>
            </a:p>
          </p:txBody>
        </p:sp>
        <p:sp>
          <p:nvSpPr>
            <p:cNvPr id="67653" name="Rectangle 35"/>
            <p:cNvSpPr>
              <a:spLocks noChangeArrowheads="1"/>
            </p:cNvSpPr>
            <p:nvPr/>
          </p:nvSpPr>
          <p:spPr bwMode="auto">
            <a:xfrm>
              <a:off x="1701" y="2349"/>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7654" name="Rectangle 36"/>
            <p:cNvSpPr>
              <a:spLocks noChangeArrowheads="1"/>
            </p:cNvSpPr>
            <p:nvPr/>
          </p:nvSpPr>
          <p:spPr bwMode="auto">
            <a:xfrm>
              <a:off x="1701" y="255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7655" name="Rectangle 37"/>
            <p:cNvSpPr>
              <a:spLocks noChangeArrowheads="1"/>
            </p:cNvSpPr>
            <p:nvPr/>
          </p:nvSpPr>
          <p:spPr bwMode="auto">
            <a:xfrm>
              <a:off x="1903" y="255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3</a:t>
              </a:r>
            </a:p>
          </p:txBody>
        </p:sp>
        <p:sp>
          <p:nvSpPr>
            <p:cNvPr id="67656" name="Rectangle 38"/>
            <p:cNvSpPr>
              <a:spLocks noChangeArrowheads="1"/>
            </p:cNvSpPr>
            <p:nvPr/>
          </p:nvSpPr>
          <p:spPr bwMode="auto">
            <a:xfrm>
              <a:off x="2105" y="255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grpSp>
      <p:grpSp>
        <p:nvGrpSpPr>
          <p:cNvPr id="67591" name="Group 39"/>
          <p:cNvGrpSpPr>
            <a:grpSpLocks/>
          </p:cNvGrpSpPr>
          <p:nvPr/>
        </p:nvGrpSpPr>
        <p:grpSpPr bwMode="auto">
          <a:xfrm>
            <a:off x="2506666" y="3065464"/>
            <a:ext cx="1068387" cy="1073151"/>
            <a:chOff x="1699" y="987"/>
            <a:chExt cx="606" cy="606"/>
          </a:xfrm>
        </p:grpSpPr>
        <p:sp>
          <p:nvSpPr>
            <p:cNvPr id="67641" name="Rectangle 40"/>
            <p:cNvSpPr>
              <a:spLocks noChangeArrowheads="1"/>
            </p:cNvSpPr>
            <p:nvPr/>
          </p:nvSpPr>
          <p:spPr bwMode="auto">
            <a:xfrm>
              <a:off x="1901" y="1190"/>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Research</a:t>
              </a:r>
            </a:p>
            <a:p>
              <a:pPr algn="ctr" eaLnBrk="1" hangingPunct="1"/>
              <a:r>
                <a:rPr lang="en-US" altLang="en-US" sz="1100" b="1"/>
                <a:t>Topic</a:t>
              </a:r>
            </a:p>
          </p:txBody>
        </p:sp>
        <p:sp>
          <p:nvSpPr>
            <p:cNvPr id="67642" name="Rectangle 41"/>
            <p:cNvSpPr>
              <a:spLocks noChangeArrowheads="1"/>
            </p:cNvSpPr>
            <p:nvPr/>
          </p:nvSpPr>
          <p:spPr bwMode="auto">
            <a:xfrm>
              <a:off x="1699" y="98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7643" name="Rectangle 42"/>
            <p:cNvSpPr>
              <a:spLocks noChangeArrowheads="1"/>
            </p:cNvSpPr>
            <p:nvPr/>
          </p:nvSpPr>
          <p:spPr bwMode="auto">
            <a:xfrm>
              <a:off x="1901" y="98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B</a:t>
              </a:r>
            </a:p>
          </p:txBody>
        </p:sp>
        <p:sp>
          <p:nvSpPr>
            <p:cNvPr id="67644" name="Rectangle 43"/>
            <p:cNvSpPr>
              <a:spLocks noChangeArrowheads="1"/>
            </p:cNvSpPr>
            <p:nvPr/>
          </p:nvSpPr>
          <p:spPr bwMode="auto">
            <a:xfrm>
              <a:off x="2103" y="98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6</a:t>
              </a:r>
            </a:p>
          </p:txBody>
        </p:sp>
        <p:sp>
          <p:nvSpPr>
            <p:cNvPr id="67645" name="Rectangle 44"/>
            <p:cNvSpPr>
              <a:spLocks noChangeArrowheads="1"/>
            </p:cNvSpPr>
            <p:nvPr/>
          </p:nvSpPr>
          <p:spPr bwMode="auto">
            <a:xfrm>
              <a:off x="1699" y="1189"/>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7646" name="Rectangle 45"/>
            <p:cNvSpPr>
              <a:spLocks noChangeArrowheads="1"/>
            </p:cNvSpPr>
            <p:nvPr/>
          </p:nvSpPr>
          <p:spPr bwMode="auto">
            <a:xfrm>
              <a:off x="1699" y="139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7647" name="Rectangle 46"/>
            <p:cNvSpPr>
              <a:spLocks noChangeArrowheads="1"/>
            </p:cNvSpPr>
            <p:nvPr/>
          </p:nvSpPr>
          <p:spPr bwMode="auto">
            <a:xfrm>
              <a:off x="1901" y="139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5</a:t>
              </a:r>
            </a:p>
          </p:txBody>
        </p:sp>
        <p:sp>
          <p:nvSpPr>
            <p:cNvPr id="67648" name="Rectangle 47"/>
            <p:cNvSpPr>
              <a:spLocks noChangeArrowheads="1"/>
            </p:cNvSpPr>
            <p:nvPr/>
          </p:nvSpPr>
          <p:spPr bwMode="auto">
            <a:xfrm>
              <a:off x="2103" y="139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grpSp>
      <p:grpSp>
        <p:nvGrpSpPr>
          <p:cNvPr id="67592" name="Group 48"/>
          <p:cNvGrpSpPr>
            <a:grpSpLocks/>
          </p:cNvGrpSpPr>
          <p:nvPr/>
        </p:nvGrpSpPr>
        <p:grpSpPr bwMode="auto">
          <a:xfrm>
            <a:off x="792166" y="3060702"/>
            <a:ext cx="1068387" cy="1071563"/>
            <a:chOff x="545" y="1561"/>
            <a:chExt cx="606" cy="606"/>
          </a:xfrm>
        </p:grpSpPr>
        <p:sp>
          <p:nvSpPr>
            <p:cNvPr id="67633" name="Rectangle 49"/>
            <p:cNvSpPr>
              <a:spLocks noChangeArrowheads="1"/>
            </p:cNvSpPr>
            <p:nvPr/>
          </p:nvSpPr>
          <p:spPr bwMode="auto">
            <a:xfrm>
              <a:off x="746" y="1764"/>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Identify</a:t>
              </a:r>
            </a:p>
            <a:p>
              <a:pPr algn="ctr" eaLnBrk="1" hangingPunct="1"/>
              <a:r>
                <a:rPr lang="en-US" altLang="en-US" sz="1100" b="1"/>
                <a:t>Topic</a:t>
              </a:r>
            </a:p>
          </p:txBody>
        </p:sp>
        <p:sp>
          <p:nvSpPr>
            <p:cNvPr id="67634" name="Rectangle 50"/>
            <p:cNvSpPr>
              <a:spLocks noChangeArrowheads="1"/>
            </p:cNvSpPr>
            <p:nvPr/>
          </p:nvSpPr>
          <p:spPr bwMode="auto">
            <a:xfrm>
              <a:off x="949"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7635" name="Rectangle 51"/>
            <p:cNvSpPr>
              <a:spLocks noChangeArrowheads="1"/>
            </p:cNvSpPr>
            <p:nvPr/>
          </p:nvSpPr>
          <p:spPr bwMode="auto">
            <a:xfrm>
              <a:off x="747"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7636" name="Rectangle 52"/>
            <p:cNvSpPr>
              <a:spLocks noChangeArrowheads="1"/>
            </p:cNvSpPr>
            <p:nvPr/>
          </p:nvSpPr>
          <p:spPr bwMode="auto">
            <a:xfrm>
              <a:off x="545"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7637" name="Rectangle 53"/>
            <p:cNvSpPr>
              <a:spLocks noChangeArrowheads="1"/>
            </p:cNvSpPr>
            <p:nvPr/>
          </p:nvSpPr>
          <p:spPr bwMode="auto">
            <a:xfrm>
              <a:off x="545"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7638" name="Rectangle 54"/>
            <p:cNvSpPr>
              <a:spLocks noChangeArrowheads="1"/>
            </p:cNvSpPr>
            <p:nvPr/>
          </p:nvSpPr>
          <p:spPr bwMode="auto">
            <a:xfrm>
              <a:off x="545"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sp>
          <p:nvSpPr>
            <p:cNvPr id="67639" name="Rectangle 55"/>
            <p:cNvSpPr>
              <a:spLocks noChangeArrowheads="1"/>
            </p:cNvSpPr>
            <p:nvPr/>
          </p:nvSpPr>
          <p:spPr bwMode="auto">
            <a:xfrm>
              <a:off x="747"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A</a:t>
              </a:r>
            </a:p>
          </p:txBody>
        </p:sp>
        <p:sp>
          <p:nvSpPr>
            <p:cNvPr id="67640" name="Rectangle 56"/>
            <p:cNvSpPr>
              <a:spLocks noChangeArrowheads="1"/>
            </p:cNvSpPr>
            <p:nvPr/>
          </p:nvSpPr>
          <p:spPr bwMode="auto">
            <a:xfrm>
              <a:off x="949"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grpSp>
      <p:grpSp>
        <p:nvGrpSpPr>
          <p:cNvPr id="67593" name="Group 57"/>
          <p:cNvGrpSpPr>
            <a:grpSpLocks/>
          </p:cNvGrpSpPr>
          <p:nvPr/>
        </p:nvGrpSpPr>
        <p:grpSpPr bwMode="auto">
          <a:xfrm>
            <a:off x="5910266" y="4610102"/>
            <a:ext cx="1068387" cy="1071563"/>
            <a:chOff x="4020" y="1561"/>
            <a:chExt cx="606" cy="606"/>
          </a:xfrm>
        </p:grpSpPr>
        <p:sp>
          <p:nvSpPr>
            <p:cNvPr id="67625" name="Rectangle 58"/>
            <p:cNvSpPr>
              <a:spLocks noChangeArrowheads="1"/>
            </p:cNvSpPr>
            <p:nvPr/>
          </p:nvSpPr>
          <p:spPr bwMode="auto">
            <a:xfrm>
              <a:off x="4222" y="1764"/>
              <a:ext cx="403" cy="202"/>
            </a:xfrm>
            <a:prstGeom prst="rect">
              <a:avLst/>
            </a:prstGeom>
            <a:solidFill>
              <a:srgbClr val="FF6600"/>
            </a:solidFill>
            <a:ln w="9525">
              <a:solidFill>
                <a:schemeClr val="tx1"/>
              </a:solidFill>
              <a:miter lim="800000"/>
              <a:headEnd/>
              <a:tailEnd/>
            </a:ln>
          </p:spPr>
          <p:txBody>
            <a:bodyPr wrap="none" lIns="100584"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900" b="1"/>
                <a:t>References</a:t>
              </a:r>
            </a:p>
          </p:txBody>
        </p:sp>
        <p:sp>
          <p:nvSpPr>
            <p:cNvPr id="67626" name="Rectangle 59"/>
            <p:cNvSpPr>
              <a:spLocks noChangeArrowheads="1"/>
            </p:cNvSpPr>
            <p:nvPr/>
          </p:nvSpPr>
          <p:spPr bwMode="auto">
            <a:xfrm>
              <a:off x="4020"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7627" name="Rectangle 60"/>
            <p:cNvSpPr>
              <a:spLocks noChangeArrowheads="1"/>
            </p:cNvSpPr>
            <p:nvPr/>
          </p:nvSpPr>
          <p:spPr bwMode="auto">
            <a:xfrm>
              <a:off x="4222"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F</a:t>
              </a:r>
            </a:p>
          </p:txBody>
        </p:sp>
        <p:sp>
          <p:nvSpPr>
            <p:cNvPr id="67628" name="Rectangle 61"/>
            <p:cNvSpPr>
              <a:spLocks noChangeArrowheads="1"/>
            </p:cNvSpPr>
            <p:nvPr/>
          </p:nvSpPr>
          <p:spPr bwMode="auto">
            <a:xfrm>
              <a:off x="4424"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10</a:t>
              </a:r>
            </a:p>
          </p:txBody>
        </p:sp>
        <p:sp>
          <p:nvSpPr>
            <p:cNvPr id="67629" name="Rectangle 62"/>
            <p:cNvSpPr>
              <a:spLocks noChangeArrowheads="1"/>
            </p:cNvSpPr>
            <p:nvPr/>
          </p:nvSpPr>
          <p:spPr bwMode="auto">
            <a:xfrm>
              <a:off x="4424"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7630" name="Rectangle 63"/>
            <p:cNvSpPr>
              <a:spLocks noChangeArrowheads="1"/>
            </p:cNvSpPr>
            <p:nvPr/>
          </p:nvSpPr>
          <p:spPr bwMode="auto">
            <a:xfrm>
              <a:off x="4222"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7631" name="Rectangle 64"/>
            <p:cNvSpPr>
              <a:spLocks noChangeArrowheads="1"/>
            </p:cNvSpPr>
            <p:nvPr/>
          </p:nvSpPr>
          <p:spPr bwMode="auto">
            <a:xfrm>
              <a:off x="4020"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7632" name="Rectangle 65"/>
            <p:cNvSpPr>
              <a:spLocks noChangeArrowheads="1"/>
            </p:cNvSpPr>
            <p:nvPr/>
          </p:nvSpPr>
          <p:spPr bwMode="auto">
            <a:xfrm>
              <a:off x="4020"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grpSp>
      <p:grpSp>
        <p:nvGrpSpPr>
          <p:cNvPr id="67594" name="Group 66"/>
          <p:cNvGrpSpPr>
            <a:grpSpLocks/>
          </p:cNvGrpSpPr>
          <p:nvPr/>
        </p:nvGrpSpPr>
        <p:grpSpPr bwMode="auto">
          <a:xfrm>
            <a:off x="7639051" y="3073402"/>
            <a:ext cx="1068388" cy="1071563"/>
            <a:chOff x="4020" y="1561"/>
            <a:chExt cx="606" cy="606"/>
          </a:xfrm>
        </p:grpSpPr>
        <p:sp>
          <p:nvSpPr>
            <p:cNvPr id="67617" name="Rectangle 67"/>
            <p:cNvSpPr>
              <a:spLocks noChangeArrowheads="1"/>
            </p:cNvSpPr>
            <p:nvPr/>
          </p:nvSpPr>
          <p:spPr bwMode="auto">
            <a:xfrm>
              <a:off x="4222" y="1764"/>
              <a:ext cx="403" cy="202"/>
            </a:xfrm>
            <a:prstGeom prst="rect">
              <a:avLst/>
            </a:prstGeom>
            <a:solidFill>
              <a:srgbClr val="FF6600"/>
            </a:solidFill>
            <a:ln w="9525">
              <a:solidFill>
                <a:schemeClr val="tx1"/>
              </a:solidFill>
              <a:miter lim="800000"/>
              <a:headEnd/>
              <a:tailEnd/>
            </a:ln>
          </p:spPr>
          <p:txBody>
            <a:bodyPr wrap="none" lIns="100584"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Final</a:t>
              </a:r>
            </a:p>
            <a:p>
              <a:pPr algn="ctr" eaLnBrk="1" hangingPunct="1"/>
              <a:r>
                <a:rPr lang="en-US" altLang="en-US" sz="1100" b="1"/>
                <a:t>Draft</a:t>
              </a:r>
            </a:p>
          </p:txBody>
        </p:sp>
        <p:sp>
          <p:nvSpPr>
            <p:cNvPr id="67618" name="Rectangle 68"/>
            <p:cNvSpPr>
              <a:spLocks noChangeArrowheads="1"/>
            </p:cNvSpPr>
            <p:nvPr/>
          </p:nvSpPr>
          <p:spPr bwMode="auto">
            <a:xfrm>
              <a:off x="4020"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7619" name="Rectangle 69"/>
            <p:cNvSpPr>
              <a:spLocks noChangeArrowheads="1"/>
            </p:cNvSpPr>
            <p:nvPr/>
          </p:nvSpPr>
          <p:spPr bwMode="auto">
            <a:xfrm>
              <a:off x="4222"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G</a:t>
              </a:r>
            </a:p>
          </p:txBody>
        </p:sp>
        <p:sp>
          <p:nvSpPr>
            <p:cNvPr id="67620" name="Rectangle 70"/>
            <p:cNvSpPr>
              <a:spLocks noChangeArrowheads="1"/>
            </p:cNvSpPr>
            <p:nvPr/>
          </p:nvSpPr>
          <p:spPr bwMode="auto">
            <a:xfrm>
              <a:off x="4424"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12</a:t>
              </a:r>
            </a:p>
          </p:txBody>
        </p:sp>
        <p:sp>
          <p:nvSpPr>
            <p:cNvPr id="67621" name="Rectangle 71"/>
            <p:cNvSpPr>
              <a:spLocks noChangeArrowheads="1"/>
            </p:cNvSpPr>
            <p:nvPr/>
          </p:nvSpPr>
          <p:spPr bwMode="auto">
            <a:xfrm>
              <a:off x="4424"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7622" name="Rectangle 72"/>
            <p:cNvSpPr>
              <a:spLocks noChangeArrowheads="1"/>
            </p:cNvSpPr>
            <p:nvPr/>
          </p:nvSpPr>
          <p:spPr bwMode="auto">
            <a:xfrm>
              <a:off x="4222"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7623" name="Rectangle 73"/>
            <p:cNvSpPr>
              <a:spLocks noChangeArrowheads="1"/>
            </p:cNvSpPr>
            <p:nvPr/>
          </p:nvSpPr>
          <p:spPr bwMode="auto">
            <a:xfrm>
              <a:off x="4020"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7624" name="Rectangle 74"/>
            <p:cNvSpPr>
              <a:spLocks noChangeArrowheads="1"/>
            </p:cNvSpPr>
            <p:nvPr/>
          </p:nvSpPr>
          <p:spPr bwMode="auto">
            <a:xfrm>
              <a:off x="4020"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grpSp>
      <p:cxnSp>
        <p:nvCxnSpPr>
          <p:cNvPr id="77" name="AutoShape 75"/>
          <p:cNvCxnSpPr>
            <a:cxnSpLocks noChangeShapeType="1"/>
          </p:cNvCxnSpPr>
          <p:nvPr/>
        </p:nvCxnSpPr>
        <p:spPr bwMode="auto">
          <a:xfrm>
            <a:off x="1857375" y="3598867"/>
            <a:ext cx="649288" cy="3175"/>
          </a:xfrm>
          <a:prstGeom prst="straightConnector1">
            <a:avLst/>
          </a:prstGeom>
          <a:ln cap="sq">
            <a:solidFill>
              <a:srgbClr val="FF0000"/>
            </a:solidFill>
            <a:prstDash val="dash"/>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78" name="AutoShape 76"/>
          <p:cNvCxnSpPr>
            <a:cxnSpLocks noChangeShapeType="1"/>
          </p:cNvCxnSpPr>
          <p:nvPr/>
        </p:nvCxnSpPr>
        <p:spPr bwMode="auto">
          <a:xfrm>
            <a:off x="3573464" y="3603628"/>
            <a:ext cx="641351" cy="3175"/>
          </a:xfrm>
          <a:prstGeom prst="straightConnector1">
            <a:avLst/>
          </a:prstGeom>
          <a:ln cap="sq">
            <a:solidFill>
              <a:srgbClr val="FF0000"/>
            </a:solidFill>
            <a:prstDash val="dash"/>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79" name="AutoShape 77"/>
          <p:cNvCxnSpPr>
            <a:cxnSpLocks noChangeShapeType="1"/>
          </p:cNvCxnSpPr>
          <p:nvPr/>
        </p:nvCxnSpPr>
        <p:spPr bwMode="auto">
          <a:xfrm flipV="1">
            <a:off x="5281617" y="2044700"/>
            <a:ext cx="631825" cy="1563688"/>
          </a:xfrm>
          <a:prstGeom prst="straightConnector1">
            <a:avLst/>
          </a:prstGeom>
          <a:ln cap="sq">
            <a:solidFill>
              <a:srgbClr val="FF0000"/>
            </a:solidFill>
            <a:prstDash val="dash"/>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67598" name="AutoShape 78"/>
          <p:cNvCxnSpPr>
            <a:cxnSpLocks noChangeShapeType="1"/>
          </p:cNvCxnSpPr>
          <p:nvPr/>
        </p:nvCxnSpPr>
        <p:spPr bwMode="auto">
          <a:xfrm flipV="1">
            <a:off x="5281614" y="3606801"/>
            <a:ext cx="628651" cy="1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599" name="AutoShape 79"/>
          <p:cNvCxnSpPr>
            <a:cxnSpLocks noChangeShapeType="1"/>
          </p:cNvCxnSpPr>
          <p:nvPr/>
        </p:nvCxnSpPr>
        <p:spPr bwMode="auto">
          <a:xfrm>
            <a:off x="5281614" y="3608391"/>
            <a:ext cx="628651" cy="15382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600" name="AutoShape 80"/>
          <p:cNvCxnSpPr>
            <a:cxnSpLocks noChangeShapeType="1"/>
          </p:cNvCxnSpPr>
          <p:nvPr/>
        </p:nvCxnSpPr>
        <p:spPr bwMode="auto">
          <a:xfrm>
            <a:off x="6977066" y="3608388"/>
            <a:ext cx="66198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7601" name="Text Box 81"/>
          <p:cNvSpPr txBox="1">
            <a:spLocks noChangeArrowheads="1"/>
          </p:cNvSpPr>
          <p:nvPr/>
        </p:nvSpPr>
        <p:spPr bwMode="auto">
          <a:xfrm>
            <a:off x="2230439" y="5808663"/>
            <a:ext cx="2601912" cy="3693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spcBef>
                <a:spcPct val="50000"/>
              </a:spcBef>
            </a:pPr>
            <a:r>
              <a:rPr lang="en-US" altLang="en-US" sz="1800" b="1"/>
              <a:t>Group Term Paper</a:t>
            </a:r>
          </a:p>
        </p:txBody>
      </p:sp>
      <p:cxnSp>
        <p:nvCxnSpPr>
          <p:cNvPr id="84" name="AutoShape 82"/>
          <p:cNvCxnSpPr>
            <a:cxnSpLocks noChangeShapeType="1"/>
          </p:cNvCxnSpPr>
          <p:nvPr/>
        </p:nvCxnSpPr>
        <p:spPr bwMode="auto">
          <a:xfrm>
            <a:off x="6988178" y="2047878"/>
            <a:ext cx="650875" cy="1560513"/>
          </a:xfrm>
          <a:prstGeom prst="straightConnector1">
            <a:avLst/>
          </a:prstGeom>
          <a:ln cap="sq">
            <a:solidFill>
              <a:srgbClr val="FF0000"/>
            </a:solidFill>
            <a:prstDash val="dash"/>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67603" name="AutoShape 83"/>
          <p:cNvCxnSpPr>
            <a:cxnSpLocks noChangeShapeType="1"/>
          </p:cNvCxnSpPr>
          <p:nvPr/>
        </p:nvCxnSpPr>
        <p:spPr bwMode="auto">
          <a:xfrm flipV="1">
            <a:off x="6977066" y="3608390"/>
            <a:ext cx="661987" cy="15398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1" name="Rectangular Callout 90"/>
          <p:cNvSpPr/>
          <p:nvPr/>
        </p:nvSpPr>
        <p:spPr>
          <a:xfrm>
            <a:off x="263527" y="2117725"/>
            <a:ext cx="793751" cy="685800"/>
          </a:xfrm>
          <a:prstGeom prst="wedgeRectCallout">
            <a:avLst>
              <a:gd name="adj1" fmla="val 34454"/>
              <a:gd name="adj2" fmla="val 92411"/>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Always start at 0</a:t>
            </a:r>
          </a:p>
        </p:txBody>
      </p:sp>
      <p:sp>
        <p:nvSpPr>
          <p:cNvPr id="93" name="Rectangular Callout 92"/>
          <p:cNvSpPr/>
          <p:nvPr/>
        </p:nvSpPr>
        <p:spPr>
          <a:xfrm>
            <a:off x="1133475" y="2117725"/>
            <a:ext cx="979488" cy="685800"/>
          </a:xfrm>
          <a:prstGeom prst="wedgeRectCallout">
            <a:avLst>
              <a:gd name="adj1" fmla="val 15654"/>
              <a:gd name="adj2" fmla="val 96712"/>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EF =</a:t>
            </a:r>
          </a:p>
          <a:p>
            <a:pPr algn="ctr" eaLnBrk="1" hangingPunct="1">
              <a:defRPr/>
            </a:pPr>
            <a:r>
              <a:rPr lang="en-US" sz="1400" dirty="0"/>
              <a:t>ES+DUR</a:t>
            </a:r>
          </a:p>
        </p:txBody>
      </p:sp>
      <p:cxnSp>
        <p:nvCxnSpPr>
          <p:cNvPr id="96" name="Straight Arrow Connector 95"/>
          <p:cNvCxnSpPr>
            <a:stCxn id="67640" idx="3"/>
            <a:endCxn id="67642" idx="1"/>
          </p:cNvCxnSpPr>
          <p:nvPr/>
        </p:nvCxnSpPr>
        <p:spPr>
          <a:xfrm>
            <a:off x="1860554" y="3238502"/>
            <a:ext cx="646113" cy="6351"/>
          </a:xfrm>
          <a:prstGeom prst="straightConnector1">
            <a:avLst/>
          </a:prstGeom>
          <a:ln>
            <a:prstDash val="sysDot"/>
            <a:tailEnd type="arrow"/>
          </a:ln>
        </p:spPr>
        <p:style>
          <a:lnRef idx="1">
            <a:schemeClr val="dk1"/>
          </a:lnRef>
          <a:fillRef idx="0">
            <a:schemeClr val="dk1"/>
          </a:fillRef>
          <a:effectRef idx="0">
            <a:schemeClr val="dk1"/>
          </a:effectRef>
          <a:fontRef idx="minor">
            <a:schemeClr val="tx1"/>
          </a:fontRef>
        </p:style>
      </p:cxnSp>
      <p:sp>
        <p:nvSpPr>
          <p:cNvPr id="97" name="Rectangular Callout 96"/>
          <p:cNvSpPr/>
          <p:nvPr/>
        </p:nvSpPr>
        <p:spPr>
          <a:xfrm>
            <a:off x="2824167" y="2117725"/>
            <a:ext cx="979487" cy="685800"/>
          </a:xfrm>
          <a:prstGeom prst="wedgeRectCallout">
            <a:avLst>
              <a:gd name="adj1" fmla="val 15654"/>
              <a:gd name="adj2" fmla="val 96712"/>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EF =</a:t>
            </a:r>
          </a:p>
          <a:p>
            <a:pPr algn="ctr" eaLnBrk="1" hangingPunct="1">
              <a:defRPr/>
            </a:pPr>
            <a:r>
              <a:rPr lang="en-US" sz="1400" dirty="0"/>
              <a:t>ES+DUR</a:t>
            </a:r>
          </a:p>
        </p:txBody>
      </p:sp>
      <p:cxnSp>
        <p:nvCxnSpPr>
          <p:cNvPr id="100" name="Straight Arrow Connector 99"/>
          <p:cNvCxnSpPr>
            <a:stCxn id="67644" idx="3"/>
            <a:endCxn id="67652" idx="1"/>
          </p:cNvCxnSpPr>
          <p:nvPr/>
        </p:nvCxnSpPr>
        <p:spPr>
          <a:xfrm>
            <a:off x="3575053" y="3244853"/>
            <a:ext cx="639763" cy="4763"/>
          </a:xfrm>
          <a:prstGeom prst="straightConnector1">
            <a:avLst/>
          </a:prstGeom>
          <a:ln>
            <a:prstDash val="sysDot"/>
            <a:tailEnd type="arrow"/>
          </a:ln>
        </p:spPr>
        <p:style>
          <a:lnRef idx="1">
            <a:schemeClr val="dk1"/>
          </a:lnRef>
          <a:fillRef idx="0">
            <a:schemeClr val="dk1"/>
          </a:fillRef>
          <a:effectRef idx="0">
            <a:schemeClr val="dk1"/>
          </a:effectRef>
          <a:fontRef idx="minor">
            <a:schemeClr val="tx1"/>
          </a:fontRef>
        </p:style>
      </p:cxnSp>
      <p:sp>
        <p:nvSpPr>
          <p:cNvPr id="101" name="Rectangular Callout 100"/>
          <p:cNvSpPr/>
          <p:nvPr/>
        </p:nvSpPr>
        <p:spPr>
          <a:xfrm>
            <a:off x="4516439" y="2117725"/>
            <a:ext cx="914400" cy="685800"/>
          </a:xfrm>
          <a:prstGeom prst="wedgeRectCallout">
            <a:avLst>
              <a:gd name="adj1" fmla="val 15654"/>
              <a:gd name="adj2" fmla="val 96712"/>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EF =</a:t>
            </a:r>
          </a:p>
          <a:p>
            <a:pPr algn="ctr" eaLnBrk="1" hangingPunct="1">
              <a:defRPr/>
            </a:pPr>
            <a:r>
              <a:rPr lang="en-US" sz="1400" dirty="0"/>
              <a:t>ES+DUR</a:t>
            </a:r>
          </a:p>
        </p:txBody>
      </p:sp>
      <p:cxnSp>
        <p:nvCxnSpPr>
          <p:cNvPr id="103" name="Straight Arrow Connector 102"/>
          <p:cNvCxnSpPr>
            <a:stCxn id="67650" idx="3"/>
            <a:endCxn id="67660" idx="1"/>
          </p:cNvCxnSpPr>
          <p:nvPr/>
        </p:nvCxnSpPr>
        <p:spPr>
          <a:xfrm flipV="1">
            <a:off x="5283202" y="1687514"/>
            <a:ext cx="630239" cy="1562100"/>
          </a:xfrm>
          <a:prstGeom prst="straightConnector1">
            <a:avLst/>
          </a:prstGeom>
          <a:ln>
            <a:prstDash val="sysDot"/>
            <a:tailEnd type="arrow"/>
          </a:ln>
        </p:spPr>
        <p:style>
          <a:lnRef idx="1">
            <a:schemeClr val="dk1"/>
          </a:lnRef>
          <a:fillRef idx="0">
            <a:schemeClr val="dk1"/>
          </a:fillRef>
          <a:effectRef idx="0">
            <a:schemeClr val="dk1"/>
          </a:effectRef>
          <a:fontRef idx="minor">
            <a:schemeClr val="tx1"/>
          </a:fontRef>
        </p:style>
      </p:cxnSp>
      <p:cxnSp>
        <p:nvCxnSpPr>
          <p:cNvPr id="107" name="Straight Arrow Connector 106"/>
          <p:cNvCxnSpPr>
            <a:stCxn id="67650" idx="3"/>
            <a:endCxn id="67626" idx="1"/>
          </p:cNvCxnSpPr>
          <p:nvPr/>
        </p:nvCxnSpPr>
        <p:spPr>
          <a:xfrm>
            <a:off x="5283203" y="3249616"/>
            <a:ext cx="627063" cy="1539875"/>
          </a:xfrm>
          <a:prstGeom prst="straightConnector1">
            <a:avLst/>
          </a:prstGeom>
          <a:ln>
            <a:prstDash val="sysDot"/>
            <a:tailEnd type="arrow"/>
          </a:ln>
        </p:spPr>
        <p:style>
          <a:lnRef idx="1">
            <a:schemeClr val="dk1"/>
          </a:lnRef>
          <a:fillRef idx="0">
            <a:schemeClr val="dk1"/>
          </a:fillRef>
          <a:effectRef idx="0">
            <a:schemeClr val="dk1"/>
          </a:effectRef>
          <a:fontRef idx="minor">
            <a:schemeClr val="tx1"/>
          </a:fontRef>
        </p:style>
      </p:cxnSp>
      <p:cxnSp>
        <p:nvCxnSpPr>
          <p:cNvPr id="109" name="Straight Arrow Connector 108"/>
          <p:cNvCxnSpPr>
            <a:stCxn id="67650" idx="3"/>
            <a:endCxn id="67666" idx="1"/>
          </p:cNvCxnSpPr>
          <p:nvPr/>
        </p:nvCxnSpPr>
        <p:spPr>
          <a:xfrm>
            <a:off x="5283203" y="3249616"/>
            <a:ext cx="627063" cy="1587"/>
          </a:xfrm>
          <a:prstGeom prst="straightConnector1">
            <a:avLst/>
          </a:prstGeom>
          <a:ln>
            <a:prstDash val="sysDot"/>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67658" idx="3"/>
            <a:endCxn id="67618" idx="1"/>
          </p:cNvCxnSpPr>
          <p:nvPr/>
        </p:nvCxnSpPr>
        <p:spPr>
          <a:xfrm>
            <a:off x="6981829" y="1687516"/>
            <a:ext cx="657225" cy="1563687"/>
          </a:xfrm>
          <a:prstGeom prst="straightConnector1">
            <a:avLst/>
          </a:prstGeom>
          <a:ln>
            <a:prstDash val="sysDot"/>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67668" idx="3"/>
            <a:endCxn id="67618" idx="1"/>
          </p:cNvCxnSpPr>
          <p:nvPr/>
        </p:nvCxnSpPr>
        <p:spPr>
          <a:xfrm>
            <a:off x="6978651" y="3249616"/>
            <a:ext cx="660400" cy="1587"/>
          </a:xfrm>
          <a:prstGeom prst="straightConnector1">
            <a:avLst/>
          </a:prstGeom>
          <a:ln>
            <a:prstDash val="sysDot"/>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67628" idx="3"/>
            <a:endCxn id="67618" idx="1"/>
          </p:cNvCxnSpPr>
          <p:nvPr/>
        </p:nvCxnSpPr>
        <p:spPr>
          <a:xfrm flipV="1">
            <a:off x="6978651" y="3251200"/>
            <a:ext cx="660400" cy="1538288"/>
          </a:xfrm>
          <a:prstGeom prst="straightConnector1">
            <a:avLst/>
          </a:prstGeom>
          <a:ln>
            <a:prstDash val="sysDot"/>
            <a:tailEnd type="arrow"/>
          </a:ln>
        </p:spPr>
        <p:style>
          <a:lnRef idx="1">
            <a:schemeClr val="dk1"/>
          </a:lnRef>
          <a:fillRef idx="0">
            <a:schemeClr val="dk1"/>
          </a:fillRef>
          <a:effectRef idx="0">
            <a:schemeClr val="dk1"/>
          </a:effectRef>
          <a:fontRef idx="minor">
            <a:schemeClr val="tx1"/>
          </a:fontRef>
        </p:style>
      </p:cxnSp>
      <p:sp>
        <p:nvSpPr>
          <p:cNvPr id="98" name="Rectangular Callout 97"/>
          <p:cNvSpPr/>
          <p:nvPr/>
        </p:nvSpPr>
        <p:spPr>
          <a:xfrm>
            <a:off x="7991476" y="2117725"/>
            <a:ext cx="958851" cy="685800"/>
          </a:xfrm>
          <a:prstGeom prst="wedgeRectCallout">
            <a:avLst>
              <a:gd name="adj1" fmla="val 15654"/>
              <a:gd name="adj2" fmla="val 96712"/>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EF =</a:t>
            </a:r>
          </a:p>
          <a:p>
            <a:pPr algn="ctr" eaLnBrk="1" hangingPunct="1">
              <a:defRPr/>
            </a:pPr>
            <a:r>
              <a:rPr lang="en-US" sz="1400" dirty="0"/>
              <a:t>ES+DUR</a:t>
            </a:r>
          </a:p>
        </p:txBody>
      </p:sp>
    </p:spTree>
    <p:extLst>
      <p:ext uri="{BB962C8B-B14F-4D97-AF65-F5344CB8AC3E}">
        <p14:creationId xmlns:p14="http://schemas.microsoft.com/office/powerpoint/2010/main" val="1476161668"/>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linds(horizontal)">
                                      <p:cBhvr>
                                        <p:cTn id="7" dur="500"/>
                                        <p:tgtEl>
                                          <p:spTgt spid="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blinds(horizontal)">
                                      <p:cBhvr>
                                        <p:cTn id="12" dur="500"/>
                                        <p:tgtEl>
                                          <p:spTgt spid="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0-#ppt_w/2"/>
                                          </p:val>
                                        </p:tav>
                                        <p:tav tm="100000">
                                          <p:val>
                                            <p:strVal val="#ppt_x"/>
                                          </p:val>
                                        </p:tav>
                                      </p:tavLst>
                                    </p:anim>
                                    <p:anim calcmode="lin" valueType="num">
                                      <p:cBhvr additive="base">
                                        <p:cTn id="18" dur="5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blinds(horizontal)">
                                      <p:cBhvr>
                                        <p:cTn id="23" dur="500"/>
                                        <p:tgtEl>
                                          <p:spTgt spid="9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100"/>
                                        </p:tgtEl>
                                        <p:attrNameLst>
                                          <p:attrName>style.visibility</p:attrName>
                                        </p:attrNameLst>
                                      </p:cBhvr>
                                      <p:to>
                                        <p:strVal val="visible"/>
                                      </p:to>
                                    </p:set>
                                    <p:anim calcmode="lin" valueType="num">
                                      <p:cBhvr additive="base">
                                        <p:cTn id="28" dur="500" fill="hold"/>
                                        <p:tgtEl>
                                          <p:spTgt spid="100"/>
                                        </p:tgtEl>
                                        <p:attrNameLst>
                                          <p:attrName>ppt_x</p:attrName>
                                        </p:attrNameLst>
                                      </p:cBhvr>
                                      <p:tavLst>
                                        <p:tav tm="0">
                                          <p:val>
                                            <p:strVal val="0-#ppt_w/2"/>
                                          </p:val>
                                        </p:tav>
                                        <p:tav tm="100000">
                                          <p:val>
                                            <p:strVal val="#ppt_x"/>
                                          </p:val>
                                        </p:tav>
                                      </p:tavLst>
                                    </p:anim>
                                    <p:anim calcmode="lin" valueType="num">
                                      <p:cBhvr additive="base">
                                        <p:cTn id="29" dur="500" fill="hold"/>
                                        <p:tgtEl>
                                          <p:spTgt spid="100"/>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blinds(horizontal)">
                                      <p:cBhvr>
                                        <p:cTn id="34" dur="500"/>
                                        <p:tgtEl>
                                          <p:spTgt spid="10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2" fill="hold" nodeType="clickEffect">
                                  <p:stCondLst>
                                    <p:cond delay="0"/>
                                  </p:stCondLst>
                                  <p:childTnLst>
                                    <p:set>
                                      <p:cBhvr>
                                        <p:cTn id="38" dur="1" fill="hold">
                                          <p:stCondLst>
                                            <p:cond delay="0"/>
                                          </p:stCondLst>
                                        </p:cTn>
                                        <p:tgtEl>
                                          <p:spTgt spid="103"/>
                                        </p:tgtEl>
                                        <p:attrNameLst>
                                          <p:attrName>style.visibility</p:attrName>
                                        </p:attrNameLst>
                                      </p:cBhvr>
                                      <p:to>
                                        <p:strVal val="visible"/>
                                      </p:to>
                                    </p:set>
                                    <p:anim calcmode="lin" valueType="num">
                                      <p:cBhvr additive="base">
                                        <p:cTn id="39" dur="500" fill="hold"/>
                                        <p:tgtEl>
                                          <p:spTgt spid="103"/>
                                        </p:tgtEl>
                                        <p:attrNameLst>
                                          <p:attrName>ppt_x</p:attrName>
                                        </p:attrNameLst>
                                      </p:cBhvr>
                                      <p:tavLst>
                                        <p:tav tm="0">
                                          <p:val>
                                            <p:strVal val="0-#ppt_w/2"/>
                                          </p:val>
                                        </p:tav>
                                        <p:tav tm="100000">
                                          <p:val>
                                            <p:strVal val="#ppt_x"/>
                                          </p:val>
                                        </p:tav>
                                      </p:tavLst>
                                    </p:anim>
                                    <p:anim calcmode="lin" valueType="num">
                                      <p:cBhvr additive="base">
                                        <p:cTn id="40" dur="500" fill="hold"/>
                                        <p:tgtEl>
                                          <p:spTgt spid="103"/>
                                        </p:tgtEl>
                                        <p:attrNameLst>
                                          <p:attrName>ppt_y</p:attrName>
                                        </p:attrNameLst>
                                      </p:cBhvr>
                                      <p:tavLst>
                                        <p:tav tm="0">
                                          <p:val>
                                            <p:strVal val="1+#ppt_h/2"/>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additive="base">
                                        <p:cTn id="43" dur="500" fill="hold"/>
                                        <p:tgtEl>
                                          <p:spTgt spid="109"/>
                                        </p:tgtEl>
                                        <p:attrNameLst>
                                          <p:attrName>ppt_x</p:attrName>
                                        </p:attrNameLst>
                                      </p:cBhvr>
                                      <p:tavLst>
                                        <p:tav tm="0">
                                          <p:val>
                                            <p:strVal val="0-#ppt_w/2"/>
                                          </p:val>
                                        </p:tav>
                                        <p:tav tm="100000">
                                          <p:val>
                                            <p:strVal val="#ppt_x"/>
                                          </p:val>
                                        </p:tav>
                                      </p:tavLst>
                                    </p:anim>
                                    <p:anim calcmode="lin" valueType="num">
                                      <p:cBhvr additive="base">
                                        <p:cTn id="44" dur="500" fill="hold"/>
                                        <p:tgtEl>
                                          <p:spTgt spid="109"/>
                                        </p:tgtEl>
                                        <p:attrNameLst>
                                          <p:attrName>ppt_y</p:attrName>
                                        </p:attrNameLst>
                                      </p:cBhvr>
                                      <p:tavLst>
                                        <p:tav tm="0">
                                          <p:val>
                                            <p:strVal val="#ppt_y"/>
                                          </p:val>
                                        </p:tav>
                                        <p:tav tm="100000">
                                          <p:val>
                                            <p:strVal val="#ppt_y"/>
                                          </p:val>
                                        </p:tav>
                                      </p:tavLst>
                                    </p:anim>
                                  </p:childTnLst>
                                </p:cTn>
                              </p:par>
                              <p:par>
                                <p:cTn id="45" presetID="2" presetClass="entr" presetSubtype="9" fill="hold" nodeType="withEffect">
                                  <p:stCondLst>
                                    <p:cond delay="0"/>
                                  </p:stCondLst>
                                  <p:childTnLst>
                                    <p:set>
                                      <p:cBhvr>
                                        <p:cTn id="46" dur="1" fill="hold">
                                          <p:stCondLst>
                                            <p:cond delay="0"/>
                                          </p:stCondLst>
                                        </p:cTn>
                                        <p:tgtEl>
                                          <p:spTgt spid="107"/>
                                        </p:tgtEl>
                                        <p:attrNameLst>
                                          <p:attrName>style.visibility</p:attrName>
                                        </p:attrNameLst>
                                      </p:cBhvr>
                                      <p:to>
                                        <p:strVal val="visible"/>
                                      </p:to>
                                    </p:set>
                                    <p:anim calcmode="lin" valueType="num">
                                      <p:cBhvr additive="base">
                                        <p:cTn id="47" dur="500" fill="hold"/>
                                        <p:tgtEl>
                                          <p:spTgt spid="107"/>
                                        </p:tgtEl>
                                        <p:attrNameLst>
                                          <p:attrName>ppt_x</p:attrName>
                                        </p:attrNameLst>
                                      </p:cBhvr>
                                      <p:tavLst>
                                        <p:tav tm="0">
                                          <p:val>
                                            <p:strVal val="0-#ppt_w/2"/>
                                          </p:val>
                                        </p:tav>
                                        <p:tav tm="100000">
                                          <p:val>
                                            <p:strVal val="#ppt_x"/>
                                          </p:val>
                                        </p:tav>
                                      </p:tavLst>
                                    </p:anim>
                                    <p:anim calcmode="lin" valueType="num">
                                      <p:cBhvr additive="base">
                                        <p:cTn id="48" dur="500" fill="hold"/>
                                        <p:tgtEl>
                                          <p:spTgt spid="107"/>
                                        </p:tgtEl>
                                        <p:attrNameLst>
                                          <p:attrName>ppt_y</p:attrName>
                                        </p:attrNameLst>
                                      </p:cBhvr>
                                      <p:tavLst>
                                        <p:tav tm="0">
                                          <p:val>
                                            <p:strVal val="0-#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9" fill="hold" nodeType="clickEffect">
                                  <p:stCondLst>
                                    <p:cond delay="0"/>
                                  </p:stCondLst>
                                  <p:childTnLst>
                                    <p:set>
                                      <p:cBhvr>
                                        <p:cTn id="52" dur="1" fill="hold">
                                          <p:stCondLst>
                                            <p:cond delay="0"/>
                                          </p:stCondLst>
                                        </p:cTn>
                                        <p:tgtEl>
                                          <p:spTgt spid="111"/>
                                        </p:tgtEl>
                                        <p:attrNameLst>
                                          <p:attrName>style.visibility</p:attrName>
                                        </p:attrNameLst>
                                      </p:cBhvr>
                                      <p:to>
                                        <p:strVal val="visible"/>
                                      </p:to>
                                    </p:set>
                                    <p:anim calcmode="lin" valueType="num">
                                      <p:cBhvr additive="base">
                                        <p:cTn id="53" dur="500" fill="hold"/>
                                        <p:tgtEl>
                                          <p:spTgt spid="111"/>
                                        </p:tgtEl>
                                        <p:attrNameLst>
                                          <p:attrName>ppt_x</p:attrName>
                                        </p:attrNameLst>
                                      </p:cBhvr>
                                      <p:tavLst>
                                        <p:tav tm="0">
                                          <p:val>
                                            <p:strVal val="0-#ppt_w/2"/>
                                          </p:val>
                                        </p:tav>
                                        <p:tav tm="100000">
                                          <p:val>
                                            <p:strVal val="#ppt_x"/>
                                          </p:val>
                                        </p:tav>
                                      </p:tavLst>
                                    </p:anim>
                                    <p:anim calcmode="lin" valueType="num">
                                      <p:cBhvr additive="base">
                                        <p:cTn id="54" dur="500" fill="hold"/>
                                        <p:tgtEl>
                                          <p:spTgt spid="111"/>
                                        </p:tgtEl>
                                        <p:attrNameLst>
                                          <p:attrName>ppt_y</p:attrName>
                                        </p:attrNameLst>
                                      </p:cBhvr>
                                      <p:tavLst>
                                        <p:tav tm="0">
                                          <p:val>
                                            <p:strVal val="0-#ppt_h/2"/>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13"/>
                                        </p:tgtEl>
                                        <p:attrNameLst>
                                          <p:attrName>style.visibility</p:attrName>
                                        </p:attrNameLst>
                                      </p:cBhvr>
                                      <p:to>
                                        <p:strVal val="visible"/>
                                      </p:to>
                                    </p:set>
                                    <p:anim calcmode="lin" valueType="num">
                                      <p:cBhvr additive="base">
                                        <p:cTn id="57" dur="500" fill="hold"/>
                                        <p:tgtEl>
                                          <p:spTgt spid="113"/>
                                        </p:tgtEl>
                                        <p:attrNameLst>
                                          <p:attrName>ppt_x</p:attrName>
                                        </p:attrNameLst>
                                      </p:cBhvr>
                                      <p:tavLst>
                                        <p:tav tm="0">
                                          <p:val>
                                            <p:strVal val="0-#ppt_w/2"/>
                                          </p:val>
                                        </p:tav>
                                        <p:tav tm="100000">
                                          <p:val>
                                            <p:strVal val="#ppt_x"/>
                                          </p:val>
                                        </p:tav>
                                      </p:tavLst>
                                    </p:anim>
                                    <p:anim calcmode="lin" valueType="num">
                                      <p:cBhvr additive="base">
                                        <p:cTn id="58" dur="500" fill="hold"/>
                                        <p:tgtEl>
                                          <p:spTgt spid="113"/>
                                        </p:tgtEl>
                                        <p:attrNameLst>
                                          <p:attrName>ppt_y</p:attrName>
                                        </p:attrNameLst>
                                      </p:cBhvr>
                                      <p:tavLst>
                                        <p:tav tm="0">
                                          <p:val>
                                            <p:strVal val="#ppt_y"/>
                                          </p:val>
                                        </p:tav>
                                        <p:tav tm="100000">
                                          <p:val>
                                            <p:strVal val="#ppt_y"/>
                                          </p:val>
                                        </p:tav>
                                      </p:tavLst>
                                    </p:anim>
                                  </p:childTnLst>
                                </p:cTn>
                              </p:par>
                              <p:par>
                                <p:cTn id="59" presetID="2" presetClass="entr" presetSubtype="12" fill="hold" nodeType="withEffect">
                                  <p:stCondLst>
                                    <p:cond delay="0"/>
                                  </p:stCondLst>
                                  <p:childTnLst>
                                    <p:set>
                                      <p:cBhvr>
                                        <p:cTn id="60" dur="1" fill="hold">
                                          <p:stCondLst>
                                            <p:cond delay="0"/>
                                          </p:stCondLst>
                                        </p:cTn>
                                        <p:tgtEl>
                                          <p:spTgt spid="115"/>
                                        </p:tgtEl>
                                        <p:attrNameLst>
                                          <p:attrName>style.visibility</p:attrName>
                                        </p:attrNameLst>
                                      </p:cBhvr>
                                      <p:to>
                                        <p:strVal val="visible"/>
                                      </p:to>
                                    </p:set>
                                    <p:anim calcmode="lin" valueType="num">
                                      <p:cBhvr additive="base">
                                        <p:cTn id="61" dur="500" fill="hold"/>
                                        <p:tgtEl>
                                          <p:spTgt spid="115"/>
                                        </p:tgtEl>
                                        <p:attrNameLst>
                                          <p:attrName>ppt_x</p:attrName>
                                        </p:attrNameLst>
                                      </p:cBhvr>
                                      <p:tavLst>
                                        <p:tav tm="0">
                                          <p:val>
                                            <p:strVal val="0-#ppt_w/2"/>
                                          </p:val>
                                        </p:tav>
                                        <p:tav tm="100000">
                                          <p:val>
                                            <p:strVal val="#ppt_x"/>
                                          </p:val>
                                        </p:tav>
                                      </p:tavLst>
                                    </p:anim>
                                    <p:anim calcmode="lin" valueType="num">
                                      <p:cBhvr additive="base">
                                        <p:cTn id="62"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98"/>
                                        </p:tgtEl>
                                        <p:attrNameLst>
                                          <p:attrName>style.visibility</p:attrName>
                                        </p:attrNameLst>
                                      </p:cBhvr>
                                      <p:to>
                                        <p:strVal val="visible"/>
                                      </p:to>
                                    </p:set>
                                    <p:animEffect transition="in" filter="blinds(horizontal)">
                                      <p:cBhvr>
                                        <p:cTn id="6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3" grpId="0" animBg="1"/>
      <p:bldP spid="97" grpId="0" animBg="1"/>
      <p:bldP spid="101" grpId="0" animBg="1"/>
      <p:bldP spid="9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Backward Pass Computation</a:t>
            </a:r>
            <a:endParaRPr lang="en-US" dirty="0"/>
          </a:p>
        </p:txBody>
      </p:sp>
      <p:grpSp>
        <p:nvGrpSpPr>
          <p:cNvPr id="68611" name="Group 2"/>
          <p:cNvGrpSpPr>
            <a:grpSpLocks/>
          </p:cNvGrpSpPr>
          <p:nvPr/>
        </p:nvGrpSpPr>
        <p:grpSpPr bwMode="auto">
          <a:xfrm>
            <a:off x="609603" y="1511300"/>
            <a:ext cx="1069975" cy="1411288"/>
            <a:chOff x="4034" y="2535"/>
            <a:chExt cx="607" cy="798"/>
          </a:xfrm>
        </p:grpSpPr>
        <p:sp>
          <p:nvSpPr>
            <p:cNvPr id="68697" name="Rectangle 3"/>
            <p:cNvSpPr>
              <a:spLocks noChangeArrowheads="1"/>
            </p:cNvSpPr>
            <p:nvPr/>
          </p:nvSpPr>
          <p:spPr bwMode="auto">
            <a:xfrm>
              <a:off x="4238" y="2928"/>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900" b="1"/>
                <a:t>Description</a:t>
              </a:r>
            </a:p>
          </p:txBody>
        </p:sp>
        <p:sp>
          <p:nvSpPr>
            <p:cNvPr id="68698" name="Rectangle 4"/>
            <p:cNvSpPr>
              <a:spLocks noChangeArrowheads="1"/>
            </p:cNvSpPr>
            <p:nvPr/>
          </p:nvSpPr>
          <p:spPr bwMode="auto">
            <a:xfrm>
              <a:off x="4092" y="2535"/>
              <a:ext cx="46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spcBef>
                  <a:spcPct val="50000"/>
                </a:spcBef>
              </a:pPr>
              <a:r>
                <a:rPr lang="en-US" altLang="en-US" sz="1400" b="1">
                  <a:solidFill>
                    <a:srgbClr val="33CC33"/>
                  </a:solidFill>
                </a:rPr>
                <a:t>Legend</a:t>
              </a:r>
            </a:p>
          </p:txBody>
        </p:sp>
        <p:sp>
          <p:nvSpPr>
            <p:cNvPr id="68699" name="Rectangle 5"/>
            <p:cNvSpPr>
              <a:spLocks noChangeArrowheads="1"/>
            </p:cNvSpPr>
            <p:nvPr/>
          </p:nvSpPr>
          <p:spPr bwMode="auto">
            <a:xfrm>
              <a:off x="4236" y="272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ID</a:t>
              </a:r>
            </a:p>
          </p:txBody>
        </p:sp>
        <p:sp>
          <p:nvSpPr>
            <p:cNvPr id="68700" name="Rectangle 6"/>
            <p:cNvSpPr>
              <a:spLocks noChangeArrowheads="1"/>
            </p:cNvSpPr>
            <p:nvPr/>
          </p:nvSpPr>
          <p:spPr bwMode="auto">
            <a:xfrm>
              <a:off x="4438" y="272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EF</a:t>
              </a:r>
            </a:p>
          </p:txBody>
        </p:sp>
        <p:sp>
          <p:nvSpPr>
            <p:cNvPr id="68701" name="Rectangle 7"/>
            <p:cNvSpPr>
              <a:spLocks noChangeArrowheads="1"/>
            </p:cNvSpPr>
            <p:nvPr/>
          </p:nvSpPr>
          <p:spPr bwMode="auto">
            <a:xfrm>
              <a:off x="4438" y="313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LF</a:t>
              </a:r>
            </a:p>
          </p:txBody>
        </p:sp>
        <p:sp>
          <p:nvSpPr>
            <p:cNvPr id="68702" name="Rectangle 8"/>
            <p:cNvSpPr>
              <a:spLocks noChangeArrowheads="1"/>
            </p:cNvSpPr>
            <p:nvPr/>
          </p:nvSpPr>
          <p:spPr bwMode="auto">
            <a:xfrm>
              <a:off x="4034" y="272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ES</a:t>
              </a:r>
            </a:p>
          </p:txBody>
        </p:sp>
        <p:sp>
          <p:nvSpPr>
            <p:cNvPr id="68703" name="Rectangle 9"/>
            <p:cNvSpPr>
              <a:spLocks noChangeArrowheads="1"/>
            </p:cNvSpPr>
            <p:nvPr/>
          </p:nvSpPr>
          <p:spPr bwMode="auto">
            <a:xfrm>
              <a:off x="4034" y="2929"/>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SL</a:t>
              </a:r>
            </a:p>
          </p:txBody>
        </p:sp>
        <p:sp>
          <p:nvSpPr>
            <p:cNvPr id="68704" name="Rectangle 10"/>
            <p:cNvSpPr>
              <a:spLocks noChangeArrowheads="1"/>
            </p:cNvSpPr>
            <p:nvPr/>
          </p:nvSpPr>
          <p:spPr bwMode="auto">
            <a:xfrm>
              <a:off x="4034" y="313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LS</a:t>
              </a:r>
            </a:p>
          </p:txBody>
        </p:sp>
        <p:sp>
          <p:nvSpPr>
            <p:cNvPr id="68705" name="Rectangle 11"/>
            <p:cNvSpPr>
              <a:spLocks noChangeArrowheads="1"/>
            </p:cNvSpPr>
            <p:nvPr/>
          </p:nvSpPr>
          <p:spPr bwMode="auto">
            <a:xfrm>
              <a:off x="4236" y="313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b="1">
                  <a:solidFill>
                    <a:schemeClr val="accent2"/>
                  </a:solidFill>
                </a:rPr>
                <a:t>DUR</a:t>
              </a:r>
            </a:p>
          </p:txBody>
        </p:sp>
      </p:grpSp>
      <p:grpSp>
        <p:nvGrpSpPr>
          <p:cNvPr id="68612" name="Group 12"/>
          <p:cNvGrpSpPr>
            <a:grpSpLocks/>
          </p:cNvGrpSpPr>
          <p:nvPr/>
        </p:nvGrpSpPr>
        <p:grpSpPr bwMode="auto">
          <a:xfrm>
            <a:off x="5737226" y="3378202"/>
            <a:ext cx="1068388" cy="1071563"/>
            <a:chOff x="4020" y="1561"/>
            <a:chExt cx="606" cy="606"/>
          </a:xfrm>
        </p:grpSpPr>
        <p:sp>
          <p:nvSpPr>
            <p:cNvPr id="68689" name="Rectangle 13"/>
            <p:cNvSpPr>
              <a:spLocks noChangeArrowheads="1"/>
            </p:cNvSpPr>
            <p:nvPr/>
          </p:nvSpPr>
          <p:spPr bwMode="auto">
            <a:xfrm>
              <a:off x="4222" y="1764"/>
              <a:ext cx="403" cy="202"/>
            </a:xfrm>
            <a:prstGeom prst="rect">
              <a:avLst/>
            </a:prstGeom>
            <a:solidFill>
              <a:srgbClr val="FF6600"/>
            </a:solidFill>
            <a:ln w="9525">
              <a:solidFill>
                <a:schemeClr val="tx1"/>
              </a:solidFill>
              <a:miter lim="800000"/>
              <a:headEnd/>
              <a:tailEnd/>
            </a:ln>
          </p:spPr>
          <p:txBody>
            <a:bodyPr wrap="none" lIns="100584"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Create</a:t>
              </a:r>
            </a:p>
            <a:p>
              <a:pPr algn="ctr" eaLnBrk="1" hangingPunct="1"/>
              <a:r>
                <a:rPr lang="en-US" altLang="en-US" sz="1100" b="1"/>
                <a:t>Graphics</a:t>
              </a:r>
            </a:p>
          </p:txBody>
        </p:sp>
        <p:sp>
          <p:nvSpPr>
            <p:cNvPr id="68690" name="Rectangle 14"/>
            <p:cNvSpPr>
              <a:spLocks noChangeArrowheads="1"/>
            </p:cNvSpPr>
            <p:nvPr/>
          </p:nvSpPr>
          <p:spPr bwMode="auto">
            <a:xfrm>
              <a:off x="4020"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8691" name="Rectangle 15"/>
            <p:cNvSpPr>
              <a:spLocks noChangeArrowheads="1"/>
            </p:cNvSpPr>
            <p:nvPr/>
          </p:nvSpPr>
          <p:spPr bwMode="auto">
            <a:xfrm>
              <a:off x="4222"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E</a:t>
              </a:r>
            </a:p>
          </p:txBody>
        </p:sp>
        <p:sp>
          <p:nvSpPr>
            <p:cNvPr id="68692" name="Rectangle 16"/>
            <p:cNvSpPr>
              <a:spLocks noChangeArrowheads="1"/>
            </p:cNvSpPr>
            <p:nvPr/>
          </p:nvSpPr>
          <p:spPr bwMode="auto">
            <a:xfrm>
              <a:off x="4424"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10</a:t>
              </a:r>
            </a:p>
          </p:txBody>
        </p:sp>
        <p:sp>
          <p:nvSpPr>
            <p:cNvPr id="68693" name="Rectangle 17"/>
            <p:cNvSpPr>
              <a:spLocks noChangeArrowheads="1"/>
            </p:cNvSpPr>
            <p:nvPr/>
          </p:nvSpPr>
          <p:spPr bwMode="auto">
            <a:xfrm>
              <a:off x="4424"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8694" name="Rectangle 18"/>
            <p:cNvSpPr>
              <a:spLocks noChangeArrowheads="1"/>
            </p:cNvSpPr>
            <p:nvPr/>
          </p:nvSpPr>
          <p:spPr bwMode="auto">
            <a:xfrm>
              <a:off x="4222"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8695" name="Rectangle 19"/>
            <p:cNvSpPr>
              <a:spLocks noChangeArrowheads="1"/>
            </p:cNvSpPr>
            <p:nvPr/>
          </p:nvSpPr>
          <p:spPr bwMode="auto">
            <a:xfrm>
              <a:off x="4020"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10</a:t>
              </a:r>
            </a:p>
          </p:txBody>
        </p:sp>
        <p:sp>
          <p:nvSpPr>
            <p:cNvPr id="68696" name="Rectangle 20"/>
            <p:cNvSpPr>
              <a:spLocks noChangeArrowheads="1"/>
            </p:cNvSpPr>
            <p:nvPr/>
          </p:nvSpPr>
          <p:spPr bwMode="auto">
            <a:xfrm>
              <a:off x="4020"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grpSp>
      <p:grpSp>
        <p:nvGrpSpPr>
          <p:cNvPr id="68613" name="Group 21"/>
          <p:cNvGrpSpPr>
            <a:grpSpLocks/>
          </p:cNvGrpSpPr>
          <p:nvPr/>
        </p:nvGrpSpPr>
        <p:grpSpPr bwMode="auto">
          <a:xfrm>
            <a:off x="5741990" y="1816102"/>
            <a:ext cx="1073151" cy="1071563"/>
            <a:chOff x="2862" y="1561"/>
            <a:chExt cx="609" cy="606"/>
          </a:xfrm>
        </p:grpSpPr>
        <p:sp>
          <p:nvSpPr>
            <p:cNvPr id="68681" name="Rectangle 22"/>
            <p:cNvSpPr>
              <a:spLocks noChangeArrowheads="1"/>
            </p:cNvSpPr>
            <p:nvPr/>
          </p:nvSpPr>
          <p:spPr bwMode="auto">
            <a:xfrm>
              <a:off x="3068" y="1765"/>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Edit</a:t>
              </a:r>
            </a:p>
            <a:p>
              <a:pPr algn="ctr" eaLnBrk="1" hangingPunct="1"/>
              <a:r>
                <a:rPr lang="en-US" altLang="en-US" sz="1100" b="1"/>
                <a:t>Paper</a:t>
              </a:r>
            </a:p>
          </p:txBody>
        </p:sp>
        <p:sp>
          <p:nvSpPr>
            <p:cNvPr id="68682" name="Rectangle 23"/>
            <p:cNvSpPr>
              <a:spLocks noChangeArrowheads="1"/>
            </p:cNvSpPr>
            <p:nvPr/>
          </p:nvSpPr>
          <p:spPr bwMode="auto">
            <a:xfrm>
              <a:off x="3266"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8683" name="Rectangle 24"/>
            <p:cNvSpPr>
              <a:spLocks noChangeArrowheads="1"/>
            </p:cNvSpPr>
            <p:nvPr/>
          </p:nvSpPr>
          <p:spPr bwMode="auto">
            <a:xfrm>
              <a:off x="3064"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D</a:t>
              </a:r>
            </a:p>
          </p:txBody>
        </p:sp>
        <p:sp>
          <p:nvSpPr>
            <p:cNvPr id="68684" name="Rectangle 25"/>
            <p:cNvSpPr>
              <a:spLocks noChangeArrowheads="1"/>
            </p:cNvSpPr>
            <p:nvPr/>
          </p:nvSpPr>
          <p:spPr bwMode="auto">
            <a:xfrm>
              <a:off x="2862"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8685" name="Rectangle 26"/>
            <p:cNvSpPr>
              <a:spLocks noChangeArrowheads="1"/>
            </p:cNvSpPr>
            <p:nvPr/>
          </p:nvSpPr>
          <p:spPr bwMode="auto">
            <a:xfrm>
              <a:off x="3266"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8686" name="Rectangle 27"/>
            <p:cNvSpPr>
              <a:spLocks noChangeArrowheads="1"/>
            </p:cNvSpPr>
            <p:nvPr/>
          </p:nvSpPr>
          <p:spPr bwMode="auto">
            <a:xfrm>
              <a:off x="3064"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2</a:t>
              </a:r>
            </a:p>
          </p:txBody>
        </p:sp>
        <p:sp>
          <p:nvSpPr>
            <p:cNvPr id="68687" name="Rectangle 28"/>
            <p:cNvSpPr>
              <a:spLocks noChangeArrowheads="1"/>
            </p:cNvSpPr>
            <p:nvPr/>
          </p:nvSpPr>
          <p:spPr bwMode="auto">
            <a:xfrm>
              <a:off x="2862"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8688" name="Rectangle 29"/>
            <p:cNvSpPr>
              <a:spLocks noChangeArrowheads="1"/>
            </p:cNvSpPr>
            <p:nvPr/>
          </p:nvSpPr>
          <p:spPr bwMode="auto">
            <a:xfrm>
              <a:off x="2862"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grpSp>
      <p:grpSp>
        <p:nvGrpSpPr>
          <p:cNvPr id="68614" name="Group 30"/>
          <p:cNvGrpSpPr>
            <a:grpSpLocks/>
          </p:cNvGrpSpPr>
          <p:nvPr/>
        </p:nvGrpSpPr>
        <p:grpSpPr bwMode="auto">
          <a:xfrm>
            <a:off x="4041775" y="3378202"/>
            <a:ext cx="1068388" cy="1071563"/>
            <a:chOff x="1701" y="2147"/>
            <a:chExt cx="606" cy="606"/>
          </a:xfrm>
        </p:grpSpPr>
        <p:sp>
          <p:nvSpPr>
            <p:cNvPr id="68673" name="Rectangle 31"/>
            <p:cNvSpPr>
              <a:spLocks noChangeArrowheads="1"/>
            </p:cNvSpPr>
            <p:nvPr/>
          </p:nvSpPr>
          <p:spPr bwMode="auto">
            <a:xfrm>
              <a:off x="1903" y="2350"/>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Draft</a:t>
              </a:r>
            </a:p>
            <a:p>
              <a:pPr algn="ctr" eaLnBrk="1" hangingPunct="1"/>
              <a:r>
                <a:rPr lang="en-US" altLang="en-US" sz="1100" b="1"/>
                <a:t>Paper</a:t>
              </a:r>
            </a:p>
          </p:txBody>
        </p:sp>
        <p:sp>
          <p:nvSpPr>
            <p:cNvPr id="68674" name="Rectangle 32"/>
            <p:cNvSpPr>
              <a:spLocks noChangeArrowheads="1"/>
            </p:cNvSpPr>
            <p:nvPr/>
          </p:nvSpPr>
          <p:spPr bwMode="auto">
            <a:xfrm>
              <a:off x="2105" y="214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8675" name="Rectangle 33"/>
            <p:cNvSpPr>
              <a:spLocks noChangeArrowheads="1"/>
            </p:cNvSpPr>
            <p:nvPr/>
          </p:nvSpPr>
          <p:spPr bwMode="auto">
            <a:xfrm>
              <a:off x="1903" y="214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C</a:t>
              </a:r>
            </a:p>
          </p:txBody>
        </p:sp>
        <p:sp>
          <p:nvSpPr>
            <p:cNvPr id="68676" name="Rectangle 34"/>
            <p:cNvSpPr>
              <a:spLocks noChangeArrowheads="1"/>
            </p:cNvSpPr>
            <p:nvPr/>
          </p:nvSpPr>
          <p:spPr bwMode="auto">
            <a:xfrm>
              <a:off x="1701" y="214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6</a:t>
              </a:r>
            </a:p>
          </p:txBody>
        </p:sp>
        <p:sp>
          <p:nvSpPr>
            <p:cNvPr id="68677" name="Rectangle 35"/>
            <p:cNvSpPr>
              <a:spLocks noChangeArrowheads="1"/>
            </p:cNvSpPr>
            <p:nvPr/>
          </p:nvSpPr>
          <p:spPr bwMode="auto">
            <a:xfrm>
              <a:off x="1701" y="2349"/>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8678" name="Rectangle 36"/>
            <p:cNvSpPr>
              <a:spLocks noChangeArrowheads="1"/>
            </p:cNvSpPr>
            <p:nvPr/>
          </p:nvSpPr>
          <p:spPr bwMode="auto">
            <a:xfrm>
              <a:off x="1701" y="255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6</a:t>
              </a:r>
            </a:p>
          </p:txBody>
        </p:sp>
        <p:sp>
          <p:nvSpPr>
            <p:cNvPr id="68679" name="Rectangle 37"/>
            <p:cNvSpPr>
              <a:spLocks noChangeArrowheads="1"/>
            </p:cNvSpPr>
            <p:nvPr/>
          </p:nvSpPr>
          <p:spPr bwMode="auto">
            <a:xfrm>
              <a:off x="1903" y="255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3</a:t>
              </a:r>
            </a:p>
          </p:txBody>
        </p:sp>
        <p:sp>
          <p:nvSpPr>
            <p:cNvPr id="68680" name="Rectangle 38"/>
            <p:cNvSpPr>
              <a:spLocks noChangeArrowheads="1"/>
            </p:cNvSpPr>
            <p:nvPr/>
          </p:nvSpPr>
          <p:spPr bwMode="auto">
            <a:xfrm>
              <a:off x="2105" y="255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grpSp>
      <p:grpSp>
        <p:nvGrpSpPr>
          <p:cNvPr id="68615" name="Group 39"/>
          <p:cNvGrpSpPr>
            <a:grpSpLocks/>
          </p:cNvGrpSpPr>
          <p:nvPr/>
        </p:nvGrpSpPr>
        <p:grpSpPr bwMode="auto">
          <a:xfrm>
            <a:off x="2335216" y="3371851"/>
            <a:ext cx="1068387" cy="1073151"/>
            <a:chOff x="1699" y="987"/>
            <a:chExt cx="606" cy="606"/>
          </a:xfrm>
        </p:grpSpPr>
        <p:sp>
          <p:nvSpPr>
            <p:cNvPr id="68665" name="Rectangle 40"/>
            <p:cNvSpPr>
              <a:spLocks noChangeArrowheads="1"/>
            </p:cNvSpPr>
            <p:nvPr/>
          </p:nvSpPr>
          <p:spPr bwMode="auto">
            <a:xfrm>
              <a:off x="1901" y="1190"/>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Research</a:t>
              </a:r>
            </a:p>
            <a:p>
              <a:pPr algn="ctr" eaLnBrk="1" hangingPunct="1"/>
              <a:r>
                <a:rPr lang="en-US" altLang="en-US" sz="1100" b="1"/>
                <a:t>Topic</a:t>
              </a:r>
            </a:p>
          </p:txBody>
        </p:sp>
        <p:sp>
          <p:nvSpPr>
            <p:cNvPr id="68666" name="Rectangle 41"/>
            <p:cNvSpPr>
              <a:spLocks noChangeArrowheads="1"/>
            </p:cNvSpPr>
            <p:nvPr/>
          </p:nvSpPr>
          <p:spPr bwMode="auto">
            <a:xfrm>
              <a:off x="1699" y="98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8667" name="Rectangle 42"/>
            <p:cNvSpPr>
              <a:spLocks noChangeArrowheads="1"/>
            </p:cNvSpPr>
            <p:nvPr/>
          </p:nvSpPr>
          <p:spPr bwMode="auto">
            <a:xfrm>
              <a:off x="1901" y="98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B</a:t>
              </a:r>
            </a:p>
          </p:txBody>
        </p:sp>
        <p:sp>
          <p:nvSpPr>
            <p:cNvPr id="68668" name="Rectangle 43"/>
            <p:cNvSpPr>
              <a:spLocks noChangeArrowheads="1"/>
            </p:cNvSpPr>
            <p:nvPr/>
          </p:nvSpPr>
          <p:spPr bwMode="auto">
            <a:xfrm>
              <a:off x="2103" y="98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6</a:t>
              </a:r>
            </a:p>
          </p:txBody>
        </p:sp>
        <p:sp>
          <p:nvSpPr>
            <p:cNvPr id="68669" name="Rectangle 44"/>
            <p:cNvSpPr>
              <a:spLocks noChangeArrowheads="1"/>
            </p:cNvSpPr>
            <p:nvPr/>
          </p:nvSpPr>
          <p:spPr bwMode="auto">
            <a:xfrm>
              <a:off x="1699" y="1189"/>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sp>
          <p:nvSpPr>
            <p:cNvPr id="68670" name="Rectangle 45"/>
            <p:cNvSpPr>
              <a:spLocks noChangeArrowheads="1"/>
            </p:cNvSpPr>
            <p:nvPr/>
          </p:nvSpPr>
          <p:spPr bwMode="auto">
            <a:xfrm>
              <a:off x="1699" y="139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8671" name="Rectangle 46"/>
            <p:cNvSpPr>
              <a:spLocks noChangeArrowheads="1"/>
            </p:cNvSpPr>
            <p:nvPr/>
          </p:nvSpPr>
          <p:spPr bwMode="auto">
            <a:xfrm>
              <a:off x="1901" y="139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5</a:t>
              </a:r>
            </a:p>
          </p:txBody>
        </p:sp>
        <p:sp>
          <p:nvSpPr>
            <p:cNvPr id="68672" name="Rectangle 47"/>
            <p:cNvSpPr>
              <a:spLocks noChangeArrowheads="1"/>
            </p:cNvSpPr>
            <p:nvPr/>
          </p:nvSpPr>
          <p:spPr bwMode="auto">
            <a:xfrm>
              <a:off x="2103" y="139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6</a:t>
              </a:r>
            </a:p>
          </p:txBody>
        </p:sp>
      </p:grpSp>
      <p:grpSp>
        <p:nvGrpSpPr>
          <p:cNvPr id="68616" name="Group 48"/>
          <p:cNvGrpSpPr>
            <a:grpSpLocks/>
          </p:cNvGrpSpPr>
          <p:nvPr/>
        </p:nvGrpSpPr>
        <p:grpSpPr bwMode="auto">
          <a:xfrm>
            <a:off x="619126" y="3367090"/>
            <a:ext cx="1068388" cy="1073151"/>
            <a:chOff x="545" y="1561"/>
            <a:chExt cx="606" cy="606"/>
          </a:xfrm>
        </p:grpSpPr>
        <p:sp>
          <p:nvSpPr>
            <p:cNvPr id="68657" name="Rectangle 49"/>
            <p:cNvSpPr>
              <a:spLocks noChangeArrowheads="1"/>
            </p:cNvSpPr>
            <p:nvPr/>
          </p:nvSpPr>
          <p:spPr bwMode="auto">
            <a:xfrm>
              <a:off x="746" y="1764"/>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Identify</a:t>
              </a:r>
            </a:p>
            <a:p>
              <a:pPr algn="ctr" eaLnBrk="1" hangingPunct="1"/>
              <a:r>
                <a:rPr lang="en-US" altLang="en-US" sz="1100" b="1"/>
                <a:t>Topic</a:t>
              </a:r>
            </a:p>
          </p:txBody>
        </p:sp>
        <p:sp>
          <p:nvSpPr>
            <p:cNvPr id="68658" name="Rectangle 50"/>
            <p:cNvSpPr>
              <a:spLocks noChangeArrowheads="1"/>
            </p:cNvSpPr>
            <p:nvPr/>
          </p:nvSpPr>
          <p:spPr bwMode="auto">
            <a:xfrm>
              <a:off x="949"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8659" name="Rectangle 51"/>
            <p:cNvSpPr>
              <a:spLocks noChangeArrowheads="1"/>
            </p:cNvSpPr>
            <p:nvPr/>
          </p:nvSpPr>
          <p:spPr bwMode="auto">
            <a:xfrm>
              <a:off x="747"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8660" name="Rectangle 52"/>
            <p:cNvSpPr>
              <a:spLocks noChangeArrowheads="1"/>
            </p:cNvSpPr>
            <p:nvPr/>
          </p:nvSpPr>
          <p:spPr bwMode="auto">
            <a:xfrm>
              <a:off x="545"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sp>
          <p:nvSpPr>
            <p:cNvPr id="68661" name="Rectangle 53"/>
            <p:cNvSpPr>
              <a:spLocks noChangeArrowheads="1"/>
            </p:cNvSpPr>
            <p:nvPr/>
          </p:nvSpPr>
          <p:spPr bwMode="auto">
            <a:xfrm>
              <a:off x="545"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sp>
          <p:nvSpPr>
            <p:cNvPr id="68662" name="Rectangle 54"/>
            <p:cNvSpPr>
              <a:spLocks noChangeArrowheads="1"/>
            </p:cNvSpPr>
            <p:nvPr/>
          </p:nvSpPr>
          <p:spPr bwMode="auto">
            <a:xfrm>
              <a:off x="545"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sp>
          <p:nvSpPr>
            <p:cNvPr id="68663" name="Rectangle 55"/>
            <p:cNvSpPr>
              <a:spLocks noChangeArrowheads="1"/>
            </p:cNvSpPr>
            <p:nvPr/>
          </p:nvSpPr>
          <p:spPr bwMode="auto">
            <a:xfrm>
              <a:off x="747"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A</a:t>
              </a:r>
            </a:p>
          </p:txBody>
        </p:sp>
        <p:sp>
          <p:nvSpPr>
            <p:cNvPr id="68664" name="Rectangle 56"/>
            <p:cNvSpPr>
              <a:spLocks noChangeArrowheads="1"/>
            </p:cNvSpPr>
            <p:nvPr/>
          </p:nvSpPr>
          <p:spPr bwMode="auto">
            <a:xfrm>
              <a:off x="949"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grpSp>
      <p:grpSp>
        <p:nvGrpSpPr>
          <p:cNvPr id="68617" name="Group 57"/>
          <p:cNvGrpSpPr>
            <a:grpSpLocks/>
          </p:cNvGrpSpPr>
          <p:nvPr/>
        </p:nvGrpSpPr>
        <p:grpSpPr bwMode="auto">
          <a:xfrm>
            <a:off x="5737226" y="4916490"/>
            <a:ext cx="1068388" cy="1073151"/>
            <a:chOff x="4020" y="1561"/>
            <a:chExt cx="606" cy="606"/>
          </a:xfrm>
        </p:grpSpPr>
        <p:sp>
          <p:nvSpPr>
            <p:cNvPr id="68649" name="Rectangle 58"/>
            <p:cNvSpPr>
              <a:spLocks noChangeArrowheads="1"/>
            </p:cNvSpPr>
            <p:nvPr/>
          </p:nvSpPr>
          <p:spPr bwMode="auto">
            <a:xfrm>
              <a:off x="4222" y="1764"/>
              <a:ext cx="403" cy="202"/>
            </a:xfrm>
            <a:prstGeom prst="rect">
              <a:avLst/>
            </a:prstGeom>
            <a:solidFill>
              <a:srgbClr val="FF6600"/>
            </a:solidFill>
            <a:ln w="9525">
              <a:solidFill>
                <a:schemeClr val="tx1"/>
              </a:solidFill>
              <a:miter lim="800000"/>
              <a:headEnd/>
              <a:tailEnd/>
            </a:ln>
          </p:spPr>
          <p:txBody>
            <a:bodyPr wrap="none" lIns="100584"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900" b="1"/>
                <a:t>References</a:t>
              </a:r>
            </a:p>
          </p:txBody>
        </p:sp>
        <p:sp>
          <p:nvSpPr>
            <p:cNvPr id="68650" name="Rectangle 59"/>
            <p:cNvSpPr>
              <a:spLocks noChangeArrowheads="1"/>
            </p:cNvSpPr>
            <p:nvPr/>
          </p:nvSpPr>
          <p:spPr bwMode="auto">
            <a:xfrm>
              <a:off x="4020"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8651" name="Rectangle 60"/>
            <p:cNvSpPr>
              <a:spLocks noChangeArrowheads="1"/>
            </p:cNvSpPr>
            <p:nvPr/>
          </p:nvSpPr>
          <p:spPr bwMode="auto">
            <a:xfrm>
              <a:off x="4222"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F</a:t>
              </a:r>
            </a:p>
          </p:txBody>
        </p:sp>
        <p:sp>
          <p:nvSpPr>
            <p:cNvPr id="68652" name="Rectangle 61"/>
            <p:cNvSpPr>
              <a:spLocks noChangeArrowheads="1"/>
            </p:cNvSpPr>
            <p:nvPr/>
          </p:nvSpPr>
          <p:spPr bwMode="auto">
            <a:xfrm>
              <a:off x="4424"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10</a:t>
              </a:r>
            </a:p>
          </p:txBody>
        </p:sp>
        <p:sp>
          <p:nvSpPr>
            <p:cNvPr id="68653" name="Rectangle 62"/>
            <p:cNvSpPr>
              <a:spLocks noChangeArrowheads="1"/>
            </p:cNvSpPr>
            <p:nvPr/>
          </p:nvSpPr>
          <p:spPr bwMode="auto">
            <a:xfrm>
              <a:off x="4424"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8654" name="Rectangle 63"/>
            <p:cNvSpPr>
              <a:spLocks noChangeArrowheads="1"/>
            </p:cNvSpPr>
            <p:nvPr/>
          </p:nvSpPr>
          <p:spPr bwMode="auto">
            <a:xfrm>
              <a:off x="4222"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8655" name="Rectangle 64"/>
            <p:cNvSpPr>
              <a:spLocks noChangeArrowheads="1"/>
            </p:cNvSpPr>
            <p:nvPr/>
          </p:nvSpPr>
          <p:spPr bwMode="auto">
            <a:xfrm>
              <a:off x="4020"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10</a:t>
              </a:r>
            </a:p>
          </p:txBody>
        </p:sp>
        <p:sp>
          <p:nvSpPr>
            <p:cNvPr id="68656" name="Rectangle 65"/>
            <p:cNvSpPr>
              <a:spLocks noChangeArrowheads="1"/>
            </p:cNvSpPr>
            <p:nvPr/>
          </p:nvSpPr>
          <p:spPr bwMode="auto">
            <a:xfrm>
              <a:off x="4020"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grpSp>
      <p:grpSp>
        <p:nvGrpSpPr>
          <p:cNvPr id="68618" name="Group 66"/>
          <p:cNvGrpSpPr>
            <a:grpSpLocks/>
          </p:cNvGrpSpPr>
          <p:nvPr/>
        </p:nvGrpSpPr>
        <p:grpSpPr bwMode="auto">
          <a:xfrm>
            <a:off x="7466016" y="3379789"/>
            <a:ext cx="1068387" cy="1071563"/>
            <a:chOff x="4020" y="1561"/>
            <a:chExt cx="606" cy="606"/>
          </a:xfrm>
        </p:grpSpPr>
        <p:sp>
          <p:nvSpPr>
            <p:cNvPr id="68641" name="Rectangle 67"/>
            <p:cNvSpPr>
              <a:spLocks noChangeArrowheads="1"/>
            </p:cNvSpPr>
            <p:nvPr/>
          </p:nvSpPr>
          <p:spPr bwMode="auto">
            <a:xfrm>
              <a:off x="4222" y="1764"/>
              <a:ext cx="403" cy="202"/>
            </a:xfrm>
            <a:prstGeom prst="rect">
              <a:avLst/>
            </a:prstGeom>
            <a:solidFill>
              <a:srgbClr val="FF6600"/>
            </a:solidFill>
            <a:ln w="9525">
              <a:solidFill>
                <a:schemeClr val="tx1"/>
              </a:solidFill>
              <a:miter lim="800000"/>
              <a:headEnd/>
              <a:tailEnd/>
            </a:ln>
          </p:spPr>
          <p:txBody>
            <a:bodyPr wrap="none" lIns="100584"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Final</a:t>
              </a:r>
            </a:p>
            <a:p>
              <a:pPr algn="ctr" eaLnBrk="1" hangingPunct="1"/>
              <a:r>
                <a:rPr lang="en-US" altLang="en-US" sz="1100" b="1"/>
                <a:t>Draft</a:t>
              </a:r>
            </a:p>
          </p:txBody>
        </p:sp>
        <p:sp>
          <p:nvSpPr>
            <p:cNvPr id="68642" name="Rectangle 68"/>
            <p:cNvSpPr>
              <a:spLocks noChangeArrowheads="1"/>
            </p:cNvSpPr>
            <p:nvPr/>
          </p:nvSpPr>
          <p:spPr bwMode="auto">
            <a:xfrm>
              <a:off x="4020"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8643" name="Rectangle 69"/>
            <p:cNvSpPr>
              <a:spLocks noChangeArrowheads="1"/>
            </p:cNvSpPr>
            <p:nvPr/>
          </p:nvSpPr>
          <p:spPr bwMode="auto">
            <a:xfrm>
              <a:off x="4222"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G</a:t>
              </a:r>
            </a:p>
          </p:txBody>
        </p:sp>
        <p:sp>
          <p:nvSpPr>
            <p:cNvPr id="68644" name="Rectangle 70"/>
            <p:cNvSpPr>
              <a:spLocks noChangeArrowheads="1"/>
            </p:cNvSpPr>
            <p:nvPr/>
          </p:nvSpPr>
          <p:spPr bwMode="auto">
            <a:xfrm>
              <a:off x="4424"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12</a:t>
              </a:r>
            </a:p>
          </p:txBody>
        </p:sp>
        <p:sp>
          <p:nvSpPr>
            <p:cNvPr id="68645" name="Rectangle 71"/>
            <p:cNvSpPr>
              <a:spLocks noChangeArrowheads="1"/>
            </p:cNvSpPr>
            <p:nvPr/>
          </p:nvSpPr>
          <p:spPr bwMode="auto">
            <a:xfrm>
              <a:off x="4424"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12</a:t>
              </a:r>
            </a:p>
          </p:txBody>
        </p:sp>
        <p:sp>
          <p:nvSpPr>
            <p:cNvPr id="68646" name="Rectangle 72"/>
            <p:cNvSpPr>
              <a:spLocks noChangeArrowheads="1"/>
            </p:cNvSpPr>
            <p:nvPr/>
          </p:nvSpPr>
          <p:spPr bwMode="auto">
            <a:xfrm>
              <a:off x="4222"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8647" name="Rectangle 73"/>
            <p:cNvSpPr>
              <a:spLocks noChangeArrowheads="1"/>
            </p:cNvSpPr>
            <p:nvPr/>
          </p:nvSpPr>
          <p:spPr bwMode="auto">
            <a:xfrm>
              <a:off x="4020"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8648" name="Rectangle 74"/>
            <p:cNvSpPr>
              <a:spLocks noChangeArrowheads="1"/>
            </p:cNvSpPr>
            <p:nvPr/>
          </p:nvSpPr>
          <p:spPr bwMode="auto">
            <a:xfrm>
              <a:off x="4020"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endParaRPr lang="en-US" altLang="en-US" sz="1400" b="1">
                <a:solidFill>
                  <a:schemeClr val="accent2"/>
                </a:solidFill>
              </a:endParaRPr>
            </a:p>
          </p:txBody>
        </p:sp>
      </p:grpSp>
      <p:cxnSp>
        <p:nvCxnSpPr>
          <p:cNvPr id="77" name="AutoShape 75"/>
          <p:cNvCxnSpPr>
            <a:cxnSpLocks noChangeShapeType="1"/>
          </p:cNvCxnSpPr>
          <p:nvPr/>
        </p:nvCxnSpPr>
        <p:spPr bwMode="auto">
          <a:xfrm>
            <a:off x="1684341" y="3905254"/>
            <a:ext cx="650875" cy="3175"/>
          </a:xfrm>
          <a:prstGeom prst="straightConnector1">
            <a:avLst/>
          </a:prstGeom>
          <a:ln cap="sq">
            <a:solidFill>
              <a:srgbClr val="FF0000"/>
            </a:solidFill>
            <a:prstDash val="dash"/>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78" name="AutoShape 76"/>
          <p:cNvCxnSpPr>
            <a:cxnSpLocks noChangeShapeType="1"/>
          </p:cNvCxnSpPr>
          <p:nvPr/>
        </p:nvCxnSpPr>
        <p:spPr bwMode="auto">
          <a:xfrm>
            <a:off x="3402014" y="3910014"/>
            <a:ext cx="639763" cy="4763"/>
          </a:xfrm>
          <a:prstGeom prst="straightConnector1">
            <a:avLst/>
          </a:prstGeom>
          <a:ln cap="sq">
            <a:solidFill>
              <a:srgbClr val="FF0000"/>
            </a:solidFill>
            <a:prstDash val="dash"/>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79" name="AutoShape 77"/>
          <p:cNvCxnSpPr>
            <a:cxnSpLocks noChangeShapeType="1"/>
          </p:cNvCxnSpPr>
          <p:nvPr/>
        </p:nvCxnSpPr>
        <p:spPr bwMode="auto">
          <a:xfrm flipV="1">
            <a:off x="5108577" y="2351090"/>
            <a:ext cx="633413" cy="1565275"/>
          </a:xfrm>
          <a:prstGeom prst="straightConnector1">
            <a:avLst/>
          </a:prstGeom>
          <a:ln cap="sq">
            <a:solidFill>
              <a:srgbClr val="FF0000"/>
            </a:solidFill>
            <a:prstDash val="dash"/>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68622" name="AutoShape 78"/>
          <p:cNvCxnSpPr>
            <a:cxnSpLocks noChangeShapeType="1"/>
          </p:cNvCxnSpPr>
          <p:nvPr/>
        </p:nvCxnSpPr>
        <p:spPr bwMode="auto">
          <a:xfrm flipV="1">
            <a:off x="5108576" y="3914775"/>
            <a:ext cx="628651" cy="1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23" name="AutoShape 79"/>
          <p:cNvCxnSpPr>
            <a:cxnSpLocks noChangeShapeType="1"/>
          </p:cNvCxnSpPr>
          <p:nvPr/>
        </p:nvCxnSpPr>
        <p:spPr bwMode="auto">
          <a:xfrm>
            <a:off x="5108576" y="3916363"/>
            <a:ext cx="628651" cy="15367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24" name="AutoShape 80"/>
          <p:cNvCxnSpPr>
            <a:cxnSpLocks noChangeShapeType="1"/>
          </p:cNvCxnSpPr>
          <p:nvPr/>
        </p:nvCxnSpPr>
        <p:spPr bwMode="auto">
          <a:xfrm>
            <a:off x="6804026" y="3916363"/>
            <a:ext cx="6619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8625" name="Text Box 81"/>
          <p:cNvSpPr txBox="1">
            <a:spLocks noChangeArrowheads="1"/>
          </p:cNvSpPr>
          <p:nvPr/>
        </p:nvSpPr>
        <p:spPr bwMode="auto">
          <a:xfrm>
            <a:off x="2198688" y="1849439"/>
            <a:ext cx="2601912" cy="3693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spcBef>
                <a:spcPct val="50000"/>
              </a:spcBef>
            </a:pPr>
            <a:r>
              <a:rPr lang="en-US" altLang="en-US" sz="1800" b="1"/>
              <a:t>Group Term Paper</a:t>
            </a:r>
          </a:p>
        </p:txBody>
      </p:sp>
      <p:cxnSp>
        <p:nvCxnSpPr>
          <p:cNvPr id="84" name="AutoShape 82"/>
          <p:cNvCxnSpPr>
            <a:cxnSpLocks noChangeShapeType="1"/>
          </p:cNvCxnSpPr>
          <p:nvPr/>
        </p:nvCxnSpPr>
        <p:spPr bwMode="auto">
          <a:xfrm>
            <a:off x="6815141" y="2355854"/>
            <a:ext cx="650875" cy="1560513"/>
          </a:xfrm>
          <a:prstGeom prst="straightConnector1">
            <a:avLst/>
          </a:prstGeom>
          <a:ln cap="sq">
            <a:solidFill>
              <a:srgbClr val="FF0000"/>
            </a:solidFill>
            <a:prstDash val="dash"/>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68627" name="AutoShape 83"/>
          <p:cNvCxnSpPr>
            <a:cxnSpLocks noChangeShapeType="1"/>
          </p:cNvCxnSpPr>
          <p:nvPr/>
        </p:nvCxnSpPr>
        <p:spPr bwMode="auto">
          <a:xfrm flipV="1">
            <a:off x="6804026" y="3916367"/>
            <a:ext cx="661988" cy="15382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8" name="Rectangular Callout 87"/>
          <p:cNvSpPr/>
          <p:nvPr/>
        </p:nvSpPr>
        <p:spPr>
          <a:xfrm>
            <a:off x="8229602" y="4649788"/>
            <a:ext cx="731839" cy="685800"/>
          </a:xfrm>
          <a:prstGeom prst="wedgeRectCallout">
            <a:avLst>
              <a:gd name="adj1" fmla="val -23374"/>
              <a:gd name="adj2" fmla="val -90189"/>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EF=LF</a:t>
            </a:r>
          </a:p>
        </p:txBody>
      </p:sp>
      <p:sp>
        <p:nvSpPr>
          <p:cNvPr id="89" name="Rectangular Callout 88"/>
          <p:cNvSpPr/>
          <p:nvPr/>
        </p:nvSpPr>
        <p:spPr>
          <a:xfrm>
            <a:off x="7213602" y="4635500"/>
            <a:ext cx="935039" cy="685800"/>
          </a:xfrm>
          <a:prstGeom prst="wedgeRectCallout">
            <a:avLst>
              <a:gd name="adj1" fmla="val -6756"/>
              <a:gd name="adj2" fmla="val -90189"/>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LS =</a:t>
            </a:r>
          </a:p>
          <a:p>
            <a:pPr algn="ctr" eaLnBrk="1" hangingPunct="1">
              <a:defRPr/>
            </a:pPr>
            <a:r>
              <a:rPr lang="en-US" sz="1400" dirty="0"/>
              <a:t>LF - DUR</a:t>
            </a:r>
          </a:p>
        </p:txBody>
      </p:sp>
      <p:cxnSp>
        <p:nvCxnSpPr>
          <p:cNvPr id="93" name="Straight Arrow Connector 92"/>
          <p:cNvCxnSpPr>
            <a:stCxn id="68647" idx="1"/>
            <a:endCxn id="68685" idx="3"/>
          </p:cNvCxnSpPr>
          <p:nvPr/>
        </p:nvCxnSpPr>
        <p:spPr>
          <a:xfrm rot="10800000">
            <a:off x="6810376" y="2709867"/>
            <a:ext cx="655639" cy="1563687"/>
          </a:xfrm>
          <a:prstGeom prst="straightConnector1">
            <a:avLst/>
          </a:prstGeom>
          <a:ln>
            <a:prstDash val="sysDot"/>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a:stCxn id="68647" idx="1"/>
            <a:endCxn id="68693" idx="3"/>
          </p:cNvCxnSpPr>
          <p:nvPr/>
        </p:nvCxnSpPr>
        <p:spPr>
          <a:xfrm rot="10800000">
            <a:off x="6805613" y="4271966"/>
            <a:ext cx="660400" cy="1587"/>
          </a:xfrm>
          <a:prstGeom prst="straightConnector1">
            <a:avLst/>
          </a:prstGeom>
          <a:ln>
            <a:prstDash val="sysDot"/>
            <a:tailEnd type="arrow"/>
          </a:ln>
        </p:spPr>
        <p:style>
          <a:lnRef idx="1">
            <a:schemeClr val="dk1"/>
          </a:lnRef>
          <a:fillRef idx="0">
            <a:schemeClr val="dk1"/>
          </a:fillRef>
          <a:effectRef idx="0">
            <a:schemeClr val="dk1"/>
          </a:effectRef>
          <a:fontRef idx="minor">
            <a:schemeClr val="tx1"/>
          </a:fontRef>
        </p:style>
      </p:cxnSp>
      <p:cxnSp>
        <p:nvCxnSpPr>
          <p:cNvPr id="98" name="Straight Arrow Connector 97"/>
          <p:cNvCxnSpPr>
            <a:stCxn id="68647" idx="1"/>
            <a:endCxn id="68653" idx="3"/>
          </p:cNvCxnSpPr>
          <p:nvPr/>
        </p:nvCxnSpPr>
        <p:spPr>
          <a:xfrm rot="10800000" flipV="1">
            <a:off x="6805613" y="4273551"/>
            <a:ext cx="660400" cy="1536700"/>
          </a:xfrm>
          <a:prstGeom prst="straightConnector1">
            <a:avLst/>
          </a:prstGeom>
          <a:ln>
            <a:prstDash val="sysDot"/>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68687" idx="1"/>
            <a:endCxn id="68680" idx="3"/>
          </p:cNvCxnSpPr>
          <p:nvPr/>
        </p:nvCxnSpPr>
        <p:spPr>
          <a:xfrm rot="10800000" flipV="1">
            <a:off x="5110166" y="2709863"/>
            <a:ext cx="631825" cy="1562100"/>
          </a:xfrm>
          <a:prstGeom prst="straightConnector1">
            <a:avLst/>
          </a:prstGeom>
          <a:ln>
            <a:prstDash val="sysDot"/>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a:stCxn id="68695" idx="1"/>
            <a:endCxn id="68680" idx="3"/>
          </p:cNvCxnSpPr>
          <p:nvPr/>
        </p:nvCxnSpPr>
        <p:spPr>
          <a:xfrm rot="10800000">
            <a:off x="5110164" y="4271966"/>
            <a:ext cx="627063" cy="1587"/>
          </a:xfrm>
          <a:prstGeom prst="straightConnector1">
            <a:avLst/>
          </a:prstGeom>
          <a:ln>
            <a:prstDash val="sysDot"/>
            <a:tailEnd type="arrow"/>
          </a:ln>
        </p:spPr>
        <p:style>
          <a:lnRef idx="1">
            <a:schemeClr val="dk1"/>
          </a:lnRef>
          <a:fillRef idx="0">
            <a:schemeClr val="dk1"/>
          </a:fillRef>
          <a:effectRef idx="0">
            <a:schemeClr val="dk1"/>
          </a:effectRef>
          <a:fontRef idx="minor">
            <a:schemeClr val="tx1"/>
          </a:fontRef>
        </p:style>
      </p:cxnSp>
      <p:cxnSp>
        <p:nvCxnSpPr>
          <p:cNvPr id="104" name="Straight Arrow Connector 103"/>
          <p:cNvCxnSpPr>
            <a:stCxn id="68655" idx="1"/>
            <a:endCxn id="68680" idx="3"/>
          </p:cNvCxnSpPr>
          <p:nvPr/>
        </p:nvCxnSpPr>
        <p:spPr>
          <a:xfrm rot="10800000">
            <a:off x="5110164" y="4271967"/>
            <a:ext cx="627063" cy="1538287"/>
          </a:xfrm>
          <a:prstGeom prst="straightConnector1">
            <a:avLst/>
          </a:prstGeom>
          <a:ln>
            <a:prstDash val="sysDot"/>
            <a:tailEnd type="arrow"/>
          </a:ln>
        </p:spPr>
        <p:style>
          <a:lnRef idx="1">
            <a:schemeClr val="dk1"/>
          </a:lnRef>
          <a:fillRef idx="0">
            <a:schemeClr val="dk1"/>
          </a:fillRef>
          <a:effectRef idx="0">
            <a:schemeClr val="dk1"/>
          </a:effectRef>
          <a:fontRef idx="minor">
            <a:schemeClr val="tx1"/>
          </a:fontRef>
        </p:style>
      </p:cxnSp>
      <p:cxnSp>
        <p:nvCxnSpPr>
          <p:cNvPr id="106" name="Straight Arrow Connector 105"/>
          <p:cNvCxnSpPr>
            <a:stCxn id="68678" idx="1"/>
            <a:endCxn id="68672" idx="3"/>
          </p:cNvCxnSpPr>
          <p:nvPr/>
        </p:nvCxnSpPr>
        <p:spPr>
          <a:xfrm rot="10800000">
            <a:off x="3403603" y="4265615"/>
            <a:ext cx="638175" cy="6351"/>
          </a:xfrm>
          <a:prstGeom prst="straightConnector1">
            <a:avLst/>
          </a:prstGeom>
          <a:ln>
            <a:prstDash val="sysDot"/>
            <a:tailEnd type="arrow"/>
          </a:ln>
        </p:spPr>
        <p:style>
          <a:lnRef idx="1">
            <a:schemeClr val="dk1"/>
          </a:lnRef>
          <a:fillRef idx="0">
            <a:schemeClr val="dk1"/>
          </a:fillRef>
          <a:effectRef idx="0">
            <a:schemeClr val="dk1"/>
          </a:effectRef>
          <a:fontRef idx="minor">
            <a:schemeClr val="tx1"/>
          </a:fontRef>
        </p:style>
      </p:cxnSp>
      <p:cxnSp>
        <p:nvCxnSpPr>
          <p:cNvPr id="108" name="Straight Arrow Connector 107"/>
          <p:cNvCxnSpPr>
            <a:stCxn id="68670" idx="1"/>
            <a:endCxn id="68658" idx="3"/>
          </p:cNvCxnSpPr>
          <p:nvPr/>
        </p:nvCxnSpPr>
        <p:spPr>
          <a:xfrm rot="10800000">
            <a:off x="1687514" y="4260853"/>
            <a:ext cx="647700" cy="4763"/>
          </a:xfrm>
          <a:prstGeom prst="straightConnector1">
            <a:avLst/>
          </a:prstGeom>
          <a:ln>
            <a:prstDash val="sysDot"/>
            <a:tailEnd type="arrow"/>
          </a:ln>
        </p:spPr>
        <p:style>
          <a:lnRef idx="1">
            <a:schemeClr val="dk1"/>
          </a:lnRef>
          <a:fillRef idx="0">
            <a:schemeClr val="dk1"/>
          </a:fillRef>
          <a:effectRef idx="0">
            <a:schemeClr val="dk1"/>
          </a:effectRef>
          <a:fontRef idx="minor">
            <a:schemeClr val="tx1"/>
          </a:fontRef>
        </p:style>
      </p:cxnSp>
      <p:sp>
        <p:nvSpPr>
          <p:cNvPr id="109" name="Rectangular Callout 108"/>
          <p:cNvSpPr/>
          <p:nvPr/>
        </p:nvSpPr>
        <p:spPr>
          <a:xfrm>
            <a:off x="3886201" y="4635500"/>
            <a:ext cx="992188" cy="685800"/>
          </a:xfrm>
          <a:prstGeom prst="wedgeRectCallout">
            <a:avLst>
              <a:gd name="adj1" fmla="val -6756"/>
              <a:gd name="adj2" fmla="val -90189"/>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LS =</a:t>
            </a:r>
          </a:p>
          <a:p>
            <a:pPr algn="ctr" eaLnBrk="1" hangingPunct="1">
              <a:defRPr/>
            </a:pPr>
            <a:r>
              <a:rPr lang="en-US" sz="1400" dirty="0"/>
              <a:t>LF - DUR</a:t>
            </a:r>
          </a:p>
        </p:txBody>
      </p:sp>
      <p:sp>
        <p:nvSpPr>
          <p:cNvPr id="110" name="Rectangular Callout 109"/>
          <p:cNvSpPr/>
          <p:nvPr/>
        </p:nvSpPr>
        <p:spPr>
          <a:xfrm>
            <a:off x="2133603" y="4635500"/>
            <a:ext cx="1039813" cy="685800"/>
          </a:xfrm>
          <a:prstGeom prst="wedgeRectCallout">
            <a:avLst>
              <a:gd name="adj1" fmla="val -6756"/>
              <a:gd name="adj2" fmla="val -90189"/>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LS =</a:t>
            </a:r>
          </a:p>
          <a:p>
            <a:pPr algn="ctr" eaLnBrk="1" hangingPunct="1">
              <a:defRPr/>
            </a:pPr>
            <a:r>
              <a:rPr lang="en-US" sz="1400" dirty="0"/>
              <a:t>LF - DUR</a:t>
            </a:r>
          </a:p>
        </p:txBody>
      </p:sp>
      <p:sp>
        <p:nvSpPr>
          <p:cNvPr id="111" name="Rectangular Callout 110"/>
          <p:cNvSpPr/>
          <p:nvPr/>
        </p:nvSpPr>
        <p:spPr>
          <a:xfrm>
            <a:off x="395291" y="4635500"/>
            <a:ext cx="974725" cy="685800"/>
          </a:xfrm>
          <a:prstGeom prst="wedgeRectCallout">
            <a:avLst>
              <a:gd name="adj1" fmla="val -6756"/>
              <a:gd name="adj2" fmla="val -90189"/>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LS =</a:t>
            </a:r>
          </a:p>
          <a:p>
            <a:pPr algn="ctr" eaLnBrk="1" hangingPunct="1">
              <a:defRPr/>
            </a:pPr>
            <a:r>
              <a:rPr lang="en-US" sz="1400" dirty="0"/>
              <a:t>LF - DUR</a:t>
            </a:r>
          </a:p>
        </p:txBody>
      </p:sp>
    </p:spTree>
    <p:extLst>
      <p:ext uri="{BB962C8B-B14F-4D97-AF65-F5344CB8AC3E}">
        <p14:creationId xmlns:p14="http://schemas.microsoft.com/office/powerpoint/2010/main" val="1150583515"/>
      </p:ext>
    </p:extLst>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linds(horizontal)">
                                      <p:cBhvr>
                                        <p:cTn id="7" dur="500"/>
                                        <p:tgtEl>
                                          <p:spTgt spid="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linds(horizontal)">
                                      <p:cBhvr>
                                        <p:cTn id="12" dur="500"/>
                                        <p:tgtEl>
                                          <p:spTgt spid="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6"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 calcmode="lin" valueType="num">
                                      <p:cBhvr additive="base">
                                        <p:cTn id="17" dur="500" fill="hold"/>
                                        <p:tgtEl>
                                          <p:spTgt spid="93"/>
                                        </p:tgtEl>
                                        <p:attrNameLst>
                                          <p:attrName>ppt_x</p:attrName>
                                        </p:attrNameLst>
                                      </p:cBhvr>
                                      <p:tavLst>
                                        <p:tav tm="0">
                                          <p:val>
                                            <p:strVal val="1+#ppt_w/2"/>
                                          </p:val>
                                        </p:tav>
                                        <p:tav tm="100000">
                                          <p:val>
                                            <p:strVal val="#ppt_x"/>
                                          </p:val>
                                        </p:tav>
                                      </p:tavLst>
                                    </p:anim>
                                    <p:anim calcmode="lin" valueType="num">
                                      <p:cBhvr additive="base">
                                        <p:cTn id="18" dur="500" fill="hold"/>
                                        <p:tgtEl>
                                          <p:spTgt spid="93"/>
                                        </p:tgtEl>
                                        <p:attrNameLst>
                                          <p:attrName>ppt_y</p:attrName>
                                        </p:attrNameLst>
                                      </p:cBhvr>
                                      <p:tavLst>
                                        <p:tav tm="0">
                                          <p:val>
                                            <p:strVal val="1+#ppt_h/2"/>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95"/>
                                        </p:tgtEl>
                                        <p:attrNameLst>
                                          <p:attrName>style.visibility</p:attrName>
                                        </p:attrNameLst>
                                      </p:cBhvr>
                                      <p:to>
                                        <p:strVal val="visible"/>
                                      </p:to>
                                    </p:set>
                                    <p:anim calcmode="lin" valueType="num">
                                      <p:cBhvr additive="base">
                                        <p:cTn id="21" dur="500" fill="hold"/>
                                        <p:tgtEl>
                                          <p:spTgt spid="95"/>
                                        </p:tgtEl>
                                        <p:attrNameLst>
                                          <p:attrName>ppt_x</p:attrName>
                                        </p:attrNameLst>
                                      </p:cBhvr>
                                      <p:tavLst>
                                        <p:tav tm="0">
                                          <p:val>
                                            <p:strVal val="1+#ppt_w/2"/>
                                          </p:val>
                                        </p:tav>
                                        <p:tav tm="100000">
                                          <p:val>
                                            <p:strVal val="#ppt_x"/>
                                          </p:val>
                                        </p:tav>
                                      </p:tavLst>
                                    </p:anim>
                                    <p:anim calcmode="lin" valueType="num">
                                      <p:cBhvr additive="base">
                                        <p:cTn id="22" dur="500" fill="hold"/>
                                        <p:tgtEl>
                                          <p:spTgt spid="95"/>
                                        </p:tgtEl>
                                        <p:attrNameLst>
                                          <p:attrName>ppt_y</p:attrName>
                                        </p:attrNameLst>
                                      </p:cBhvr>
                                      <p:tavLst>
                                        <p:tav tm="0">
                                          <p:val>
                                            <p:strVal val="#ppt_y"/>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98"/>
                                        </p:tgtEl>
                                        <p:attrNameLst>
                                          <p:attrName>style.visibility</p:attrName>
                                        </p:attrNameLst>
                                      </p:cBhvr>
                                      <p:to>
                                        <p:strVal val="visible"/>
                                      </p:to>
                                    </p:set>
                                    <p:anim calcmode="lin" valueType="num">
                                      <p:cBhvr additive="base">
                                        <p:cTn id="25" dur="500" fill="hold"/>
                                        <p:tgtEl>
                                          <p:spTgt spid="98"/>
                                        </p:tgtEl>
                                        <p:attrNameLst>
                                          <p:attrName>ppt_x</p:attrName>
                                        </p:attrNameLst>
                                      </p:cBhvr>
                                      <p:tavLst>
                                        <p:tav tm="0">
                                          <p:val>
                                            <p:strVal val="1+#ppt_w/2"/>
                                          </p:val>
                                        </p:tav>
                                        <p:tav tm="100000">
                                          <p:val>
                                            <p:strVal val="#ppt_x"/>
                                          </p:val>
                                        </p:tav>
                                      </p:tavLst>
                                    </p:anim>
                                    <p:anim calcmode="lin" valueType="num">
                                      <p:cBhvr additive="base">
                                        <p:cTn id="26" dur="500" fill="hold"/>
                                        <p:tgtEl>
                                          <p:spTgt spid="98"/>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nodeType="click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additive="base">
                                        <p:cTn id="31" dur="500" fill="hold"/>
                                        <p:tgtEl>
                                          <p:spTgt spid="100"/>
                                        </p:tgtEl>
                                        <p:attrNameLst>
                                          <p:attrName>ppt_x</p:attrName>
                                        </p:attrNameLst>
                                      </p:cBhvr>
                                      <p:tavLst>
                                        <p:tav tm="0">
                                          <p:val>
                                            <p:strVal val="1+#ppt_w/2"/>
                                          </p:val>
                                        </p:tav>
                                        <p:tav tm="100000">
                                          <p:val>
                                            <p:strVal val="#ppt_x"/>
                                          </p:val>
                                        </p:tav>
                                      </p:tavLst>
                                    </p:anim>
                                    <p:anim calcmode="lin" valueType="num">
                                      <p:cBhvr additive="base">
                                        <p:cTn id="32" dur="500" fill="hold"/>
                                        <p:tgtEl>
                                          <p:spTgt spid="100"/>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2"/>
                                        </p:tgtEl>
                                        <p:attrNameLst>
                                          <p:attrName>style.visibility</p:attrName>
                                        </p:attrNameLst>
                                      </p:cBhvr>
                                      <p:to>
                                        <p:strVal val="visible"/>
                                      </p:to>
                                    </p:set>
                                    <p:anim calcmode="lin" valueType="num">
                                      <p:cBhvr additive="base">
                                        <p:cTn id="35" dur="500" fill="hold"/>
                                        <p:tgtEl>
                                          <p:spTgt spid="102"/>
                                        </p:tgtEl>
                                        <p:attrNameLst>
                                          <p:attrName>ppt_x</p:attrName>
                                        </p:attrNameLst>
                                      </p:cBhvr>
                                      <p:tavLst>
                                        <p:tav tm="0">
                                          <p:val>
                                            <p:strVal val="1+#ppt_w/2"/>
                                          </p:val>
                                        </p:tav>
                                        <p:tav tm="100000">
                                          <p:val>
                                            <p:strVal val="#ppt_x"/>
                                          </p:val>
                                        </p:tav>
                                      </p:tavLst>
                                    </p:anim>
                                    <p:anim calcmode="lin" valueType="num">
                                      <p:cBhvr additive="base">
                                        <p:cTn id="36" dur="500" fill="hold"/>
                                        <p:tgtEl>
                                          <p:spTgt spid="102"/>
                                        </p:tgtEl>
                                        <p:attrNameLst>
                                          <p:attrName>ppt_y</p:attrName>
                                        </p:attrNameLst>
                                      </p:cBhvr>
                                      <p:tavLst>
                                        <p:tav tm="0">
                                          <p:val>
                                            <p:strVal val="#ppt_y"/>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104"/>
                                        </p:tgtEl>
                                        <p:attrNameLst>
                                          <p:attrName>style.visibility</p:attrName>
                                        </p:attrNameLst>
                                      </p:cBhvr>
                                      <p:to>
                                        <p:strVal val="visible"/>
                                      </p:to>
                                    </p:set>
                                    <p:anim calcmode="lin" valueType="num">
                                      <p:cBhvr additive="base">
                                        <p:cTn id="39" dur="500" fill="hold"/>
                                        <p:tgtEl>
                                          <p:spTgt spid="104"/>
                                        </p:tgtEl>
                                        <p:attrNameLst>
                                          <p:attrName>ppt_x</p:attrName>
                                        </p:attrNameLst>
                                      </p:cBhvr>
                                      <p:tavLst>
                                        <p:tav tm="0">
                                          <p:val>
                                            <p:strVal val="1+#ppt_w/2"/>
                                          </p:val>
                                        </p:tav>
                                        <p:tav tm="100000">
                                          <p:val>
                                            <p:strVal val="#ppt_x"/>
                                          </p:val>
                                        </p:tav>
                                      </p:tavLst>
                                    </p:anim>
                                    <p:anim calcmode="lin" valueType="num">
                                      <p:cBhvr additive="base">
                                        <p:cTn id="40"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blinds(horizontal)">
                                      <p:cBhvr>
                                        <p:cTn id="45" dur="500"/>
                                        <p:tgtEl>
                                          <p:spTgt spid="10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nodeType="clickEffect">
                                  <p:stCondLst>
                                    <p:cond delay="0"/>
                                  </p:stCondLst>
                                  <p:childTnLst>
                                    <p:set>
                                      <p:cBhvr>
                                        <p:cTn id="49" dur="1" fill="hold">
                                          <p:stCondLst>
                                            <p:cond delay="0"/>
                                          </p:stCondLst>
                                        </p:cTn>
                                        <p:tgtEl>
                                          <p:spTgt spid="106"/>
                                        </p:tgtEl>
                                        <p:attrNameLst>
                                          <p:attrName>style.visibility</p:attrName>
                                        </p:attrNameLst>
                                      </p:cBhvr>
                                      <p:to>
                                        <p:strVal val="visible"/>
                                      </p:to>
                                    </p:set>
                                    <p:anim calcmode="lin" valueType="num">
                                      <p:cBhvr additive="base">
                                        <p:cTn id="50" dur="500" fill="hold"/>
                                        <p:tgtEl>
                                          <p:spTgt spid="106"/>
                                        </p:tgtEl>
                                        <p:attrNameLst>
                                          <p:attrName>ppt_x</p:attrName>
                                        </p:attrNameLst>
                                      </p:cBhvr>
                                      <p:tavLst>
                                        <p:tav tm="0">
                                          <p:val>
                                            <p:strVal val="1+#ppt_w/2"/>
                                          </p:val>
                                        </p:tav>
                                        <p:tav tm="100000">
                                          <p:val>
                                            <p:strVal val="#ppt_x"/>
                                          </p:val>
                                        </p:tav>
                                      </p:tavLst>
                                    </p:anim>
                                    <p:anim calcmode="lin" valueType="num">
                                      <p:cBhvr additive="base">
                                        <p:cTn id="51" dur="500" fill="hold"/>
                                        <p:tgtEl>
                                          <p:spTgt spid="106"/>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10"/>
                                        </p:tgtEl>
                                        <p:attrNameLst>
                                          <p:attrName>style.visibility</p:attrName>
                                        </p:attrNameLst>
                                      </p:cBhvr>
                                      <p:to>
                                        <p:strVal val="visible"/>
                                      </p:to>
                                    </p:set>
                                    <p:animEffect transition="in" filter="blinds(horizontal)">
                                      <p:cBhvr>
                                        <p:cTn id="56" dur="500"/>
                                        <p:tgtEl>
                                          <p:spTgt spid="11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108"/>
                                        </p:tgtEl>
                                        <p:attrNameLst>
                                          <p:attrName>style.visibility</p:attrName>
                                        </p:attrNameLst>
                                      </p:cBhvr>
                                      <p:to>
                                        <p:strVal val="visible"/>
                                      </p:to>
                                    </p:set>
                                    <p:anim calcmode="lin" valueType="num">
                                      <p:cBhvr additive="base">
                                        <p:cTn id="61" dur="500" fill="hold"/>
                                        <p:tgtEl>
                                          <p:spTgt spid="108"/>
                                        </p:tgtEl>
                                        <p:attrNameLst>
                                          <p:attrName>ppt_x</p:attrName>
                                        </p:attrNameLst>
                                      </p:cBhvr>
                                      <p:tavLst>
                                        <p:tav tm="0">
                                          <p:val>
                                            <p:strVal val="1+#ppt_w/2"/>
                                          </p:val>
                                        </p:tav>
                                        <p:tav tm="100000">
                                          <p:val>
                                            <p:strVal val="#ppt_x"/>
                                          </p:val>
                                        </p:tav>
                                      </p:tavLst>
                                    </p:anim>
                                    <p:anim calcmode="lin" valueType="num">
                                      <p:cBhvr additive="base">
                                        <p:cTn id="62"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blinds(horizontal)">
                                      <p:cBhvr>
                                        <p:cTn id="6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109" grpId="0" animBg="1"/>
      <p:bldP spid="110" grpId="0" animBg="1"/>
      <p:bldP spid="1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63526"/>
            <a:ext cx="8153400" cy="850900"/>
          </a:xfrm>
        </p:spPr>
        <p:txBody>
          <a:bodyPr/>
          <a:lstStyle/>
          <a:p>
            <a:pPr eaLnBrk="1" hangingPunct="1">
              <a:defRPr/>
            </a:pPr>
            <a:r>
              <a:rPr lang="en-US" b="1" dirty="0" smtClean="0"/>
              <a:t>Determining Total Slack</a:t>
            </a:r>
            <a:endParaRPr lang="en-US" dirty="0"/>
          </a:p>
        </p:txBody>
      </p:sp>
      <p:grpSp>
        <p:nvGrpSpPr>
          <p:cNvPr id="69635" name="Group 2"/>
          <p:cNvGrpSpPr>
            <a:grpSpLocks/>
          </p:cNvGrpSpPr>
          <p:nvPr/>
        </p:nvGrpSpPr>
        <p:grpSpPr bwMode="auto">
          <a:xfrm>
            <a:off x="544516" y="4826002"/>
            <a:ext cx="1069975" cy="1412875"/>
            <a:chOff x="4034" y="2535"/>
            <a:chExt cx="607" cy="798"/>
          </a:xfrm>
        </p:grpSpPr>
        <p:sp>
          <p:nvSpPr>
            <p:cNvPr id="69712" name="Rectangle 3"/>
            <p:cNvSpPr>
              <a:spLocks noChangeArrowheads="1"/>
            </p:cNvSpPr>
            <p:nvPr/>
          </p:nvSpPr>
          <p:spPr bwMode="auto">
            <a:xfrm>
              <a:off x="4238" y="2928"/>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900" b="1"/>
                <a:t>Description</a:t>
              </a:r>
            </a:p>
          </p:txBody>
        </p:sp>
        <p:sp>
          <p:nvSpPr>
            <p:cNvPr id="69713" name="Rectangle 4"/>
            <p:cNvSpPr>
              <a:spLocks noChangeArrowheads="1"/>
            </p:cNvSpPr>
            <p:nvPr/>
          </p:nvSpPr>
          <p:spPr bwMode="auto">
            <a:xfrm>
              <a:off x="4092" y="2535"/>
              <a:ext cx="46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spcBef>
                  <a:spcPct val="50000"/>
                </a:spcBef>
              </a:pPr>
              <a:r>
                <a:rPr lang="en-US" altLang="en-US" sz="1400" b="1">
                  <a:solidFill>
                    <a:srgbClr val="33CC33"/>
                  </a:solidFill>
                </a:rPr>
                <a:t>Legend</a:t>
              </a:r>
            </a:p>
          </p:txBody>
        </p:sp>
        <p:sp>
          <p:nvSpPr>
            <p:cNvPr id="69714" name="Rectangle 5"/>
            <p:cNvSpPr>
              <a:spLocks noChangeArrowheads="1"/>
            </p:cNvSpPr>
            <p:nvPr/>
          </p:nvSpPr>
          <p:spPr bwMode="auto">
            <a:xfrm>
              <a:off x="4236" y="272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ID</a:t>
              </a:r>
            </a:p>
          </p:txBody>
        </p:sp>
        <p:sp>
          <p:nvSpPr>
            <p:cNvPr id="69715" name="Rectangle 6"/>
            <p:cNvSpPr>
              <a:spLocks noChangeArrowheads="1"/>
            </p:cNvSpPr>
            <p:nvPr/>
          </p:nvSpPr>
          <p:spPr bwMode="auto">
            <a:xfrm>
              <a:off x="4438" y="272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EF</a:t>
              </a:r>
            </a:p>
          </p:txBody>
        </p:sp>
        <p:sp>
          <p:nvSpPr>
            <p:cNvPr id="69716" name="Rectangle 7"/>
            <p:cNvSpPr>
              <a:spLocks noChangeArrowheads="1"/>
            </p:cNvSpPr>
            <p:nvPr/>
          </p:nvSpPr>
          <p:spPr bwMode="auto">
            <a:xfrm>
              <a:off x="4438" y="313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LF</a:t>
              </a:r>
            </a:p>
          </p:txBody>
        </p:sp>
        <p:sp>
          <p:nvSpPr>
            <p:cNvPr id="69717" name="Rectangle 8"/>
            <p:cNvSpPr>
              <a:spLocks noChangeArrowheads="1"/>
            </p:cNvSpPr>
            <p:nvPr/>
          </p:nvSpPr>
          <p:spPr bwMode="auto">
            <a:xfrm>
              <a:off x="4034" y="272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ES</a:t>
              </a:r>
            </a:p>
          </p:txBody>
        </p:sp>
        <p:sp>
          <p:nvSpPr>
            <p:cNvPr id="69718" name="Rectangle 9"/>
            <p:cNvSpPr>
              <a:spLocks noChangeArrowheads="1"/>
            </p:cNvSpPr>
            <p:nvPr/>
          </p:nvSpPr>
          <p:spPr bwMode="auto">
            <a:xfrm>
              <a:off x="4034" y="2929"/>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SL</a:t>
              </a:r>
            </a:p>
          </p:txBody>
        </p:sp>
        <p:sp>
          <p:nvSpPr>
            <p:cNvPr id="69719" name="Rectangle 10"/>
            <p:cNvSpPr>
              <a:spLocks noChangeArrowheads="1"/>
            </p:cNvSpPr>
            <p:nvPr/>
          </p:nvSpPr>
          <p:spPr bwMode="auto">
            <a:xfrm>
              <a:off x="4034" y="313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LS</a:t>
              </a:r>
            </a:p>
          </p:txBody>
        </p:sp>
        <p:sp>
          <p:nvSpPr>
            <p:cNvPr id="69720" name="Rectangle 11"/>
            <p:cNvSpPr>
              <a:spLocks noChangeArrowheads="1"/>
            </p:cNvSpPr>
            <p:nvPr/>
          </p:nvSpPr>
          <p:spPr bwMode="auto">
            <a:xfrm>
              <a:off x="4236" y="313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b="1">
                  <a:solidFill>
                    <a:schemeClr val="accent2"/>
                  </a:solidFill>
                </a:rPr>
                <a:t>DUR</a:t>
              </a:r>
            </a:p>
          </p:txBody>
        </p:sp>
      </p:grpSp>
      <p:grpSp>
        <p:nvGrpSpPr>
          <p:cNvPr id="69636" name="Group 12"/>
          <p:cNvGrpSpPr>
            <a:grpSpLocks/>
          </p:cNvGrpSpPr>
          <p:nvPr/>
        </p:nvGrpSpPr>
        <p:grpSpPr bwMode="auto">
          <a:xfrm>
            <a:off x="5657851" y="3055938"/>
            <a:ext cx="1068388" cy="1071563"/>
            <a:chOff x="4020" y="1561"/>
            <a:chExt cx="606" cy="606"/>
          </a:xfrm>
        </p:grpSpPr>
        <p:sp>
          <p:nvSpPr>
            <p:cNvPr id="69704" name="Rectangle 13"/>
            <p:cNvSpPr>
              <a:spLocks noChangeArrowheads="1"/>
            </p:cNvSpPr>
            <p:nvPr/>
          </p:nvSpPr>
          <p:spPr bwMode="auto">
            <a:xfrm>
              <a:off x="4222" y="1764"/>
              <a:ext cx="403" cy="202"/>
            </a:xfrm>
            <a:prstGeom prst="rect">
              <a:avLst/>
            </a:prstGeom>
            <a:solidFill>
              <a:srgbClr val="FF6600"/>
            </a:solidFill>
            <a:ln w="9525">
              <a:solidFill>
                <a:schemeClr val="tx1"/>
              </a:solidFill>
              <a:miter lim="800000"/>
              <a:headEnd/>
              <a:tailEnd/>
            </a:ln>
          </p:spPr>
          <p:txBody>
            <a:bodyPr wrap="none" lIns="100584"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Create</a:t>
              </a:r>
            </a:p>
            <a:p>
              <a:pPr algn="ctr" eaLnBrk="1" hangingPunct="1"/>
              <a:r>
                <a:rPr lang="en-US" altLang="en-US" sz="1100" b="1"/>
                <a:t>Graphics</a:t>
              </a:r>
            </a:p>
          </p:txBody>
        </p:sp>
        <p:sp>
          <p:nvSpPr>
            <p:cNvPr id="69705" name="Rectangle 14"/>
            <p:cNvSpPr>
              <a:spLocks noChangeArrowheads="1"/>
            </p:cNvSpPr>
            <p:nvPr/>
          </p:nvSpPr>
          <p:spPr bwMode="auto">
            <a:xfrm>
              <a:off x="4020"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9706" name="Rectangle 15"/>
            <p:cNvSpPr>
              <a:spLocks noChangeArrowheads="1"/>
            </p:cNvSpPr>
            <p:nvPr/>
          </p:nvSpPr>
          <p:spPr bwMode="auto">
            <a:xfrm>
              <a:off x="4222"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E</a:t>
              </a:r>
            </a:p>
          </p:txBody>
        </p:sp>
        <p:sp>
          <p:nvSpPr>
            <p:cNvPr id="69707" name="Rectangle 16"/>
            <p:cNvSpPr>
              <a:spLocks noChangeArrowheads="1"/>
            </p:cNvSpPr>
            <p:nvPr/>
          </p:nvSpPr>
          <p:spPr bwMode="auto">
            <a:xfrm>
              <a:off x="4424"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10</a:t>
              </a:r>
            </a:p>
          </p:txBody>
        </p:sp>
        <p:sp>
          <p:nvSpPr>
            <p:cNvPr id="69708" name="Rectangle 17"/>
            <p:cNvSpPr>
              <a:spLocks noChangeArrowheads="1"/>
            </p:cNvSpPr>
            <p:nvPr/>
          </p:nvSpPr>
          <p:spPr bwMode="auto">
            <a:xfrm>
              <a:off x="4424"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9709" name="Rectangle 18"/>
            <p:cNvSpPr>
              <a:spLocks noChangeArrowheads="1"/>
            </p:cNvSpPr>
            <p:nvPr/>
          </p:nvSpPr>
          <p:spPr bwMode="auto">
            <a:xfrm>
              <a:off x="4222"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9710" name="Rectangle 19"/>
            <p:cNvSpPr>
              <a:spLocks noChangeArrowheads="1"/>
            </p:cNvSpPr>
            <p:nvPr/>
          </p:nvSpPr>
          <p:spPr bwMode="auto">
            <a:xfrm>
              <a:off x="4020"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10</a:t>
              </a:r>
            </a:p>
          </p:txBody>
        </p:sp>
        <p:sp>
          <p:nvSpPr>
            <p:cNvPr id="69711" name="Rectangle 20"/>
            <p:cNvSpPr>
              <a:spLocks noChangeArrowheads="1"/>
            </p:cNvSpPr>
            <p:nvPr/>
          </p:nvSpPr>
          <p:spPr bwMode="auto">
            <a:xfrm>
              <a:off x="4020"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grpSp>
      <p:grpSp>
        <p:nvGrpSpPr>
          <p:cNvPr id="69637" name="Group 21"/>
          <p:cNvGrpSpPr>
            <a:grpSpLocks/>
          </p:cNvGrpSpPr>
          <p:nvPr/>
        </p:nvGrpSpPr>
        <p:grpSpPr bwMode="auto">
          <a:xfrm>
            <a:off x="5661026" y="1493838"/>
            <a:ext cx="1074739" cy="1071563"/>
            <a:chOff x="2862" y="1561"/>
            <a:chExt cx="609" cy="606"/>
          </a:xfrm>
        </p:grpSpPr>
        <p:sp>
          <p:nvSpPr>
            <p:cNvPr id="69696" name="Rectangle 22"/>
            <p:cNvSpPr>
              <a:spLocks noChangeArrowheads="1"/>
            </p:cNvSpPr>
            <p:nvPr/>
          </p:nvSpPr>
          <p:spPr bwMode="auto">
            <a:xfrm>
              <a:off x="3068" y="1765"/>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Edit</a:t>
              </a:r>
            </a:p>
            <a:p>
              <a:pPr algn="ctr" eaLnBrk="1" hangingPunct="1"/>
              <a:r>
                <a:rPr lang="en-US" altLang="en-US" sz="1100" b="1"/>
                <a:t>Paper</a:t>
              </a:r>
            </a:p>
          </p:txBody>
        </p:sp>
        <p:sp>
          <p:nvSpPr>
            <p:cNvPr id="69697" name="Rectangle 23"/>
            <p:cNvSpPr>
              <a:spLocks noChangeArrowheads="1"/>
            </p:cNvSpPr>
            <p:nvPr/>
          </p:nvSpPr>
          <p:spPr bwMode="auto">
            <a:xfrm>
              <a:off x="3266"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9698" name="Rectangle 24"/>
            <p:cNvSpPr>
              <a:spLocks noChangeArrowheads="1"/>
            </p:cNvSpPr>
            <p:nvPr/>
          </p:nvSpPr>
          <p:spPr bwMode="auto">
            <a:xfrm>
              <a:off x="3064"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D</a:t>
              </a:r>
            </a:p>
          </p:txBody>
        </p:sp>
        <p:sp>
          <p:nvSpPr>
            <p:cNvPr id="69699" name="Rectangle 25"/>
            <p:cNvSpPr>
              <a:spLocks noChangeArrowheads="1"/>
            </p:cNvSpPr>
            <p:nvPr/>
          </p:nvSpPr>
          <p:spPr bwMode="auto">
            <a:xfrm>
              <a:off x="2862"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9700" name="Rectangle 26"/>
            <p:cNvSpPr>
              <a:spLocks noChangeArrowheads="1"/>
            </p:cNvSpPr>
            <p:nvPr/>
          </p:nvSpPr>
          <p:spPr bwMode="auto">
            <a:xfrm>
              <a:off x="3266"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9701" name="Rectangle 27"/>
            <p:cNvSpPr>
              <a:spLocks noChangeArrowheads="1"/>
            </p:cNvSpPr>
            <p:nvPr/>
          </p:nvSpPr>
          <p:spPr bwMode="auto">
            <a:xfrm>
              <a:off x="3064"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2</a:t>
              </a:r>
            </a:p>
          </p:txBody>
        </p:sp>
        <p:sp>
          <p:nvSpPr>
            <p:cNvPr id="69702" name="Rectangle 28"/>
            <p:cNvSpPr>
              <a:spLocks noChangeArrowheads="1"/>
            </p:cNvSpPr>
            <p:nvPr/>
          </p:nvSpPr>
          <p:spPr bwMode="auto">
            <a:xfrm>
              <a:off x="2862"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9703" name="Rectangle 29"/>
            <p:cNvSpPr>
              <a:spLocks noChangeArrowheads="1"/>
            </p:cNvSpPr>
            <p:nvPr/>
          </p:nvSpPr>
          <p:spPr bwMode="auto">
            <a:xfrm>
              <a:off x="2862"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grpSp>
      <p:grpSp>
        <p:nvGrpSpPr>
          <p:cNvPr id="69638" name="Group 30"/>
          <p:cNvGrpSpPr>
            <a:grpSpLocks/>
          </p:cNvGrpSpPr>
          <p:nvPr/>
        </p:nvGrpSpPr>
        <p:grpSpPr bwMode="auto">
          <a:xfrm>
            <a:off x="3960816" y="3055938"/>
            <a:ext cx="1069975" cy="1071563"/>
            <a:chOff x="1701" y="2147"/>
            <a:chExt cx="606" cy="606"/>
          </a:xfrm>
        </p:grpSpPr>
        <p:sp>
          <p:nvSpPr>
            <p:cNvPr id="69688" name="Rectangle 31"/>
            <p:cNvSpPr>
              <a:spLocks noChangeArrowheads="1"/>
            </p:cNvSpPr>
            <p:nvPr/>
          </p:nvSpPr>
          <p:spPr bwMode="auto">
            <a:xfrm>
              <a:off x="1903" y="2350"/>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Draft</a:t>
              </a:r>
            </a:p>
            <a:p>
              <a:pPr algn="ctr" eaLnBrk="1" hangingPunct="1"/>
              <a:r>
                <a:rPr lang="en-US" altLang="en-US" sz="1100" b="1"/>
                <a:t>Paper</a:t>
              </a:r>
            </a:p>
          </p:txBody>
        </p:sp>
        <p:sp>
          <p:nvSpPr>
            <p:cNvPr id="69689" name="Rectangle 32"/>
            <p:cNvSpPr>
              <a:spLocks noChangeArrowheads="1"/>
            </p:cNvSpPr>
            <p:nvPr/>
          </p:nvSpPr>
          <p:spPr bwMode="auto">
            <a:xfrm>
              <a:off x="2105" y="214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9690" name="Rectangle 33"/>
            <p:cNvSpPr>
              <a:spLocks noChangeArrowheads="1"/>
            </p:cNvSpPr>
            <p:nvPr/>
          </p:nvSpPr>
          <p:spPr bwMode="auto">
            <a:xfrm>
              <a:off x="1903" y="214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C</a:t>
              </a:r>
            </a:p>
          </p:txBody>
        </p:sp>
        <p:sp>
          <p:nvSpPr>
            <p:cNvPr id="69691" name="Rectangle 34"/>
            <p:cNvSpPr>
              <a:spLocks noChangeArrowheads="1"/>
            </p:cNvSpPr>
            <p:nvPr/>
          </p:nvSpPr>
          <p:spPr bwMode="auto">
            <a:xfrm>
              <a:off x="1701" y="214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6</a:t>
              </a:r>
            </a:p>
          </p:txBody>
        </p:sp>
        <p:sp>
          <p:nvSpPr>
            <p:cNvPr id="69692" name="Rectangle 35"/>
            <p:cNvSpPr>
              <a:spLocks noChangeArrowheads="1"/>
            </p:cNvSpPr>
            <p:nvPr/>
          </p:nvSpPr>
          <p:spPr bwMode="auto">
            <a:xfrm>
              <a:off x="1701" y="2349"/>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sp>
          <p:nvSpPr>
            <p:cNvPr id="69693" name="Rectangle 36"/>
            <p:cNvSpPr>
              <a:spLocks noChangeArrowheads="1"/>
            </p:cNvSpPr>
            <p:nvPr/>
          </p:nvSpPr>
          <p:spPr bwMode="auto">
            <a:xfrm>
              <a:off x="1701" y="255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6</a:t>
              </a:r>
            </a:p>
          </p:txBody>
        </p:sp>
        <p:sp>
          <p:nvSpPr>
            <p:cNvPr id="69694" name="Rectangle 37"/>
            <p:cNvSpPr>
              <a:spLocks noChangeArrowheads="1"/>
            </p:cNvSpPr>
            <p:nvPr/>
          </p:nvSpPr>
          <p:spPr bwMode="auto">
            <a:xfrm>
              <a:off x="1903" y="255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3</a:t>
              </a:r>
            </a:p>
          </p:txBody>
        </p:sp>
        <p:sp>
          <p:nvSpPr>
            <p:cNvPr id="69695" name="Rectangle 38"/>
            <p:cNvSpPr>
              <a:spLocks noChangeArrowheads="1"/>
            </p:cNvSpPr>
            <p:nvPr/>
          </p:nvSpPr>
          <p:spPr bwMode="auto">
            <a:xfrm>
              <a:off x="2105" y="255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grpSp>
      <p:grpSp>
        <p:nvGrpSpPr>
          <p:cNvPr id="69639" name="Group 39"/>
          <p:cNvGrpSpPr>
            <a:grpSpLocks/>
          </p:cNvGrpSpPr>
          <p:nvPr/>
        </p:nvGrpSpPr>
        <p:grpSpPr bwMode="auto">
          <a:xfrm>
            <a:off x="2254251" y="3051178"/>
            <a:ext cx="1068388" cy="1071563"/>
            <a:chOff x="1699" y="987"/>
            <a:chExt cx="606" cy="606"/>
          </a:xfrm>
        </p:grpSpPr>
        <p:sp>
          <p:nvSpPr>
            <p:cNvPr id="69680" name="Rectangle 40"/>
            <p:cNvSpPr>
              <a:spLocks noChangeArrowheads="1"/>
            </p:cNvSpPr>
            <p:nvPr/>
          </p:nvSpPr>
          <p:spPr bwMode="auto">
            <a:xfrm>
              <a:off x="1901" y="1190"/>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Research</a:t>
              </a:r>
            </a:p>
            <a:p>
              <a:pPr algn="ctr" eaLnBrk="1" hangingPunct="1"/>
              <a:r>
                <a:rPr lang="en-US" altLang="en-US" sz="1100" b="1"/>
                <a:t>Topic</a:t>
              </a:r>
            </a:p>
          </p:txBody>
        </p:sp>
        <p:sp>
          <p:nvSpPr>
            <p:cNvPr id="69681" name="Rectangle 41"/>
            <p:cNvSpPr>
              <a:spLocks noChangeArrowheads="1"/>
            </p:cNvSpPr>
            <p:nvPr/>
          </p:nvSpPr>
          <p:spPr bwMode="auto">
            <a:xfrm>
              <a:off x="1699" y="98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9682" name="Rectangle 42"/>
            <p:cNvSpPr>
              <a:spLocks noChangeArrowheads="1"/>
            </p:cNvSpPr>
            <p:nvPr/>
          </p:nvSpPr>
          <p:spPr bwMode="auto">
            <a:xfrm>
              <a:off x="1901" y="98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B</a:t>
              </a:r>
            </a:p>
          </p:txBody>
        </p:sp>
        <p:sp>
          <p:nvSpPr>
            <p:cNvPr id="69683" name="Rectangle 43"/>
            <p:cNvSpPr>
              <a:spLocks noChangeArrowheads="1"/>
            </p:cNvSpPr>
            <p:nvPr/>
          </p:nvSpPr>
          <p:spPr bwMode="auto">
            <a:xfrm>
              <a:off x="2103" y="987"/>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6</a:t>
              </a:r>
            </a:p>
          </p:txBody>
        </p:sp>
        <p:sp>
          <p:nvSpPr>
            <p:cNvPr id="69684" name="Rectangle 44"/>
            <p:cNvSpPr>
              <a:spLocks noChangeArrowheads="1"/>
            </p:cNvSpPr>
            <p:nvPr/>
          </p:nvSpPr>
          <p:spPr bwMode="auto">
            <a:xfrm>
              <a:off x="1699" y="1189"/>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sp>
          <p:nvSpPr>
            <p:cNvPr id="69685" name="Rectangle 45"/>
            <p:cNvSpPr>
              <a:spLocks noChangeArrowheads="1"/>
            </p:cNvSpPr>
            <p:nvPr/>
          </p:nvSpPr>
          <p:spPr bwMode="auto">
            <a:xfrm>
              <a:off x="1699" y="139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9686" name="Rectangle 46"/>
            <p:cNvSpPr>
              <a:spLocks noChangeArrowheads="1"/>
            </p:cNvSpPr>
            <p:nvPr/>
          </p:nvSpPr>
          <p:spPr bwMode="auto">
            <a:xfrm>
              <a:off x="1901" y="139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5</a:t>
              </a:r>
            </a:p>
          </p:txBody>
        </p:sp>
        <p:sp>
          <p:nvSpPr>
            <p:cNvPr id="69687" name="Rectangle 47"/>
            <p:cNvSpPr>
              <a:spLocks noChangeArrowheads="1"/>
            </p:cNvSpPr>
            <p:nvPr/>
          </p:nvSpPr>
          <p:spPr bwMode="auto">
            <a:xfrm>
              <a:off x="2103" y="139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6</a:t>
              </a:r>
            </a:p>
          </p:txBody>
        </p:sp>
      </p:grpSp>
      <p:grpSp>
        <p:nvGrpSpPr>
          <p:cNvPr id="69640" name="Group 48"/>
          <p:cNvGrpSpPr>
            <a:grpSpLocks/>
          </p:cNvGrpSpPr>
          <p:nvPr/>
        </p:nvGrpSpPr>
        <p:grpSpPr bwMode="auto">
          <a:xfrm>
            <a:off x="539751" y="3044827"/>
            <a:ext cx="1068388" cy="1073151"/>
            <a:chOff x="545" y="1561"/>
            <a:chExt cx="606" cy="606"/>
          </a:xfrm>
        </p:grpSpPr>
        <p:sp>
          <p:nvSpPr>
            <p:cNvPr id="69672" name="Rectangle 49"/>
            <p:cNvSpPr>
              <a:spLocks noChangeArrowheads="1"/>
            </p:cNvSpPr>
            <p:nvPr/>
          </p:nvSpPr>
          <p:spPr bwMode="auto">
            <a:xfrm>
              <a:off x="746" y="1764"/>
              <a:ext cx="403" cy="202"/>
            </a:xfrm>
            <a:prstGeom prst="rect">
              <a:avLst/>
            </a:prstGeom>
            <a:solidFill>
              <a:srgbClr val="FF6600"/>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Identify</a:t>
              </a:r>
            </a:p>
            <a:p>
              <a:pPr algn="ctr" eaLnBrk="1" hangingPunct="1"/>
              <a:r>
                <a:rPr lang="en-US" altLang="en-US" sz="1100" b="1"/>
                <a:t>Topic</a:t>
              </a:r>
            </a:p>
          </p:txBody>
        </p:sp>
        <p:sp>
          <p:nvSpPr>
            <p:cNvPr id="69673" name="Rectangle 50"/>
            <p:cNvSpPr>
              <a:spLocks noChangeArrowheads="1"/>
            </p:cNvSpPr>
            <p:nvPr/>
          </p:nvSpPr>
          <p:spPr bwMode="auto">
            <a:xfrm>
              <a:off x="949"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9674" name="Rectangle 51"/>
            <p:cNvSpPr>
              <a:spLocks noChangeArrowheads="1"/>
            </p:cNvSpPr>
            <p:nvPr/>
          </p:nvSpPr>
          <p:spPr bwMode="auto">
            <a:xfrm>
              <a:off x="747"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9675" name="Rectangle 52"/>
            <p:cNvSpPr>
              <a:spLocks noChangeArrowheads="1"/>
            </p:cNvSpPr>
            <p:nvPr/>
          </p:nvSpPr>
          <p:spPr bwMode="auto">
            <a:xfrm>
              <a:off x="545"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sp>
          <p:nvSpPr>
            <p:cNvPr id="69676" name="Rectangle 53"/>
            <p:cNvSpPr>
              <a:spLocks noChangeArrowheads="1"/>
            </p:cNvSpPr>
            <p:nvPr/>
          </p:nvSpPr>
          <p:spPr bwMode="auto">
            <a:xfrm>
              <a:off x="545"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sp>
          <p:nvSpPr>
            <p:cNvPr id="69677" name="Rectangle 54"/>
            <p:cNvSpPr>
              <a:spLocks noChangeArrowheads="1"/>
            </p:cNvSpPr>
            <p:nvPr/>
          </p:nvSpPr>
          <p:spPr bwMode="auto">
            <a:xfrm>
              <a:off x="545"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sp>
          <p:nvSpPr>
            <p:cNvPr id="69678" name="Rectangle 55"/>
            <p:cNvSpPr>
              <a:spLocks noChangeArrowheads="1"/>
            </p:cNvSpPr>
            <p:nvPr/>
          </p:nvSpPr>
          <p:spPr bwMode="auto">
            <a:xfrm>
              <a:off x="747"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A</a:t>
              </a:r>
            </a:p>
          </p:txBody>
        </p:sp>
        <p:sp>
          <p:nvSpPr>
            <p:cNvPr id="69679" name="Rectangle 56"/>
            <p:cNvSpPr>
              <a:spLocks noChangeArrowheads="1"/>
            </p:cNvSpPr>
            <p:nvPr/>
          </p:nvSpPr>
          <p:spPr bwMode="auto">
            <a:xfrm>
              <a:off x="949"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grpSp>
      <p:grpSp>
        <p:nvGrpSpPr>
          <p:cNvPr id="69641" name="Group 57"/>
          <p:cNvGrpSpPr>
            <a:grpSpLocks/>
          </p:cNvGrpSpPr>
          <p:nvPr/>
        </p:nvGrpSpPr>
        <p:grpSpPr bwMode="auto">
          <a:xfrm>
            <a:off x="5657851" y="4594227"/>
            <a:ext cx="1068388" cy="1073151"/>
            <a:chOff x="4020" y="1561"/>
            <a:chExt cx="606" cy="606"/>
          </a:xfrm>
        </p:grpSpPr>
        <p:sp>
          <p:nvSpPr>
            <p:cNvPr id="69664" name="Rectangle 58"/>
            <p:cNvSpPr>
              <a:spLocks noChangeArrowheads="1"/>
            </p:cNvSpPr>
            <p:nvPr/>
          </p:nvSpPr>
          <p:spPr bwMode="auto">
            <a:xfrm>
              <a:off x="4222" y="1764"/>
              <a:ext cx="403" cy="202"/>
            </a:xfrm>
            <a:prstGeom prst="rect">
              <a:avLst/>
            </a:prstGeom>
            <a:solidFill>
              <a:srgbClr val="FF6600"/>
            </a:solidFill>
            <a:ln w="9525">
              <a:solidFill>
                <a:schemeClr val="tx1"/>
              </a:solidFill>
              <a:miter lim="800000"/>
              <a:headEnd/>
              <a:tailEnd/>
            </a:ln>
          </p:spPr>
          <p:txBody>
            <a:bodyPr wrap="none" lIns="100584"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900" b="1"/>
                <a:t>References</a:t>
              </a:r>
            </a:p>
          </p:txBody>
        </p:sp>
        <p:sp>
          <p:nvSpPr>
            <p:cNvPr id="69665" name="Rectangle 59"/>
            <p:cNvSpPr>
              <a:spLocks noChangeArrowheads="1"/>
            </p:cNvSpPr>
            <p:nvPr/>
          </p:nvSpPr>
          <p:spPr bwMode="auto">
            <a:xfrm>
              <a:off x="4020"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9</a:t>
              </a:r>
            </a:p>
          </p:txBody>
        </p:sp>
        <p:sp>
          <p:nvSpPr>
            <p:cNvPr id="69666" name="Rectangle 60"/>
            <p:cNvSpPr>
              <a:spLocks noChangeArrowheads="1"/>
            </p:cNvSpPr>
            <p:nvPr/>
          </p:nvSpPr>
          <p:spPr bwMode="auto">
            <a:xfrm>
              <a:off x="4222"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F</a:t>
              </a:r>
            </a:p>
          </p:txBody>
        </p:sp>
        <p:sp>
          <p:nvSpPr>
            <p:cNvPr id="69667" name="Rectangle 61"/>
            <p:cNvSpPr>
              <a:spLocks noChangeArrowheads="1"/>
            </p:cNvSpPr>
            <p:nvPr/>
          </p:nvSpPr>
          <p:spPr bwMode="auto">
            <a:xfrm>
              <a:off x="4424"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10</a:t>
              </a:r>
            </a:p>
          </p:txBody>
        </p:sp>
        <p:sp>
          <p:nvSpPr>
            <p:cNvPr id="69668" name="Rectangle 62"/>
            <p:cNvSpPr>
              <a:spLocks noChangeArrowheads="1"/>
            </p:cNvSpPr>
            <p:nvPr/>
          </p:nvSpPr>
          <p:spPr bwMode="auto">
            <a:xfrm>
              <a:off x="4424"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9669" name="Rectangle 63"/>
            <p:cNvSpPr>
              <a:spLocks noChangeArrowheads="1"/>
            </p:cNvSpPr>
            <p:nvPr/>
          </p:nvSpPr>
          <p:spPr bwMode="auto">
            <a:xfrm>
              <a:off x="4222"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9670" name="Rectangle 64"/>
            <p:cNvSpPr>
              <a:spLocks noChangeArrowheads="1"/>
            </p:cNvSpPr>
            <p:nvPr/>
          </p:nvSpPr>
          <p:spPr bwMode="auto">
            <a:xfrm>
              <a:off x="4020"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10</a:t>
              </a:r>
            </a:p>
          </p:txBody>
        </p:sp>
        <p:sp>
          <p:nvSpPr>
            <p:cNvPr id="69671" name="Rectangle 65"/>
            <p:cNvSpPr>
              <a:spLocks noChangeArrowheads="1"/>
            </p:cNvSpPr>
            <p:nvPr/>
          </p:nvSpPr>
          <p:spPr bwMode="auto">
            <a:xfrm>
              <a:off x="4020"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grpSp>
      <p:grpSp>
        <p:nvGrpSpPr>
          <p:cNvPr id="69642" name="Group 66"/>
          <p:cNvGrpSpPr>
            <a:grpSpLocks/>
          </p:cNvGrpSpPr>
          <p:nvPr/>
        </p:nvGrpSpPr>
        <p:grpSpPr bwMode="auto">
          <a:xfrm>
            <a:off x="7385054" y="3057528"/>
            <a:ext cx="1069975" cy="1071563"/>
            <a:chOff x="4020" y="1561"/>
            <a:chExt cx="606" cy="606"/>
          </a:xfrm>
        </p:grpSpPr>
        <p:sp>
          <p:nvSpPr>
            <p:cNvPr id="69656" name="Rectangle 67"/>
            <p:cNvSpPr>
              <a:spLocks noChangeArrowheads="1"/>
            </p:cNvSpPr>
            <p:nvPr/>
          </p:nvSpPr>
          <p:spPr bwMode="auto">
            <a:xfrm>
              <a:off x="4222" y="1764"/>
              <a:ext cx="403" cy="202"/>
            </a:xfrm>
            <a:prstGeom prst="rect">
              <a:avLst/>
            </a:prstGeom>
            <a:solidFill>
              <a:srgbClr val="FF6600"/>
            </a:solidFill>
            <a:ln w="9525">
              <a:solidFill>
                <a:schemeClr val="tx1"/>
              </a:solidFill>
              <a:miter lim="800000"/>
              <a:headEnd/>
              <a:tailEnd/>
            </a:ln>
          </p:spPr>
          <p:txBody>
            <a:bodyPr wrap="none" lIns="100584"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100" b="1"/>
                <a:t>Final</a:t>
              </a:r>
            </a:p>
            <a:p>
              <a:pPr algn="ctr" eaLnBrk="1" hangingPunct="1"/>
              <a:r>
                <a:rPr lang="en-US" altLang="en-US" sz="1100" b="1"/>
                <a:t>Draft</a:t>
              </a:r>
            </a:p>
          </p:txBody>
        </p:sp>
        <p:sp>
          <p:nvSpPr>
            <p:cNvPr id="69657" name="Rectangle 68"/>
            <p:cNvSpPr>
              <a:spLocks noChangeArrowheads="1"/>
            </p:cNvSpPr>
            <p:nvPr/>
          </p:nvSpPr>
          <p:spPr bwMode="auto">
            <a:xfrm>
              <a:off x="4020"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9658" name="Rectangle 69"/>
            <p:cNvSpPr>
              <a:spLocks noChangeArrowheads="1"/>
            </p:cNvSpPr>
            <p:nvPr/>
          </p:nvSpPr>
          <p:spPr bwMode="auto">
            <a:xfrm>
              <a:off x="4222"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G</a:t>
              </a:r>
            </a:p>
          </p:txBody>
        </p:sp>
        <p:sp>
          <p:nvSpPr>
            <p:cNvPr id="69659" name="Rectangle 70"/>
            <p:cNvSpPr>
              <a:spLocks noChangeArrowheads="1"/>
            </p:cNvSpPr>
            <p:nvPr/>
          </p:nvSpPr>
          <p:spPr bwMode="auto">
            <a:xfrm>
              <a:off x="4424" y="1561"/>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12</a:t>
              </a:r>
            </a:p>
          </p:txBody>
        </p:sp>
        <p:sp>
          <p:nvSpPr>
            <p:cNvPr id="69660" name="Rectangle 71"/>
            <p:cNvSpPr>
              <a:spLocks noChangeArrowheads="1"/>
            </p:cNvSpPr>
            <p:nvPr/>
          </p:nvSpPr>
          <p:spPr bwMode="auto">
            <a:xfrm>
              <a:off x="4424"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12</a:t>
              </a:r>
            </a:p>
          </p:txBody>
        </p:sp>
        <p:sp>
          <p:nvSpPr>
            <p:cNvPr id="69661" name="Rectangle 72"/>
            <p:cNvSpPr>
              <a:spLocks noChangeArrowheads="1"/>
            </p:cNvSpPr>
            <p:nvPr/>
          </p:nvSpPr>
          <p:spPr bwMode="auto">
            <a:xfrm>
              <a:off x="4222"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a:t>
              </a:r>
            </a:p>
          </p:txBody>
        </p:sp>
        <p:sp>
          <p:nvSpPr>
            <p:cNvPr id="69662" name="Rectangle 73"/>
            <p:cNvSpPr>
              <a:spLocks noChangeArrowheads="1"/>
            </p:cNvSpPr>
            <p:nvPr/>
          </p:nvSpPr>
          <p:spPr bwMode="auto">
            <a:xfrm>
              <a:off x="4020" y="1965"/>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11</a:t>
              </a:r>
            </a:p>
          </p:txBody>
        </p:sp>
        <p:sp>
          <p:nvSpPr>
            <p:cNvPr id="69663" name="Rectangle 74"/>
            <p:cNvSpPr>
              <a:spLocks noChangeArrowheads="1"/>
            </p:cNvSpPr>
            <p:nvPr/>
          </p:nvSpPr>
          <p:spPr bwMode="auto">
            <a:xfrm>
              <a:off x="4020" y="1763"/>
              <a:ext cx="202" cy="202"/>
            </a:xfrm>
            <a:prstGeom prst="rect">
              <a:avLst/>
            </a:prstGeom>
            <a:solidFill>
              <a:schemeClr val="bg1"/>
            </a:soli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r>
                <a:rPr lang="en-US" altLang="en-US" sz="1400" b="1">
                  <a:solidFill>
                    <a:schemeClr val="accent2"/>
                  </a:solidFill>
                </a:rPr>
                <a:t>0</a:t>
              </a:r>
            </a:p>
          </p:txBody>
        </p:sp>
      </p:grpSp>
      <p:cxnSp>
        <p:nvCxnSpPr>
          <p:cNvPr id="77" name="AutoShape 75"/>
          <p:cNvCxnSpPr>
            <a:cxnSpLocks noChangeShapeType="1"/>
          </p:cNvCxnSpPr>
          <p:nvPr/>
        </p:nvCxnSpPr>
        <p:spPr bwMode="auto">
          <a:xfrm>
            <a:off x="1603378" y="3582991"/>
            <a:ext cx="650875" cy="3175"/>
          </a:xfrm>
          <a:prstGeom prst="straightConnector1">
            <a:avLst/>
          </a:prstGeom>
          <a:ln cap="sq">
            <a:solidFill>
              <a:srgbClr val="FF0000"/>
            </a:solidFill>
            <a:prstDash val="dash"/>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78" name="AutoShape 76"/>
          <p:cNvCxnSpPr>
            <a:cxnSpLocks noChangeShapeType="1"/>
          </p:cNvCxnSpPr>
          <p:nvPr/>
        </p:nvCxnSpPr>
        <p:spPr bwMode="auto">
          <a:xfrm>
            <a:off x="3321053" y="3587753"/>
            <a:ext cx="639763" cy="4763"/>
          </a:xfrm>
          <a:prstGeom prst="straightConnector1">
            <a:avLst/>
          </a:prstGeom>
          <a:ln cap="sq">
            <a:solidFill>
              <a:srgbClr val="FF0000"/>
            </a:solidFill>
            <a:prstDash val="dash"/>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79" name="AutoShape 77"/>
          <p:cNvCxnSpPr>
            <a:cxnSpLocks noChangeShapeType="1"/>
          </p:cNvCxnSpPr>
          <p:nvPr/>
        </p:nvCxnSpPr>
        <p:spPr bwMode="auto">
          <a:xfrm flipV="1">
            <a:off x="5027614" y="2028828"/>
            <a:ext cx="633412" cy="1565275"/>
          </a:xfrm>
          <a:prstGeom prst="straightConnector1">
            <a:avLst/>
          </a:prstGeom>
          <a:ln cap="sq">
            <a:solidFill>
              <a:srgbClr val="FF0000"/>
            </a:solidFill>
            <a:prstDash val="dash"/>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69646" name="AutoShape 78"/>
          <p:cNvCxnSpPr>
            <a:cxnSpLocks noChangeShapeType="1"/>
          </p:cNvCxnSpPr>
          <p:nvPr/>
        </p:nvCxnSpPr>
        <p:spPr bwMode="auto">
          <a:xfrm flipV="1">
            <a:off x="5027616" y="3592516"/>
            <a:ext cx="630237" cy="1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9647" name="AutoShape 79"/>
          <p:cNvCxnSpPr>
            <a:cxnSpLocks noChangeShapeType="1"/>
          </p:cNvCxnSpPr>
          <p:nvPr/>
        </p:nvCxnSpPr>
        <p:spPr bwMode="auto">
          <a:xfrm>
            <a:off x="5027616" y="3594101"/>
            <a:ext cx="630237" cy="15367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9648" name="AutoShape 80"/>
          <p:cNvCxnSpPr>
            <a:cxnSpLocks noChangeShapeType="1"/>
          </p:cNvCxnSpPr>
          <p:nvPr/>
        </p:nvCxnSpPr>
        <p:spPr bwMode="auto">
          <a:xfrm>
            <a:off x="6724651" y="3594100"/>
            <a:ext cx="6604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9649" name="Text Box 81"/>
          <p:cNvSpPr txBox="1">
            <a:spLocks noChangeArrowheads="1"/>
          </p:cNvSpPr>
          <p:nvPr/>
        </p:nvSpPr>
        <p:spPr bwMode="auto">
          <a:xfrm>
            <a:off x="1978029" y="5792790"/>
            <a:ext cx="2601913" cy="3693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spcBef>
                <a:spcPct val="50000"/>
              </a:spcBef>
            </a:pPr>
            <a:r>
              <a:rPr lang="en-US" altLang="en-US" sz="1800" b="1"/>
              <a:t>Group Term Paper</a:t>
            </a:r>
          </a:p>
        </p:txBody>
      </p:sp>
      <p:cxnSp>
        <p:nvCxnSpPr>
          <p:cNvPr id="84" name="AutoShape 82"/>
          <p:cNvCxnSpPr>
            <a:cxnSpLocks noChangeShapeType="1"/>
          </p:cNvCxnSpPr>
          <p:nvPr/>
        </p:nvCxnSpPr>
        <p:spPr bwMode="auto">
          <a:xfrm>
            <a:off x="6735767" y="2033588"/>
            <a:ext cx="649287" cy="1560512"/>
          </a:xfrm>
          <a:prstGeom prst="straightConnector1">
            <a:avLst/>
          </a:prstGeom>
          <a:ln cap="sq">
            <a:solidFill>
              <a:srgbClr val="FF0000"/>
            </a:solidFill>
            <a:prstDash val="dash"/>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69651" name="AutoShape 83"/>
          <p:cNvCxnSpPr>
            <a:cxnSpLocks noChangeShapeType="1"/>
          </p:cNvCxnSpPr>
          <p:nvPr/>
        </p:nvCxnSpPr>
        <p:spPr bwMode="auto">
          <a:xfrm flipV="1">
            <a:off x="6724651" y="3594100"/>
            <a:ext cx="660400" cy="15382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 name="Line Callout 3 86"/>
          <p:cNvSpPr/>
          <p:nvPr/>
        </p:nvSpPr>
        <p:spPr>
          <a:xfrm>
            <a:off x="606425" y="1874839"/>
            <a:ext cx="1143000" cy="914400"/>
          </a:xfrm>
          <a:prstGeom prst="borderCallout3">
            <a:avLst>
              <a:gd name="adj1" fmla="val 18750"/>
              <a:gd name="adj2" fmla="val -1881"/>
              <a:gd name="adj3" fmla="val 18750"/>
              <a:gd name="adj4" fmla="val -16667"/>
              <a:gd name="adj5" fmla="val 100000"/>
              <a:gd name="adj6" fmla="val -24409"/>
              <a:gd name="adj7" fmla="val 183124"/>
              <a:gd name="adj8" fmla="val 2635"/>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SL =</a:t>
            </a:r>
          </a:p>
          <a:p>
            <a:pPr algn="ctr" eaLnBrk="1" hangingPunct="1">
              <a:defRPr/>
            </a:pPr>
            <a:r>
              <a:rPr lang="en-US" sz="1400" dirty="0"/>
              <a:t>LS – ES</a:t>
            </a:r>
          </a:p>
          <a:p>
            <a:pPr algn="ctr" eaLnBrk="1" hangingPunct="1">
              <a:defRPr/>
            </a:pPr>
            <a:r>
              <a:rPr lang="en-US" sz="1400" dirty="0"/>
              <a:t>or</a:t>
            </a:r>
          </a:p>
          <a:p>
            <a:pPr algn="ctr" eaLnBrk="1" hangingPunct="1">
              <a:defRPr/>
            </a:pPr>
            <a:r>
              <a:rPr lang="en-US" sz="1400" dirty="0"/>
              <a:t>LF - EF</a:t>
            </a:r>
          </a:p>
        </p:txBody>
      </p:sp>
      <p:sp>
        <p:nvSpPr>
          <p:cNvPr id="88" name="Line Callout 3 87"/>
          <p:cNvSpPr/>
          <p:nvPr/>
        </p:nvSpPr>
        <p:spPr>
          <a:xfrm>
            <a:off x="2343151" y="1874839"/>
            <a:ext cx="1143000" cy="914400"/>
          </a:xfrm>
          <a:prstGeom prst="borderCallout3">
            <a:avLst>
              <a:gd name="adj1" fmla="val 18750"/>
              <a:gd name="adj2" fmla="val -1881"/>
              <a:gd name="adj3" fmla="val 18750"/>
              <a:gd name="adj4" fmla="val -16667"/>
              <a:gd name="adj5" fmla="val 100000"/>
              <a:gd name="adj6" fmla="val -24409"/>
              <a:gd name="adj7" fmla="val 183124"/>
              <a:gd name="adj8" fmla="val 2635"/>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SL =</a:t>
            </a:r>
          </a:p>
          <a:p>
            <a:pPr algn="ctr" eaLnBrk="1" hangingPunct="1">
              <a:defRPr/>
            </a:pPr>
            <a:r>
              <a:rPr lang="en-US" sz="1400" dirty="0"/>
              <a:t>LS – ES</a:t>
            </a:r>
          </a:p>
          <a:p>
            <a:pPr algn="ctr" eaLnBrk="1" hangingPunct="1">
              <a:defRPr/>
            </a:pPr>
            <a:r>
              <a:rPr lang="en-US" sz="1400" dirty="0"/>
              <a:t>or</a:t>
            </a:r>
          </a:p>
          <a:p>
            <a:pPr algn="ctr" eaLnBrk="1" hangingPunct="1">
              <a:defRPr/>
            </a:pPr>
            <a:r>
              <a:rPr lang="en-US" sz="1400" dirty="0"/>
              <a:t>LF - EF</a:t>
            </a:r>
          </a:p>
        </p:txBody>
      </p:sp>
      <p:sp>
        <p:nvSpPr>
          <p:cNvPr id="89" name="Line Callout 3 88"/>
          <p:cNvSpPr/>
          <p:nvPr/>
        </p:nvSpPr>
        <p:spPr>
          <a:xfrm>
            <a:off x="4017963" y="1874839"/>
            <a:ext cx="1143000" cy="914400"/>
          </a:xfrm>
          <a:prstGeom prst="borderCallout3">
            <a:avLst>
              <a:gd name="adj1" fmla="val 18750"/>
              <a:gd name="adj2" fmla="val -1881"/>
              <a:gd name="adj3" fmla="val 18750"/>
              <a:gd name="adj4" fmla="val -16667"/>
              <a:gd name="adj5" fmla="val 100000"/>
              <a:gd name="adj6" fmla="val -24409"/>
              <a:gd name="adj7" fmla="val 183124"/>
              <a:gd name="adj8" fmla="val 2635"/>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t>SL =</a:t>
            </a:r>
          </a:p>
          <a:p>
            <a:pPr algn="ctr" eaLnBrk="1" hangingPunct="1">
              <a:defRPr/>
            </a:pPr>
            <a:r>
              <a:rPr lang="en-US" sz="1400" dirty="0"/>
              <a:t>LS – ES</a:t>
            </a:r>
          </a:p>
          <a:p>
            <a:pPr algn="ctr" eaLnBrk="1" hangingPunct="1">
              <a:defRPr/>
            </a:pPr>
            <a:r>
              <a:rPr lang="en-US" sz="1400" dirty="0"/>
              <a:t>or</a:t>
            </a:r>
          </a:p>
          <a:p>
            <a:pPr algn="ctr" eaLnBrk="1" hangingPunct="1">
              <a:defRPr/>
            </a:pPr>
            <a:r>
              <a:rPr lang="en-US" sz="1400" dirty="0"/>
              <a:t>LF - EF</a:t>
            </a:r>
          </a:p>
        </p:txBody>
      </p:sp>
      <p:sp>
        <p:nvSpPr>
          <p:cNvPr id="90" name="TextBox 89"/>
          <p:cNvSpPr txBox="1"/>
          <p:nvPr/>
        </p:nvSpPr>
        <p:spPr>
          <a:xfrm>
            <a:off x="6869115" y="5268916"/>
            <a:ext cx="2100263" cy="954107"/>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lgn="ctr" eaLnBrk="1" hangingPunct="1">
              <a:defRPr/>
            </a:pPr>
            <a:r>
              <a:rPr lang="en-US" sz="2800" b="1" spc="251" dirty="0">
                <a:solidFill>
                  <a:srgbClr val="FF0000"/>
                </a:solidFill>
              </a:rPr>
              <a:t>CRITICAL PATH?</a:t>
            </a:r>
          </a:p>
        </p:txBody>
      </p:sp>
    </p:spTree>
    <p:extLst>
      <p:ext uri="{BB962C8B-B14F-4D97-AF65-F5344CB8AC3E}">
        <p14:creationId xmlns:p14="http://schemas.microsoft.com/office/powerpoint/2010/main" val="332424977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linds(horizontal)">
                                      <p:cBhvr>
                                        <p:cTn id="7" dur="5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blinds(horizontal)">
                                      <p:cBhvr>
                                        <p:cTn id="12" dur="500"/>
                                        <p:tgtEl>
                                          <p:spTgt spid="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blinds(horizontal)">
                                      <p:cBhvr>
                                        <p:cTn id="17" dur="500"/>
                                        <p:tgtEl>
                                          <p:spTgt spid="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1"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slide(fromLeft)">
                                      <p:cBhvr>
                                        <p:cTn id="22" dur="500"/>
                                        <p:tgtEl>
                                          <p:spTgt spid="90"/>
                                        </p:tgtEl>
                                      </p:cBhvr>
                                    </p:animEffect>
                                  </p:childTnLst>
                                </p:cTn>
                              </p:par>
                            </p:childTnLst>
                          </p:cTn>
                        </p:par>
                        <p:par>
                          <p:cTn id="23" fill="hold" nodeType="afterGroup">
                            <p:stCondLst>
                              <p:cond delay="500"/>
                            </p:stCondLst>
                            <p:childTnLst>
                              <p:par>
                                <p:cTn id="24" presetID="8" presetClass="emph" presetSubtype="0" fill="hold" grpId="0" nodeType="afterEffect">
                                  <p:stCondLst>
                                    <p:cond delay="0"/>
                                  </p:stCondLst>
                                  <p:childTnLst>
                                    <p:animRot by="21600000">
                                      <p:cBhvr>
                                        <p:cTn id="25" dur="1000" fill="hold"/>
                                        <p:tgtEl>
                                          <p:spTgt spid="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Assume that you have a project with major categories called initiating, planning, executing and closing.  What level of the WBS would these items fall under?</a:t>
            </a:r>
          </a:p>
          <a:p>
            <a:pPr lvl="1"/>
            <a:r>
              <a:rPr lang="en-US" dirty="0" smtClean="0"/>
              <a:t>A.  0</a:t>
            </a:r>
          </a:p>
          <a:p>
            <a:pPr lvl="1"/>
            <a:r>
              <a:rPr lang="en-US" dirty="0" smtClean="0"/>
              <a:t>B.  1</a:t>
            </a:r>
          </a:p>
          <a:p>
            <a:pPr lvl="1"/>
            <a:r>
              <a:rPr lang="en-US" dirty="0" smtClean="0"/>
              <a:t>C.  2</a:t>
            </a:r>
          </a:p>
          <a:p>
            <a:pPr lvl="1"/>
            <a:r>
              <a:rPr lang="en-US" dirty="0" smtClean="0"/>
              <a:t>D.  3</a:t>
            </a:r>
            <a:endParaRPr lang="en-US" dirty="0"/>
          </a:p>
        </p:txBody>
      </p:sp>
      <p:sp>
        <p:nvSpPr>
          <p:cNvPr id="3" name="Title 2"/>
          <p:cNvSpPr>
            <a:spLocks noGrp="1"/>
          </p:cNvSpPr>
          <p:nvPr>
            <p:ph type="title"/>
          </p:nvPr>
        </p:nvSpPr>
        <p:spPr/>
        <p:txBody>
          <a:bodyPr/>
          <a:lstStyle/>
          <a:p>
            <a:r>
              <a:rPr lang="en-US" dirty="0"/>
              <a:t>Review Question </a:t>
            </a:r>
            <a:r>
              <a:rPr lang="en-US" dirty="0" smtClean="0"/>
              <a:t>5</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7</a:t>
            </a:fld>
            <a:endParaRPr lang="en-US" dirty="0"/>
          </a:p>
        </p:txBody>
      </p:sp>
    </p:spTree>
    <p:extLst>
      <p:ext uri="{BB962C8B-B14F-4D97-AF65-F5344CB8AC3E}">
        <p14:creationId xmlns:p14="http://schemas.microsoft.com/office/powerpoint/2010/main" val="546655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500" fill="hold"/>
                                        <p:tgtEl>
                                          <p:spTgt spid="2">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04800" y="1524000"/>
            <a:ext cx="8534400" cy="5029200"/>
          </a:xfrm>
        </p:spPr>
        <p:txBody>
          <a:bodyPr/>
          <a:lstStyle/>
          <a:p>
            <a:r>
              <a:rPr lang="en-US" b="1" dirty="0" smtClean="0"/>
              <a:t>Free slack </a:t>
            </a:r>
            <a:r>
              <a:rPr lang="en-US" dirty="0" smtClean="0"/>
              <a:t>or</a:t>
            </a:r>
            <a:r>
              <a:rPr lang="en-US" b="1" dirty="0" smtClean="0"/>
              <a:t> free float</a:t>
            </a:r>
            <a:r>
              <a:rPr lang="en-US" dirty="0" smtClean="0"/>
              <a:t> is the amount of time an activity can be delayed without delaying the early start of any immediately following activities.</a:t>
            </a:r>
          </a:p>
          <a:p>
            <a:r>
              <a:rPr lang="en-US" b="1" dirty="0" smtClean="0"/>
              <a:t>Total slack </a:t>
            </a:r>
            <a:r>
              <a:rPr lang="en-US" dirty="0" smtClean="0"/>
              <a:t>or</a:t>
            </a:r>
            <a:r>
              <a:rPr lang="en-US" b="1" dirty="0" smtClean="0"/>
              <a:t> total float</a:t>
            </a:r>
            <a:r>
              <a:rPr lang="en-US" dirty="0" smtClean="0"/>
              <a:t> is the amount of time an activity may be delayed from its early start without delaying the planned project finish date.</a:t>
            </a:r>
          </a:p>
          <a:p>
            <a:r>
              <a:rPr lang="en-US" dirty="0" smtClean="0"/>
              <a:t>A </a:t>
            </a:r>
            <a:r>
              <a:rPr lang="en-US" b="1" dirty="0" smtClean="0"/>
              <a:t>forward pass</a:t>
            </a:r>
            <a:r>
              <a:rPr lang="en-US" dirty="0" smtClean="0"/>
              <a:t> through the network diagram determines the early start and finish dates.</a:t>
            </a:r>
          </a:p>
          <a:p>
            <a:r>
              <a:rPr lang="en-US" dirty="0" smtClean="0"/>
              <a:t>A </a:t>
            </a:r>
            <a:r>
              <a:rPr lang="en-US" b="1" dirty="0" smtClean="0"/>
              <a:t>backward pass</a:t>
            </a:r>
            <a:r>
              <a:rPr lang="en-US" dirty="0" smtClean="0"/>
              <a:t> determines the late start and finish dates.</a:t>
            </a:r>
          </a:p>
        </p:txBody>
      </p:sp>
      <p:sp>
        <p:nvSpPr>
          <p:cNvPr id="45058" name="Rectangle 2"/>
          <p:cNvSpPr>
            <a:spLocks noGrp="1" noChangeArrowheads="1"/>
          </p:cNvSpPr>
          <p:nvPr>
            <p:ph type="title"/>
          </p:nvPr>
        </p:nvSpPr>
        <p:spPr>
          <a:xfrm>
            <a:off x="457200" y="304800"/>
            <a:ext cx="8229600" cy="1143000"/>
          </a:xfrm>
        </p:spPr>
        <p:txBody>
          <a:bodyPr>
            <a:normAutofit fontScale="90000"/>
          </a:bodyPr>
          <a:lstStyle/>
          <a:p>
            <a:r>
              <a:rPr lang="en-US" dirty="0" smtClean="0"/>
              <a:t>Using Critical Path Analysis to Make Schedule Trade-offs</a:t>
            </a:r>
          </a:p>
        </p:txBody>
      </p:sp>
      <p:sp>
        <p:nvSpPr>
          <p:cNvPr id="6" name="Slide Number Placeholder 5"/>
          <p:cNvSpPr>
            <a:spLocks noGrp="1"/>
          </p:cNvSpPr>
          <p:nvPr>
            <p:ph type="sldNum" sz="quarter" idx="11"/>
          </p:nvPr>
        </p:nvSpPr>
        <p:spPr/>
        <p:txBody>
          <a:bodyPr/>
          <a:lstStyle/>
          <a:p>
            <a:pPr>
              <a:defRPr/>
            </a:pPr>
            <a:fld id="{5B2878E0-1EF5-4F6D-8CB8-2F1B4519DBDE}" type="slidenum">
              <a:rPr lang="en-US" smtClean="0"/>
              <a:pPr>
                <a:defRPr/>
              </a:pPr>
              <a:t>70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sz="3600" dirty="0" smtClean="0"/>
              <a:t>Figure 6-9. Calculating Early and Late Start and Finish Dates</a:t>
            </a:r>
          </a:p>
        </p:txBody>
      </p:sp>
      <p:sp>
        <p:nvSpPr>
          <p:cNvPr id="6" name="Slide Number Placeholder 5"/>
          <p:cNvSpPr>
            <a:spLocks noGrp="1"/>
          </p:cNvSpPr>
          <p:nvPr>
            <p:ph type="sldNum" sz="quarter" idx="11"/>
          </p:nvPr>
        </p:nvSpPr>
        <p:spPr/>
        <p:txBody>
          <a:bodyPr/>
          <a:lstStyle/>
          <a:p>
            <a:pPr>
              <a:buFontTx/>
              <a:buNone/>
              <a:defRPr/>
            </a:pPr>
            <a:fld id="{F8342974-F2CB-4BB4-95AC-8FA379BE76BC}" type="slidenum">
              <a:rPr lang="en-US" smtClean="0"/>
              <a:pPr>
                <a:buFontTx/>
                <a:buNone/>
                <a:defRPr/>
              </a:pPr>
              <a:t>71</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04938"/>
            <a:ext cx="7315199" cy="50219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0"/>
          </p:nvPr>
        </p:nvSpPr>
        <p:spPr>
          <a:noFill/>
        </p:spPr>
        <p:txBody>
          <a:bodyPr/>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solidFill>
                  <a:schemeClr val="tx1"/>
                </a:solidFill>
                <a:latin typeface="Times New Roman" pitchFamily="18" charset="0"/>
              </a:rPr>
              <a:t>6–</a:t>
            </a:r>
            <a:fld id="{C4B3FE02-E604-4106-8C27-635A46269572}" type="slidenum">
              <a:rPr lang="en-US" altLang="en-US" sz="1000" smtClean="0">
                <a:solidFill>
                  <a:schemeClr val="tx1"/>
                </a:solidFill>
                <a:latin typeface="Times New Roman" pitchFamily="18" charset="0"/>
              </a:rPr>
              <a:pPr eaLnBrk="1" hangingPunct="1">
                <a:spcBef>
                  <a:spcPct val="0"/>
                </a:spcBef>
                <a:buFontTx/>
                <a:buNone/>
              </a:pPr>
              <a:t>72</a:t>
            </a:fld>
            <a:endParaRPr lang="en-US" altLang="en-US" sz="1000" smtClean="0">
              <a:solidFill>
                <a:schemeClr val="tx1"/>
              </a:solidFill>
              <a:latin typeface="Times New Roman" pitchFamily="18" charset="0"/>
            </a:endParaRPr>
          </a:p>
        </p:txBody>
      </p:sp>
      <p:pic>
        <p:nvPicPr>
          <p:cNvPr id="114696" name="Picture 8" descr="06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83506"/>
            <a:ext cx="6675438"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0" name="AutoShape 2"/>
          <p:cNvSpPr>
            <a:spLocks noGrp="1" noChangeArrowheads="1"/>
          </p:cNvSpPr>
          <p:nvPr>
            <p:ph type="title"/>
          </p:nvPr>
        </p:nvSpPr>
        <p:spPr>
          <a:xfrm>
            <a:off x="495300" y="263525"/>
            <a:ext cx="8153400" cy="822325"/>
          </a:xfrm>
        </p:spPr>
        <p:txBody>
          <a:bodyPr>
            <a:normAutofit fontScale="90000"/>
          </a:bodyPr>
          <a:lstStyle/>
          <a:p>
            <a:pPr eaLnBrk="1" hangingPunct="1">
              <a:defRPr/>
            </a:pPr>
            <a:r>
              <a:rPr lang="en-US" altLang="en-US" smtClean="0"/>
              <a:t>WBS/Work Package to Network (cont’d)</a:t>
            </a:r>
          </a:p>
        </p:txBody>
      </p:sp>
    </p:spTree>
    <p:extLst>
      <p:ext uri="{BB962C8B-B14F-4D97-AF65-F5344CB8AC3E}">
        <p14:creationId xmlns:p14="http://schemas.microsoft.com/office/powerpoint/2010/main" val="530952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wipe(left)">
                                      <p:cBhvr>
                                        <p:cTn id="7" dur="1000"/>
                                        <p:tgtEl>
                                          <p:spTgt spid="114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a:xfrm>
            <a:off x="6765925" y="6553200"/>
            <a:ext cx="2117725" cy="152400"/>
          </a:xfrm>
          <a:prstGeom prst="rect">
            <a:avLst/>
          </a:prstGeom>
          <a:noFill/>
        </p:spPr>
        <p:txBody>
          <a:bodyPr/>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solidFill>
                  <a:schemeClr val="tx1"/>
                </a:solidFill>
                <a:latin typeface="Times New Roman" pitchFamily="18" charset="0"/>
              </a:rPr>
              <a:t>6–</a:t>
            </a:r>
            <a:fld id="{34D7EC30-8AFA-4309-89CC-78A896BB60CA}" type="slidenum">
              <a:rPr lang="en-US" altLang="en-US" sz="1000" smtClean="0">
                <a:solidFill>
                  <a:schemeClr val="tx1"/>
                </a:solidFill>
                <a:latin typeface="Times New Roman" pitchFamily="18" charset="0"/>
              </a:rPr>
              <a:pPr eaLnBrk="1" hangingPunct="1">
                <a:spcBef>
                  <a:spcPct val="0"/>
                </a:spcBef>
                <a:buFontTx/>
                <a:buNone/>
              </a:pPr>
              <a:t>73</a:t>
            </a:fld>
            <a:endParaRPr lang="en-US" altLang="en-US" sz="1000" smtClean="0">
              <a:solidFill>
                <a:schemeClr val="tx1"/>
              </a:solidFill>
              <a:latin typeface="Times New Roman" pitchFamily="18" charset="0"/>
            </a:endParaRPr>
          </a:p>
        </p:txBody>
      </p:sp>
      <p:sp>
        <p:nvSpPr>
          <p:cNvPr id="83981" name="Line 13"/>
          <p:cNvSpPr>
            <a:spLocks noChangeShapeType="1"/>
          </p:cNvSpPr>
          <p:nvPr/>
        </p:nvSpPr>
        <p:spPr bwMode="auto">
          <a:xfrm rot="-1800000">
            <a:off x="6757988" y="3173413"/>
            <a:ext cx="927100" cy="536575"/>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3970" name="AutoShape 2"/>
          <p:cNvSpPr>
            <a:spLocks noGrp="1" noChangeArrowheads="1"/>
          </p:cNvSpPr>
          <p:nvPr>
            <p:ph type="title"/>
          </p:nvPr>
        </p:nvSpPr>
        <p:spPr/>
        <p:txBody>
          <a:bodyPr/>
          <a:lstStyle/>
          <a:p>
            <a:pPr eaLnBrk="1" hangingPunct="1">
              <a:defRPr/>
            </a:pPr>
            <a:r>
              <a:rPr lang="en-US" altLang="en-US" smtClean="0"/>
              <a:t>Constructing a Project Network</a:t>
            </a:r>
          </a:p>
        </p:txBody>
      </p:sp>
      <p:sp>
        <p:nvSpPr>
          <p:cNvPr id="83971" name="Rectangle 3"/>
          <p:cNvSpPr>
            <a:spLocks noGrp="1" noChangeArrowheads="1"/>
          </p:cNvSpPr>
          <p:nvPr>
            <p:ph type="body" idx="1"/>
          </p:nvPr>
        </p:nvSpPr>
        <p:spPr>
          <a:xfrm>
            <a:off x="457200" y="1417638"/>
            <a:ext cx="5318125" cy="4770437"/>
          </a:xfrm>
        </p:spPr>
        <p:txBody>
          <a:bodyPr/>
          <a:lstStyle/>
          <a:p>
            <a:pPr eaLnBrk="1" hangingPunct="1">
              <a:spcBef>
                <a:spcPct val="50000"/>
              </a:spcBef>
            </a:pPr>
            <a:r>
              <a:rPr lang="en-US" altLang="en-US" dirty="0" smtClean="0"/>
              <a:t>Terminology</a:t>
            </a:r>
          </a:p>
          <a:p>
            <a:pPr lvl="1" eaLnBrk="1" hangingPunct="1">
              <a:spcBef>
                <a:spcPct val="50000"/>
              </a:spcBef>
            </a:pPr>
            <a:r>
              <a:rPr lang="en-US" altLang="en-US" b="1" dirty="0" smtClean="0"/>
              <a:t>Activity:</a:t>
            </a:r>
            <a:r>
              <a:rPr lang="en-US" altLang="en-US" dirty="0" smtClean="0"/>
              <a:t> an element of the project that requires time.</a:t>
            </a:r>
          </a:p>
          <a:p>
            <a:pPr lvl="1" eaLnBrk="1" hangingPunct="1">
              <a:spcBef>
                <a:spcPct val="50000"/>
              </a:spcBef>
            </a:pPr>
            <a:r>
              <a:rPr lang="en-US" altLang="en-US" b="1" dirty="0" smtClean="0"/>
              <a:t>Merge Activity:</a:t>
            </a:r>
            <a:r>
              <a:rPr lang="en-US" altLang="en-US" dirty="0" smtClean="0"/>
              <a:t> an activity that has two or more preceding activities on which it depends.</a:t>
            </a:r>
          </a:p>
          <a:p>
            <a:pPr lvl="1" eaLnBrk="1" hangingPunct="1">
              <a:spcBef>
                <a:spcPct val="50000"/>
              </a:spcBef>
            </a:pPr>
            <a:r>
              <a:rPr lang="en-US" altLang="en-US" b="1" dirty="0" smtClean="0"/>
              <a:t>Parallel (Concurrent) Activities:</a:t>
            </a:r>
            <a:r>
              <a:rPr lang="en-US" altLang="en-US" dirty="0" smtClean="0"/>
              <a:t> Activities that can occur independently and, if desired, </a:t>
            </a:r>
            <a:br>
              <a:rPr lang="en-US" altLang="en-US" dirty="0" smtClean="0"/>
            </a:br>
            <a:r>
              <a:rPr lang="en-US" altLang="en-US" dirty="0" smtClean="0"/>
              <a:t>not at the same time.</a:t>
            </a:r>
          </a:p>
        </p:txBody>
      </p:sp>
      <p:sp>
        <p:nvSpPr>
          <p:cNvPr id="83972" name="Text Box 4"/>
          <p:cNvSpPr txBox="1">
            <a:spLocks noChangeArrowheads="1"/>
          </p:cNvSpPr>
          <p:nvPr/>
        </p:nvSpPr>
        <p:spPr bwMode="auto">
          <a:xfrm>
            <a:off x="6126163" y="2022475"/>
            <a:ext cx="639762" cy="547688"/>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b="1">
                <a:solidFill>
                  <a:schemeClr val="tx1"/>
                </a:solidFill>
              </a:rPr>
              <a:t>A</a:t>
            </a:r>
          </a:p>
        </p:txBody>
      </p:sp>
      <p:sp>
        <p:nvSpPr>
          <p:cNvPr id="83973" name="Text Box 5"/>
          <p:cNvSpPr txBox="1">
            <a:spLocks noChangeArrowheads="1"/>
          </p:cNvSpPr>
          <p:nvPr/>
        </p:nvSpPr>
        <p:spPr bwMode="auto">
          <a:xfrm>
            <a:off x="7772400" y="4527550"/>
            <a:ext cx="639763" cy="547688"/>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b="1">
                <a:solidFill>
                  <a:schemeClr val="tx1"/>
                </a:solidFill>
              </a:rPr>
              <a:t>C</a:t>
            </a:r>
          </a:p>
        </p:txBody>
      </p:sp>
      <p:sp>
        <p:nvSpPr>
          <p:cNvPr id="83975" name="Text Box 7"/>
          <p:cNvSpPr txBox="1">
            <a:spLocks noChangeArrowheads="1"/>
          </p:cNvSpPr>
          <p:nvPr/>
        </p:nvSpPr>
        <p:spPr bwMode="auto">
          <a:xfrm>
            <a:off x="7772400" y="3143250"/>
            <a:ext cx="639763" cy="547688"/>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b="1">
                <a:solidFill>
                  <a:schemeClr val="tx1"/>
                </a:solidFill>
              </a:rPr>
              <a:t>D</a:t>
            </a:r>
          </a:p>
        </p:txBody>
      </p:sp>
      <p:sp>
        <p:nvSpPr>
          <p:cNvPr id="83976" name="Line 8"/>
          <p:cNvSpPr>
            <a:spLocks noChangeShapeType="1"/>
          </p:cNvSpPr>
          <p:nvPr/>
        </p:nvSpPr>
        <p:spPr bwMode="auto">
          <a:xfrm>
            <a:off x="6765925" y="2562225"/>
            <a:ext cx="1006475" cy="581025"/>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3980" name="Line 12"/>
          <p:cNvSpPr>
            <a:spLocks noChangeShapeType="1"/>
          </p:cNvSpPr>
          <p:nvPr/>
        </p:nvSpPr>
        <p:spPr bwMode="auto">
          <a:xfrm>
            <a:off x="6675438" y="3611563"/>
            <a:ext cx="1096962" cy="91440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3974" name="Text Box 6"/>
          <p:cNvSpPr txBox="1">
            <a:spLocks noChangeArrowheads="1"/>
          </p:cNvSpPr>
          <p:nvPr/>
        </p:nvSpPr>
        <p:spPr bwMode="auto">
          <a:xfrm>
            <a:off x="6126163" y="3143250"/>
            <a:ext cx="639762" cy="547688"/>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b="1">
                <a:solidFill>
                  <a:schemeClr val="tx1"/>
                </a:solidFill>
              </a:rPr>
              <a:t>B</a:t>
            </a:r>
          </a:p>
        </p:txBody>
      </p:sp>
    </p:spTree>
    <p:extLst>
      <p:ext uri="{BB962C8B-B14F-4D97-AF65-F5344CB8AC3E}">
        <p14:creationId xmlns:p14="http://schemas.microsoft.com/office/powerpoint/2010/main" val="1465982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box(out)">
                                      <p:cBhvr>
                                        <p:cTn id="7" dur="500"/>
                                        <p:tgtEl>
                                          <p:spTgt spid="83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Effect transition="in" filter="wipe(left)">
                                      <p:cBhvr>
                                        <p:cTn id="12" dur="1000"/>
                                        <p:tgtEl>
                                          <p:spTgt spid="83971">
                                            <p:txEl>
                                              <p:pRg st="0" end="0"/>
                                            </p:txEl>
                                          </p:spTgt>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3971">
                                            <p:txEl>
                                              <p:pRg st="1" end="1"/>
                                            </p:txEl>
                                          </p:spTgt>
                                        </p:tgtEl>
                                        <p:attrNameLst>
                                          <p:attrName>style.visibility</p:attrName>
                                        </p:attrNameLst>
                                      </p:cBhvr>
                                      <p:to>
                                        <p:strVal val="visible"/>
                                      </p:to>
                                    </p:set>
                                    <p:animEffect transition="in" filter="wipe(left)">
                                      <p:cBhvr>
                                        <p:cTn id="16" dur="1000"/>
                                        <p:tgtEl>
                                          <p:spTgt spid="83971">
                                            <p:txEl>
                                              <p:pRg st="1" end="1"/>
                                            </p:txEl>
                                          </p:spTgt>
                                        </p:tgtEl>
                                      </p:cBhvr>
                                    </p:animEffect>
                                  </p:childTnLst>
                                </p:cTn>
                              </p:par>
                            </p:childTnLst>
                          </p:cTn>
                        </p:par>
                        <p:par>
                          <p:cTn id="17" fill="hold" nodeType="afterGroup">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83972"/>
                                        </p:tgtEl>
                                        <p:attrNameLst>
                                          <p:attrName>style.visibility</p:attrName>
                                        </p:attrNameLst>
                                      </p:cBhvr>
                                      <p:to>
                                        <p:strVal val="visible"/>
                                      </p:to>
                                    </p:set>
                                    <p:animEffect transition="in" filter="box(in)">
                                      <p:cBhvr>
                                        <p:cTn id="20" dur="1000"/>
                                        <p:tgtEl>
                                          <p:spTgt spid="83972"/>
                                        </p:tgtEl>
                                      </p:cBhvr>
                                    </p:animEffect>
                                  </p:childTnLst>
                                </p:cTn>
                              </p:par>
                            </p:childTnLst>
                          </p:cTn>
                        </p:par>
                        <p:par>
                          <p:cTn id="21" fill="hold" nodeType="afterGroup">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83971">
                                            <p:txEl>
                                              <p:pRg st="2" end="2"/>
                                            </p:txEl>
                                          </p:spTgt>
                                        </p:tgtEl>
                                        <p:attrNameLst>
                                          <p:attrName>style.visibility</p:attrName>
                                        </p:attrNameLst>
                                      </p:cBhvr>
                                      <p:to>
                                        <p:strVal val="visible"/>
                                      </p:to>
                                    </p:set>
                                    <p:animEffect transition="in" filter="wipe(left)">
                                      <p:cBhvr>
                                        <p:cTn id="24" dur="1000"/>
                                        <p:tgtEl>
                                          <p:spTgt spid="83971">
                                            <p:txEl>
                                              <p:pRg st="2" end="2"/>
                                            </p:txEl>
                                          </p:spTgt>
                                        </p:tgtEl>
                                      </p:cBhvr>
                                    </p:animEffect>
                                  </p:childTnLst>
                                </p:cTn>
                              </p:par>
                            </p:childTnLst>
                          </p:cTn>
                        </p:par>
                        <p:par>
                          <p:cTn id="25" fill="hold" nodeType="afterGroup">
                            <p:stCondLst>
                              <p:cond delay="4000"/>
                            </p:stCondLst>
                            <p:childTnLst>
                              <p:par>
                                <p:cTn id="26" presetID="4" presetClass="entr" presetSubtype="16" fill="hold" grpId="0" nodeType="afterEffect">
                                  <p:stCondLst>
                                    <p:cond delay="0"/>
                                  </p:stCondLst>
                                  <p:childTnLst>
                                    <p:set>
                                      <p:cBhvr>
                                        <p:cTn id="27" dur="1" fill="hold">
                                          <p:stCondLst>
                                            <p:cond delay="0"/>
                                          </p:stCondLst>
                                        </p:cTn>
                                        <p:tgtEl>
                                          <p:spTgt spid="83975"/>
                                        </p:tgtEl>
                                        <p:attrNameLst>
                                          <p:attrName>style.visibility</p:attrName>
                                        </p:attrNameLst>
                                      </p:cBhvr>
                                      <p:to>
                                        <p:strVal val="visible"/>
                                      </p:to>
                                    </p:set>
                                    <p:animEffect transition="in" filter="box(in)">
                                      <p:cBhvr>
                                        <p:cTn id="28" dur="1000"/>
                                        <p:tgtEl>
                                          <p:spTgt spid="83975"/>
                                        </p:tgtEl>
                                      </p:cBhvr>
                                    </p:animEffect>
                                  </p:childTnLst>
                                </p:cTn>
                              </p:par>
                            </p:childTnLst>
                          </p:cTn>
                        </p:par>
                        <p:par>
                          <p:cTn id="29" fill="hold" nodeType="afterGroup">
                            <p:stCondLst>
                              <p:cond delay="5000"/>
                            </p:stCondLst>
                            <p:childTnLst>
                              <p:par>
                                <p:cTn id="30" presetID="22" presetClass="entr" presetSubtype="8" fill="hold" grpId="0" nodeType="afterEffect">
                                  <p:stCondLst>
                                    <p:cond delay="0"/>
                                  </p:stCondLst>
                                  <p:childTnLst>
                                    <p:set>
                                      <p:cBhvr>
                                        <p:cTn id="31" dur="1" fill="hold">
                                          <p:stCondLst>
                                            <p:cond delay="0"/>
                                          </p:stCondLst>
                                        </p:cTn>
                                        <p:tgtEl>
                                          <p:spTgt spid="83976"/>
                                        </p:tgtEl>
                                        <p:attrNameLst>
                                          <p:attrName>style.visibility</p:attrName>
                                        </p:attrNameLst>
                                      </p:cBhvr>
                                      <p:to>
                                        <p:strVal val="visible"/>
                                      </p:to>
                                    </p:set>
                                    <p:animEffect transition="in" filter="wipe(left)">
                                      <p:cBhvr>
                                        <p:cTn id="32" dur="1000"/>
                                        <p:tgtEl>
                                          <p:spTgt spid="83976"/>
                                        </p:tgtEl>
                                      </p:cBhvr>
                                    </p:animEffect>
                                  </p:childTnLst>
                                </p:cTn>
                              </p:par>
                            </p:childTnLst>
                          </p:cTn>
                        </p:par>
                        <p:par>
                          <p:cTn id="33" fill="hold" nodeType="afterGroup">
                            <p:stCondLst>
                              <p:cond delay="6000"/>
                            </p:stCondLst>
                            <p:childTnLst>
                              <p:par>
                                <p:cTn id="34" presetID="4" presetClass="entr" presetSubtype="16" fill="hold" grpId="0" nodeType="afterEffect">
                                  <p:stCondLst>
                                    <p:cond delay="0"/>
                                  </p:stCondLst>
                                  <p:childTnLst>
                                    <p:set>
                                      <p:cBhvr>
                                        <p:cTn id="35" dur="1" fill="hold">
                                          <p:stCondLst>
                                            <p:cond delay="0"/>
                                          </p:stCondLst>
                                        </p:cTn>
                                        <p:tgtEl>
                                          <p:spTgt spid="83974"/>
                                        </p:tgtEl>
                                        <p:attrNameLst>
                                          <p:attrName>style.visibility</p:attrName>
                                        </p:attrNameLst>
                                      </p:cBhvr>
                                      <p:to>
                                        <p:strVal val="visible"/>
                                      </p:to>
                                    </p:set>
                                    <p:animEffect transition="in" filter="box(in)">
                                      <p:cBhvr>
                                        <p:cTn id="36" dur="500"/>
                                        <p:tgtEl>
                                          <p:spTgt spid="83974"/>
                                        </p:tgtEl>
                                      </p:cBhvr>
                                    </p:animEffect>
                                  </p:childTnLst>
                                </p:cTn>
                              </p:par>
                            </p:childTnLst>
                          </p:cTn>
                        </p:par>
                        <p:par>
                          <p:cTn id="37" fill="hold" nodeType="afterGroup">
                            <p:stCondLst>
                              <p:cond delay="6500"/>
                            </p:stCondLst>
                            <p:childTnLst>
                              <p:par>
                                <p:cTn id="38" presetID="22" presetClass="entr" presetSubtype="8" fill="hold" grpId="0" nodeType="afterEffect">
                                  <p:stCondLst>
                                    <p:cond delay="0"/>
                                  </p:stCondLst>
                                  <p:childTnLst>
                                    <p:set>
                                      <p:cBhvr>
                                        <p:cTn id="39" dur="1" fill="hold">
                                          <p:stCondLst>
                                            <p:cond delay="0"/>
                                          </p:stCondLst>
                                        </p:cTn>
                                        <p:tgtEl>
                                          <p:spTgt spid="83981"/>
                                        </p:tgtEl>
                                        <p:attrNameLst>
                                          <p:attrName>style.visibility</p:attrName>
                                        </p:attrNameLst>
                                      </p:cBhvr>
                                      <p:to>
                                        <p:strVal val="visible"/>
                                      </p:to>
                                    </p:set>
                                    <p:animEffect transition="in" filter="wipe(left)">
                                      <p:cBhvr>
                                        <p:cTn id="40" dur="1000"/>
                                        <p:tgtEl>
                                          <p:spTgt spid="83981"/>
                                        </p:tgtEl>
                                      </p:cBhvr>
                                    </p:animEffect>
                                  </p:childTnLst>
                                </p:cTn>
                              </p:par>
                            </p:childTnLst>
                          </p:cTn>
                        </p:par>
                        <p:par>
                          <p:cTn id="41" fill="hold" nodeType="afterGroup">
                            <p:stCondLst>
                              <p:cond delay="7500"/>
                            </p:stCondLst>
                            <p:childTnLst>
                              <p:par>
                                <p:cTn id="42" presetID="22" presetClass="entr" presetSubtype="8" fill="hold" grpId="0" nodeType="afterEffect">
                                  <p:stCondLst>
                                    <p:cond delay="0"/>
                                  </p:stCondLst>
                                  <p:childTnLst>
                                    <p:set>
                                      <p:cBhvr>
                                        <p:cTn id="43" dur="1" fill="hold">
                                          <p:stCondLst>
                                            <p:cond delay="0"/>
                                          </p:stCondLst>
                                        </p:cTn>
                                        <p:tgtEl>
                                          <p:spTgt spid="83971">
                                            <p:txEl>
                                              <p:pRg st="3" end="3"/>
                                            </p:txEl>
                                          </p:spTgt>
                                        </p:tgtEl>
                                        <p:attrNameLst>
                                          <p:attrName>style.visibility</p:attrName>
                                        </p:attrNameLst>
                                      </p:cBhvr>
                                      <p:to>
                                        <p:strVal val="visible"/>
                                      </p:to>
                                    </p:set>
                                    <p:animEffect transition="in" filter="wipe(left)">
                                      <p:cBhvr>
                                        <p:cTn id="44" dur="1000"/>
                                        <p:tgtEl>
                                          <p:spTgt spid="83971">
                                            <p:txEl>
                                              <p:pRg st="3" end="3"/>
                                            </p:txEl>
                                          </p:spTgt>
                                        </p:tgtEl>
                                      </p:cBhvr>
                                    </p:animEffect>
                                  </p:childTnLst>
                                </p:cTn>
                              </p:par>
                            </p:childTnLst>
                          </p:cTn>
                        </p:par>
                        <p:par>
                          <p:cTn id="45" fill="hold" nodeType="afterGroup">
                            <p:stCondLst>
                              <p:cond delay="8500"/>
                            </p:stCondLst>
                            <p:childTnLst>
                              <p:par>
                                <p:cTn id="46" presetID="22" presetClass="entr" presetSubtype="8" fill="hold" grpId="0" nodeType="afterEffect">
                                  <p:stCondLst>
                                    <p:cond delay="0"/>
                                  </p:stCondLst>
                                  <p:childTnLst>
                                    <p:set>
                                      <p:cBhvr>
                                        <p:cTn id="47" dur="1" fill="hold">
                                          <p:stCondLst>
                                            <p:cond delay="0"/>
                                          </p:stCondLst>
                                        </p:cTn>
                                        <p:tgtEl>
                                          <p:spTgt spid="83980"/>
                                        </p:tgtEl>
                                        <p:attrNameLst>
                                          <p:attrName>style.visibility</p:attrName>
                                        </p:attrNameLst>
                                      </p:cBhvr>
                                      <p:to>
                                        <p:strVal val="visible"/>
                                      </p:to>
                                    </p:set>
                                    <p:animEffect transition="in" filter="wipe(left)">
                                      <p:cBhvr>
                                        <p:cTn id="48" dur="1000"/>
                                        <p:tgtEl>
                                          <p:spTgt spid="83980"/>
                                        </p:tgtEl>
                                      </p:cBhvr>
                                    </p:animEffect>
                                  </p:childTnLst>
                                </p:cTn>
                              </p:par>
                            </p:childTnLst>
                          </p:cTn>
                        </p:par>
                        <p:par>
                          <p:cTn id="49" fill="hold" nodeType="afterGroup">
                            <p:stCondLst>
                              <p:cond delay="9500"/>
                            </p:stCondLst>
                            <p:childTnLst>
                              <p:par>
                                <p:cTn id="50" presetID="4" presetClass="entr" presetSubtype="16" fill="hold" grpId="0" nodeType="afterEffect">
                                  <p:stCondLst>
                                    <p:cond delay="0"/>
                                  </p:stCondLst>
                                  <p:childTnLst>
                                    <p:set>
                                      <p:cBhvr>
                                        <p:cTn id="51" dur="1" fill="hold">
                                          <p:stCondLst>
                                            <p:cond delay="0"/>
                                          </p:stCondLst>
                                        </p:cTn>
                                        <p:tgtEl>
                                          <p:spTgt spid="83973"/>
                                        </p:tgtEl>
                                        <p:attrNameLst>
                                          <p:attrName>style.visibility</p:attrName>
                                        </p:attrNameLst>
                                      </p:cBhvr>
                                      <p:to>
                                        <p:strVal val="visible"/>
                                      </p:to>
                                    </p:set>
                                    <p:animEffect transition="in" filter="box(in)">
                                      <p:cBhvr>
                                        <p:cTn id="52" dur="10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1" grpId="0" animBg="1"/>
      <p:bldP spid="83970" grpId="0" animBg="1" autoUpdateAnimBg="0"/>
      <p:bldP spid="83971" grpId="0" build="p" autoUpdateAnimBg="0"/>
      <p:bldP spid="83972" grpId="0" animBg="1"/>
      <p:bldP spid="83973" grpId="0" animBg="1"/>
      <p:bldP spid="83975" grpId="0" animBg="1"/>
      <p:bldP spid="83976" grpId="0" animBg="1"/>
      <p:bldP spid="83980" grpId="0" animBg="1"/>
      <p:bldP spid="8397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4294967295"/>
          </p:nvPr>
        </p:nvSpPr>
        <p:spPr>
          <a:xfrm>
            <a:off x="6765925" y="6553200"/>
            <a:ext cx="2117725" cy="152400"/>
          </a:xfrm>
          <a:prstGeom prst="rect">
            <a:avLst/>
          </a:prstGeom>
          <a:noFill/>
        </p:spPr>
        <p:txBody>
          <a:bodyPr/>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solidFill>
                  <a:schemeClr val="tx1"/>
                </a:solidFill>
                <a:latin typeface="Times New Roman" pitchFamily="18" charset="0"/>
              </a:rPr>
              <a:t>6–</a:t>
            </a:r>
            <a:fld id="{15CC5556-EEDF-4A4A-B117-2945489231B1}" type="slidenum">
              <a:rPr lang="en-US" altLang="en-US" sz="1000" smtClean="0">
                <a:solidFill>
                  <a:schemeClr val="tx1"/>
                </a:solidFill>
                <a:latin typeface="Times New Roman" pitchFamily="18" charset="0"/>
              </a:rPr>
              <a:pPr eaLnBrk="1" hangingPunct="1">
                <a:spcBef>
                  <a:spcPct val="0"/>
                </a:spcBef>
                <a:buFontTx/>
                <a:buNone/>
              </a:pPr>
              <a:t>74</a:t>
            </a:fld>
            <a:endParaRPr lang="en-US" altLang="en-US" sz="1000" smtClean="0">
              <a:solidFill>
                <a:schemeClr val="tx1"/>
              </a:solidFill>
              <a:latin typeface="Times New Roman" pitchFamily="18" charset="0"/>
            </a:endParaRPr>
          </a:p>
        </p:txBody>
      </p:sp>
      <p:sp>
        <p:nvSpPr>
          <p:cNvPr id="86018" name="AutoShape 2"/>
          <p:cNvSpPr>
            <a:spLocks noGrp="1" noChangeArrowheads="1"/>
          </p:cNvSpPr>
          <p:nvPr>
            <p:ph type="title"/>
          </p:nvPr>
        </p:nvSpPr>
        <p:spPr/>
        <p:txBody>
          <a:bodyPr>
            <a:normAutofit fontScale="90000"/>
          </a:bodyPr>
          <a:lstStyle/>
          <a:p>
            <a:pPr eaLnBrk="1" hangingPunct="1">
              <a:defRPr/>
            </a:pPr>
            <a:r>
              <a:rPr lang="en-US" altLang="en-US" smtClean="0"/>
              <a:t>Constructing a Project Network (cont’d)</a:t>
            </a:r>
          </a:p>
        </p:txBody>
      </p:sp>
      <p:sp>
        <p:nvSpPr>
          <p:cNvPr id="17412" name="Rectangle 3"/>
          <p:cNvSpPr>
            <a:spLocks noGrp="1" noChangeArrowheads="1"/>
          </p:cNvSpPr>
          <p:nvPr>
            <p:ph type="body" idx="1"/>
          </p:nvPr>
        </p:nvSpPr>
        <p:spPr>
          <a:xfrm>
            <a:off x="625475" y="1330610"/>
            <a:ext cx="8061325" cy="4876800"/>
          </a:xfrm>
        </p:spPr>
        <p:txBody>
          <a:bodyPr/>
          <a:lstStyle/>
          <a:p>
            <a:pPr eaLnBrk="1" hangingPunct="1">
              <a:spcBef>
                <a:spcPct val="50000"/>
              </a:spcBef>
            </a:pPr>
            <a:r>
              <a:rPr lang="en-US" altLang="en-US" dirty="0" smtClean="0"/>
              <a:t>Terminology</a:t>
            </a:r>
          </a:p>
          <a:p>
            <a:pPr lvl="1" eaLnBrk="1" hangingPunct="1">
              <a:spcBef>
                <a:spcPct val="50000"/>
              </a:spcBef>
            </a:pPr>
            <a:r>
              <a:rPr lang="en-US" altLang="en-US" b="1" dirty="0" smtClean="0"/>
              <a:t>Path:</a:t>
            </a:r>
            <a:r>
              <a:rPr lang="en-US" altLang="en-US" dirty="0" smtClean="0"/>
              <a:t> a sequence of connected, dependent activities.</a:t>
            </a:r>
          </a:p>
          <a:p>
            <a:pPr lvl="1" eaLnBrk="1" hangingPunct="1">
              <a:spcBef>
                <a:spcPct val="50000"/>
              </a:spcBef>
            </a:pPr>
            <a:r>
              <a:rPr lang="en-US" altLang="en-US" b="1" dirty="0" smtClean="0"/>
              <a:t>Critical path:</a:t>
            </a:r>
            <a:r>
              <a:rPr lang="en-US" altLang="en-US" dirty="0" smtClean="0"/>
              <a:t> the longest path through the activity network that allows for the completion of all project-related activities; the shortest expected time in which the entire project can be completed. Delays on the critical path will delay completion of the entire project.</a:t>
            </a:r>
          </a:p>
        </p:txBody>
      </p:sp>
      <p:sp>
        <p:nvSpPr>
          <p:cNvPr id="17413" name="Line 4"/>
          <p:cNvSpPr>
            <a:spLocks noChangeShapeType="1"/>
          </p:cNvSpPr>
          <p:nvPr/>
        </p:nvSpPr>
        <p:spPr bwMode="auto">
          <a:xfrm rot="-1800000">
            <a:off x="4870450" y="5389563"/>
            <a:ext cx="927100" cy="536575"/>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14" name="Text Box 6"/>
          <p:cNvSpPr txBox="1">
            <a:spLocks noChangeArrowheads="1"/>
          </p:cNvSpPr>
          <p:nvPr/>
        </p:nvSpPr>
        <p:spPr bwMode="auto">
          <a:xfrm>
            <a:off x="2501900" y="5383213"/>
            <a:ext cx="639763" cy="547687"/>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b="1">
                <a:solidFill>
                  <a:schemeClr val="tx1"/>
                </a:solidFill>
              </a:rPr>
              <a:t>A</a:t>
            </a:r>
          </a:p>
        </p:txBody>
      </p:sp>
      <p:sp>
        <p:nvSpPr>
          <p:cNvPr id="17415" name="Text Box 7"/>
          <p:cNvSpPr txBox="1">
            <a:spLocks noChangeArrowheads="1"/>
          </p:cNvSpPr>
          <p:nvPr/>
        </p:nvSpPr>
        <p:spPr bwMode="auto">
          <a:xfrm>
            <a:off x="4238625" y="5383213"/>
            <a:ext cx="639763" cy="547687"/>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b="1">
                <a:solidFill>
                  <a:schemeClr val="tx1"/>
                </a:solidFill>
              </a:rPr>
              <a:t>B</a:t>
            </a:r>
          </a:p>
        </p:txBody>
      </p:sp>
      <p:sp>
        <p:nvSpPr>
          <p:cNvPr id="17416" name="Text Box 8"/>
          <p:cNvSpPr txBox="1">
            <a:spLocks noChangeArrowheads="1"/>
          </p:cNvSpPr>
          <p:nvPr/>
        </p:nvSpPr>
        <p:spPr bwMode="auto">
          <a:xfrm>
            <a:off x="5884863" y="5383213"/>
            <a:ext cx="639762" cy="547687"/>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b="1">
                <a:solidFill>
                  <a:schemeClr val="tx1"/>
                </a:solidFill>
              </a:rPr>
              <a:t>D</a:t>
            </a:r>
          </a:p>
        </p:txBody>
      </p:sp>
      <p:sp>
        <p:nvSpPr>
          <p:cNvPr id="17417" name="Line 9"/>
          <p:cNvSpPr>
            <a:spLocks noChangeShapeType="1"/>
          </p:cNvSpPr>
          <p:nvPr/>
        </p:nvSpPr>
        <p:spPr bwMode="auto">
          <a:xfrm rot="-1032830">
            <a:off x="3802063" y="4438650"/>
            <a:ext cx="1930400" cy="137160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18" name="Line 11"/>
          <p:cNvSpPr>
            <a:spLocks noChangeShapeType="1"/>
          </p:cNvSpPr>
          <p:nvPr/>
        </p:nvSpPr>
        <p:spPr bwMode="auto">
          <a:xfrm rot="-1800000">
            <a:off x="3221038" y="5389563"/>
            <a:ext cx="927100" cy="536575"/>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7419" name="Text Box 13"/>
          <p:cNvSpPr txBox="1">
            <a:spLocks noChangeArrowheads="1"/>
          </p:cNvSpPr>
          <p:nvPr/>
        </p:nvSpPr>
        <p:spPr bwMode="auto">
          <a:xfrm>
            <a:off x="2516188" y="5977654"/>
            <a:ext cx="4724400" cy="55399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500" b="1" dirty="0">
                <a:solidFill>
                  <a:schemeClr val="tx1"/>
                </a:solidFill>
              </a:rPr>
              <a:t>(Assumes that minimum of A + B &gt; minimum of C in length of times to complete activities.)</a:t>
            </a:r>
          </a:p>
        </p:txBody>
      </p:sp>
      <p:sp>
        <p:nvSpPr>
          <p:cNvPr id="17420" name="Text Box 5"/>
          <p:cNvSpPr txBox="1">
            <a:spLocks noChangeArrowheads="1"/>
          </p:cNvSpPr>
          <p:nvPr/>
        </p:nvSpPr>
        <p:spPr bwMode="auto">
          <a:xfrm>
            <a:off x="3051175" y="4449763"/>
            <a:ext cx="639763" cy="547687"/>
          </a:xfrm>
          <a:prstGeom prst="rect">
            <a:avLst/>
          </a:prstGeom>
          <a:solidFill>
            <a:srgbClr val="F8F8F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b="1">
                <a:solidFill>
                  <a:schemeClr val="tx1"/>
                </a:solidFill>
              </a:rPr>
              <a:t>C</a:t>
            </a:r>
          </a:p>
        </p:txBody>
      </p:sp>
    </p:spTree>
    <p:extLst>
      <p:ext uri="{BB962C8B-B14F-4D97-AF65-F5344CB8AC3E}">
        <p14:creationId xmlns:p14="http://schemas.microsoft.com/office/powerpoint/2010/main" val="339339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4294967295"/>
          </p:nvPr>
        </p:nvSpPr>
        <p:spPr>
          <a:xfrm>
            <a:off x="6765925" y="6553200"/>
            <a:ext cx="2117725" cy="152400"/>
          </a:xfrm>
          <a:prstGeom prst="rect">
            <a:avLst/>
          </a:prstGeom>
          <a:noFill/>
        </p:spPr>
        <p:txBody>
          <a:bodyPr/>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solidFill>
                  <a:schemeClr val="tx1"/>
                </a:solidFill>
                <a:latin typeface="Times New Roman" pitchFamily="18" charset="0"/>
              </a:rPr>
              <a:t>6–</a:t>
            </a:r>
            <a:fld id="{ABE89345-916E-4DAF-8639-3BB5354F476B}" type="slidenum">
              <a:rPr lang="en-US" altLang="en-US" sz="1000" smtClean="0">
                <a:solidFill>
                  <a:schemeClr val="tx1"/>
                </a:solidFill>
                <a:latin typeface="Times New Roman" pitchFamily="18" charset="0"/>
              </a:rPr>
              <a:pPr eaLnBrk="1" hangingPunct="1">
                <a:spcBef>
                  <a:spcPct val="0"/>
                </a:spcBef>
                <a:buFontTx/>
                <a:buNone/>
              </a:pPr>
              <a:t>75</a:t>
            </a:fld>
            <a:endParaRPr lang="en-US" altLang="en-US" sz="1000" smtClean="0">
              <a:solidFill>
                <a:schemeClr val="tx1"/>
              </a:solidFill>
              <a:latin typeface="Times New Roman" pitchFamily="18" charset="0"/>
            </a:endParaRPr>
          </a:p>
        </p:txBody>
      </p:sp>
      <p:sp>
        <p:nvSpPr>
          <p:cNvPr id="84994" name="AutoShape 2"/>
          <p:cNvSpPr>
            <a:spLocks noGrp="1" noChangeArrowheads="1"/>
          </p:cNvSpPr>
          <p:nvPr>
            <p:ph type="title"/>
          </p:nvPr>
        </p:nvSpPr>
        <p:spPr/>
        <p:txBody>
          <a:bodyPr>
            <a:normAutofit fontScale="90000"/>
          </a:bodyPr>
          <a:lstStyle/>
          <a:p>
            <a:pPr eaLnBrk="1" hangingPunct="1">
              <a:defRPr/>
            </a:pPr>
            <a:r>
              <a:rPr lang="en-US" altLang="en-US" smtClean="0"/>
              <a:t>Constructing a Project Network (cont’d)</a:t>
            </a:r>
          </a:p>
        </p:txBody>
      </p:sp>
      <p:sp>
        <p:nvSpPr>
          <p:cNvPr id="18436" name="Rectangle 3"/>
          <p:cNvSpPr>
            <a:spLocks noGrp="1" noChangeArrowheads="1"/>
          </p:cNvSpPr>
          <p:nvPr>
            <p:ph type="body" idx="1"/>
          </p:nvPr>
        </p:nvSpPr>
        <p:spPr>
          <a:xfrm>
            <a:off x="541337" y="1603375"/>
            <a:ext cx="8061325" cy="4876800"/>
          </a:xfrm>
        </p:spPr>
        <p:txBody>
          <a:bodyPr/>
          <a:lstStyle/>
          <a:p>
            <a:pPr eaLnBrk="1" hangingPunct="1"/>
            <a:r>
              <a:rPr lang="en-US" altLang="en-US" dirty="0" smtClean="0"/>
              <a:t>Terminology</a:t>
            </a:r>
          </a:p>
          <a:p>
            <a:pPr lvl="1" eaLnBrk="1" hangingPunct="1"/>
            <a:r>
              <a:rPr lang="en-US" altLang="en-US" b="1" dirty="0" smtClean="0"/>
              <a:t>Event:</a:t>
            </a:r>
            <a:r>
              <a:rPr lang="en-US" altLang="en-US" dirty="0" smtClean="0"/>
              <a:t> a point in time when an activity is started </a:t>
            </a:r>
            <a:br>
              <a:rPr lang="en-US" altLang="en-US" dirty="0" smtClean="0"/>
            </a:br>
            <a:r>
              <a:rPr lang="en-US" altLang="en-US" dirty="0" smtClean="0"/>
              <a:t>or completed. It does not consume time.</a:t>
            </a:r>
          </a:p>
          <a:p>
            <a:pPr lvl="1" eaLnBrk="1" hangingPunct="1"/>
            <a:r>
              <a:rPr lang="en-US" altLang="en-US" b="1" dirty="0" smtClean="0"/>
              <a:t>Burst Activity:</a:t>
            </a:r>
            <a:r>
              <a:rPr lang="en-US" altLang="en-US" dirty="0" smtClean="0"/>
              <a:t> an activity that has more than one activity immediately following it (more than one dependency arrow flowing from it).</a:t>
            </a:r>
          </a:p>
          <a:p>
            <a:pPr eaLnBrk="1" hangingPunct="1"/>
            <a:r>
              <a:rPr lang="en-US" altLang="en-US" dirty="0" smtClean="0"/>
              <a:t>Two Approaches</a:t>
            </a:r>
          </a:p>
          <a:p>
            <a:pPr lvl="1" eaLnBrk="1" hangingPunct="1"/>
            <a:r>
              <a:rPr lang="en-US" altLang="en-US" dirty="0" smtClean="0"/>
              <a:t>Activity-on-Node (AON)</a:t>
            </a:r>
          </a:p>
          <a:p>
            <a:pPr lvl="2" eaLnBrk="1" hangingPunct="1"/>
            <a:r>
              <a:rPr lang="en-US" altLang="en-US" dirty="0" smtClean="0"/>
              <a:t>Uses a node to depict an activity.</a:t>
            </a:r>
          </a:p>
          <a:p>
            <a:pPr lvl="1" eaLnBrk="1" hangingPunct="1"/>
            <a:r>
              <a:rPr lang="en-US" altLang="en-US" dirty="0" smtClean="0"/>
              <a:t>Activity-on-Arrow (AOA)</a:t>
            </a:r>
          </a:p>
          <a:p>
            <a:pPr lvl="2" eaLnBrk="1" hangingPunct="1"/>
            <a:r>
              <a:rPr lang="en-US" altLang="en-US" dirty="0" smtClean="0"/>
              <a:t>Uses an arrow to depict an activity.</a:t>
            </a:r>
          </a:p>
        </p:txBody>
      </p:sp>
      <p:sp>
        <p:nvSpPr>
          <p:cNvPr id="18437" name="Line 4"/>
          <p:cNvSpPr>
            <a:spLocks noChangeShapeType="1"/>
          </p:cNvSpPr>
          <p:nvPr/>
        </p:nvSpPr>
        <p:spPr bwMode="auto">
          <a:xfrm rot="1800000" flipH="1">
            <a:off x="6757988" y="4567238"/>
            <a:ext cx="927100" cy="536575"/>
          </a:xfrm>
          <a:prstGeom prst="line">
            <a:avLst/>
          </a:prstGeom>
          <a:noFill/>
          <a:ln w="381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38" name="Text Box 5"/>
          <p:cNvSpPr txBox="1">
            <a:spLocks noChangeArrowheads="1"/>
          </p:cNvSpPr>
          <p:nvPr/>
        </p:nvSpPr>
        <p:spPr bwMode="auto">
          <a:xfrm flipH="1">
            <a:off x="7772400" y="3429000"/>
            <a:ext cx="639763" cy="547688"/>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b="1">
                <a:solidFill>
                  <a:schemeClr val="tx1"/>
                </a:solidFill>
              </a:rPr>
              <a:t>B</a:t>
            </a:r>
          </a:p>
        </p:txBody>
      </p:sp>
      <p:sp>
        <p:nvSpPr>
          <p:cNvPr id="18439" name="Text Box 6"/>
          <p:cNvSpPr txBox="1">
            <a:spLocks noChangeArrowheads="1"/>
          </p:cNvSpPr>
          <p:nvPr/>
        </p:nvSpPr>
        <p:spPr bwMode="auto">
          <a:xfrm flipH="1">
            <a:off x="7772400" y="5678488"/>
            <a:ext cx="639763" cy="547687"/>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b="1">
                <a:solidFill>
                  <a:schemeClr val="tx1"/>
                </a:solidFill>
              </a:rPr>
              <a:t>D</a:t>
            </a:r>
          </a:p>
        </p:txBody>
      </p:sp>
      <p:sp>
        <p:nvSpPr>
          <p:cNvPr id="18440" name="Text Box 7"/>
          <p:cNvSpPr txBox="1">
            <a:spLocks noChangeArrowheads="1"/>
          </p:cNvSpPr>
          <p:nvPr/>
        </p:nvSpPr>
        <p:spPr bwMode="auto">
          <a:xfrm flipH="1">
            <a:off x="6126163" y="4548188"/>
            <a:ext cx="639762" cy="547687"/>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b="1">
                <a:solidFill>
                  <a:schemeClr val="tx1"/>
                </a:solidFill>
              </a:rPr>
              <a:t>A</a:t>
            </a:r>
          </a:p>
        </p:txBody>
      </p:sp>
      <p:sp>
        <p:nvSpPr>
          <p:cNvPr id="18441" name="Text Box 8"/>
          <p:cNvSpPr txBox="1">
            <a:spLocks noChangeArrowheads="1"/>
          </p:cNvSpPr>
          <p:nvPr/>
        </p:nvSpPr>
        <p:spPr bwMode="auto">
          <a:xfrm flipH="1">
            <a:off x="7772400" y="4537075"/>
            <a:ext cx="639763" cy="547688"/>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b="1">
                <a:solidFill>
                  <a:schemeClr val="tx1"/>
                </a:solidFill>
              </a:rPr>
              <a:t>C</a:t>
            </a:r>
          </a:p>
        </p:txBody>
      </p:sp>
      <p:sp>
        <p:nvSpPr>
          <p:cNvPr id="18442" name="Line 9"/>
          <p:cNvSpPr>
            <a:spLocks noChangeShapeType="1"/>
          </p:cNvSpPr>
          <p:nvPr/>
        </p:nvSpPr>
        <p:spPr bwMode="auto">
          <a:xfrm flipH="1">
            <a:off x="6765925" y="3967163"/>
            <a:ext cx="1006475" cy="581025"/>
          </a:xfrm>
          <a:prstGeom prst="line">
            <a:avLst/>
          </a:prstGeom>
          <a:noFill/>
          <a:ln w="381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43" name="Line 10"/>
          <p:cNvSpPr>
            <a:spLocks noChangeShapeType="1"/>
          </p:cNvSpPr>
          <p:nvPr/>
        </p:nvSpPr>
        <p:spPr bwMode="auto">
          <a:xfrm flipH="1" flipV="1">
            <a:off x="6765925" y="5097463"/>
            <a:ext cx="1006475" cy="581025"/>
          </a:xfrm>
          <a:prstGeom prst="line">
            <a:avLst/>
          </a:prstGeom>
          <a:noFill/>
          <a:ln w="381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325057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4294967295"/>
          </p:nvPr>
        </p:nvSpPr>
        <p:spPr>
          <a:xfrm>
            <a:off x="6765925" y="6553200"/>
            <a:ext cx="2117725" cy="152400"/>
          </a:xfrm>
          <a:prstGeom prst="rect">
            <a:avLst/>
          </a:prstGeom>
          <a:noFill/>
        </p:spPr>
        <p:txBody>
          <a:bodyPr/>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solidFill>
                  <a:schemeClr val="tx1"/>
                </a:solidFill>
                <a:latin typeface="Times New Roman" pitchFamily="18" charset="0"/>
              </a:rPr>
              <a:t>6–</a:t>
            </a:r>
            <a:fld id="{AA860D87-B6B0-4A48-9BA2-DE210F114C1B}" type="slidenum">
              <a:rPr lang="en-US" altLang="en-US" sz="1000" smtClean="0">
                <a:solidFill>
                  <a:schemeClr val="tx1"/>
                </a:solidFill>
                <a:latin typeface="Times New Roman" pitchFamily="18" charset="0"/>
              </a:rPr>
              <a:pPr eaLnBrk="1" hangingPunct="1">
                <a:spcBef>
                  <a:spcPct val="0"/>
                </a:spcBef>
                <a:buFontTx/>
                <a:buNone/>
              </a:pPr>
              <a:t>76</a:t>
            </a:fld>
            <a:endParaRPr lang="en-US" altLang="en-US" sz="1000" smtClean="0">
              <a:solidFill>
                <a:schemeClr val="tx1"/>
              </a:solidFill>
              <a:latin typeface="Times New Roman" pitchFamily="18" charset="0"/>
            </a:endParaRPr>
          </a:p>
        </p:txBody>
      </p:sp>
      <p:sp>
        <p:nvSpPr>
          <p:cNvPr id="87051" name="AutoShape 11"/>
          <p:cNvSpPr>
            <a:spLocks noGrp="1" noChangeArrowheads="1"/>
          </p:cNvSpPr>
          <p:nvPr>
            <p:ph type="title"/>
          </p:nvPr>
        </p:nvSpPr>
        <p:spPr>
          <a:xfrm>
            <a:off x="468313" y="280988"/>
            <a:ext cx="8415337" cy="1365250"/>
          </a:xfrm>
        </p:spPr>
        <p:txBody>
          <a:bodyPr>
            <a:normAutofit fontScale="90000"/>
          </a:bodyPr>
          <a:lstStyle/>
          <a:p>
            <a:pPr eaLnBrk="1" hangingPunct="1">
              <a:defRPr/>
            </a:pPr>
            <a:r>
              <a:rPr lang="en-US" altLang="en-US" dirty="0" smtClean="0"/>
              <a:t>Basic Rules to Follow in Developing </a:t>
            </a:r>
            <a:br>
              <a:rPr lang="en-US" altLang="en-US" dirty="0" smtClean="0"/>
            </a:br>
            <a:r>
              <a:rPr lang="en-US" altLang="en-US" dirty="0" smtClean="0"/>
              <a:t>Project Networks</a:t>
            </a:r>
          </a:p>
        </p:txBody>
      </p:sp>
      <p:sp>
        <p:nvSpPr>
          <p:cNvPr id="19460" name="Rectangle 12"/>
          <p:cNvSpPr>
            <a:spLocks noGrp="1" noChangeArrowheads="1"/>
          </p:cNvSpPr>
          <p:nvPr>
            <p:ph type="body" idx="1"/>
          </p:nvPr>
        </p:nvSpPr>
        <p:spPr>
          <a:xfrm>
            <a:off x="781843" y="1828800"/>
            <a:ext cx="7788275" cy="4221162"/>
          </a:xfrm>
        </p:spPr>
        <p:txBody>
          <a:bodyPr/>
          <a:lstStyle/>
          <a:p>
            <a:pPr marL="533400" indent="-533400" eaLnBrk="1" hangingPunct="1">
              <a:buFontTx/>
              <a:buAutoNum type="arabicPeriod"/>
            </a:pPr>
            <a:r>
              <a:rPr lang="en-US" altLang="en-US" sz="2400" dirty="0" smtClean="0"/>
              <a:t>Networks typically flow from left to right.</a:t>
            </a:r>
          </a:p>
          <a:p>
            <a:pPr marL="533400" indent="-533400" eaLnBrk="1" hangingPunct="1">
              <a:buFontTx/>
              <a:buAutoNum type="arabicPeriod"/>
            </a:pPr>
            <a:r>
              <a:rPr lang="en-US" altLang="en-US" sz="2400" dirty="0" smtClean="0"/>
              <a:t>An activity cannot begin until all preceding connected activities are complete.</a:t>
            </a:r>
          </a:p>
          <a:p>
            <a:pPr marL="533400" indent="-533400" eaLnBrk="1" hangingPunct="1">
              <a:buFontTx/>
              <a:buAutoNum type="arabicPeriod"/>
            </a:pPr>
            <a:r>
              <a:rPr lang="en-US" altLang="en-US" sz="2400" dirty="0" smtClean="0"/>
              <a:t>Arrows indicate precedence and flow </a:t>
            </a:r>
            <a:br>
              <a:rPr lang="en-US" altLang="en-US" sz="2400" dirty="0" smtClean="0"/>
            </a:br>
            <a:r>
              <a:rPr lang="en-US" altLang="en-US" sz="2400" dirty="0" smtClean="0"/>
              <a:t>and can cross over each other.</a:t>
            </a:r>
          </a:p>
          <a:p>
            <a:pPr marL="533400" indent="-533400" eaLnBrk="1" hangingPunct="1">
              <a:buFontTx/>
              <a:buAutoNum type="arabicPeriod"/>
            </a:pPr>
            <a:r>
              <a:rPr lang="en-US" altLang="en-US" sz="2400" dirty="0" smtClean="0"/>
              <a:t>Each activity must have a unique identify number that is greater than any of its predecessor activities.</a:t>
            </a:r>
          </a:p>
          <a:p>
            <a:pPr marL="533400" indent="-533400" eaLnBrk="1" hangingPunct="1">
              <a:buFontTx/>
              <a:buAutoNum type="arabicPeriod"/>
            </a:pPr>
            <a:r>
              <a:rPr lang="en-US" altLang="en-US" sz="2400" dirty="0" smtClean="0"/>
              <a:t>Looping is not allowed.</a:t>
            </a:r>
          </a:p>
          <a:p>
            <a:pPr marL="533400" indent="-533400" eaLnBrk="1" hangingPunct="1">
              <a:buFontTx/>
              <a:buAutoNum type="arabicPeriod"/>
            </a:pPr>
            <a:r>
              <a:rPr lang="en-US" altLang="en-US" sz="2400" dirty="0" smtClean="0"/>
              <a:t>Conditional statements are not allowed.</a:t>
            </a:r>
          </a:p>
          <a:p>
            <a:pPr marL="533400" indent="-533400" eaLnBrk="1" hangingPunct="1">
              <a:buFontTx/>
              <a:buAutoNum type="arabicPeriod"/>
            </a:pPr>
            <a:r>
              <a:rPr lang="en-US" altLang="en-US" sz="2400" dirty="0" smtClean="0"/>
              <a:t>Use common start and stop nodes.</a:t>
            </a:r>
          </a:p>
        </p:txBody>
      </p:sp>
    </p:spTree>
    <p:extLst>
      <p:ext uri="{BB962C8B-B14F-4D97-AF65-F5344CB8AC3E}">
        <p14:creationId xmlns:p14="http://schemas.microsoft.com/office/powerpoint/2010/main" val="1670150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0"/>
          </p:nvPr>
        </p:nvSpPr>
        <p:spPr>
          <a:noFill/>
        </p:spPr>
        <p:txBody>
          <a:bodyPr/>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solidFill>
                  <a:schemeClr val="tx1"/>
                </a:solidFill>
                <a:latin typeface="Times New Roman" pitchFamily="18" charset="0"/>
              </a:rPr>
              <a:t>6–</a:t>
            </a:r>
            <a:fld id="{23CF4B8F-6D11-4824-A07A-B1C6A51B5158}" type="slidenum">
              <a:rPr lang="en-US" altLang="en-US" sz="1000" smtClean="0">
                <a:solidFill>
                  <a:schemeClr val="tx1"/>
                </a:solidFill>
                <a:latin typeface="Times New Roman" pitchFamily="18" charset="0"/>
              </a:rPr>
              <a:pPr eaLnBrk="1" hangingPunct="1">
                <a:spcBef>
                  <a:spcPct val="0"/>
                </a:spcBef>
                <a:buFontTx/>
                <a:buNone/>
              </a:pPr>
              <a:t>77</a:t>
            </a:fld>
            <a:endParaRPr lang="en-US" altLang="en-US" sz="1000" smtClean="0">
              <a:solidFill>
                <a:schemeClr val="tx1"/>
              </a:solidFill>
              <a:latin typeface="Times New Roman" pitchFamily="18" charset="0"/>
            </a:endParaRPr>
          </a:p>
        </p:txBody>
      </p:sp>
      <p:sp>
        <p:nvSpPr>
          <p:cNvPr id="68610" name="AutoShape 2"/>
          <p:cNvSpPr>
            <a:spLocks noGrp="1" noChangeArrowheads="1"/>
          </p:cNvSpPr>
          <p:nvPr>
            <p:ph type="title"/>
          </p:nvPr>
        </p:nvSpPr>
        <p:spPr>
          <a:xfrm>
            <a:off x="530225" y="457200"/>
            <a:ext cx="8156575" cy="757238"/>
          </a:xfrm>
          <a:gradFill>
            <a:gsLst>
              <a:gs pos="0">
                <a:srgbClr val="990033">
                  <a:gamma/>
                  <a:shade val="46275"/>
                  <a:invGamma/>
                </a:srgbClr>
              </a:gs>
              <a:gs pos="50000">
                <a:srgbClr val="990033"/>
              </a:gs>
              <a:gs pos="100000">
                <a:srgbClr val="990033">
                  <a:gamma/>
                  <a:shade val="46275"/>
                  <a:invGamma/>
                </a:srgbClr>
              </a:gs>
            </a:gsLst>
            <a:lin ang="5400000"/>
          </a:gradFill>
        </p:spPr>
        <p:txBody>
          <a:bodyPr/>
          <a:lstStyle/>
          <a:p>
            <a:pPr eaLnBrk="1" hangingPunct="1">
              <a:defRPr/>
            </a:pPr>
            <a:r>
              <a:rPr lang="en-US" altLang="en-US" sz="2800" dirty="0" smtClean="0"/>
              <a:t>Activity-on-Node Fundamentals</a:t>
            </a:r>
          </a:p>
        </p:txBody>
      </p:sp>
      <p:pic>
        <p:nvPicPr>
          <p:cNvPr id="68613" name="Picture 5" descr="06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 y="1709738"/>
            <a:ext cx="7659687"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229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wipe(left)">
                                      <p:cBhvr>
                                        <p:cTn id="7" dur="10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0"/>
          </p:nvPr>
        </p:nvSpPr>
        <p:spPr>
          <a:noFill/>
        </p:spPr>
        <p:txBody>
          <a:bodyPr/>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solidFill>
                  <a:schemeClr val="tx1"/>
                </a:solidFill>
                <a:latin typeface="Times New Roman" pitchFamily="18" charset="0"/>
              </a:rPr>
              <a:t>6–</a:t>
            </a:r>
            <a:fld id="{0337AF56-E1B1-48CA-8F79-2482D14DEF99}" type="slidenum">
              <a:rPr lang="en-US" altLang="en-US" sz="1000" smtClean="0">
                <a:solidFill>
                  <a:schemeClr val="tx1"/>
                </a:solidFill>
                <a:latin typeface="Times New Roman" pitchFamily="18" charset="0"/>
              </a:rPr>
              <a:pPr eaLnBrk="1" hangingPunct="1">
                <a:spcBef>
                  <a:spcPct val="0"/>
                </a:spcBef>
                <a:buFontTx/>
                <a:buNone/>
              </a:pPr>
              <a:t>78</a:t>
            </a:fld>
            <a:endParaRPr lang="en-US" altLang="en-US" sz="1000" smtClean="0">
              <a:solidFill>
                <a:schemeClr val="tx1"/>
              </a:solidFill>
              <a:latin typeface="Times New Roman" pitchFamily="18" charset="0"/>
            </a:endParaRPr>
          </a:p>
        </p:txBody>
      </p:sp>
      <p:pic>
        <p:nvPicPr>
          <p:cNvPr id="115718" name="Picture 6" descr="060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504950"/>
            <a:ext cx="7573963"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AutoShape 2"/>
          <p:cNvSpPr>
            <a:spLocks noGrp="1" noChangeArrowheads="1"/>
          </p:cNvSpPr>
          <p:nvPr>
            <p:ph type="title"/>
          </p:nvPr>
        </p:nvSpPr>
        <p:spPr>
          <a:xfrm>
            <a:off x="493713" y="465137"/>
            <a:ext cx="8156575" cy="757238"/>
          </a:xfrm>
          <a:gradFill>
            <a:gsLst>
              <a:gs pos="0">
                <a:srgbClr val="990033">
                  <a:gamma/>
                  <a:shade val="46275"/>
                  <a:invGamma/>
                </a:srgbClr>
              </a:gs>
              <a:gs pos="50000">
                <a:srgbClr val="990033"/>
              </a:gs>
              <a:gs pos="100000">
                <a:srgbClr val="990033">
                  <a:gamma/>
                  <a:shade val="46275"/>
                  <a:invGamma/>
                </a:srgbClr>
              </a:gs>
            </a:gsLst>
            <a:lin ang="5400000"/>
          </a:gradFill>
        </p:spPr>
        <p:txBody>
          <a:bodyPr/>
          <a:lstStyle/>
          <a:p>
            <a:pPr eaLnBrk="1" hangingPunct="1">
              <a:defRPr/>
            </a:pPr>
            <a:r>
              <a:rPr lang="en-US" altLang="en-US" sz="2800" smtClean="0"/>
              <a:t>Activity-on-Node Fundamentals (cont’d)</a:t>
            </a:r>
          </a:p>
        </p:txBody>
      </p:sp>
    </p:spTree>
    <p:extLst>
      <p:ext uri="{BB962C8B-B14F-4D97-AF65-F5344CB8AC3E}">
        <p14:creationId xmlns:p14="http://schemas.microsoft.com/office/powerpoint/2010/main" val="940175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wipe(left)">
                                      <p:cBhvr>
                                        <p:cTn id="7" dur="10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a:spLocks noGrp="1"/>
          </p:cNvSpPr>
          <p:nvPr>
            <p:ph type="sldNum" sz="quarter" idx="10"/>
          </p:nvPr>
        </p:nvSpPr>
        <p:spPr>
          <a:noFill/>
        </p:spPr>
        <p:txBody>
          <a:bodyPr/>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solidFill>
                  <a:schemeClr val="tx1"/>
                </a:solidFill>
                <a:latin typeface="Times New Roman" pitchFamily="18" charset="0"/>
              </a:rPr>
              <a:t>6–</a:t>
            </a:r>
            <a:fld id="{72AEAC43-B167-48B9-8CDA-F460FAE35BF6}" type="slidenum">
              <a:rPr lang="en-US" altLang="en-US" sz="1000" smtClean="0">
                <a:solidFill>
                  <a:schemeClr val="tx1"/>
                </a:solidFill>
                <a:latin typeface="Times New Roman" pitchFamily="18" charset="0"/>
              </a:rPr>
              <a:pPr eaLnBrk="1" hangingPunct="1">
                <a:spcBef>
                  <a:spcPct val="0"/>
                </a:spcBef>
                <a:buFontTx/>
                <a:buNone/>
              </a:pPr>
              <a:t>79</a:t>
            </a:fld>
            <a:endParaRPr lang="en-US" altLang="en-US" sz="1000" smtClean="0">
              <a:solidFill>
                <a:schemeClr val="tx1"/>
              </a:solidFill>
              <a:latin typeface="Times New Roman" pitchFamily="18" charset="0"/>
            </a:endParaRPr>
          </a:p>
        </p:txBody>
      </p:sp>
      <p:sp>
        <p:nvSpPr>
          <p:cNvPr id="70658" name="AutoShape 2"/>
          <p:cNvSpPr>
            <a:spLocks noGrp="1" noChangeArrowheads="1"/>
          </p:cNvSpPr>
          <p:nvPr>
            <p:ph type="title"/>
          </p:nvPr>
        </p:nvSpPr>
        <p:spPr>
          <a:xfrm>
            <a:off x="679450" y="358775"/>
            <a:ext cx="8156575" cy="757238"/>
          </a:xfrm>
          <a:gradFill>
            <a:gsLst>
              <a:gs pos="0">
                <a:srgbClr val="990033">
                  <a:gamma/>
                  <a:shade val="46275"/>
                  <a:invGamma/>
                </a:srgbClr>
              </a:gs>
              <a:gs pos="50000">
                <a:srgbClr val="990033"/>
              </a:gs>
              <a:gs pos="100000">
                <a:srgbClr val="990033">
                  <a:gamma/>
                  <a:shade val="46275"/>
                  <a:invGamma/>
                </a:srgbClr>
              </a:gs>
            </a:gsLst>
            <a:lin ang="5400000"/>
          </a:gradFill>
        </p:spPr>
        <p:txBody>
          <a:bodyPr/>
          <a:lstStyle/>
          <a:p>
            <a:pPr eaLnBrk="1" hangingPunct="1">
              <a:defRPr/>
            </a:pPr>
            <a:r>
              <a:rPr lang="en-US" altLang="en-US" sz="2800" smtClean="0"/>
              <a:t>Koll Business Center</a:t>
            </a:r>
            <a:r>
              <a:rPr lang="en-US" altLang="en-US" sz="2800" smtClean="0">
                <a:cs typeface="Arial" charset="0"/>
              </a:rPr>
              <a:t>—Partial Network</a:t>
            </a:r>
          </a:p>
        </p:txBody>
      </p:sp>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508125"/>
            <a:ext cx="3724275" cy="49387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286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wipe(left)">
                                      <p:cBhvr>
                                        <p:cTn id="7" dur="10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Scope </a:t>
            </a:r>
            <a:r>
              <a:rPr lang="en-US" dirty="0" smtClean="0"/>
              <a:t>________ </a:t>
            </a:r>
            <a:r>
              <a:rPr lang="en-US" dirty="0"/>
              <a:t>is </a:t>
            </a:r>
            <a:r>
              <a:rPr lang="en-US" dirty="0" smtClean="0"/>
              <a:t>often achieved by a customer inspection and then sign-off on the key deliverables.</a:t>
            </a:r>
          </a:p>
          <a:p>
            <a:pPr lvl="1"/>
            <a:r>
              <a:rPr lang="en-US" dirty="0" smtClean="0"/>
              <a:t>A.  </a:t>
            </a:r>
            <a:r>
              <a:rPr lang="en-US" dirty="0"/>
              <a:t>a</a:t>
            </a:r>
            <a:r>
              <a:rPr lang="en-US" dirty="0" smtClean="0"/>
              <a:t>cceptance</a:t>
            </a:r>
          </a:p>
          <a:p>
            <a:pPr lvl="1"/>
            <a:r>
              <a:rPr lang="en-US" dirty="0" smtClean="0"/>
              <a:t>B.  validation</a:t>
            </a:r>
          </a:p>
          <a:p>
            <a:pPr lvl="1"/>
            <a:r>
              <a:rPr lang="en-US" dirty="0" smtClean="0"/>
              <a:t>C.  completion</a:t>
            </a:r>
          </a:p>
          <a:p>
            <a:pPr lvl="1"/>
            <a:r>
              <a:rPr lang="en-US" dirty="0" smtClean="0"/>
              <a:t>D.  close-out</a:t>
            </a:r>
          </a:p>
          <a:p>
            <a:pPr lvl="1"/>
            <a:endParaRPr lang="en-US" dirty="0"/>
          </a:p>
          <a:p>
            <a:pPr lvl="1"/>
            <a:endParaRPr lang="en-US" dirty="0"/>
          </a:p>
        </p:txBody>
      </p:sp>
      <p:sp>
        <p:nvSpPr>
          <p:cNvPr id="3" name="Title 2"/>
          <p:cNvSpPr>
            <a:spLocks noGrp="1"/>
          </p:cNvSpPr>
          <p:nvPr>
            <p:ph type="title"/>
          </p:nvPr>
        </p:nvSpPr>
        <p:spPr/>
        <p:txBody>
          <a:bodyPr/>
          <a:lstStyle/>
          <a:p>
            <a:r>
              <a:rPr lang="en-US" dirty="0" smtClean="0"/>
              <a:t>Review question 6</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8</a:t>
            </a:fld>
            <a:endParaRPr lang="en-US" dirty="0"/>
          </a:p>
        </p:txBody>
      </p:sp>
    </p:spTree>
    <p:extLst>
      <p:ext uri="{BB962C8B-B14F-4D97-AF65-F5344CB8AC3E}">
        <p14:creationId xmlns:p14="http://schemas.microsoft.com/office/powerpoint/2010/main" val="1975803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 fill="hold"/>
                                        <p:tgtEl>
                                          <p:spTgt spid="2">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0"/>
          </p:nvPr>
        </p:nvSpPr>
        <p:spPr>
          <a:noFill/>
        </p:spPr>
        <p:txBody>
          <a:bodyPr/>
          <a:lstStyle>
            <a:lvl1pPr eaLnBrk="0" hangingPunct="0">
              <a:spcBef>
                <a:spcPct val="20000"/>
              </a:spcBef>
              <a:buChar char="•"/>
              <a:defRPr sz="2800">
                <a:solidFill>
                  <a:srgbClr val="336699"/>
                </a:solidFill>
                <a:latin typeface="Arial" pitchFamily="34" charset="0"/>
              </a:defRPr>
            </a:lvl1pPr>
            <a:lvl2pPr marL="742950" indent="-285750" eaLnBrk="0" hangingPunct="0">
              <a:spcBef>
                <a:spcPct val="20000"/>
              </a:spcBef>
              <a:buChar char="–"/>
              <a:defRPr sz="2400">
                <a:solidFill>
                  <a:srgbClr val="990033"/>
                </a:solidFill>
                <a:latin typeface="Arial" pitchFamily="34" charset="0"/>
              </a:defRPr>
            </a:lvl2pPr>
            <a:lvl3pPr marL="1143000" indent="-228600" eaLnBrk="0" hangingPunct="0">
              <a:spcBef>
                <a:spcPct val="20000"/>
              </a:spcBef>
              <a:buChar char="•"/>
              <a:defRPr sz="2000">
                <a:solidFill>
                  <a:srgbClr val="006666"/>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solidFill>
                  <a:schemeClr val="tx1"/>
                </a:solidFill>
                <a:latin typeface="Times New Roman" pitchFamily="18" charset="0"/>
              </a:rPr>
              <a:t>6–</a:t>
            </a:r>
            <a:fld id="{25EF8553-A0FA-40AB-9C95-C885EA285E07}" type="slidenum">
              <a:rPr lang="en-US" altLang="en-US" sz="1000" smtClean="0">
                <a:solidFill>
                  <a:schemeClr val="tx1"/>
                </a:solidFill>
                <a:latin typeface="Times New Roman" pitchFamily="18" charset="0"/>
              </a:rPr>
              <a:pPr eaLnBrk="1" hangingPunct="1">
                <a:spcBef>
                  <a:spcPct val="0"/>
                </a:spcBef>
                <a:buFontTx/>
                <a:buNone/>
              </a:pPr>
              <a:t>80</a:t>
            </a:fld>
            <a:endParaRPr lang="en-US" altLang="en-US" sz="1000" smtClean="0">
              <a:solidFill>
                <a:schemeClr val="tx1"/>
              </a:solidFill>
              <a:latin typeface="Times New Roman" pitchFamily="18" charset="0"/>
            </a:endParaRPr>
          </a:p>
        </p:txBody>
      </p:sp>
      <p:pic>
        <p:nvPicPr>
          <p:cNvPr id="880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8" y="1577975"/>
            <a:ext cx="7680325" cy="48990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6" name="AutoShape 2"/>
          <p:cNvSpPr>
            <a:spLocks noGrp="1" noChangeArrowheads="1"/>
          </p:cNvSpPr>
          <p:nvPr>
            <p:ph type="title"/>
          </p:nvPr>
        </p:nvSpPr>
        <p:spPr>
          <a:xfrm>
            <a:off x="493713" y="519112"/>
            <a:ext cx="8156575" cy="757238"/>
          </a:xfrm>
          <a:gradFill>
            <a:gsLst>
              <a:gs pos="0">
                <a:srgbClr val="990033">
                  <a:gamma/>
                  <a:shade val="46275"/>
                  <a:invGamma/>
                </a:srgbClr>
              </a:gs>
              <a:gs pos="50000">
                <a:srgbClr val="990033"/>
              </a:gs>
              <a:gs pos="100000">
                <a:srgbClr val="990033">
                  <a:gamma/>
                  <a:shade val="46275"/>
                  <a:invGamma/>
                </a:srgbClr>
              </a:gs>
            </a:gsLst>
            <a:lin ang="5400000"/>
          </a:gradFill>
        </p:spPr>
        <p:txBody>
          <a:bodyPr/>
          <a:lstStyle/>
          <a:p>
            <a:pPr eaLnBrk="1" hangingPunct="1">
              <a:defRPr/>
            </a:pPr>
            <a:r>
              <a:rPr lang="en-US" altLang="en-US" sz="2800" smtClean="0"/>
              <a:t>Koll Business Center</a:t>
            </a:r>
            <a:r>
              <a:rPr lang="en-US" altLang="en-US" sz="2800" smtClean="0">
                <a:cs typeface="Arial" charset="0"/>
              </a:rPr>
              <a:t>—Complete Network</a:t>
            </a:r>
          </a:p>
        </p:txBody>
      </p:sp>
    </p:spTree>
    <p:extLst>
      <p:ext uri="{BB962C8B-B14F-4D97-AF65-F5344CB8AC3E}">
        <p14:creationId xmlns:p14="http://schemas.microsoft.com/office/powerpoint/2010/main" val="1160470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wipe(left)">
                                      <p:cBhvr>
                                        <p:cTn id="7" dur="10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Table 6-1. Free and Total Float or Slack for Project X</a:t>
            </a:r>
          </a:p>
        </p:txBody>
      </p:sp>
      <p:sp>
        <p:nvSpPr>
          <p:cNvPr id="6" name="Slide Number Placeholder 5"/>
          <p:cNvSpPr>
            <a:spLocks noGrp="1"/>
          </p:cNvSpPr>
          <p:nvPr>
            <p:ph type="sldNum" sz="quarter" idx="11"/>
          </p:nvPr>
        </p:nvSpPr>
        <p:spPr/>
        <p:txBody>
          <a:bodyPr/>
          <a:lstStyle/>
          <a:p>
            <a:pPr>
              <a:buFontTx/>
              <a:buNone/>
              <a:defRPr/>
            </a:pPr>
            <a:fld id="{F90057A4-7251-44EB-9BBB-5BB8364155F3}" type="slidenum">
              <a:rPr lang="en-US" smtClean="0"/>
              <a:pPr>
                <a:buFontTx/>
                <a:buNone/>
                <a:defRPr/>
              </a:pPr>
              <a:t>81</a:t>
            </a:fld>
            <a:endParaRPr lang="en-US" dirty="0"/>
          </a:p>
        </p:txBody>
      </p:sp>
      <p:pic>
        <p:nvPicPr>
          <p:cNvPr id="47110" name="Picture 6"/>
          <p:cNvPicPr>
            <a:picLocks noChangeAspect="1" noChangeArrowheads="1"/>
          </p:cNvPicPr>
          <p:nvPr/>
        </p:nvPicPr>
        <p:blipFill>
          <a:blip r:embed="rId2"/>
          <a:srcRect l="23125" t="27000" r="16875" b="17000"/>
          <a:stretch>
            <a:fillRect/>
          </a:stretch>
        </p:blipFill>
        <p:spPr bwMode="auto">
          <a:xfrm>
            <a:off x="647700" y="1666081"/>
            <a:ext cx="7848600" cy="457835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1828800"/>
            <a:ext cx="8229600" cy="4525962"/>
          </a:xfrm>
        </p:spPr>
        <p:txBody>
          <a:bodyPr/>
          <a:lstStyle/>
          <a:p>
            <a:r>
              <a:rPr lang="en-US" dirty="0" smtClean="0"/>
              <a:t>Three main techniques for shortening schedules</a:t>
            </a:r>
          </a:p>
          <a:p>
            <a:pPr lvl="1"/>
            <a:r>
              <a:rPr lang="en-US" dirty="0" smtClean="0"/>
              <a:t>Shortening durations of critical activities/tasks by adding more resources or changing their scope.</a:t>
            </a:r>
          </a:p>
          <a:p>
            <a:pPr lvl="1"/>
            <a:r>
              <a:rPr lang="en-US" b="1" dirty="0" smtClean="0"/>
              <a:t>Crashing</a:t>
            </a:r>
            <a:r>
              <a:rPr lang="en-US" i="1" dirty="0" smtClean="0"/>
              <a:t> </a:t>
            </a:r>
            <a:r>
              <a:rPr lang="en-US" dirty="0" smtClean="0"/>
              <a:t>activities by obtaining the greatest amount of schedule compression for the least incremental cost.</a:t>
            </a:r>
          </a:p>
          <a:p>
            <a:pPr lvl="1"/>
            <a:r>
              <a:rPr lang="en-US" b="1" dirty="0" smtClean="0"/>
              <a:t>Fast tracking</a:t>
            </a:r>
            <a:r>
              <a:rPr lang="en-US" dirty="0" smtClean="0"/>
              <a:t> activities by doing them in parallel or overlapping them.</a:t>
            </a:r>
          </a:p>
          <a:p>
            <a:endParaRPr lang="en-US" dirty="0" smtClean="0"/>
          </a:p>
          <a:p>
            <a:endParaRPr lang="en-US" dirty="0" smtClean="0"/>
          </a:p>
        </p:txBody>
      </p:sp>
      <p:sp>
        <p:nvSpPr>
          <p:cNvPr id="48130" name="Rectangle 2"/>
          <p:cNvSpPr>
            <a:spLocks noGrp="1" noChangeArrowheads="1"/>
          </p:cNvSpPr>
          <p:nvPr>
            <p:ph type="title"/>
          </p:nvPr>
        </p:nvSpPr>
        <p:spPr/>
        <p:txBody>
          <a:bodyPr>
            <a:normAutofit fontScale="90000"/>
          </a:bodyPr>
          <a:lstStyle/>
          <a:p>
            <a:r>
              <a:rPr lang="en-US" dirty="0" smtClean="0"/>
              <a:t>Using the Critical Path to Shorten a Project Schedule</a:t>
            </a:r>
          </a:p>
        </p:txBody>
      </p:sp>
      <p:sp>
        <p:nvSpPr>
          <p:cNvPr id="6" name="Slide Number Placeholder 5"/>
          <p:cNvSpPr>
            <a:spLocks noGrp="1"/>
          </p:cNvSpPr>
          <p:nvPr>
            <p:ph type="sldNum" sz="quarter" idx="11"/>
          </p:nvPr>
        </p:nvSpPr>
        <p:spPr/>
        <p:txBody>
          <a:bodyPr/>
          <a:lstStyle/>
          <a:p>
            <a:pPr>
              <a:defRPr/>
            </a:pPr>
            <a:fld id="{8FB92340-8DA1-4F9E-B053-57523ECD5E2C}" type="slidenum">
              <a:rPr lang="en-US" smtClean="0"/>
              <a:pPr>
                <a:defRPr/>
              </a:pPr>
              <a:t>82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371475" y="1707356"/>
            <a:ext cx="8229600" cy="4525962"/>
          </a:xfrm>
        </p:spPr>
        <p:txBody>
          <a:bodyPr/>
          <a:lstStyle/>
          <a:p>
            <a:r>
              <a:rPr lang="en-US" dirty="0" smtClean="0"/>
              <a:t>It is important to update project schedule information to meet time goals for a project.</a:t>
            </a:r>
          </a:p>
          <a:p>
            <a:r>
              <a:rPr lang="en-US" dirty="0" smtClean="0"/>
              <a:t>The critical path may change as you enter actual start and finish dates.</a:t>
            </a:r>
          </a:p>
          <a:p>
            <a:r>
              <a:rPr lang="en-US" dirty="0" smtClean="0"/>
              <a:t>If you know the project completion date will slip, negotiate with the project sponsor.</a:t>
            </a:r>
          </a:p>
        </p:txBody>
      </p:sp>
      <p:sp>
        <p:nvSpPr>
          <p:cNvPr id="49154" name="Rectangle 2"/>
          <p:cNvSpPr>
            <a:spLocks noGrp="1" noChangeArrowheads="1"/>
          </p:cNvSpPr>
          <p:nvPr>
            <p:ph type="title"/>
          </p:nvPr>
        </p:nvSpPr>
        <p:spPr>
          <a:xfrm>
            <a:off x="457200" y="304800"/>
            <a:ext cx="8229600" cy="1143000"/>
          </a:xfrm>
        </p:spPr>
        <p:txBody>
          <a:bodyPr>
            <a:normAutofit fontScale="90000"/>
          </a:bodyPr>
          <a:lstStyle/>
          <a:p>
            <a:r>
              <a:rPr lang="en-US" dirty="0" smtClean="0"/>
              <a:t>Importance of Updating Critical Path Data</a:t>
            </a:r>
          </a:p>
        </p:txBody>
      </p:sp>
      <p:sp>
        <p:nvSpPr>
          <p:cNvPr id="6" name="Slide Number Placeholder 5"/>
          <p:cNvSpPr>
            <a:spLocks noGrp="1"/>
          </p:cNvSpPr>
          <p:nvPr>
            <p:ph type="sldNum" sz="quarter" idx="11"/>
          </p:nvPr>
        </p:nvSpPr>
        <p:spPr/>
        <p:txBody>
          <a:bodyPr/>
          <a:lstStyle/>
          <a:p>
            <a:pPr>
              <a:defRPr/>
            </a:pPr>
            <a:fld id="{0DF7383D-7075-4AAF-B0A1-A58EB85DF292}" type="slidenum">
              <a:rPr lang="en-US" smtClean="0"/>
              <a:pPr>
                <a:defRPr/>
              </a:pPr>
              <a:t>83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04800" y="1290637"/>
            <a:ext cx="8458200" cy="4953000"/>
          </a:xfrm>
        </p:spPr>
        <p:txBody>
          <a:bodyPr/>
          <a:lstStyle/>
          <a:p>
            <a:pPr>
              <a:lnSpc>
                <a:spcPct val="90000"/>
              </a:lnSpc>
            </a:pPr>
            <a:r>
              <a:rPr lang="en-US" b="1" dirty="0" smtClean="0"/>
              <a:t>Critical chain scheduling</a:t>
            </a:r>
          </a:p>
          <a:p>
            <a:pPr lvl="1">
              <a:lnSpc>
                <a:spcPct val="90000"/>
              </a:lnSpc>
            </a:pPr>
            <a:r>
              <a:rPr lang="en-US" dirty="0" smtClean="0"/>
              <a:t>a method of scheduling that considers limited resources when creating a project schedule and includes buffers to protect the project completion date</a:t>
            </a:r>
          </a:p>
          <a:p>
            <a:pPr>
              <a:lnSpc>
                <a:spcPct val="90000"/>
              </a:lnSpc>
            </a:pPr>
            <a:r>
              <a:rPr lang="en-US" dirty="0" smtClean="0"/>
              <a:t>Uses the </a:t>
            </a:r>
            <a:r>
              <a:rPr lang="en-US" b="1" dirty="0" smtClean="0"/>
              <a:t>Theory of Constraints</a:t>
            </a:r>
            <a:r>
              <a:rPr lang="en-US" dirty="0" smtClean="0"/>
              <a:t> </a:t>
            </a:r>
            <a:r>
              <a:rPr lang="en-US" b="1" dirty="0" smtClean="0"/>
              <a:t>(TOC)</a:t>
            </a:r>
          </a:p>
          <a:p>
            <a:pPr lvl="1">
              <a:lnSpc>
                <a:spcPct val="90000"/>
              </a:lnSpc>
            </a:pPr>
            <a:r>
              <a:rPr lang="en-US" dirty="0" smtClean="0"/>
              <a:t>a management philosophy developed by Eliyahu M. Goldratt and introduced in his book </a:t>
            </a:r>
            <a:r>
              <a:rPr lang="en-US" i="1" dirty="0" smtClean="0"/>
              <a:t>The Goal</a:t>
            </a:r>
            <a:r>
              <a:rPr lang="en-US" dirty="0" smtClean="0"/>
              <a:t>. </a:t>
            </a:r>
          </a:p>
          <a:p>
            <a:pPr>
              <a:lnSpc>
                <a:spcPct val="90000"/>
              </a:lnSpc>
            </a:pPr>
            <a:r>
              <a:rPr lang="en-US" dirty="0" smtClean="0"/>
              <a:t>Attempts to minimize </a:t>
            </a:r>
            <a:r>
              <a:rPr lang="en-US" b="1" dirty="0" smtClean="0"/>
              <a:t>multitasking</a:t>
            </a:r>
          </a:p>
          <a:p>
            <a:pPr lvl="1">
              <a:lnSpc>
                <a:spcPct val="90000"/>
              </a:lnSpc>
            </a:pPr>
            <a:r>
              <a:rPr lang="en-US" dirty="0" smtClean="0"/>
              <a:t>when a resource works on more than one task at a time</a:t>
            </a:r>
          </a:p>
        </p:txBody>
      </p:sp>
      <p:sp>
        <p:nvSpPr>
          <p:cNvPr id="50178" name="Rectangle 2"/>
          <p:cNvSpPr>
            <a:spLocks noGrp="1" noChangeArrowheads="1"/>
          </p:cNvSpPr>
          <p:nvPr>
            <p:ph type="title"/>
          </p:nvPr>
        </p:nvSpPr>
        <p:spPr>
          <a:xfrm>
            <a:off x="381000" y="274638"/>
            <a:ext cx="8305800" cy="715962"/>
          </a:xfrm>
        </p:spPr>
        <p:txBody>
          <a:bodyPr>
            <a:normAutofit fontScale="90000"/>
          </a:bodyPr>
          <a:lstStyle/>
          <a:p>
            <a:r>
              <a:rPr lang="en-US" dirty="0" smtClean="0"/>
              <a:t>Critical Chain Scheduling</a:t>
            </a:r>
          </a:p>
        </p:txBody>
      </p:sp>
      <p:sp>
        <p:nvSpPr>
          <p:cNvPr id="6" name="Slide Number Placeholder 5"/>
          <p:cNvSpPr>
            <a:spLocks noGrp="1"/>
          </p:cNvSpPr>
          <p:nvPr>
            <p:ph type="sldNum" sz="quarter" idx="11"/>
          </p:nvPr>
        </p:nvSpPr>
        <p:spPr/>
        <p:txBody>
          <a:bodyPr/>
          <a:lstStyle/>
          <a:p>
            <a:pPr>
              <a:defRPr/>
            </a:pPr>
            <a:fld id="{09E75986-2522-43CD-808C-023B2804D60B}" type="slidenum">
              <a:rPr lang="en-US" smtClean="0"/>
              <a:pPr>
                <a:defRPr/>
              </a:pPr>
              <a:t>84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76250" y="100089"/>
            <a:ext cx="8229600" cy="1143000"/>
          </a:xfrm>
        </p:spPr>
        <p:txBody>
          <a:bodyPr>
            <a:normAutofit fontScale="90000"/>
          </a:bodyPr>
          <a:lstStyle/>
          <a:p>
            <a:r>
              <a:rPr lang="en-US" dirty="0" smtClean="0"/>
              <a:t>Figures 6-10.a and b. Multitasking Example</a:t>
            </a:r>
          </a:p>
        </p:txBody>
      </p:sp>
      <p:sp>
        <p:nvSpPr>
          <p:cNvPr id="7" name="Slide Number Placeholder 6"/>
          <p:cNvSpPr>
            <a:spLocks noGrp="1"/>
          </p:cNvSpPr>
          <p:nvPr>
            <p:ph type="sldNum" sz="quarter" idx="11"/>
          </p:nvPr>
        </p:nvSpPr>
        <p:spPr/>
        <p:txBody>
          <a:bodyPr/>
          <a:lstStyle/>
          <a:p>
            <a:pPr>
              <a:buFontTx/>
              <a:buNone/>
              <a:defRPr/>
            </a:pPr>
            <a:fld id="{CA528CDA-E243-45AF-8D88-47013EEEEFB5}" type="slidenum">
              <a:rPr lang="en-US" smtClean="0"/>
              <a:pPr>
                <a:buFontTx/>
                <a:buNone/>
                <a:defRPr/>
              </a:pPr>
              <a:t>85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30" y="1204989"/>
            <a:ext cx="7762840" cy="2590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385868"/>
            <a:ext cx="7710470" cy="30196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457200" y="1082675"/>
            <a:ext cx="8458200" cy="5410200"/>
          </a:xfrm>
        </p:spPr>
        <p:txBody>
          <a:bodyPr/>
          <a:lstStyle/>
          <a:p>
            <a:pPr>
              <a:lnSpc>
                <a:spcPct val="90000"/>
              </a:lnSpc>
            </a:pPr>
            <a:r>
              <a:rPr lang="en-US" dirty="0" smtClean="0"/>
              <a:t>A </a:t>
            </a:r>
            <a:r>
              <a:rPr lang="en-US" b="1" dirty="0" smtClean="0"/>
              <a:t>buffer</a:t>
            </a:r>
            <a:r>
              <a:rPr lang="en-US" dirty="0" smtClean="0"/>
              <a:t> is additional time to complete a task.</a:t>
            </a:r>
          </a:p>
          <a:p>
            <a:pPr>
              <a:lnSpc>
                <a:spcPct val="90000"/>
              </a:lnSpc>
            </a:pPr>
            <a:r>
              <a:rPr lang="en-US" b="1" dirty="0" smtClean="0"/>
              <a:t>Murphy’s Law</a:t>
            </a:r>
            <a:r>
              <a:rPr lang="en-US" dirty="0" smtClean="0"/>
              <a:t> states that if something can go wrong, it will.</a:t>
            </a:r>
          </a:p>
          <a:p>
            <a:pPr>
              <a:lnSpc>
                <a:spcPct val="90000"/>
              </a:lnSpc>
            </a:pPr>
            <a:r>
              <a:rPr lang="en-US" b="1" dirty="0" smtClean="0"/>
              <a:t>Parkinson’s Law</a:t>
            </a:r>
            <a:r>
              <a:rPr lang="en-US" dirty="0" smtClean="0"/>
              <a:t> states that work expands to fill the time allowed.</a:t>
            </a:r>
          </a:p>
          <a:p>
            <a:pPr>
              <a:lnSpc>
                <a:spcPct val="90000"/>
              </a:lnSpc>
            </a:pPr>
            <a:r>
              <a:rPr lang="en-US" dirty="0" smtClean="0"/>
              <a:t>In traditional estimates, people often add a buffer to each task and use it if it’s needed or not.</a:t>
            </a:r>
          </a:p>
          <a:p>
            <a:pPr>
              <a:lnSpc>
                <a:spcPct val="90000"/>
              </a:lnSpc>
            </a:pPr>
            <a:r>
              <a:rPr lang="en-US" dirty="0" smtClean="0"/>
              <a:t>Critical chain scheduling removes buffers from individual tasks and instead creates</a:t>
            </a:r>
          </a:p>
          <a:p>
            <a:pPr lvl="1">
              <a:lnSpc>
                <a:spcPct val="90000"/>
              </a:lnSpc>
            </a:pPr>
            <a:r>
              <a:rPr lang="en-US" dirty="0" smtClean="0"/>
              <a:t>a </a:t>
            </a:r>
            <a:r>
              <a:rPr lang="en-US" b="1" dirty="0" smtClean="0"/>
              <a:t>project buffer</a:t>
            </a:r>
            <a:r>
              <a:rPr lang="en-US" dirty="0" smtClean="0"/>
              <a:t> or additional time added before the project’s due date</a:t>
            </a:r>
          </a:p>
          <a:p>
            <a:pPr lvl="1">
              <a:lnSpc>
                <a:spcPct val="90000"/>
              </a:lnSpc>
            </a:pPr>
            <a:r>
              <a:rPr lang="en-US" b="1" dirty="0" smtClean="0"/>
              <a:t>feeding buffers </a:t>
            </a:r>
            <a:r>
              <a:rPr lang="en-US" dirty="0" smtClean="0"/>
              <a:t>or additional time added before tasks on the critical path</a:t>
            </a:r>
          </a:p>
        </p:txBody>
      </p:sp>
      <p:sp>
        <p:nvSpPr>
          <p:cNvPr id="52226" name="Rectangle 2"/>
          <p:cNvSpPr>
            <a:spLocks noGrp="1" noChangeArrowheads="1"/>
          </p:cNvSpPr>
          <p:nvPr>
            <p:ph type="title"/>
          </p:nvPr>
        </p:nvSpPr>
        <p:spPr>
          <a:xfrm>
            <a:off x="381000" y="366713"/>
            <a:ext cx="8305800" cy="563562"/>
          </a:xfrm>
        </p:spPr>
        <p:txBody>
          <a:bodyPr>
            <a:normAutofit fontScale="90000"/>
          </a:bodyPr>
          <a:lstStyle/>
          <a:p>
            <a:r>
              <a:rPr lang="en-US" dirty="0" smtClean="0"/>
              <a:t>Buffers and Critical Chain</a:t>
            </a:r>
          </a:p>
        </p:txBody>
      </p:sp>
      <p:sp>
        <p:nvSpPr>
          <p:cNvPr id="6" name="Slide Number Placeholder 5"/>
          <p:cNvSpPr>
            <a:spLocks noGrp="1"/>
          </p:cNvSpPr>
          <p:nvPr>
            <p:ph type="sldNum" sz="quarter" idx="11"/>
          </p:nvPr>
        </p:nvSpPr>
        <p:spPr/>
        <p:txBody>
          <a:bodyPr/>
          <a:lstStyle/>
          <a:p>
            <a:pPr>
              <a:defRPr/>
            </a:pPr>
            <a:fld id="{4426C9F7-5646-4D06-A4FC-2FAC61732D62}" type="slidenum">
              <a:rPr lang="en-US" smtClean="0"/>
              <a:pPr>
                <a:defRPr/>
              </a:pPr>
              <a:t>86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36587" y="187256"/>
            <a:ext cx="8229600" cy="1143000"/>
          </a:xfrm>
        </p:spPr>
        <p:txBody>
          <a:bodyPr>
            <a:normAutofit fontScale="90000"/>
          </a:bodyPr>
          <a:lstStyle/>
          <a:p>
            <a:r>
              <a:rPr lang="en-US" sz="3600" dirty="0" smtClean="0"/>
              <a:t>Figure 6-11. Example of Critical Chain Scheduling</a:t>
            </a:r>
          </a:p>
        </p:txBody>
      </p:sp>
      <p:sp>
        <p:nvSpPr>
          <p:cNvPr id="6" name="Slide Number Placeholder 5"/>
          <p:cNvSpPr>
            <a:spLocks noGrp="1"/>
          </p:cNvSpPr>
          <p:nvPr>
            <p:ph type="sldNum" sz="quarter" idx="11"/>
          </p:nvPr>
        </p:nvSpPr>
        <p:spPr/>
        <p:txBody>
          <a:bodyPr/>
          <a:lstStyle/>
          <a:p>
            <a:pPr>
              <a:buFontTx/>
              <a:buNone/>
              <a:defRPr/>
            </a:pPr>
            <a:fld id="{7845937F-A7EA-419E-B800-CB4A02B63643}" type="slidenum">
              <a:rPr lang="en-US" smtClean="0"/>
              <a:pPr>
                <a:buFontTx/>
                <a:buNone/>
                <a:defRPr/>
              </a:pPr>
              <a:t>87</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275" y="1330256"/>
            <a:ext cx="7772400" cy="5162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57200" y="1707356"/>
            <a:ext cx="8229600" cy="4525962"/>
          </a:xfrm>
        </p:spPr>
        <p:txBody>
          <a:bodyPr/>
          <a:lstStyle/>
          <a:p>
            <a:r>
              <a:rPr lang="en-US" b="1" dirty="0" smtClean="0"/>
              <a:t>PERT</a:t>
            </a:r>
            <a:r>
              <a:rPr lang="en-US" dirty="0" smtClean="0"/>
              <a:t> is a network analysis technique used to estimate project duration when there is a high degree of uncertainty about the individual activity duration estimates.</a:t>
            </a:r>
          </a:p>
          <a:p>
            <a:r>
              <a:rPr lang="en-US" dirty="0" smtClean="0"/>
              <a:t>PERT uses </a:t>
            </a:r>
            <a:r>
              <a:rPr lang="en-US" b="1" dirty="0" smtClean="0"/>
              <a:t>probabilistic time estimates</a:t>
            </a:r>
          </a:p>
          <a:p>
            <a:pPr lvl="1"/>
            <a:r>
              <a:rPr lang="en-US" dirty="0" smtClean="0"/>
              <a:t>duration estimates based on using optimistic, most likely, and pessimistic estimates of activity durations, or a three-point estimate</a:t>
            </a:r>
          </a:p>
        </p:txBody>
      </p:sp>
      <p:sp>
        <p:nvSpPr>
          <p:cNvPr id="54274" name="Rectangle 2"/>
          <p:cNvSpPr>
            <a:spLocks noGrp="1" noChangeArrowheads="1"/>
          </p:cNvSpPr>
          <p:nvPr>
            <p:ph type="title"/>
          </p:nvPr>
        </p:nvSpPr>
        <p:spPr>
          <a:xfrm>
            <a:off x="457200" y="304800"/>
            <a:ext cx="8229600" cy="1143000"/>
          </a:xfrm>
        </p:spPr>
        <p:txBody>
          <a:bodyPr>
            <a:normAutofit fontScale="90000"/>
          </a:bodyPr>
          <a:lstStyle/>
          <a:p>
            <a:r>
              <a:rPr lang="en-US" dirty="0" smtClean="0"/>
              <a:t>Program Evaluation and Review Technique (PERT)</a:t>
            </a:r>
          </a:p>
        </p:txBody>
      </p:sp>
      <p:sp>
        <p:nvSpPr>
          <p:cNvPr id="6" name="Slide Number Placeholder 5"/>
          <p:cNvSpPr>
            <a:spLocks noGrp="1"/>
          </p:cNvSpPr>
          <p:nvPr>
            <p:ph type="sldNum" sz="quarter" idx="11"/>
          </p:nvPr>
        </p:nvSpPr>
        <p:spPr/>
        <p:txBody>
          <a:bodyPr/>
          <a:lstStyle/>
          <a:p>
            <a:pPr>
              <a:defRPr/>
            </a:pPr>
            <a:fld id="{611ABE37-AD7A-4B3D-8C07-1D411BECE9E1}" type="slidenum">
              <a:rPr lang="en-US" smtClean="0"/>
              <a:pPr>
                <a:defRPr/>
              </a:pPr>
              <a:t>88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07987" y="1154112"/>
            <a:ext cx="8458200" cy="5334000"/>
          </a:xfrm>
        </p:spPr>
        <p:txBody>
          <a:bodyPr/>
          <a:lstStyle/>
          <a:p>
            <a:pPr>
              <a:lnSpc>
                <a:spcPct val="90000"/>
              </a:lnSpc>
            </a:pPr>
            <a:r>
              <a:rPr lang="en-US" dirty="0" smtClean="0"/>
              <a:t>PERT weighted average</a:t>
            </a:r>
            <a:r>
              <a:rPr lang="en-US" b="1" dirty="0" smtClean="0"/>
              <a:t> =</a:t>
            </a:r>
            <a:r>
              <a:rPr lang="en-US" b="1" u="sng" dirty="0" smtClean="0"/>
              <a:t> </a:t>
            </a:r>
          </a:p>
          <a:p>
            <a:pPr>
              <a:lnSpc>
                <a:spcPct val="90000"/>
              </a:lnSpc>
              <a:buFontTx/>
              <a:buNone/>
            </a:pPr>
            <a:r>
              <a:rPr lang="en-US" sz="2400" u="sng" dirty="0" smtClean="0"/>
              <a:t>optimistic time + 4X most likely time + pessimistic time</a:t>
            </a:r>
            <a:endParaRPr lang="en-US" dirty="0" smtClean="0"/>
          </a:p>
          <a:p>
            <a:pPr>
              <a:lnSpc>
                <a:spcPct val="90000"/>
              </a:lnSpc>
              <a:buFontTx/>
              <a:buNone/>
            </a:pPr>
            <a:r>
              <a:rPr lang="en-US" dirty="0" smtClean="0"/>
              <a:t>					</a:t>
            </a:r>
            <a:r>
              <a:rPr lang="en-US" sz="2400" dirty="0" smtClean="0"/>
              <a:t>6</a:t>
            </a:r>
          </a:p>
          <a:p>
            <a:pPr>
              <a:lnSpc>
                <a:spcPct val="90000"/>
              </a:lnSpc>
            </a:pPr>
            <a:r>
              <a:rPr lang="en-US" dirty="0" smtClean="0"/>
              <a:t>Example:</a:t>
            </a:r>
          </a:p>
          <a:p>
            <a:pPr>
              <a:lnSpc>
                <a:spcPct val="90000"/>
              </a:lnSpc>
              <a:buFontTx/>
              <a:buNone/>
            </a:pPr>
            <a:r>
              <a:rPr lang="en-US" dirty="0" smtClean="0"/>
              <a:t>PERT weighted average =</a:t>
            </a:r>
          </a:p>
          <a:p>
            <a:pPr>
              <a:lnSpc>
                <a:spcPct val="90000"/>
              </a:lnSpc>
              <a:buFontTx/>
              <a:buNone/>
            </a:pPr>
            <a:r>
              <a:rPr lang="en-US" sz="2400" b="1" dirty="0" smtClean="0"/>
              <a:t> </a:t>
            </a:r>
            <a:r>
              <a:rPr lang="en-US" sz="2400" u="sng" dirty="0" smtClean="0"/>
              <a:t>8 workdays + 4 X 10 workdays + 24 workdays</a:t>
            </a:r>
            <a:r>
              <a:rPr lang="en-US" sz="2400" dirty="0" smtClean="0"/>
              <a:t> = </a:t>
            </a:r>
            <a:r>
              <a:rPr lang="en-US" sz="2400" b="1" dirty="0" smtClean="0"/>
              <a:t>12 days</a:t>
            </a:r>
            <a:r>
              <a:rPr lang="en-US" dirty="0" smtClean="0"/>
              <a:t>					</a:t>
            </a:r>
            <a:r>
              <a:rPr lang="en-US" sz="2400" dirty="0" smtClean="0"/>
              <a:t>6</a:t>
            </a:r>
          </a:p>
          <a:p>
            <a:pPr>
              <a:lnSpc>
                <a:spcPct val="90000"/>
              </a:lnSpc>
              <a:buFontTx/>
              <a:buNone/>
            </a:pPr>
            <a:r>
              <a:rPr lang="en-US" sz="2400" dirty="0" smtClean="0"/>
              <a:t>where optimistic time= 8 days</a:t>
            </a:r>
          </a:p>
          <a:p>
            <a:pPr>
              <a:lnSpc>
                <a:spcPct val="90000"/>
              </a:lnSpc>
              <a:buFontTx/>
              <a:buNone/>
            </a:pPr>
            <a:r>
              <a:rPr lang="en-US" sz="2400" dirty="0" smtClean="0"/>
              <a:t>most likely time = </a:t>
            </a:r>
            <a:r>
              <a:rPr lang="en-US" sz="2400" b="1" dirty="0" smtClean="0"/>
              <a:t>10 days</a:t>
            </a:r>
            <a:r>
              <a:rPr lang="en-US" sz="2400" dirty="0" smtClean="0"/>
              <a:t>, and</a:t>
            </a:r>
          </a:p>
          <a:p>
            <a:pPr>
              <a:lnSpc>
                <a:spcPct val="90000"/>
              </a:lnSpc>
              <a:buFontTx/>
              <a:buNone/>
            </a:pPr>
            <a:r>
              <a:rPr lang="en-US" sz="2400" dirty="0" smtClean="0"/>
              <a:t>pessimistic time = 24 days</a:t>
            </a:r>
          </a:p>
          <a:p>
            <a:pPr>
              <a:lnSpc>
                <a:spcPct val="90000"/>
              </a:lnSpc>
              <a:buFontTx/>
              <a:buNone/>
            </a:pPr>
            <a:r>
              <a:rPr lang="en-US" sz="2400" dirty="0" smtClean="0"/>
              <a:t>    Therefore, you’d use </a:t>
            </a:r>
            <a:r>
              <a:rPr lang="en-US" sz="2400" b="1" dirty="0" smtClean="0"/>
              <a:t>12 days</a:t>
            </a:r>
            <a:r>
              <a:rPr lang="en-US" sz="2400" dirty="0" smtClean="0"/>
              <a:t> on the network diagram instead of 10 when using PERT for the above example</a:t>
            </a:r>
          </a:p>
        </p:txBody>
      </p:sp>
      <p:sp>
        <p:nvSpPr>
          <p:cNvPr id="55298" name="Rectangle 2"/>
          <p:cNvSpPr>
            <a:spLocks noGrp="1" noChangeArrowheads="1"/>
          </p:cNvSpPr>
          <p:nvPr>
            <p:ph type="title"/>
          </p:nvPr>
        </p:nvSpPr>
        <p:spPr>
          <a:xfrm>
            <a:off x="381000" y="274638"/>
            <a:ext cx="8305800" cy="715962"/>
          </a:xfrm>
        </p:spPr>
        <p:txBody>
          <a:bodyPr>
            <a:normAutofit fontScale="90000"/>
          </a:bodyPr>
          <a:lstStyle/>
          <a:p>
            <a:r>
              <a:rPr lang="en-US" dirty="0" smtClean="0"/>
              <a:t>PERT Formula and Example</a:t>
            </a:r>
          </a:p>
        </p:txBody>
      </p:sp>
      <p:sp>
        <p:nvSpPr>
          <p:cNvPr id="6" name="Slide Number Placeholder 5"/>
          <p:cNvSpPr>
            <a:spLocks noGrp="1"/>
          </p:cNvSpPr>
          <p:nvPr>
            <p:ph type="sldNum" sz="quarter" idx="11"/>
          </p:nvPr>
        </p:nvSpPr>
        <p:spPr/>
        <p:txBody>
          <a:bodyPr/>
          <a:lstStyle/>
          <a:p>
            <a:pPr>
              <a:defRPr/>
            </a:pPr>
            <a:fld id="{16102E75-11F1-4483-A22E-C5BB66735E11}" type="slidenum">
              <a:rPr lang="en-US" smtClean="0"/>
              <a:pPr>
                <a:defRPr/>
              </a:pPr>
              <a:t>89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Which of the following is not a suggestion for improving user input?</a:t>
            </a:r>
          </a:p>
          <a:p>
            <a:pPr lvl="1"/>
            <a:r>
              <a:rPr lang="en-US" dirty="0" smtClean="0"/>
              <a:t>A.  Develop a good project selection process for IT projects.</a:t>
            </a:r>
          </a:p>
          <a:p>
            <a:pPr lvl="1"/>
            <a:r>
              <a:rPr lang="en-US" dirty="0" smtClean="0"/>
              <a:t>B.  Have users on the project team.</a:t>
            </a:r>
          </a:p>
          <a:p>
            <a:pPr lvl="1"/>
            <a:r>
              <a:rPr lang="en-US" dirty="0" smtClean="0"/>
              <a:t>C.  Co-locate users with developers.</a:t>
            </a:r>
          </a:p>
          <a:p>
            <a:pPr lvl="1"/>
            <a:r>
              <a:rPr lang="en-US" dirty="0" smtClean="0"/>
              <a:t>D.  Only have meetings as needed, not on a regular basis.</a:t>
            </a:r>
          </a:p>
          <a:p>
            <a:pPr lvl="1"/>
            <a:endParaRPr lang="en-US" dirty="0"/>
          </a:p>
        </p:txBody>
      </p:sp>
      <p:sp>
        <p:nvSpPr>
          <p:cNvPr id="3" name="Title 2"/>
          <p:cNvSpPr>
            <a:spLocks noGrp="1"/>
          </p:cNvSpPr>
          <p:nvPr>
            <p:ph type="title"/>
          </p:nvPr>
        </p:nvSpPr>
        <p:spPr/>
        <p:txBody>
          <a:bodyPr/>
          <a:lstStyle/>
          <a:p>
            <a:r>
              <a:rPr lang="en-US" dirty="0" smtClean="0"/>
              <a:t>Review Question 7</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9</a:t>
            </a:fld>
            <a:endParaRPr lang="en-US" dirty="0"/>
          </a:p>
        </p:txBody>
      </p:sp>
    </p:spTree>
    <p:extLst>
      <p:ext uri="{BB962C8B-B14F-4D97-AF65-F5344CB8AC3E}">
        <p14:creationId xmlns:p14="http://schemas.microsoft.com/office/powerpoint/2010/main" val="3438168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1500" autoRev="1" fill="remove"/>
                                        <p:tgtEl>
                                          <p:spTgt spid="2">
                                            <p:txEl>
                                              <p:pRg st="4" end="4"/>
                                            </p:txEl>
                                          </p:spTgt>
                                        </p:tgtEl>
                                        <p:attrNameLst>
                                          <p:attrName>style.color</p:attrName>
                                        </p:attrNameLst>
                                      </p:cBhvr>
                                      <p:to>
                                        <a:schemeClr val="bg1"/>
                                      </p:to>
                                    </p:animClr>
                                    <p:animClr clrSpc="rgb" dir="cw">
                                      <p:cBhvr>
                                        <p:cTn id="7" dur="1500" autoRev="1" fill="remove"/>
                                        <p:tgtEl>
                                          <p:spTgt spid="2">
                                            <p:txEl>
                                              <p:pRg st="4" end="4"/>
                                            </p:txEl>
                                          </p:spTgt>
                                        </p:tgtEl>
                                        <p:attrNameLst>
                                          <p:attrName>fillcolor</p:attrName>
                                        </p:attrNameLst>
                                      </p:cBhvr>
                                      <p:to>
                                        <a:schemeClr val="bg1"/>
                                      </p:to>
                                    </p:animClr>
                                    <p:set>
                                      <p:cBhvr>
                                        <p:cTn id="8" dur="1500" autoRev="1" fill="remove"/>
                                        <p:tgtEl>
                                          <p:spTgt spid="2">
                                            <p:txEl>
                                              <p:pRg st="4" end="4"/>
                                            </p:txEl>
                                          </p:spTgt>
                                        </p:tgtEl>
                                        <p:attrNameLst>
                                          <p:attrName>fill.type</p:attrName>
                                        </p:attrNameLst>
                                      </p:cBhvr>
                                      <p:to>
                                        <p:strVal val="solid"/>
                                      </p:to>
                                    </p:set>
                                    <p:set>
                                      <p:cBhvr>
                                        <p:cTn id="9" dur="1500" autoRev="1" fill="remove"/>
                                        <p:tgtEl>
                                          <p:spTgt spid="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r>
              <a:rPr lang="en-US" dirty="0" smtClean="0"/>
              <a:t>Perform reality checks on schedules</a:t>
            </a:r>
          </a:p>
          <a:p>
            <a:r>
              <a:rPr lang="en-US" dirty="0" smtClean="0"/>
              <a:t>Allow for contingencies</a:t>
            </a:r>
          </a:p>
          <a:p>
            <a:r>
              <a:rPr lang="en-US" dirty="0" smtClean="0"/>
              <a:t>Don’t plan for everyone to work at 100% capacity all the time</a:t>
            </a:r>
          </a:p>
          <a:p>
            <a:r>
              <a:rPr lang="en-US" dirty="0" smtClean="0"/>
              <a:t>Hold progress meetings with stakeholders and be clear and honest in communicating schedule issues</a:t>
            </a:r>
          </a:p>
        </p:txBody>
      </p:sp>
      <p:sp>
        <p:nvSpPr>
          <p:cNvPr id="56322" name="Rectangle 2"/>
          <p:cNvSpPr>
            <a:spLocks noGrp="1" noChangeArrowheads="1"/>
          </p:cNvSpPr>
          <p:nvPr>
            <p:ph type="title"/>
          </p:nvPr>
        </p:nvSpPr>
        <p:spPr/>
        <p:txBody>
          <a:bodyPr/>
          <a:lstStyle/>
          <a:p>
            <a:r>
              <a:rPr lang="en-US" dirty="0" smtClean="0"/>
              <a:t>Schedule Control Suggestions</a:t>
            </a:r>
          </a:p>
        </p:txBody>
      </p:sp>
      <p:sp>
        <p:nvSpPr>
          <p:cNvPr id="6" name="Slide Number Placeholder 5"/>
          <p:cNvSpPr>
            <a:spLocks noGrp="1"/>
          </p:cNvSpPr>
          <p:nvPr>
            <p:ph type="sldNum" sz="quarter" idx="11"/>
          </p:nvPr>
        </p:nvSpPr>
        <p:spPr/>
        <p:txBody>
          <a:bodyPr/>
          <a:lstStyle/>
          <a:p>
            <a:pPr>
              <a:defRPr/>
            </a:pPr>
            <a:fld id="{B0C1A858-5023-4926-B9FF-652E1A710FDE}" type="slidenum">
              <a:rPr lang="en-US" smtClean="0"/>
              <a:pPr>
                <a:defRPr/>
              </a:pPr>
              <a:t>90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152400" y="1295400"/>
            <a:ext cx="8763000" cy="4572000"/>
          </a:xfrm>
        </p:spPr>
        <p:txBody>
          <a:bodyPr/>
          <a:lstStyle/>
          <a:p>
            <a:pPr>
              <a:lnSpc>
                <a:spcPct val="90000"/>
              </a:lnSpc>
            </a:pPr>
            <a:r>
              <a:rPr lang="en-US" dirty="0" smtClean="0"/>
              <a:t>Goals are to know the status of the schedule, influence factors that cause schedule changes, determine that the schedule has changed, and manage changes when they occur.</a:t>
            </a:r>
          </a:p>
          <a:p>
            <a:pPr>
              <a:lnSpc>
                <a:spcPct val="90000"/>
              </a:lnSpc>
            </a:pPr>
            <a:r>
              <a:rPr lang="en-US" dirty="0" smtClean="0"/>
              <a:t>Tools and techniques include</a:t>
            </a:r>
          </a:p>
          <a:p>
            <a:pPr lvl="1">
              <a:lnSpc>
                <a:spcPct val="90000"/>
              </a:lnSpc>
            </a:pPr>
            <a:r>
              <a:rPr lang="en-US" dirty="0" smtClean="0"/>
              <a:t>Progress reports</a:t>
            </a:r>
          </a:p>
          <a:p>
            <a:pPr lvl="1">
              <a:lnSpc>
                <a:spcPct val="90000"/>
              </a:lnSpc>
            </a:pPr>
            <a:r>
              <a:rPr lang="en-US" dirty="0" smtClean="0"/>
              <a:t>A schedule change control system</a:t>
            </a:r>
          </a:p>
          <a:p>
            <a:pPr lvl="1">
              <a:lnSpc>
                <a:spcPct val="90000"/>
              </a:lnSpc>
            </a:pPr>
            <a:r>
              <a:rPr lang="en-US" dirty="0" smtClean="0"/>
              <a:t>Project management software, including schedule comparison charts like the tracking Gantt chart</a:t>
            </a:r>
          </a:p>
          <a:p>
            <a:pPr lvl="1">
              <a:lnSpc>
                <a:spcPct val="90000"/>
              </a:lnSpc>
            </a:pPr>
            <a:r>
              <a:rPr lang="en-US" dirty="0" smtClean="0"/>
              <a:t>Variance analysis, such as analyzing float or slack</a:t>
            </a:r>
          </a:p>
          <a:p>
            <a:pPr lvl="1">
              <a:lnSpc>
                <a:spcPct val="90000"/>
              </a:lnSpc>
            </a:pPr>
            <a:r>
              <a:rPr lang="en-US" dirty="0" smtClean="0"/>
              <a:t>Performance management, such as earned value (chapter 7)</a:t>
            </a:r>
          </a:p>
          <a:p>
            <a:pPr lvl="1">
              <a:lnSpc>
                <a:spcPct val="90000"/>
              </a:lnSpc>
            </a:pPr>
            <a:endParaRPr lang="en-US" dirty="0" smtClean="0"/>
          </a:p>
          <a:p>
            <a:pPr lvl="1">
              <a:lnSpc>
                <a:spcPct val="90000"/>
              </a:lnSpc>
            </a:pPr>
            <a:endParaRPr lang="en-US" dirty="0" smtClean="0"/>
          </a:p>
          <a:p>
            <a:pPr>
              <a:lnSpc>
                <a:spcPct val="90000"/>
              </a:lnSpc>
            </a:pPr>
            <a:endParaRPr lang="en-US" dirty="0" smtClean="0"/>
          </a:p>
        </p:txBody>
      </p:sp>
      <p:sp>
        <p:nvSpPr>
          <p:cNvPr id="57346" name="Rectangle 2"/>
          <p:cNvSpPr>
            <a:spLocks noGrp="1" noChangeArrowheads="1"/>
          </p:cNvSpPr>
          <p:nvPr>
            <p:ph type="title"/>
          </p:nvPr>
        </p:nvSpPr>
        <p:spPr/>
        <p:txBody>
          <a:bodyPr>
            <a:normAutofit/>
          </a:bodyPr>
          <a:lstStyle/>
          <a:p>
            <a:r>
              <a:rPr lang="en-US" dirty="0" smtClean="0"/>
              <a:t>Control Schedule </a:t>
            </a:r>
            <a:r>
              <a:rPr lang="en-US" dirty="0" smtClean="0">
                <a:solidFill>
                  <a:srgbClr val="5B53FF"/>
                </a:solidFill>
              </a:rPr>
              <a:t>Process</a:t>
            </a:r>
          </a:p>
        </p:txBody>
      </p:sp>
      <p:sp>
        <p:nvSpPr>
          <p:cNvPr id="6" name="Slide Number Placeholder 5"/>
          <p:cNvSpPr>
            <a:spLocks noGrp="1"/>
          </p:cNvSpPr>
          <p:nvPr>
            <p:ph type="sldNum" sz="quarter" idx="11"/>
          </p:nvPr>
        </p:nvSpPr>
        <p:spPr/>
        <p:txBody>
          <a:bodyPr/>
          <a:lstStyle/>
          <a:p>
            <a:pPr>
              <a:defRPr/>
            </a:pPr>
            <a:fld id="{B0240E2E-B66C-4064-B91E-500EEA5DF79B}" type="slidenum">
              <a:rPr lang="en-US" smtClean="0"/>
              <a:pPr>
                <a:defRPr/>
              </a:pPr>
              <a:t>91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60" y="-12337"/>
            <a:ext cx="8641080" cy="1143000"/>
          </a:xfrm>
        </p:spPr>
        <p:txBody>
          <a:bodyPr>
            <a:normAutofit/>
          </a:bodyPr>
          <a:lstStyle/>
          <a:p>
            <a:r>
              <a:rPr lang="en-US" dirty="0" smtClean="0"/>
              <a:t>Control Schedule </a:t>
            </a:r>
            <a:r>
              <a:rPr lang="en-US" dirty="0" smtClean="0">
                <a:solidFill>
                  <a:schemeClr val="accent1"/>
                </a:solidFill>
              </a:rPr>
              <a:t>Process</a:t>
            </a:r>
            <a:endParaRPr lang="en-US" dirty="0">
              <a:solidFill>
                <a:schemeClr val="accent1"/>
              </a:solidFill>
            </a:endParaRPr>
          </a:p>
        </p:txBody>
      </p:sp>
      <p:sp>
        <p:nvSpPr>
          <p:cNvPr id="4" name="Rectangle 3"/>
          <p:cNvSpPr/>
          <p:nvPr/>
        </p:nvSpPr>
        <p:spPr>
          <a:xfrm>
            <a:off x="2286000" y="2819400"/>
            <a:ext cx="525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1028700" y="33528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581900" y="3302287"/>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 y="4267200"/>
            <a:ext cx="4572000" cy="2123658"/>
          </a:xfrm>
          <a:prstGeom prst="rect">
            <a:avLst/>
          </a:prstGeom>
          <a:noFill/>
        </p:spPr>
        <p:txBody>
          <a:bodyPr wrap="square" rtlCol="0">
            <a:spAutoFit/>
          </a:bodyPr>
          <a:lstStyle/>
          <a:p>
            <a:r>
              <a:rPr lang="en-US" dirty="0" smtClean="0"/>
              <a:t>Schedule Management Plan</a:t>
            </a:r>
          </a:p>
          <a:p>
            <a:r>
              <a:rPr lang="en-US" dirty="0" smtClean="0"/>
              <a:t>Activity List/activity attributes</a:t>
            </a:r>
          </a:p>
          <a:p>
            <a:r>
              <a:rPr lang="en-US" dirty="0" smtClean="0"/>
              <a:t>Project schedule network diagrams</a:t>
            </a:r>
          </a:p>
          <a:p>
            <a:r>
              <a:rPr lang="en-US" dirty="0" smtClean="0"/>
              <a:t>Resource calendars</a:t>
            </a:r>
          </a:p>
          <a:p>
            <a:r>
              <a:rPr lang="en-US" dirty="0" smtClean="0"/>
              <a:t>Enterprise Environmental Factors</a:t>
            </a:r>
          </a:p>
          <a:p>
            <a:r>
              <a:rPr lang="en-US" dirty="0" smtClean="0"/>
              <a:t>Organizational Process Assets</a:t>
            </a:r>
            <a:endParaRPr lang="en-US" dirty="0"/>
          </a:p>
        </p:txBody>
      </p:sp>
      <p:sp>
        <p:nvSpPr>
          <p:cNvPr id="8" name="TextBox 7"/>
          <p:cNvSpPr txBox="1"/>
          <p:nvPr/>
        </p:nvSpPr>
        <p:spPr>
          <a:xfrm>
            <a:off x="3200400" y="3200400"/>
            <a:ext cx="3733800" cy="584775"/>
          </a:xfrm>
          <a:prstGeom prst="rect">
            <a:avLst/>
          </a:prstGeom>
          <a:noFill/>
        </p:spPr>
        <p:txBody>
          <a:bodyPr wrap="square" rtlCol="0">
            <a:spAutoFit/>
          </a:bodyPr>
          <a:lstStyle/>
          <a:p>
            <a:r>
              <a:rPr lang="en-US" sz="3200" dirty="0" smtClean="0"/>
              <a:t>Control Schedule</a:t>
            </a:r>
            <a:endParaRPr lang="en-US" sz="3200" dirty="0"/>
          </a:p>
        </p:txBody>
      </p:sp>
      <p:sp>
        <p:nvSpPr>
          <p:cNvPr id="9" name="TextBox 8"/>
          <p:cNvSpPr txBox="1"/>
          <p:nvPr/>
        </p:nvSpPr>
        <p:spPr>
          <a:xfrm>
            <a:off x="876300" y="3733800"/>
            <a:ext cx="1371600" cy="461665"/>
          </a:xfrm>
          <a:prstGeom prst="rect">
            <a:avLst/>
          </a:prstGeom>
          <a:noFill/>
        </p:spPr>
        <p:txBody>
          <a:bodyPr wrap="square" rtlCol="0">
            <a:spAutoFit/>
          </a:bodyPr>
          <a:lstStyle/>
          <a:p>
            <a:r>
              <a:rPr lang="en-US" sz="2400" b="1" dirty="0" smtClean="0"/>
              <a:t>Inputs</a:t>
            </a:r>
            <a:endParaRPr lang="en-US" sz="2400" b="1" dirty="0"/>
          </a:p>
        </p:txBody>
      </p:sp>
      <p:sp>
        <p:nvSpPr>
          <p:cNvPr id="10" name="TextBox 9"/>
          <p:cNvSpPr txBox="1"/>
          <p:nvPr/>
        </p:nvSpPr>
        <p:spPr>
          <a:xfrm>
            <a:off x="1447800" y="768965"/>
            <a:ext cx="5036695" cy="1815882"/>
          </a:xfrm>
          <a:prstGeom prst="rect">
            <a:avLst/>
          </a:prstGeom>
          <a:noFill/>
        </p:spPr>
        <p:txBody>
          <a:bodyPr wrap="square" rtlCol="0">
            <a:spAutoFit/>
          </a:bodyPr>
          <a:lstStyle/>
          <a:p>
            <a:r>
              <a:rPr lang="en-US" sz="2400" b="1" dirty="0" smtClean="0"/>
              <a:t>Tools and Techniques</a:t>
            </a:r>
          </a:p>
          <a:p>
            <a:r>
              <a:rPr lang="en-US" dirty="0"/>
              <a:t> </a:t>
            </a:r>
            <a:r>
              <a:rPr lang="en-US" dirty="0" smtClean="0"/>
              <a:t>    Schedule network analysis</a:t>
            </a:r>
          </a:p>
          <a:p>
            <a:r>
              <a:rPr lang="en-US" dirty="0"/>
              <a:t> </a:t>
            </a:r>
            <a:r>
              <a:rPr lang="en-US" dirty="0" smtClean="0"/>
              <a:t>    CPM/CCM/PERT</a:t>
            </a:r>
          </a:p>
          <a:p>
            <a:r>
              <a:rPr lang="en-US" dirty="0"/>
              <a:t> </a:t>
            </a:r>
            <a:r>
              <a:rPr lang="en-US" dirty="0" smtClean="0"/>
              <a:t>    Resource optimization techniques</a:t>
            </a:r>
          </a:p>
          <a:p>
            <a:r>
              <a:rPr lang="en-US" dirty="0"/>
              <a:t> </a:t>
            </a:r>
            <a:r>
              <a:rPr lang="en-US" dirty="0" smtClean="0"/>
              <a:t>    Modeling techniques</a:t>
            </a:r>
            <a:endParaRPr lang="en-US" dirty="0"/>
          </a:p>
        </p:txBody>
      </p:sp>
      <p:sp>
        <p:nvSpPr>
          <p:cNvPr id="11" name="Down Arrow 10"/>
          <p:cNvSpPr/>
          <p:nvPr/>
        </p:nvSpPr>
        <p:spPr>
          <a:xfrm>
            <a:off x="4724400" y="2185125"/>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543800" y="3785175"/>
            <a:ext cx="1371600" cy="461665"/>
          </a:xfrm>
          <a:prstGeom prst="rect">
            <a:avLst/>
          </a:prstGeom>
          <a:noFill/>
        </p:spPr>
        <p:txBody>
          <a:bodyPr wrap="square" rtlCol="0">
            <a:spAutoFit/>
          </a:bodyPr>
          <a:lstStyle/>
          <a:p>
            <a:r>
              <a:rPr lang="en-US" sz="2400" b="1" dirty="0" smtClean="0"/>
              <a:t>Outputs</a:t>
            </a:r>
            <a:endParaRPr lang="en-US" sz="2400" b="1" dirty="0"/>
          </a:p>
        </p:txBody>
      </p:sp>
      <p:sp>
        <p:nvSpPr>
          <p:cNvPr id="13" name="TextBox 12"/>
          <p:cNvSpPr txBox="1"/>
          <p:nvPr/>
        </p:nvSpPr>
        <p:spPr>
          <a:xfrm>
            <a:off x="6134100" y="4342819"/>
            <a:ext cx="2667000" cy="2123658"/>
          </a:xfrm>
          <a:prstGeom prst="rect">
            <a:avLst/>
          </a:prstGeom>
          <a:noFill/>
        </p:spPr>
        <p:txBody>
          <a:bodyPr wrap="square" rtlCol="0">
            <a:spAutoFit/>
          </a:bodyPr>
          <a:lstStyle/>
          <a:p>
            <a:r>
              <a:rPr lang="en-US" dirty="0" smtClean="0"/>
              <a:t>Schedule baseline</a:t>
            </a:r>
          </a:p>
          <a:p>
            <a:r>
              <a:rPr lang="en-US" dirty="0" smtClean="0"/>
              <a:t>Project schedule</a:t>
            </a:r>
          </a:p>
          <a:p>
            <a:r>
              <a:rPr lang="en-US" dirty="0" smtClean="0"/>
              <a:t>Schedule data</a:t>
            </a:r>
          </a:p>
          <a:p>
            <a:r>
              <a:rPr lang="en-US" dirty="0" smtClean="0"/>
              <a:t>Project calendars</a:t>
            </a:r>
          </a:p>
          <a:p>
            <a:r>
              <a:rPr lang="en-US" dirty="0" smtClean="0"/>
              <a:t>Project documents updates</a:t>
            </a:r>
          </a:p>
        </p:txBody>
      </p:sp>
    </p:spTree>
    <p:extLst>
      <p:ext uri="{BB962C8B-B14F-4D97-AF65-F5344CB8AC3E}">
        <p14:creationId xmlns:p14="http://schemas.microsoft.com/office/powerpoint/2010/main" val="2655852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r>
              <a:rPr lang="en-US" dirty="0" smtClean="0"/>
              <a:t>First review the draft schedule or estimated completion date in the project charter</a:t>
            </a:r>
          </a:p>
          <a:p>
            <a:r>
              <a:rPr lang="en-US" dirty="0" smtClean="0"/>
              <a:t>Prepare a more detailed schedule with the project team</a:t>
            </a:r>
          </a:p>
          <a:p>
            <a:r>
              <a:rPr lang="en-US" dirty="0" smtClean="0"/>
              <a:t>Make sure the schedule is realistic and followed</a:t>
            </a:r>
          </a:p>
          <a:p>
            <a:r>
              <a:rPr lang="en-US" dirty="0" smtClean="0"/>
              <a:t>Alert top management well in advance if there are schedule problems</a:t>
            </a:r>
          </a:p>
        </p:txBody>
      </p:sp>
      <p:sp>
        <p:nvSpPr>
          <p:cNvPr id="58370" name="Rectangle 2"/>
          <p:cNvSpPr>
            <a:spLocks noGrp="1" noChangeArrowheads="1"/>
          </p:cNvSpPr>
          <p:nvPr>
            <p:ph type="title"/>
          </p:nvPr>
        </p:nvSpPr>
        <p:spPr/>
        <p:txBody>
          <a:bodyPr/>
          <a:lstStyle/>
          <a:p>
            <a:r>
              <a:rPr lang="en-US" dirty="0" smtClean="0"/>
              <a:t>Reality Checks on Scheduling</a:t>
            </a:r>
          </a:p>
        </p:txBody>
      </p:sp>
      <p:sp>
        <p:nvSpPr>
          <p:cNvPr id="6" name="Slide Number Placeholder 5"/>
          <p:cNvSpPr>
            <a:spLocks noGrp="1"/>
          </p:cNvSpPr>
          <p:nvPr>
            <p:ph type="sldNum" sz="quarter" idx="11"/>
          </p:nvPr>
        </p:nvSpPr>
        <p:spPr/>
        <p:txBody>
          <a:bodyPr/>
          <a:lstStyle/>
          <a:p>
            <a:pPr>
              <a:defRPr/>
            </a:pPr>
            <a:fld id="{64C3512C-5BED-469D-A505-6CEF29DE3E0E}" type="slidenum">
              <a:rPr lang="en-US" smtClean="0"/>
              <a:pPr>
                <a:defRPr/>
              </a:pPr>
              <a:t>93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p:txBody>
          <a:bodyPr/>
          <a:lstStyle/>
          <a:p>
            <a:r>
              <a:rPr lang="en-US" dirty="0" smtClean="0"/>
              <a:t>Strong leadership helps projects succeed more than good PERT charts.</a:t>
            </a:r>
          </a:p>
          <a:p>
            <a:r>
              <a:rPr lang="en-US" dirty="0" smtClean="0"/>
              <a:t>Project managers should use</a:t>
            </a:r>
          </a:p>
          <a:p>
            <a:pPr lvl="1"/>
            <a:r>
              <a:rPr lang="en-US" dirty="0" smtClean="0"/>
              <a:t>empowerment</a:t>
            </a:r>
          </a:p>
          <a:p>
            <a:pPr lvl="1"/>
            <a:r>
              <a:rPr lang="en-US" dirty="0" smtClean="0"/>
              <a:t>incentives</a:t>
            </a:r>
          </a:p>
          <a:p>
            <a:pPr lvl="1"/>
            <a:r>
              <a:rPr lang="en-US" dirty="0" smtClean="0"/>
              <a:t>discipline</a:t>
            </a:r>
          </a:p>
          <a:p>
            <a:pPr lvl="1"/>
            <a:r>
              <a:rPr lang="en-US" dirty="0" smtClean="0"/>
              <a:t>negotiation</a:t>
            </a:r>
          </a:p>
        </p:txBody>
      </p:sp>
      <p:sp>
        <p:nvSpPr>
          <p:cNvPr id="59394" name="Rectangle 2"/>
          <p:cNvSpPr>
            <a:spLocks noGrp="1" noChangeArrowheads="1"/>
          </p:cNvSpPr>
          <p:nvPr>
            <p:ph type="title"/>
          </p:nvPr>
        </p:nvSpPr>
        <p:spPr>
          <a:xfrm>
            <a:off x="623887" y="228600"/>
            <a:ext cx="8229600" cy="1143000"/>
          </a:xfrm>
        </p:spPr>
        <p:txBody>
          <a:bodyPr/>
          <a:lstStyle/>
          <a:p>
            <a:r>
              <a:rPr lang="en-US" dirty="0" smtClean="0"/>
              <a:t>Working with People Issues</a:t>
            </a:r>
          </a:p>
        </p:txBody>
      </p:sp>
      <p:sp>
        <p:nvSpPr>
          <p:cNvPr id="6" name="Slide Number Placeholder 5"/>
          <p:cNvSpPr>
            <a:spLocks noGrp="1"/>
          </p:cNvSpPr>
          <p:nvPr>
            <p:ph type="sldNum" sz="quarter" idx="11"/>
          </p:nvPr>
        </p:nvSpPr>
        <p:spPr/>
        <p:txBody>
          <a:bodyPr/>
          <a:lstStyle/>
          <a:p>
            <a:pPr>
              <a:defRPr/>
            </a:pPr>
            <a:fld id="{32B7A234-8778-40A8-A10C-C6324862A665}" type="slidenum">
              <a:rPr lang="en-US" smtClean="0"/>
              <a:pPr>
                <a:defRPr/>
              </a:pPr>
              <a:t>94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barn(inVertical)">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down)">
                                      <p:cBhvr>
                                        <p:cTn id="12" dur="500"/>
                                        <p:tgtEl>
                                          <p:spTgt spid="59395">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down)">
                                      <p:cBhvr>
                                        <p:cTn id="15" dur="500"/>
                                        <p:tgtEl>
                                          <p:spTgt spid="59395">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9395">
                                            <p:txEl>
                                              <p:pRg st="3" end="3"/>
                                            </p:txEl>
                                          </p:spTgt>
                                        </p:tgtEl>
                                        <p:attrNameLst>
                                          <p:attrName>style.visibility</p:attrName>
                                        </p:attrNameLst>
                                      </p:cBhvr>
                                      <p:to>
                                        <p:strVal val="visible"/>
                                      </p:to>
                                    </p:set>
                                    <p:animEffect transition="in" filter="wipe(down)">
                                      <p:cBhvr>
                                        <p:cTn id="18" dur="500"/>
                                        <p:tgtEl>
                                          <p:spTgt spid="59395">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9395">
                                            <p:txEl>
                                              <p:pRg st="4" end="4"/>
                                            </p:txEl>
                                          </p:spTgt>
                                        </p:tgtEl>
                                        <p:attrNameLst>
                                          <p:attrName>style.visibility</p:attrName>
                                        </p:attrNameLst>
                                      </p:cBhvr>
                                      <p:to>
                                        <p:strVal val="visible"/>
                                      </p:to>
                                    </p:set>
                                    <p:animEffect transition="in" filter="wipe(down)">
                                      <p:cBhvr>
                                        <p:cTn id="21" dur="500"/>
                                        <p:tgtEl>
                                          <p:spTgt spid="59395">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9395">
                                            <p:txEl>
                                              <p:pRg st="5" end="5"/>
                                            </p:txEl>
                                          </p:spTgt>
                                        </p:tgtEl>
                                        <p:attrNameLst>
                                          <p:attrName>style.visibility</p:attrName>
                                        </p:attrNameLst>
                                      </p:cBhvr>
                                      <p:to>
                                        <p:strVal val="visible"/>
                                      </p:to>
                                    </p:set>
                                    <p:animEffect transition="in" filter="wipe(down)">
                                      <p:cBhvr>
                                        <p:cTn id="24" dur="500"/>
                                        <p:tgtEl>
                                          <p:spTgt spid="59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304800" y="1219200"/>
            <a:ext cx="8382000" cy="4572000"/>
          </a:xfrm>
        </p:spPr>
        <p:txBody>
          <a:bodyPr/>
          <a:lstStyle/>
          <a:p>
            <a:r>
              <a:rPr lang="en-US" sz="2400" dirty="0" smtClean="0"/>
              <a:t>Mittal Steel Poland earned Poland’s Project Excellence Award in 2007 for implementing a SAP system.</a:t>
            </a:r>
          </a:p>
          <a:p>
            <a:r>
              <a:rPr lang="en-US" sz="2400" dirty="0" smtClean="0"/>
              <a:t>Derek Prior, research director at AMR Research, identified three things the most successful SAP implementation projects do to deliver business benefits:</a:t>
            </a:r>
          </a:p>
          <a:p>
            <a:pPr lvl="1"/>
            <a:r>
              <a:rPr lang="en-US" sz="2400" dirty="0" smtClean="0"/>
              <a:t>Form a global competence centre</a:t>
            </a:r>
          </a:p>
          <a:p>
            <a:pPr lvl="1"/>
            <a:r>
              <a:rPr lang="en-US" sz="2400" dirty="0" smtClean="0"/>
              <a:t>Identify super-users for each location</a:t>
            </a:r>
          </a:p>
          <a:p>
            <a:pPr lvl="1"/>
            <a:r>
              <a:rPr lang="en-US" sz="2400" dirty="0" smtClean="0"/>
              <a:t>Provide ongoing involvement of managers in business processes so they feel they own these processes</a:t>
            </a:r>
          </a:p>
          <a:p>
            <a:pPr>
              <a:buFont typeface="Wingdings 2" pitchFamily="18" charset="2"/>
              <a:buNone/>
            </a:pPr>
            <a:endParaRPr lang="en-US" sz="3200" dirty="0" smtClean="0"/>
          </a:p>
        </p:txBody>
      </p:sp>
      <p:sp>
        <p:nvSpPr>
          <p:cNvPr id="60418" name="Title 1"/>
          <p:cNvSpPr>
            <a:spLocks noGrp="1"/>
          </p:cNvSpPr>
          <p:nvPr>
            <p:ph type="title"/>
          </p:nvPr>
        </p:nvSpPr>
        <p:spPr>
          <a:xfrm>
            <a:off x="381000" y="427038"/>
            <a:ext cx="8305800" cy="563562"/>
          </a:xfrm>
        </p:spPr>
        <p:txBody>
          <a:bodyPr>
            <a:normAutofit fontScale="90000"/>
          </a:bodyPr>
          <a:lstStyle/>
          <a:p>
            <a:r>
              <a:rPr lang="en-US" dirty="0" smtClean="0"/>
              <a:t>Global Issues</a:t>
            </a:r>
          </a:p>
        </p:txBody>
      </p:sp>
      <p:sp>
        <p:nvSpPr>
          <p:cNvPr id="5" name="Slide Number Placeholder 4"/>
          <p:cNvSpPr>
            <a:spLocks noGrp="1"/>
          </p:cNvSpPr>
          <p:nvPr>
            <p:ph type="sldNum" sz="quarter" idx="11"/>
          </p:nvPr>
        </p:nvSpPr>
        <p:spPr/>
        <p:txBody>
          <a:bodyPr/>
          <a:lstStyle/>
          <a:p>
            <a:pPr>
              <a:defRPr/>
            </a:pPr>
            <a:fld id="{BAC12BF0-6263-4A0E-B435-DB0FF6A74B35}" type="slidenum">
              <a:rPr lang="en-US" smtClean="0"/>
              <a:pPr>
                <a:defRPr/>
              </a:pPr>
              <a:t>95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57200" y="1692275"/>
            <a:ext cx="8229600" cy="4525962"/>
          </a:xfrm>
        </p:spPr>
        <p:txBody>
          <a:bodyPr/>
          <a:lstStyle/>
          <a:p>
            <a:r>
              <a:rPr lang="en-US" dirty="0" smtClean="0"/>
              <a:t>Software for facilitating communications helps people exchange schedule-related information</a:t>
            </a:r>
          </a:p>
          <a:p>
            <a:r>
              <a:rPr lang="en-US" dirty="0" smtClean="0"/>
              <a:t>Decision support models help analyze trade-offs that can be made</a:t>
            </a:r>
          </a:p>
          <a:p>
            <a:r>
              <a:rPr lang="en-US" dirty="0" smtClean="0"/>
              <a:t>Project management software can help in various time management areas </a:t>
            </a:r>
          </a:p>
        </p:txBody>
      </p:sp>
      <p:sp>
        <p:nvSpPr>
          <p:cNvPr id="61442" name="Rectangle 2"/>
          <p:cNvSpPr>
            <a:spLocks noGrp="1" noChangeArrowheads="1"/>
          </p:cNvSpPr>
          <p:nvPr>
            <p:ph type="title"/>
          </p:nvPr>
        </p:nvSpPr>
        <p:spPr/>
        <p:txBody>
          <a:bodyPr>
            <a:normAutofit fontScale="90000"/>
          </a:bodyPr>
          <a:lstStyle/>
          <a:p>
            <a:r>
              <a:rPr lang="en-US" dirty="0" smtClean="0"/>
              <a:t>Using Software to Assist in Time Management</a:t>
            </a:r>
          </a:p>
        </p:txBody>
      </p:sp>
      <p:sp>
        <p:nvSpPr>
          <p:cNvPr id="6" name="Slide Number Placeholder 5"/>
          <p:cNvSpPr>
            <a:spLocks noGrp="1"/>
          </p:cNvSpPr>
          <p:nvPr>
            <p:ph type="sldNum" sz="quarter" idx="11"/>
          </p:nvPr>
        </p:nvSpPr>
        <p:spPr/>
        <p:txBody>
          <a:bodyPr/>
          <a:lstStyle/>
          <a:p>
            <a:pPr>
              <a:defRPr/>
            </a:pPr>
            <a:fld id="{0ACA02B0-268A-4C9E-AA5E-90C112666B9C}" type="slidenum">
              <a:rPr lang="en-US" smtClean="0"/>
              <a:pPr>
                <a:defRPr/>
              </a:pPr>
              <a:t>96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686800" cy="5105400"/>
          </a:xfrm>
        </p:spPr>
        <p:txBody>
          <a:bodyPr/>
          <a:lstStyle/>
          <a:p>
            <a:r>
              <a:rPr lang="en-US" dirty="0" smtClean="0"/>
              <a:t>Microsoft lists dozens </a:t>
            </a:r>
            <a:r>
              <a:rPr lang="en-US" dirty="0"/>
              <a:t>of examples of how customers benefit from using Project 2010. One </a:t>
            </a:r>
            <a:r>
              <a:rPr lang="en-US" dirty="0" smtClean="0"/>
              <a:t>such customer</a:t>
            </a:r>
            <a:r>
              <a:rPr lang="en-US" dirty="0"/>
              <a:t>, Amdocs, a global provider of customer experience systems (CES) </a:t>
            </a:r>
            <a:r>
              <a:rPr lang="en-US" dirty="0" smtClean="0"/>
              <a:t>software, wanted </a:t>
            </a:r>
            <a:r>
              <a:rPr lang="en-US" dirty="0"/>
              <a:t>to help its IT project teams work more </a:t>
            </a:r>
            <a:r>
              <a:rPr lang="en-US" dirty="0" smtClean="0"/>
              <a:t>efficiently</a:t>
            </a:r>
          </a:p>
          <a:p>
            <a:r>
              <a:rPr lang="en-US" dirty="0" smtClean="0"/>
              <a:t>Employees now have </a:t>
            </a:r>
            <a:r>
              <a:rPr lang="en-US" dirty="0"/>
              <a:t>Web-based access from any location, managers have better project visibility, and </a:t>
            </a:r>
            <a:r>
              <a:rPr lang="en-US" dirty="0" smtClean="0"/>
              <a:t>the company </a:t>
            </a:r>
            <a:r>
              <a:rPr lang="en-US" dirty="0"/>
              <a:t>can extend the centralized solution to include more users and </a:t>
            </a:r>
            <a:r>
              <a:rPr lang="en-US" dirty="0" smtClean="0"/>
              <a:t>applications. Amdocs </a:t>
            </a:r>
            <a:r>
              <a:rPr lang="en-US" dirty="0"/>
              <a:t>can now deploy Project Server 2010 in less than a day, or 50 percent faster. </a:t>
            </a:r>
            <a:r>
              <a:rPr lang="en-US" dirty="0" smtClean="0"/>
              <a:t>Only </a:t>
            </a:r>
            <a:r>
              <a:rPr lang="en-US" dirty="0"/>
              <a:t>one person is needed to manage the </a:t>
            </a:r>
            <a:r>
              <a:rPr lang="en-US" dirty="0" smtClean="0"/>
              <a:t>shared infrastructure</a:t>
            </a:r>
            <a:r>
              <a:rPr lang="en-US" dirty="0"/>
              <a:t>.</a:t>
            </a:r>
          </a:p>
        </p:txBody>
      </p:sp>
      <p:sp>
        <p:nvSpPr>
          <p:cNvPr id="3" name="Title 2"/>
          <p:cNvSpPr>
            <a:spLocks noGrp="1"/>
          </p:cNvSpPr>
          <p:nvPr>
            <p:ph type="title"/>
          </p:nvPr>
        </p:nvSpPr>
        <p:spPr>
          <a:xfrm>
            <a:off x="457200" y="76200"/>
            <a:ext cx="8229600" cy="1143000"/>
          </a:xfrm>
        </p:spPr>
        <p:txBody>
          <a:bodyPr/>
          <a:lstStyle/>
          <a:p>
            <a:r>
              <a:rPr lang="en-US" dirty="0" smtClean="0"/>
              <a:t>What Went Right?</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97</a:t>
            </a:fld>
            <a:endParaRPr lang="en-US" dirty="0"/>
          </a:p>
        </p:txBody>
      </p:sp>
    </p:spTree>
    <p:extLst>
      <p:ext uri="{BB962C8B-B14F-4D97-AF65-F5344CB8AC3E}">
        <p14:creationId xmlns:p14="http://schemas.microsoft.com/office/powerpoint/2010/main" val="3726756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457200" y="1704975"/>
            <a:ext cx="8229600" cy="4525962"/>
          </a:xfrm>
        </p:spPr>
        <p:txBody>
          <a:bodyPr/>
          <a:lstStyle/>
          <a:p>
            <a:r>
              <a:rPr lang="en-US" dirty="0" smtClean="0"/>
              <a:t>Many people misuse project management software because they don’t understand important concepts and have not had training.</a:t>
            </a:r>
          </a:p>
          <a:p>
            <a:r>
              <a:rPr lang="en-US" dirty="0" smtClean="0"/>
              <a:t>You must enter dependencies to have dates adjust automatically and to determine the critical path.</a:t>
            </a:r>
          </a:p>
          <a:p>
            <a:r>
              <a:rPr lang="en-US" dirty="0" smtClean="0"/>
              <a:t>You must enter actual schedule information to compare planned and actual progress.</a:t>
            </a:r>
          </a:p>
        </p:txBody>
      </p:sp>
      <p:sp>
        <p:nvSpPr>
          <p:cNvPr id="62466" name="Rectangle 2"/>
          <p:cNvSpPr>
            <a:spLocks noGrp="1" noChangeArrowheads="1"/>
          </p:cNvSpPr>
          <p:nvPr>
            <p:ph type="title"/>
          </p:nvPr>
        </p:nvSpPr>
        <p:spPr/>
        <p:txBody>
          <a:bodyPr>
            <a:normAutofit fontScale="90000"/>
          </a:bodyPr>
          <a:lstStyle/>
          <a:p>
            <a:r>
              <a:rPr lang="en-US" dirty="0" smtClean="0"/>
              <a:t>Words of Caution on Using Project Management Software</a:t>
            </a:r>
          </a:p>
        </p:txBody>
      </p:sp>
      <p:sp>
        <p:nvSpPr>
          <p:cNvPr id="6" name="Slide Number Placeholder 5"/>
          <p:cNvSpPr>
            <a:spLocks noGrp="1"/>
          </p:cNvSpPr>
          <p:nvPr>
            <p:ph type="sldNum" sz="quarter" idx="11"/>
          </p:nvPr>
        </p:nvSpPr>
        <p:spPr/>
        <p:txBody>
          <a:bodyPr/>
          <a:lstStyle/>
          <a:p>
            <a:pPr>
              <a:defRPr/>
            </a:pPr>
            <a:fld id="{F9CDE221-7D09-4E72-84A7-688BE7B60DEB}" type="slidenum">
              <a:rPr lang="en-US" smtClean="0"/>
              <a:pPr>
                <a:defRPr/>
              </a:pPr>
              <a:t>98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barn(inVertical)">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down)">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barn(inVertical)">
                                      <p:cBhvr>
                                        <p:cTn id="17"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381000" y="1371600"/>
            <a:ext cx="8458200" cy="4876800"/>
          </a:xfrm>
        </p:spPr>
        <p:txBody>
          <a:bodyPr/>
          <a:lstStyle/>
          <a:p>
            <a:pPr>
              <a:lnSpc>
                <a:spcPct val="90000"/>
              </a:lnSpc>
            </a:pPr>
            <a:r>
              <a:rPr lang="en-US" dirty="0" smtClean="0"/>
              <a:t>Project time management is often cited as the main source of conflict on projects, and most IT projects exceed time estimates</a:t>
            </a:r>
          </a:p>
          <a:p>
            <a:pPr>
              <a:lnSpc>
                <a:spcPct val="90000"/>
              </a:lnSpc>
            </a:pPr>
            <a:r>
              <a:rPr lang="en-US" dirty="0" smtClean="0"/>
              <a:t>Main processes include</a:t>
            </a:r>
          </a:p>
          <a:p>
            <a:pPr lvl="1">
              <a:lnSpc>
                <a:spcPct val="90000"/>
              </a:lnSpc>
            </a:pPr>
            <a:r>
              <a:rPr lang="en-US" dirty="0" smtClean="0"/>
              <a:t>Plan schedule management</a:t>
            </a:r>
          </a:p>
          <a:p>
            <a:pPr lvl="1">
              <a:lnSpc>
                <a:spcPct val="90000"/>
              </a:lnSpc>
            </a:pPr>
            <a:r>
              <a:rPr lang="en-US" dirty="0" smtClean="0"/>
              <a:t>Define activities</a:t>
            </a:r>
          </a:p>
          <a:p>
            <a:pPr lvl="1">
              <a:lnSpc>
                <a:spcPct val="90000"/>
              </a:lnSpc>
            </a:pPr>
            <a:r>
              <a:rPr lang="en-US" dirty="0" smtClean="0"/>
              <a:t>Sequence activities</a:t>
            </a:r>
          </a:p>
          <a:p>
            <a:pPr lvl="1">
              <a:lnSpc>
                <a:spcPct val="90000"/>
              </a:lnSpc>
            </a:pPr>
            <a:r>
              <a:rPr lang="en-US" dirty="0" smtClean="0"/>
              <a:t>Estimate activity resources</a:t>
            </a:r>
          </a:p>
          <a:p>
            <a:pPr lvl="1">
              <a:lnSpc>
                <a:spcPct val="90000"/>
              </a:lnSpc>
            </a:pPr>
            <a:r>
              <a:rPr lang="en-US" dirty="0" smtClean="0"/>
              <a:t>Estimate activity durations</a:t>
            </a:r>
          </a:p>
          <a:p>
            <a:pPr lvl="1">
              <a:lnSpc>
                <a:spcPct val="90000"/>
              </a:lnSpc>
            </a:pPr>
            <a:r>
              <a:rPr lang="en-US" dirty="0" smtClean="0"/>
              <a:t>Develop schedule</a:t>
            </a:r>
          </a:p>
          <a:p>
            <a:pPr lvl="1">
              <a:lnSpc>
                <a:spcPct val="90000"/>
              </a:lnSpc>
            </a:pPr>
            <a:r>
              <a:rPr lang="en-US" dirty="0" smtClean="0"/>
              <a:t>Control schedule</a:t>
            </a:r>
          </a:p>
        </p:txBody>
      </p:sp>
      <p:sp>
        <p:nvSpPr>
          <p:cNvPr id="63490" name="Rectangle 2"/>
          <p:cNvSpPr>
            <a:spLocks noGrp="1" noChangeArrowheads="1"/>
          </p:cNvSpPr>
          <p:nvPr>
            <p:ph type="title"/>
          </p:nvPr>
        </p:nvSpPr>
        <p:spPr>
          <a:xfrm>
            <a:off x="381000" y="274638"/>
            <a:ext cx="8305800" cy="792162"/>
          </a:xfrm>
        </p:spPr>
        <p:txBody>
          <a:bodyPr/>
          <a:lstStyle/>
          <a:p>
            <a:r>
              <a:rPr lang="en-US" dirty="0" smtClean="0"/>
              <a:t>Chapter Summary</a:t>
            </a:r>
          </a:p>
        </p:txBody>
      </p:sp>
      <p:sp>
        <p:nvSpPr>
          <p:cNvPr id="6" name="Slide Number Placeholder 5"/>
          <p:cNvSpPr>
            <a:spLocks noGrp="1"/>
          </p:cNvSpPr>
          <p:nvPr>
            <p:ph type="sldNum" sz="quarter" idx="11"/>
          </p:nvPr>
        </p:nvSpPr>
        <p:spPr/>
        <p:txBody>
          <a:bodyPr/>
          <a:lstStyle/>
          <a:p>
            <a:pPr>
              <a:defRPr/>
            </a:pPr>
            <a:fld id="{169144F6-8D6B-43D0-ACD9-CBCF47EB473B}" type="slidenum">
              <a:rPr lang="en-US" smtClean="0"/>
              <a:pPr>
                <a:defRPr/>
              </a:pPr>
              <a:t>99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barn(inVertical)">
                                      <p:cBhvr>
                                        <p:cTn id="7" dur="5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barn(inVertical)">
                                      <p:cBhvr>
                                        <p:cTn id="12" dur="500"/>
                                        <p:tgtEl>
                                          <p:spTgt spid="63491">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animEffect transition="in" filter="barn(inVertical)">
                                      <p:cBhvr>
                                        <p:cTn id="15" dur="500"/>
                                        <p:tgtEl>
                                          <p:spTgt spid="6349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3491">
                                            <p:txEl>
                                              <p:pRg st="3" end="3"/>
                                            </p:txEl>
                                          </p:spTgt>
                                        </p:tgtEl>
                                        <p:attrNameLst>
                                          <p:attrName>style.visibility</p:attrName>
                                        </p:attrNameLst>
                                      </p:cBhvr>
                                      <p:to>
                                        <p:strVal val="visible"/>
                                      </p:to>
                                    </p:set>
                                    <p:animEffect transition="in" filter="wipe(down)">
                                      <p:cBhvr>
                                        <p:cTn id="20" dur="500"/>
                                        <p:tgtEl>
                                          <p:spTgt spid="6349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3491">
                                            <p:txEl>
                                              <p:pRg st="4" end="4"/>
                                            </p:txEl>
                                          </p:spTgt>
                                        </p:tgtEl>
                                        <p:attrNameLst>
                                          <p:attrName>style.visibility</p:attrName>
                                        </p:attrNameLst>
                                      </p:cBhvr>
                                      <p:to>
                                        <p:strVal val="visible"/>
                                      </p:to>
                                    </p:set>
                                    <p:animEffect transition="in" filter="barn(inVertical)">
                                      <p:cBhvr>
                                        <p:cTn id="25" dur="500"/>
                                        <p:tgtEl>
                                          <p:spTgt spid="6349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3491">
                                            <p:txEl>
                                              <p:pRg st="5" end="5"/>
                                            </p:txEl>
                                          </p:spTgt>
                                        </p:tgtEl>
                                        <p:attrNameLst>
                                          <p:attrName>style.visibility</p:attrName>
                                        </p:attrNameLst>
                                      </p:cBhvr>
                                      <p:to>
                                        <p:strVal val="visible"/>
                                      </p:to>
                                    </p:set>
                                    <p:animEffect transition="in" filter="barn(inVertical)">
                                      <p:cBhvr>
                                        <p:cTn id="30" dur="500"/>
                                        <p:tgtEl>
                                          <p:spTgt spid="6349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3491">
                                            <p:txEl>
                                              <p:pRg st="6" end="6"/>
                                            </p:txEl>
                                          </p:spTgt>
                                        </p:tgtEl>
                                        <p:attrNameLst>
                                          <p:attrName>style.visibility</p:attrName>
                                        </p:attrNameLst>
                                      </p:cBhvr>
                                      <p:to>
                                        <p:strVal val="visible"/>
                                      </p:to>
                                    </p:set>
                                    <p:animEffect transition="in" filter="wipe(down)">
                                      <p:cBhvr>
                                        <p:cTn id="35" dur="500"/>
                                        <p:tgtEl>
                                          <p:spTgt spid="6349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63491">
                                            <p:txEl>
                                              <p:pRg st="7" end="7"/>
                                            </p:txEl>
                                          </p:spTgt>
                                        </p:tgtEl>
                                        <p:attrNameLst>
                                          <p:attrName>style.visibility</p:attrName>
                                        </p:attrNameLst>
                                      </p:cBhvr>
                                      <p:to>
                                        <p:strVal val="visible"/>
                                      </p:to>
                                    </p:set>
                                    <p:animEffect transition="in" filter="barn(inVertical)">
                                      <p:cBhvr>
                                        <p:cTn id="40" dur="500"/>
                                        <p:tgtEl>
                                          <p:spTgt spid="6349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3491">
                                            <p:txEl>
                                              <p:pRg st="8" end="8"/>
                                            </p:txEl>
                                          </p:spTgt>
                                        </p:tgtEl>
                                        <p:attrNameLst>
                                          <p:attrName>style.visibility</p:attrName>
                                        </p:attrNameLst>
                                      </p:cBhvr>
                                      <p:to>
                                        <p:strVal val="visible"/>
                                      </p:to>
                                    </p:set>
                                    <p:animEffect transition="in" filter="wipe(down)">
                                      <p:cBhvr>
                                        <p:cTn id="45" dur="500"/>
                                        <p:tgtEl>
                                          <p:spTgt spid="634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6650</TotalTime>
  <Words>4789</Words>
  <Application>Microsoft Office PowerPoint</Application>
  <PresentationFormat>On-screen Show (4:3)</PresentationFormat>
  <Paragraphs>943</Paragraphs>
  <Slides>99</Slides>
  <Notes>14</Notes>
  <HiddenSlides>3</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99</vt:i4>
      </vt:variant>
    </vt:vector>
  </HeadingPairs>
  <TitlesOfParts>
    <vt:vector size="102" baseType="lpstr">
      <vt:lpstr>Custom Design</vt:lpstr>
      <vt:lpstr>Theme1</vt:lpstr>
      <vt:lpstr>Document</vt:lpstr>
      <vt:lpstr>Chapter 6: Project Time Management</vt:lpstr>
      <vt:lpstr>PMI Student Chapter Meeting Tonight</vt:lpstr>
      <vt:lpstr>Review Questions 1</vt:lpstr>
      <vt:lpstr>Review Questions 2</vt:lpstr>
      <vt:lpstr>Review Question 3</vt:lpstr>
      <vt:lpstr>Review Question 4</vt:lpstr>
      <vt:lpstr>Review Question 5</vt:lpstr>
      <vt:lpstr>Review question 6</vt:lpstr>
      <vt:lpstr>Review Question 7</vt:lpstr>
      <vt:lpstr>Review Question 8</vt:lpstr>
      <vt:lpstr>Review Question 9</vt:lpstr>
      <vt:lpstr>Review Question 10</vt:lpstr>
      <vt:lpstr>Question 11</vt:lpstr>
      <vt:lpstr>Learning Objectives</vt:lpstr>
      <vt:lpstr>Learning Objectives</vt:lpstr>
      <vt:lpstr>Importance of Project Schedules</vt:lpstr>
      <vt:lpstr>Individual Work Styles and Cultural Differences Cause Schedule Conflicts</vt:lpstr>
      <vt:lpstr>Media Snapshot</vt:lpstr>
      <vt:lpstr>Project Time Management Processes</vt:lpstr>
      <vt:lpstr>Figure 6-1. Project Time Management Summary</vt:lpstr>
      <vt:lpstr>The Generic Process</vt:lpstr>
      <vt:lpstr>Plan Schedule Management Process</vt:lpstr>
      <vt:lpstr>PowerPoint Presentation</vt:lpstr>
      <vt:lpstr>Inputs</vt:lpstr>
      <vt:lpstr>Plan Schedule Management</vt:lpstr>
      <vt:lpstr>Define Activities Process</vt:lpstr>
      <vt:lpstr>Define Activities Process</vt:lpstr>
      <vt:lpstr>Activity Lists and Attributes</vt:lpstr>
      <vt:lpstr>Milestones</vt:lpstr>
      <vt:lpstr>What Went Wrong?</vt:lpstr>
      <vt:lpstr>Sequence Activities Process</vt:lpstr>
      <vt:lpstr>Sequence Activities Process</vt:lpstr>
      <vt:lpstr>Three types of Dependencies</vt:lpstr>
      <vt:lpstr>Another Taxonomy of Project Dependency Types</vt:lpstr>
      <vt:lpstr>PowerPoint Presentation</vt:lpstr>
      <vt:lpstr>PowerPoint Presentation</vt:lpstr>
      <vt:lpstr>Precedence Diagramming Method</vt:lpstr>
      <vt:lpstr>Activity-on-Arrow (AOA) Method Arrow Diagramming Method (ADM)</vt:lpstr>
      <vt:lpstr>Network Diagrams</vt:lpstr>
      <vt:lpstr>Figure 6-2. Network Diagram for Project X</vt:lpstr>
      <vt:lpstr>Arrow Diagramming Method (ADM)</vt:lpstr>
      <vt:lpstr>Process for Creating AOA Diagrams</vt:lpstr>
      <vt:lpstr>Precedence Diagramming Method (PDM)</vt:lpstr>
      <vt:lpstr>Figure 6-3. Task Dependency Types</vt:lpstr>
      <vt:lpstr>Figure 6-4. Sample PDM Network Diagram</vt:lpstr>
      <vt:lpstr>Estimate Activity Resources Process</vt:lpstr>
      <vt:lpstr>Estimate Activity Resources Process</vt:lpstr>
      <vt:lpstr>Project Documents</vt:lpstr>
      <vt:lpstr>Estimate Activity Duration Process</vt:lpstr>
      <vt:lpstr>Estimate Activity Duration Process</vt:lpstr>
      <vt:lpstr>PowerPoint Presentation</vt:lpstr>
      <vt:lpstr>Three-Point Estimates</vt:lpstr>
      <vt:lpstr>Develop the Schedule Process</vt:lpstr>
      <vt:lpstr>Develop Schedule Process</vt:lpstr>
      <vt:lpstr>Gantt Charts</vt:lpstr>
      <vt:lpstr>Figure 6-5. Gantt Chart for Project X</vt:lpstr>
      <vt:lpstr>Figure 6-6. Gantt Chart for Software Launch Project</vt:lpstr>
      <vt:lpstr>Adding Milestones to Gantt Charts</vt:lpstr>
      <vt:lpstr>Two Methods for Scheduling</vt:lpstr>
      <vt:lpstr>Best Practice</vt:lpstr>
      <vt:lpstr>Figure 6-7. Sample Tracking Gantt Chart</vt:lpstr>
      <vt:lpstr>Critical Path Method (CPM)</vt:lpstr>
      <vt:lpstr>Calculating the Critical Path</vt:lpstr>
      <vt:lpstr>Figure 6-8.  Determining the Critical Path for Project X</vt:lpstr>
      <vt:lpstr>More on the Critical Path</vt:lpstr>
      <vt:lpstr>Critical Path Method Network</vt:lpstr>
      <vt:lpstr>Forward Pass Computation</vt:lpstr>
      <vt:lpstr>Backward Pass Computation</vt:lpstr>
      <vt:lpstr>Determining Total Slack</vt:lpstr>
      <vt:lpstr>Using Critical Path Analysis to Make Schedule Trade-offs</vt:lpstr>
      <vt:lpstr>Figure 6-9. Calculating Early and Late Start and Finish Dates</vt:lpstr>
      <vt:lpstr>WBS/Work Package to Network (cont’d)</vt:lpstr>
      <vt:lpstr>Constructing a Project Network</vt:lpstr>
      <vt:lpstr>Constructing a Project Network (cont’d)</vt:lpstr>
      <vt:lpstr>Constructing a Project Network (cont’d)</vt:lpstr>
      <vt:lpstr>Basic Rules to Follow in Developing  Project Networks</vt:lpstr>
      <vt:lpstr>Activity-on-Node Fundamentals</vt:lpstr>
      <vt:lpstr>Activity-on-Node Fundamentals (cont’d)</vt:lpstr>
      <vt:lpstr>Koll Business Center—Partial Network</vt:lpstr>
      <vt:lpstr>Koll Business Center—Complete Network</vt:lpstr>
      <vt:lpstr>Table 6-1. Free and Total Float or Slack for Project X</vt:lpstr>
      <vt:lpstr>Using the Critical Path to Shorten a Project Schedule</vt:lpstr>
      <vt:lpstr>Importance of Updating Critical Path Data</vt:lpstr>
      <vt:lpstr>Critical Chain Scheduling</vt:lpstr>
      <vt:lpstr>Figures 6-10.a and b. Multitasking Example</vt:lpstr>
      <vt:lpstr>Buffers and Critical Chain</vt:lpstr>
      <vt:lpstr>Figure 6-11. Example of Critical Chain Scheduling</vt:lpstr>
      <vt:lpstr>Program Evaluation and Review Technique (PERT)</vt:lpstr>
      <vt:lpstr>PERT Formula and Example</vt:lpstr>
      <vt:lpstr>Schedule Control Suggestions</vt:lpstr>
      <vt:lpstr>Control Schedule Process</vt:lpstr>
      <vt:lpstr>Control Schedule Process</vt:lpstr>
      <vt:lpstr>Reality Checks on Scheduling</vt:lpstr>
      <vt:lpstr>Working with People Issues</vt:lpstr>
      <vt:lpstr>Global Issues</vt:lpstr>
      <vt:lpstr>Using Software to Assist in Time Management</vt:lpstr>
      <vt:lpstr>What Went Right?</vt:lpstr>
      <vt:lpstr>Words of Caution on Using Project Management Software</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Burns, Jim</cp:lastModifiedBy>
  <cp:revision>212</cp:revision>
  <dcterms:created xsi:type="dcterms:W3CDTF">2001-07-05T23:10:12Z</dcterms:created>
  <dcterms:modified xsi:type="dcterms:W3CDTF">2017-02-28T13:29:13Z</dcterms:modified>
</cp:coreProperties>
</file>