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831" r:id="rId2"/>
  </p:sldMasterIdLst>
  <p:notesMasterIdLst>
    <p:notesMasterId r:id="rId64"/>
  </p:notesMasterIdLst>
  <p:handoutMasterIdLst>
    <p:handoutMasterId r:id="rId65"/>
  </p:handoutMasterIdLst>
  <p:sldIdLst>
    <p:sldId id="257" r:id="rId3"/>
    <p:sldId id="400" r:id="rId4"/>
    <p:sldId id="334" r:id="rId5"/>
    <p:sldId id="335" r:id="rId6"/>
    <p:sldId id="336" r:id="rId7"/>
    <p:sldId id="337" r:id="rId8"/>
    <p:sldId id="364" r:id="rId9"/>
    <p:sldId id="382" r:id="rId10"/>
    <p:sldId id="383" r:id="rId11"/>
    <p:sldId id="375" r:id="rId12"/>
    <p:sldId id="384" r:id="rId13"/>
    <p:sldId id="385" r:id="rId14"/>
    <p:sldId id="386" r:id="rId15"/>
    <p:sldId id="387" r:id="rId16"/>
    <p:sldId id="388" r:id="rId17"/>
    <p:sldId id="376" r:id="rId18"/>
    <p:sldId id="377" r:id="rId19"/>
    <p:sldId id="368" r:id="rId20"/>
    <p:sldId id="372" r:id="rId21"/>
    <p:sldId id="389" r:id="rId22"/>
    <p:sldId id="390" r:id="rId23"/>
    <p:sldId id="391" r:id="rId24"/>
    <p:sldId id="369" r:id="rId25"/>
    <p:sldId id="378" r:id="rId26"/>
    <p:sldId id="370" r:id="rId27"/>
    <p:sldId id="371" r:id="rId28"/>
    <p:sldId id="341" r:id="rId29"/>
    <p:sldId id="392" r:id="rId30"/>
    <p:sldId id="393" r:id="rId31"/>
    <p:sldId id="379" r:id="rId32"/>
    <p:sldId id="342" r:id="rId33"/>
    <p:sldId id="343" r:id="rId34"/>
    <p:sldId id="344" r:id="rId35"/>
    <p:sldId id="394" r:id="rId36"/>
    <p:sldId id="395" r:id="rId37"/>
    <p:sldId id="345" r:id="rId38"/>
    <p:sldId id="346" r:id="rId39"/>
    <p:sldId id="348" r:id="rId40"/>
    <p:sldId id="349" r:id="rId41"/>
    <p:sldId id="350" r:id="rId42"/>
    <p:sldId id="351" r:id="rId43"/>
    <p:sldId id="352" r:id="rId44"/>
    <p:sldId id="374" r:id="rId45"/>
    <p:sldId id="354" r:id="rId46"/>
    <p:sldId id="380" r:id="rId47"/>
    <p:sldId id="355" r:id="rId48"/>
    <p:sldId id="356" r:id="rId49"/>
    <p:sldId id="366" r:id="rId50"/>
    <p:sldId id="357" r:id="rId51"/>
    <p:sldId id="396" r:id="rId52"/>
    <p:sldId id="397" r:id="rId53"/>
    <p:sldId id="381" r:id="rId54"/>
    <p:sldId id="358" r:id="rId55"/>
    <p:sldId id="398" r:id="rId56"/>
    <p:sldId id="399" r:id="rId57"/>
    <p:sldId id="367" r:id="rId58"/>
    <p:sldId id="359" r:id="rId59"/>
    <p:sldId id="360" r:id="rId60"/>
    <p:sldId id="361" r:id="rId61"/>
    <p:sldId id="362" r:id="rId62"/>
    <p:sldId id="363" r:id="rId63"/>
  </p:sldIdLst>
  <p:sldSz cx="9144000" cy="6858000" type="screen4x3"/>
  <p:notesSz cx="6858000" cy="91440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walbe" initials="k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5B5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1887" autoAdjust="0"/>
  </p:normalViewPr>
  <p:slideViewPr>
    <p:cSldViewPr>
      <p:cViewPr varScale="1">
        <p:scale>
          <a:sx n="103" d="100"/>
          <a:sy n="103" d="100"/>
        </p:scale>
        <p:origin x="-12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atin typeface="Times New Roman" pitchFamily="18" charset="0"/>
              </a:defRPr>
            </a:lvl1pPr>
          </a:lstStyle>
          <a:p>
            <a:pPr>
              <a:defRPr/>
            </a:pPr>
            <a:endParaRPr lang="en-US" dirty="0"/>
          </a:p>
        </p:txBody>
      </p:sp>
      <p:sp>
        <p:nvSpPr>
          <p:cNvPr id="593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a:latin typeface="Times New Roman" pitchFamily="18" charset="0"/>
              </a:defRPr>
            </a:lvl1pPr>
          </a:lstStyle>
          <a:p>
            <a:pPr>
              <a:defRPr/>
            </a:pPr>
            <a:endParaRPr lang="en-US" dirty="0"/>
          </a:p>
        </p:txBody>
      </p:sp>
      <p:sp>
        <p:nvSpPr>
          <p:cNvPr id="593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a:latin typeface="Times New Roman" pitchFamily="18" charset="0"/>
              </a:defRPr>
            </a:lvl1pPr>
          </a:lstStyle>
          <a:p>
            <a:pPr>
              <a:defRPr/>
            </a:pPr>
            <a:endParaRPr lang="en-US" dirty="0"/>
          </a:p>
        </p:txBody>
      </p:sp>
      <p:sp>
        <p:nvSpPr>
          <p:cNvPr id="593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a:latin typeface="Times New Roman" pitchFamily="18" charset="0"/>
              </a:defRPr>
            </a:lvl1pPr>
          </a:lstStyle>
          <a:p>
            <a:pPr>
              <a:defRPr/>
            </a:pPr>
            <a:fld id="{C65B926E-4E70-4E7C-A492-D0CDF3C7E1CF}" type="slidenum">
              <a:rPr lang="en-US"/>
              <a:pPr>
                <a:defRPr/>
              </a:pPr>
              <a:t>‹#›</a:t>
            </a:fld>
            <a:endParaRPr lang="en-US" dirty="0"/>
          </a:p>
        </p:txBody>
      </p:sp>
    </p:spTree>
    <p:extLst>
      <p:ext uri="{BB962C8B-B14F-4D97-AF65-F5344CB8AC3E}">
        <p14:creationId xmlns:p14="http://schemas.microsoft.com/office/powerpoint/2010/main" val="3321804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atin typeface="Times New Roman" pitchFamily="18" charset="0"/>
              </a:defRPr>
            </a:lvl1pPr>
          </a:lstStyle>
          <a:p>
            <a:pPr>
              <a:defRPr/>
            </a:pPr>
            <a:endParaRPr lang="en-US" dirty="0"/>
          </a:p>
        </p:txBody>
      </p:sp>
      <p:sp>
        <p:nvSpPr>
          <p:cNvPr id="368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a:latin typeface="Times New Roman" pitchFamily="18" charset="0"/>
              </a:defRPr>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a:latin typeface="Times New Roman" pitchFamily="18" charset="0"/>
              </a:defRPr>
            </a:lvl1pPr>
          </a:lstStyle>
          <a:p>
            <a:pPr>
              <a:defRPr/>
            </a:pPr>
            <a:endParaRPr lang="en-US" dirty="0"/>
          </a:p>
        </p:txBody>
      </p:sp>
      <p:sp>
        <p:nvSpPr>
          <p:cNvPr id="368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a:latin typeface="Times New Roman" pitchFamily="18" charset="0"/>
              </a:defRPr>
            </a:lvl1pPr>
          </a:lstStyle>
          <a:p>
            <a:pPr>
              <a:defRPr/>
            </a:pPr>
            <a:fld id="{FB628D5B-A7C7-42E0-BFEE-8A6E6DE4D620}" type="slidenum">
              <a:rPr lang="en-US"/>
              <a:pPr>
                <a:defRPr/>
              </a:pPr>
              <a:t>‹#›</a:t>
            </a:fld>
            <a:endParaRPr lang="en-US" dirty="0"/>
          </a:p>
        </p:txBody>
      </p:sp>
    </p:spTree>
    <p:extLst>
      <p:ext uri="{BB962C8B-B14F-4D97-AF65-F5344CB8AC3E}">
        <p14:creationId xmlns:p14="http://schemas.microsoft.com/office/powerpoint/2010/main" val="2182300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endParaRPr lang="en-US" dirty="0" smtClean="0"/>
          </a:p>
        </p:txBody>
      </p:sp>
      <p:sp>
        <p:nvSpPr>
          <p:cNvPr id="45060" name="Slide Number Placeholder 3"/>
          <p:cNvSpPr>
            <a:spLocks noGrp="1"/>
          </p:cNvSpPr>
          <p:nvPr>
            <p:ph type="sldNum" sz="quarter" idx="5"/>
          </p:nvPr>
        </p:nvSpPr>
        <p:spPr>
          <a:noFill/>
        </p:spPr>
        <p:txBody>
          <a:bodyPr/>
          <a:lstStyle/>
          <a:p>
            <a:fld id="{135203A4-082A-4448-BDB0-5CDB74643CD1}" type="slidenum">
              <a:rPr lang="en-US" smtClean="0"/>
              <a:pPr/>
              <a:t>1</a:t>
            </a:fld>
            <a:endParaRPr lang="en-US" dirty="0" smtClean="0"/>
          </a:p>
        </p:txBody>
      </p:sp>
    </p:spTree>
    <p:extLst>
      <p:ext uri="{BB962C8B-B14F-4D97-AF65-F5344CB8AC3E}">
        <p14:creationId xmlns:p14="http://schemas.microsoft.com/office/powerpoint/2010/main" val="220420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BEED858-41DD-4669-ACD0-0FE909D2C421}"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ED8AF82-58A6-4B0A-99BE-3E241868A7E5}"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03D3F4-A0D0-405E-A767-F9A123F7238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grpSp>
        <p:nvGrpSpPr>
          <p:cNvPr id="2"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dirty="0"/>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r>
              <a:rPr lang="en-US" dirty="0" smtClean="0"/>
              <a:t>Information Technology Project Management, Eighth Edition</a:t>
            </a:r>
            <a:endParaRPr lang="en-US" dirty="0"/>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D5381041-9C54-49A7-A924-29D217AD23DC}"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21"/>
          <p:cNvSpPr txBox="1">
            <a:spLocks/>
          </p:cNvSpPr>
          <p:nvPr/>
        </p:nvSpPr>
        <p:spPr>
          <a:xfrm>
            <a:off x="5486400" y="6492875"/>
            <a:ext cx="1600200" cy="365125"/>
          </a:xfrm>
          <a:prstGeom prst="rect">
            <a:avLst/>
          </a:prstGeom>
        </p:spPr>
        <p:txBody>
          <a:bodyPr anchor="b"/>
          <a:lstStyle>
            <a:lvl1pPr algn="l">
              <a:buFontTx/>
              <a:buNone/>
              <a:defRPr smtClean="0"/>
            </a:lvl1pPr>
          </a:lstStyle>
          <a:p>
            <a:pPr>
              <a:defRPr/>
            </a:pPr>
            <a:r>
              <a:rPr lang="en-US" sz="1200" dirty="0">
                <a:latin typeface="+mn-lt"/>
              </a:rPr>
              <a:t>Copyright </a:t>
            </a:r>
            <a:r>
              <a:rPr lang="en-US" sz="1200" dirty="0" smtClean="0">
                <a:latin typeface="+mn-lt"/>
              </a:rPr>
              <a:t>2016</a:t>
            </a:r>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rtlCol="0"/>
          <a:lstStyle>
            <a:extLst/>
          </a:lstStyle>
          <a:p>
            <a:r>
              <a:rPr lang="en-US" smtClean="0"/>
              <a:t>Click to edit Master title style</a:t>
            </a:r>
            <a:endParaRPr lang="en-US" dirty="0"/>
          </a:p>
        </p:txBody>
      </p:sp>
      <p:sp>
        <p:nvSpPr>
          <p:cNvPr id="5" name="Footer Placeholder 21"/>
          <p:cNvSpPr>
            <a:spLocks noGrp="1"/>
          </p:cNvSpPr>
          <p:nvPr>
            <p:ph type="ftr" sz="quarter" idx="10"/>
          </p:nvPr>
        </p:nvSpPr>
        <p:spPr>
          <a:xfrm>
            <a:off x="0" y="6492875"/>
            <a:ext cx="2590800" cy="365125"/>
          </a:xfrm>
        </p:spPr>
        <p:txBody>
          <a:bodyPr/>
          <a:lstStyle>
            <a:lvl1pPr algn="l">
              <a:buFontTx/>
              <a:buNone/>
              <a:defRPr sz="1200">
                <a:latin typeface="+mn-lt"/>
              </a:defRPr>
            </a:lvl1pPr>
          </a:lstStyle>
          <a:p>
            <a:pPr>
              <a:defRPr/>
            </a:pPr>
            <a:r>
              <a:rPr lang="en-US" dirty="0" smtClean="0"/>
              <a:t>Information Technology Project Management, Eighth Edition</a:t>
            </a:r>
            <a:endParaRPr lang="en-US" dirty="0"/>
          </a:p>
        </p:txBody>
      </p:sp>
      <p:sp>
        <p:nvSpPr>
          <p:cNvPr id="6" name="Slide Number Placeholder 17"/>
          <p:cNvSpPr>
            <a:spLocks noGrp="1"/>
          </p:cNvSpPr>
          <p:nvPr>
            <p:ph type="sldNum" sz="quarter" idx="11"/>
          </p:nvPr>
        </p:nvSpPr>
        <p:spPr>
          <a:xfrm>
            <a:off x="8588375" y="6492875"/>
            <a:ext cx="555625" cy="365125"/>
          </a:xfrm>
        </p:spPr>
        <p:txBody>
          <a:bodyPr/>
          <a:lstStyle>
            <a:lvl1pPr>
              <a:buFontTx/>
              <a:buNone/>
              <a:defRPr sz="1200">
                <a:latin typeface="+mn-lt"/>
              </a:defRPr>
            </a:lvl1pPr>
          </a:lstStyle>
          <a:p>
            <a:pPr>
              <a:defRPr/>
            </a:pPr>
            <a:fld id="{676C0B31-47C3-49FD-8211-A1EA24F16913}"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dirty="0"/>
          </a:p>
        </p:txBody>
      </p:sp>
      <p:sp>
        <p:nvSpPr>
          <p:cNvPr id="7" name="Footer Placeholder 4"/>
          <p:cNvSpPr>
            <a:spLocks noGrp="1"/>
          </p:cNvSpPr>
          <p:nvPr>
            <p:ph type="ftr" sz="quarter" idx="11"/>
          </p:nvPr>
        </p:nvSpPr>
        <p:spPr/>
        <p:txBody>
          <a:bodyPr/>
          <a:lstStyle>
            <a:lvl1pPr>
              <a:defRPr/>
            </a:lvl1pPr>
            <a:extLst/>
          </a:lstStyle>
          <a:p>
            <a:pPr>
              <a:defRPr/>
            </a:pPr>
            <a:r>
              <a:rPr lang="en-US" dirty="0" smtClean="0"/>
              <a:t>Information Technology Project Management, Eighth Edition</a:t>
            </a:r>
            <a:endParaRPr lang="en-US" dirty="0"/>
          </a:p>
        </p:txBody>
      </p:sp>
      <p:sp>
        <p:nvSpPr>
          <p:cNvPr id="8" name="Slide Number Placeholder 5"/>
          <p:cNvSpPr>
            <a:spLocks noGrp="1"/>
          </p:cNvSpPr>
          <p:nvPr>
            <p:ph type="sldNum" sz="quarter" idx="12"/>
          </p:nvPr>
        </p:nvSpPr>
        <p:spPr/>
        <p:txBody>
          <a:bodyPr/>
          <a:lstStyle>
            <a:lvl1pPr>
              <a:defRPr/>
            </a:lvl1pPr>
            <a:extLst/>
          </a:lstStyle>
          <a:p>
            <a:pPr>
              <a:defRPr/>
            </a:pPr>
            <a:fld id="{056DBD78-0C1C-4E39-B25C-2D86EF841901}"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dirty="0"/>
          </a:p>
        </p:txBody>
      </p:sp>
      <p:sp>
        <p:nvSpPr>
          <p:cNvPr id="6" name="Footer Placeholder 5"/>
          <p:cNvSpPr>
            <a:spLocks noGrp="1"/>
          </p:cNvSpPr>
          <p:nvPr>
            <p:ph type="ftr" sz="quarter" idx="11"/>
          </p:nvPr>
        </p:nvSpPr>
        <p:spPr/>
        <p:txBody>
          <a:bodyPr/>
          <a:lstStyle>
            <a:lvl1pPr>
              <a:defRPr/>
            </a:lvl1pPr>
            <a:extLst/>
          </a:lstStyle>
          <a:p>
            <a:pPr>
              <a:defRPr/>
            </a:pPr>
            <a:r>
              <a:rPr lang="en-US" dirty="0" smtClean="0"/>
              <a:t>Information Technology Project Management, Eighth Edition</a:t>
            </a:r>
            <a:endParaRPr lang="en-US" dirty="0"/>
          </a:p>
        </p:txBody>
      </p:sp>
      <p:sp>
        <p:nvSpPr>
          <p:cNvPr id="7" name="Slide Number Placeholder 6"/>
          <p:cNvSpPr>
            <a:spLocks noGrp="1"/>
          </p:cNvSpPr>
          <p:nvPr>
            <p:ph type="sldNum" sz="quarter" idx="12"/>
          </p:nvPr>
        </p:nvSpPr>
        <p:spPr/>
        <p:txBody>
          <a:bodyPr/>
          <a:lstStyle>
            <a:lvl1pPr>
              <a:defRPr/>
            </a:lvl1pPr>
            <a:extLst/>
          </a:lstStyle>
          <a:p>
            <a:pPr>
              <a:defRPr/>
            </a:pPr>
            <a:fld id="{F4B7A325-B10B-44F9-8D64-D11C845FEE90}"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dirty="0"/>
          </a:p>
        </p:txBody>
      </p:sp>
      <p:sp>
        <p:nvSpPr>
          <p:cNvPr id="8" name="Footer Placeholder 7"/>
          <p:cNvSpPr>
            <a:spLocks noGrp="1"/>
          </p:cNvSpPr>
          <p:nvPr>
            <p:ph type="ftr" sz="quarter" idx="11"/>
          </p:nvPr>
        </p:nvSpPr>
        <p:spPr/>
        <p:txBody>
          <a:bodyPr/>
          <a:lstStyle>
            <a:lvl1pPr>
              <a:defRPr/>
            </a:lvl1pPr>
            <a:extLst/>
          </a:lstStyle>
          <a:p>
            <a:pPr>
              <a:defRPr/>
            </a:pPr>
            <a:r>
              <a:rPr lang="en-US" dirty="0" smtClean="0"/>
              <a:t>Information Technology Project Management, Eighth Edition</a:t>
            </a:r>
            <a:endParaRPr lang="en-US" dirty="0"/>
          </a:p>
        </p:txBody>
      </p:sp>
      <p:sp>
        <p:nvSpPr>
          <p:cNvPr id="9" name="Slide Number Placeholder 8"/>
          <p:cNvSpPr>
            <a:spLocks noGrp="1"/>
          </p:cNvSpPr>
          <p:nvPr>
            <p:ph type="sldNum" sz="quarter" idx="12"/>
          </p:nvPr>
        </p:nvSpPr>
        <p:spPr/>
        <p:txBody>
          <a:bodyPr/>
          <a:lstStyle>
            <a:lvl1pPr>
              <a:defRPr/>
            </a:lvl1pPr>
            <a:extLst/>
          </a:lstStyle>
          <a:p>
            <a:pPr>
              <a:defRPr/>
            </a:pPr>
            <a:fld id="{428A81CF-9A71-4B4A-A02C-DA98461234B2}"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dirty="0"/>
          </a:p>
        </p:txBody>
      </p:sp>
      <p:sp>
        <p:nvSpPr>
          <p:cNvPr id="4" name="Footer Placeholder 3"/>
          <p:cNvSpPr>
            <a:spLocks noGrp="1"/>
          </p:cNvSpPr>
          <p:nvPr>
            <p:ph type="ftr" sz="quarter" idx="11"/>
          </p:nvPr>
        </p:nvSpPr>
        <p:spPr/>
        <p:txBody>
          <a:bodyPr/>
          <a:lstStyle>
            <a:lvl1pPr>
              <a:defRPr/>
            </a:lvl1pPr>
            <a:extLst/>
          </a:lstStyle>
          <a:p>
            <a:pPr>
              <a:defRPr/>
            </a:pPr>
            <a:r>
              <a:rPr lang="en-US" dirty="0" smtClean="0"/>
              <a:t>Information Technology Project Management, Eighth Edition</a:t>
            </a:r>
            <a:endParaRPr lang="en-US" dirty="0"/>
          </a:p>
        </p:txBody>
      </p:sp>
      <p:sp>
        <p:nvSpPr>
          <p:cNvPr id="5" name="Slide Number Placeholder 4"/>
          <p:cNvSpPr>
            <a:spLocks noGrp="1"/>
          </p:cNvSpPr>
          <p:nvPr>
            <p:ph type="sldNum" sz="quarter" idx="12"/>
          </p:nvPr>
        </p:nvSpPr>
        <p:spPr/>
        <p:txBody>
          <a:bodyPr/>
          <a:lstStyle>
            <a:lvl1pPr>
              <a:defRPr/>
            </a:lvl1pPr>
            <a:extLst/>
          </a:lstStyle>
          <a:p>
            <a:pPr>
              <a:defRPr/>
            </a:pPr>
            <a:fld id="{07E326B0-0E99-4EB4-8F79-0134171EA74C}"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15E64789-22BD-4B66-9BFC-904BA6707DB0}"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dirty="0"/>
          </a:p>
        </p:txBody>
      </p:sp>
      <p:sp>
        <p:nvSpPr>
          <p:cNvPr id="6" name="Footer Placeholder 5"/>
          <p:cNvSpPr>
            <a:spLocks noGrp="1"/>
          </p:cNvSpPr>
          <p:nvPr>
            <p:ph type="ftr" sz="quarter" idx="11"/>
          </p:nvPr>
        </p:nvSpPr>
        <p:spPr/>
        <p:txBody>
          <a:bodyPr/>
          <a:lstStyle>
            <a:lvl1pPr>
              <a:defRPr/>
            </a:lvl1pPr>
            <a:extLst/>
          </a:lstStyle>
          <a:p>
            <a:pPr>
              <a:defRPr/>
            </a:pPr>
            <a:r>
              <a:rPr lang="en-US" dirty="0" smtClean="0"/>
              <a:t>Information Technology Project Management, Eighth Edition</a:t>
            </a:r>
            <a:endParaRPr lang="en-US" dirty="0"/>
          </a:p>
        </p:txBody>
      </p:sp>
      <p:sp>
        <p:nvSpPr>
          <p:cNvPr id="7" name="Slide Number Placeholder 6"/>
          <p:cNvSpPr>
            <a:spLocks noGrp="1"/>
          </p:cNvSpPr>
          <p:nvPr>
            <p:ph type="sldNum" sz="quarter" idx="12"/>
          </p:nvPr>
        </p:nvSpPr>
        <p:spPr/>
        <p:txBody>
          <a:bodyPr/>
          <a:lstStyle>
            <a:lvl1pPr>
              <a:defRPr/>
            </a:lvl1pPr>
            <a:extLst/>
          </a:lstStyle>
          <a:p>
            <a:pPr>
              <a:defRPr/>
            </a:pPr>
            <a:fld id="{420D16DA-79A3-43C0-A698-4D27A49B6CE6}"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0B4DA7-581C-40A3-BCB4-1307A955BB7E}"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6" name="Freeform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7" name="Right Triangle 6"/>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dirty="0"/>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r>
              <a:rPr lang="en-US" dirty="0" smtClean="0"/>
              <a:t>Information Technology Project Management, Eighth Edition</a:t>
            </a:r>
            <a:endParaRPr lang="en-US" dirty="0"/>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C14E0A1E-657D-490E-9262-79448EA48781}"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C5FA4337-D482-4795-909A-B265FCB8FB7E}"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DC3E4BF0-CDDD-45AA-8761-673D8D9691C1}"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B8358C7-1EB0-4EEF-A9D9-DA49F859DED0}"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4E9A965-858B-487F-8735-1765BCABB592}"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704951A-0E7C-4F14-91E3-D33D5B465BB5}"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F80014F-D774-4519-B844-A2F39E4FCBDA}"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394E5C8-07BC-403D-807B-67B7EC92173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CCE72DE-727C-44FD-8C4B-6A992740AEAE}"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Information Technology Project Management, Eighth Edition</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56261B2-E792-4CCC-9B27-651612F41BC4}" type="slidenum">
              <a:rPr lang="en-US"/>
              <a:pPr>
                <a:defRPr/>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nSpc>
                <a:spcPct val="90000"/>
              </a:lnSpc>
              <a:spcBef>
                <a:spcPct val="20000"/>
              </a:spcBef>
              <a:buFontTx/>
              <a:buChar char="•"/>
              <a:defRPr sz="1200">
                <a:solidFill>
                  <a:srgbClr val="898989"/>
                </a:solidFill>
                <a:latin typeface="Times New Roman" pitchFamily="18"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lnSpc>
                <a:spcPct val="90000"/>
              </a:lnSpc>
              <a:spcBef>
                <a:spcPct val="20000"/>
              </a:spcBef>
              <a:buFontTx/>
              <a:buChar char="•"/>
              <a:defRPr sz="1200">
                <a:solidFill>
                  <a:srgbClr val="898989"/>
                </a:solidFill>
                <a:latin typeface="Times New Roman" pitchFamily="18" charset="0"/>
              </a:defRPr>
            </a:lvl1pPr>
          </a:lstStyle>
          <a:p>
            <a:pPr>
              <a:defRPr/>
            </a:pPr>
            <a:r>
              <a:rPr lang="en-US" dirty="0" smtClean="0"/>
              <a:t>Information Technology Project Management, Eighth Edition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lnSpc>
                <a:spcPct val="90000"/>
              </a:lnSpc>
              <a:spcBef>
                <a:spcPct val="20000"/>
              </a:spcBef>
              <a:buFontTx/>
              <a:buChar char="•"/>
              <a:defRPr sz="1200">
                <a:solidFill>
                  <a:schemeClr val="tx1">
                    <a:tint val="75000"/>
                  </a:schemeClr>
                </a:solidFill>
                <a:latin typeface="Times New Roman" pitchFamily="18" charset="0"/>
              </a:defRPr>
            </a:lvl1pPr>
          </a:lstStyle>
          <a:p>
            <a:pPr>
              <a:defRPr/>
            </a:pPr>
            <a:fld id="{D3329071-3EF5-4489-AD01-960B23CCFC6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r>
              <a:rPr lang="en-US" dirty="0" smtClean="0"/>
              <a:t>Information Technology Project Management, Eighth Edition</a:t>
            </a: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3329071-3EF5-4489-AD01-960B23CCFC6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iming>
    <p:tnLst>
      <p:par>
        <p:cTn id="1" dur="indefinite" restart="never" nodeType="tmRoot"/>
      </p:par>
    </p:tnLst>
  </p:timing>
  <p:hf hdr="0" dt="0"/>
  <p:txStyles>
    <p:titleStyle>
      <a:lvl1pPr algn="l" rtl="0" eaLnBrk="1" fontAlgn="base" hangingPunct="1">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1" fontAlgn="base" hangingPunct="1">
        <a:spcBef>
          <a:spcPct val="0"/>
        </a:spcBef>
        <a:spcAft>
          <a:spcPct val="0"/>
        </a:spcAft>
        <a:defRPr sz="4100" b="1">
          <a:solidFill>
            <a:schemeClr val="tx2"/>
          </a:solidFill>
          <a:latin typeface="Arial" charset="0"/>
        </a:defRPr>
      </a:lvl2pPr>
      <a:lvl3pPr algn="l" rtl="0" eaLnBrk="1" fontAlgn="base" hangingPunct="1">
        <a:spcBef>
          <a:spcPct val="0"/>
        </a:spcBef>
        <a:spcAft>
          <a:spcPct val="0"/>
        </a:spcAft>
        <a:defRPr sz="4100" b="1">
          <a:solidFill>
            <a:schemeClr val="tx2"/>
          </a:solidFill>
          <a:latin typeface="Arial" charset="0"/>
        </a:defRPr>
      </a:lvl3pPr>
      <a:lvl4pPr algn="l" rtl="0" eaLnBrk="1" fontAlgn="base" hangingPunct="1">
        <a:spcBef>
          <a:spcPct val="0"/>
        </a:spcBef>
        <a:spcAft>
          <a:spcPct val="0"/>
        </a:spcAft>
        <a:defRPr sz="4100" b="1">
          <a:solidFill>
            <a:schemeClr val="tx2"/>
          </a:solidFill>
          <a:latin typeface="Arial" charset="0"/>
        </a:defRPr>
      </a:lvl4pPr>
      <a:lvl5pPr algn="l" rtl="0" eaLnBrk="1" fontAlgn="base" hangingPunct="1">
        <a:spcBef>
          <a:spcPct val="0"/>
        </a:spcBef>
        <a:spcAft>
          <a:spcPct val="0"/>
        </a:spcAft>
        <a:defRPr sz="4100" b="1">
          <a:solidFill>
            <a:schemeClr val="tx2"/>
          </a:solidFill>
          <a:latin typeface="Arial" charset="0"/>
        </a:defRPr>
      </a:lvl5pPr>
      <a:lvl6pPr marL="457200" algn="l" rtl="0" eaLnBrk="1" fontAlgn="base" hangingPunct="1">
        <a:spcBef>
          <a:spcPct val="0"/>
        </a:spcBef>
        <a:spcAft>
          <a:spcPct val="0"/>
        </a:spcAft>
        <a:defRPr sz="4100" b="1">
          <a:solidFill>
            <a:schemeClr val="tx2"/>
          </a:solidFill>
          <a:latin typeface="Lucida Sans Unicode" pitchFamily="34" charset="0"/>
        </a:defRPr>
      </a:lvl6pPr>
      <a:lvl7pPr marL="914400" algn="l" rtl="0" eaLnBrk="1" fontAlgn="base" hangingPunct="1">
        <a:spcBef>
          <a:spcPct val="0"/>
        </a:spcBef>
        <a:spcAft>
          <a:spcPct val="0"/>
        </a:spcAft>
        <a:defRPr sz="4100" b="1">
          <a:solidFill>
            <a:schemeClr val="tx2"/>
          </a:solidFill>
          <a:latin typeface="Lucida Sans Unicode" pitchFamily="34" charset="0"/>
        </a:defRPr>
      </a:lvl7pPr>
      <a:lvl8pPr marL="1371600" algn="l" rtl="0" eaLnBrk="1" fontAlgn="base" hangingPunct="1">
        <a:spcBef>
          <a:spcPct val="0"/>
        </a:spcBef>
        <a:spcAft>
          <a:spcPct val="0"/>
        </a:spcAft>
        <a:defRPr sz="4100" b="1">
          <a:solidFill>
            <a:schemeClr val="tx2"/>
          </a:solidFill>
          <a:latin typeface="Lucida Sans Unicode" pitchFamily="34" charset="0"/>
        </a:defRPr>
      </a:lvl8pPr>
      <a:lvl9pPr marL="1828800" algn="l" rtl="0" eaLnBrk="1" fontAlgn="base" hangingPunct="1">
        <a:spcBef>
          <a:spcPct val="0"/>
        </a:spcBef>
        <a:spcAft>
          <a:spcPct val="0"/>
        </a:spcAft>
        <a:defRPr sz="4100" b="1">
          <a:solidFill>
            <a:schemeClr val="tx2"/>
          </a:solidFill>
          <a:latin typeface="Lucida Sans Unicode" pitchFamily="34" charset="0"/>
        </a:defRPr>
      </a:lvl9pPr>
      <a:extLst/>
    </p:titleStyle>
    <p:body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mailto:ISQS4350@gmail.com"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hyperlink" Target="http://www.myki.com.au/"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1295400"/>
            <a:ext cx="8305800" cy="1349375"/>
          </a:xfrm>
        </p:spPr>
        <p:txBody>
          <a:bodyPr>
            <a:noAutofit/>
          </a:bodyPr>
          <a:lstStyle/>
          <a:p>
            <a:pPr eaLnBrk="1" fontAlgn="auto" hangingPunct="1">
              <a:spcAft>
                <a:spcPts val="0"/>
              </a:spcAft>
              <a:defRPr/>
            </a:pPr>
            <a:r>
              <a:rPr>
                <a:effectLst>
                  <a:outerShdw blurRad="38100" dist="38100" dir="2700000" algn="tl">
                    <a:srgbClr val="FFFFFF"/>
                  </a:outerShdw>
                </a:effectLst>
                <a:latin typeface="Arial Rounded MT Bold" pitchFamily="34" charset="0"/>
              </a:rPr>
              <a:t>Chapter </a:t>
            </a:r>
            <a:r>
              <a:rPr smtClean="0">
                <a:effectLst>
                  <a:outerShdw blurRad="38100" dist="38100" dir="2700000" algn="tl">
                    <a:srgbClr val="FFFFFF"/>
                  </a:outerShdw>
                </a:effectLst>
                <a:latin typeface="Arial Rounded MT Bold" pitchFamily="34" charset="0"/>
              </a:rPr>
              <a:t>5:</a:t>
            </a:r>
            <a:r>
              <a:rPr>
                <a:effectLst>
                  <a:outerShdw blurRad="38100" dist="38100" dir="2700000" algn="tl">
                    <a:srgbClr val="FFFFFF"/>
                  </a:outerShdw>
                </a:effectLst>
                <a:latin typeface="Arial Rounded MT Bold" pitchFamily="34" charset="0"/>
              </a:rPr>
              <a:t/>
            </a:r>
            <a:br>
              <a:rPr>
                <a:effectLst>
                  <a:outerShdw blurRad="38100" dist="38100" dir="2700000" algn="tl">
                    <a:srgbClr val="FFFFFF"/>
                  </a:outerShdw>
                </a:effectLst>
                <a:latin typeface="Arial Rounded MT Bold" pitchFamily="34" charset="0"/>
              </a:rPr>
            </a:br>
            <a:r>
              <a:rPr smtClean="0">
                <a:effectLst>
                  <a:outerShdw blurRad="38100" dist="38100" dir="2700000" algn="tl">
                    <a:srgbClr val="FFFFFF"/>
                  </a:outerShdw>
                </a:effectLst>
                <a:latin typeface="Arial Rounded MT Bold" pitchFamily="34" charset="0"/>
              </a:rPr>
              <a:t>Project Scope Management</a:t>
            </a:r>
            <a:endParaRPr>
              <a:effectLst>
                <a:outerShdw blurRad="38100" dist="38100" dir="2700000" algn="tl">
                  <a:srgbClr val="FFFFFF"/>
                </a:outerShdw>
              </a:effectLst>
              <a:latin typeface="Arial Rounded MT Bold" pitchFamily="34" charset="0"/>
            </a:endParaRPr>
          </a:p>
        </p:txBody>
      </p:sp>
      <p:sp>
        <p:nvSpPr>
          <p:cNvPr id="5" name="Rectangle 3"/>
          <p:cNvSpPr>
            <a:spLocks noChangeArrowheads="1"/>
          </p:cNvSpPr>
          <p:nvPr/>
        </p:nvSpPr>
        <p:spPr bwMode="auto">
          <a:xfrm>
            <a:off x="152400" y="3657600"/>
            <a:ext cx="5791200" cy="1349375"/>
          </a:xfrm>
          <a:prstGeom prst="rect">
            <a:avLst/>
          </a:prstGeom>
          <a:noFill/>
          <a:ln w="9525">
            <a:noFill/>
            <a:miter lim="800000"/>
            <a:headEnd/>
            <a:tailEnd/>
          </a:ln>
          <a:effectLst/>
        </p:spPr>
        <p:txBody>
          <a:bodyPr/>
          <a:lstStyle/>
          <a:p>
            <a:pPr>
              <a:defRPr/>
            </a:pPr>
            <a:r>
              <a:rPr lang="en-US" sz="2800" b="1" dirty="0">
                <a:solidFill>
                  <a:schemeClr val="tx2"/>
                </a:solidFill>
                <a:effectLst>
                  <a:outerShdw blurRad="38100" dist="38100" dir="2700000" algn="tl">
                    <a:srgbClr val="FFFFFF"/>
                  </a:outerShdw>
                </a:effectLst>
                <a:latin typeface="Arial Rounded MT Bold" pitchFamily="34" charset="0"/>
                <a:ea typeface="+mj-ea"/>
                <a:cs typeface="+mj-cs"/>
              </a:rPr>
              <a:t>Information Technology Project </a:t>
            </a:r>
            <a:r>
              <a:rPr lang="en-US" sz="2800" b="1" dirty="0" smtClean="0">
                <a:solidFill>
                  <a:schemeClr val="tx2"/>
                </a:solidFill>
                <a:effectLst>
                  <a:outerShdw blurRad="38100" dist="38100" dir="2700000" algn="tl">
                    <a:srgbClr val="FFFFFF"/>
                  </a:outerShdw>
                </a:effectLst>
                <a:latin typeface="Arial Rounded MT Bold" pitchFamily="34" charset="0"/>
                <a:ea typeface="+mj-ea"/>
                <a:cs typeface="+mj-cs"/>
              </a:rPr>
              <a:t>Management, Eighth Edition</a:t>
            </a:r>
            <a:endParaRPr lang="en-US" sz="2800" b="1" dirty="0">
              <a:solidFill>
                <a:schemeClr val="tx2"/>
              </a:solidFill>
              <a:effectLst>
                <a:outerShdw blurRad="38100" dist="38100" dir="2700000" algn="tl">
                  <a:srgbClr val="FFFFFF"/>
                </a:outerShdw>
              </a:effectLst>
              <a:latin typeface="Arial Rounded MT Bold" pitchFamily="34" charset="0"/>
              <a:ea typeface="+mj-ea"/>
              <a:cs typeface="+mj-cs"/>
            </a:endParaRPr>
          </a:p>
        </p:txBody>
      </p:sp>
      <p:sp>
        <p:nvSpPr>
          <p:cNvPr id="7" name="TextBox 6"/>
          <p:cNvSpPr txBox="1"/>
          <p:nvPr/>
        </p:nvSpPr>
        <p:spPr>
          <a:xfrm>
            <a:off x="304800" y="5791200"/>
            <a:ext cx="4793300" cy="430887"/>
          </a:xfrm>
          <a:prstGeom prst="rect">
            <a:avLst/>
          </a:prstGeom>
          <a:noFill/>
        </p:spPr>
        <p:txBody>
          <a:bodyPr wrap="none" rtlCol="0">
            <a:spAutoFit/>
          </a:bodyPr>
          <a:lstStyle/>
          <a:p>
            <a:r>
              <a:rPr lang="en-US" dirty="0" smtClean="0"/>
              <a:t>Note: See the text itself for full citations.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124200"/>
            <a:ext cx="2646400" cy="327762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project team </a:t>
            </a:r>
            <a:r>
              <a:rPr lang="en-US" dirty="0"/>
              <a:t>uses expert judgment and meetings to develop two important outputs: the </a:t>
            </a:r>
            <a:r>
              <a:rPr lang="en-US" b="1" dirty="0" smtClean="0">
                <a:solidFill>
                  <a:srgbClr val="00B050"/>
                </a:solidFill>
              </a:rPr>
              <a:t>scope management </a:t>
            </a:r>
            <a:r>
              <a:rPr lang="en-US" b="1" dirty="0">
                <a:solidFill>
                  <a:srgbClr val="00B050"/>
                </a:solidFill>
              </a:rPr>
              <a:t>plan </a:t>
            </a:r>
            <a:r>
              <a:rPr lang="en-US" dirty="0"/>
              <a:t>and the </a:t>
            </a:r>
            <a:r>
              <a:rPr lang="en-US" b="1" dirty="0">
                <a:solidFill>
                  <a:srgbClr val="00B050"/>
                </a:solidFill>
              </a:rPr>
              <a:t>requirements management </a:t>
            </a:r>
            <a:r>
              <a:rPr lang="en-US" b="1" dirty="0" smtClean="0">
                <a:solidFill>
                  <a:srgbClr val="00B050"/>
                </a:solidFill>
              </a:rPr>
              <a:t>plan</a:t>
            </a:r>
            <a:r>
              <a:rPr lang="en-US" dirty="0" smtClean="0"/>
              <a:t>.</a:t>
            </a:r>
            <a:endParaRPr lang="en-US" dirty="0"/>
          </a:p>
          <a:p>
            <a:r>
              <a:rPr lang="en-US" dirty="0"/>
              <a:t>The scope management plan is a subsidiary part of the project management </a:t>
            </a:r>
            <a:r>
              <a:rPr lang="en-US" dirty="0" smtClean="0"/>
              <a:t>plan.</a:t>
            </a:r>
            <a:endParaRPr lang="en-US" dirty="0"/>
          </a:p>
        </p:txBody>
      </p:sp>
      <p:sp>
        <p:nvSpPr>
          <p:cNvPr id="3" name="Title 2"/>
          <p:cNvSpPr>
            <a:spLocks noGrp="1"/>
          </p:cNvSpPr>
          <p:nvPr>
            <p:ph type="title"/>
          </p:nvPr>
        </p:nvSpPr>
        <p:spPr/>
        <p:txBody>
          <a:bodyPr/>
          <a:lstStyle/>
          <a:p>
            <a:r>
              <a:rPr lang="en-US" dirty="0" smtClean="0"/>
              <a:t>Plan</a:t>
            </a:r>
            <a:r>
              <a:rPr lang="en-US" dirty="0" smtClean="0">
                <a:solidFill>
                  <a:schemeClr val="accent1"/>
                </a:solidFill>
              </a:rPr>
              <a:t>ning</a:t>
            </a:r>
            <a:r>
              <a:rPr lang="en-US" dirty="0" smtClean="0"/>
              <a:t> Scope Management</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10</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192344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0"/>
            <a:ext cx="8229600" cy="1143000"/>
          </a:xfrm>
        </p:spPr>
        <p:txBody>
          <a:bodyPr>
            <a:normAutofit fontScale="90000"/>
          </a:bodyPr>
          <a:lstStyle/>
          <a:p>
            <a:r>
              <a:rPr lang="en-US" dirty="0" smtClean="0"/>
              <a:t>Plan Scope Management </a:t>
            </a:r>
            <a:r>
              <a:rPr lang="en-US" dirty="0" smtClean="0">
                <a:solidFill>
                  <a:schemeClr val="accent1"/>
                </a:solidFill>
              </a:rPr>
              <a:t>Process</a:t>
            </a:r>
            <a:endParaRPr lang="en-US" dirty="0">
              <a:solidFill>
                <a:schemeClr val="accent1"/>
              </a:solidFill>
            </a:endParaRPr>
          </a:p>
        </p:txBody>
      </p:sp>
      <p:sp>
        <p:nvSpPr>
          <p:cNvPr id="4" name="Rectangle 3"/>
          <p:cNvSpPr/>
          <p:nvPr/>
        </p:nvSpPr>
        <p:spPr>
          <a:xfrm>
            <a:off x="2438400" y="2819400"/>
            <a:ext cx="496824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171072" y="335280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406640" y="333756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4291875"/>
            <a:ext cx="4419600" cy="1446550"/>
          </a:xfrm>
          <a:prstGeom prst="rect">
            <a:avLst/>
          </a:prstGeom>
          <a:noFill/>
        </p:spPr>
        <p:txBody>
          <a:bodyPr wrap="square" rtlCol="0">
            <a:spAutoFit/>
          </a:bodyPr>
          <a:lstStyle/>
          <a:p>
            <a:r>
              <a:rPr lang="en-US" dirty="0" smtClean="0"/>
              <a:t>Project Management Plan</a:t>
            </a:r>
          </a:p>
          <a:p>
            <a:r>
              <a:rPr lang="en-US" dirty="0" smtClean="0"/>
              <a:t>Project Charter</a:t>
            </a:r>
          </a:p>
          <a:p>
            <a:r>
              <a:rPr lang="en-US" dirty="0" smtClean="0"/>
              <a:t>Enterprise Environmental Factors</a:t>
            </a:r>
          </a:p>
          <a:p>
            <a:r>
              <a:rPr lang="en-US" dirty="0" smtClean="0"/>
              <a:t>Organizational Process Assets</a:t>
            </a:r>
            <a:endParaRPr lang="en-US" dirty="0"/>
          </a:p>
        </p:txBody>
      </p:sp>
      <p:sp>
        <p:nvSpPr>
          <p:cNvPr id="8" name="TextBox 7"/>
          <p:cNvSpPr txBox="1"/>
          <p:nvPr/>
        </p:nvSpPr>
        <p:spPr>
          <a:xfrm>
            <a:off x="2575560" y="3200400"/>
            <a:ext cx="5044440" cy="584775"/>
          </a:xfrm>
          <a:prstGeom prst="rect">
            <a:avLst/>
          </a:prstGeom>
          <a:noFill/>
        </p:spPr>
        <p:txBody>
          <a:bodyPr wrap="square" rtlCol="0">
            <a:spAutoFit/>
          </a:bodyPr>
          <a:lstStyle/>
          <a:p>
            <a:r>
              <a:rPr lang="en-US" sz="3200" dirty="0" smtClean="0"/>
              <a:t>Plan Scope Management</a:t>
            </a:r>
            <a:endParaRPr lang="en-US" sz="3200" dirty="0"/>
          </a:p>
        </p:txBody>
      </p:sp>
      <p:sp>
        <p:nvSpPr>
          <p:cNvPr id="9" name="TextBox 8"/>
          <p:cNvSpPr txBox="1"/>
          <p:nvPr/>
        </p:nvSpPr>
        <p:spPr>
          <a:xfrm>
            <a:off x="685800" y="3801751"/>
            <a:ext cx="1371600" cy="461665"/>
          </a:xfrm>
          <a:prstGeom prst="rect">
            <a:avLst/>
          </a:prstGeom>
          <a:noFill/>
        </p:spPr>
        <p:txBody>
          <a:bodyPr wrap="square" rtlCol="0">
            <a:spAutoFit/>
          </a:bodyPr>
          <a:lstStyle/>
          <a:p>
            <a:r>
              <a:rPr lang="en-US" sz="2400" b="1" dirty="0" smtClean="0"/>
              <a:t>Inputs</a:t>
            </a:r>
            <a:endParaRPr lang="en-US" sz="2400" b="1" dirty="0"/>
          </a:p>
        </p:txBody>
      </p:sp>
      <p:sp>
        <p:nvSpPr>
          <p:cNvPr id="10" name="TextBox 9"/>
          <p:cNvSpPr txBox="1"/>
          <p:nvPr/>
        </p:nvSpPr>
        <p:spPr>
          <a:xfrm>
            <a:off x="3169920" y="1027325"/>
            <a:ext cx="3505200" cy="1138773"/>
          </a:xfrm>
          <a:prstGeom prst="rect">
            <a:avLst/>
          </a:prstGeom>
          <a:noFill/>
        </p:spPr>
        <p:txBody>
          <a:bodyPr wrap="square" rtlCol="0">
            <a:spAutoFit/>
          </a:bodyPr>
          <a:lstStyle/>
          <a:p>
            <a:r>
              <a:rPr lang="en-US" sz="2400" b="1" dirty="0" smtClean="0"/>
              <a:t>Tools and Techniques</a:t>
            </a:r>
          </a:p>
          <a:p>
            <a:r>
              <a:rPr lang="en-US" dirty="0"/>
              <a:t> </a:t>
            </a:r>
            <a:r>
              <a:rPr lang="en-US" dirty="0" smtClean="0"/>
              <a:t>    Expert Judgment</a:t>
            </a:r>
          </a:p>
          <a:p>
            <a:r>
              <a:rPr lang="en-US" dirty="0"/>
              <a:t> </a:t>
            </a:r>
            <a:r>
              <a:rPr lang="en-US" dirty="0" smtClean="0"/>
              <a:t>    Meetings</a:t>
            </a:r>
            <a:endParaRPr lang="en-US" dirty="0"/>
          </a:p>
        </p:txBody>
      </p:sp>
      <p:sp>
        <p:nvSpPr>
          <p:cNvPr id="11" name="Down Arrow 10"/>
          <p:cNvSpPr/>
          <p:nvPr/>
        </p:nvSpPr>
        <p:spPr>
          <a:xfrm>
            <a:off x="4748864" y="1981200"/>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06640" y="3830210"/>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3" name="TextBox 12"/>
          <p:cNvSpPr txBox="1"/>
          <p:nvPr/>
        </p:nvSpPr>
        <p:spPr>
          <a:xfrm>
            <a:off x="4648200" y="4419567"/>
            <a:ext cx="4648200" cy="1107996"/>
          </a:xfrm>
          <a:prstGeom prst="rect">
            <a:avLst/>
          </a:prstGeom>
          <a:noFill/>
        </p:spPr>
        <p:txBody>
          <a:bodyPr wrap="square" rtlCol="0">
            <a:spAutoFit/>
          </a:bodyPr>
          <a:lstStyle/>
          <a:p>
            <a:r>
              <a:rPr lang="en-US" dirty="0" smtClean="0"/>
              <a:t>Scope Management Plan</a:t>
            </a:r>
          </a:p>
          <a:p>
            <a:r>
              <a:rPr lang="en-US" dirty="0" smtClean="0"/>
              <a:t>Requirements Management Plan</a:t>
            </a:r>
          </a:p>
          <a:p>
            <a:r>
              <a:rPr lang="en-US" dirty="0" smtClean="0"/>
              <a:t>Project Management Plan Updated</a:t>
            </a:r>
          </a:p>
        </p:txBody>
      </p:sp>
    </p:spTree>
    <p:extLst>
      <p:ext uri="{BB962C8B-B14F-4D97-AF65-F5344CB8AC3E}">
        <p14:creationId xmlns:p14="http://schemas.microsoft.com/office/powerpoint/2010/main" val="2393174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278" t="14063" r="18611" b="27344"/>
          <a:stretch/>
        </p:blipFill>
        <p:spPr>
          <a:xfrm>
            <a:off x="533400" y="228600"/>
            <a:ext cx="8117840" cy="6477000"/>
          </a:xfrm>
          <a:prstGeom prst="rect">
            <a:avLst/>
          </a:prstGeom>
        </p:spPr>
      </p:pic>
    </p:spTree>
    <p:extLst>
      <p:ext uri="{BB962C8B-B14F-4D97-AF65-F5344CB8AC3E}">
        <p14:creationId xmlns:p14="http://schemas.microsoft.com/office/powerpoint/2010/main" val="356040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Inputs</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Project Management Plan, PMP</a:t>
            </a:r>
          </a:p>
          <a:p>
            <a:r>
              <a:rPr lang="en-US" dirty="0" smtClean="0"/>
              <a:t>Project Charter</a:t>
            </a:r>
          </a:p>
          <a:p>
            <a:r>
              <a:rPr lang="en-US" b="1" dirty="0" smtClean="0">
                <a:solidFill>
                  <a:srgbClr val="FF0000"/>
                </a:solidFill>
              </a:rPr>
              <a:t>Enterprise Environmental Factors, EEF</a:t>
            </a:r>
          </a:p>
          <a:p>
            <a:r>
              <a:rPr lang="en-US" b="1" dirty="0" smtClean="0">
                <a:solidFill>
                  <a:srgbClr val="FF0000"/>
                </a:solidFill>
              </a:rPr>
              <a:t>Organizational Process Assets, OPA</a:t>
            </a:r>
          </a:p>
          <a:p>
            <a:endParaRPr lang="en-US" dirty="0"/>
          </a:p>
          <a:p>
            <a:r>
              <a:rPr lang="en-US" dirty="0" smtClean="0"/>
              <a:t>For planning processes, these inputs almost always appear, especially the one’s in </a:t>
            </a:r>
            <a:r>
              <a:rPr lang="en-US" b="1" dirty="0" smtClean="0">
                <a:solidFill>
                  <a:srgbClr val="FF0000"/>
                </a:solidFill>
              </a:rPr>
              <a:t>red</a:t>
            </a:r>
          </a:p>
          <a:p>
            <a:endParaRPr lang="en-US" b="1" dirty="0">
              <a:solidFill>
                <a:srgbClr val="FF0000"/>
              </a:solidFill>
            </a:endParaRPr>
          </a:p>
          <a:p>
            <a:r>
              <a:rPr lang="en-US" b="1" dirty="0" smtClean="0">
                <a:solidFill>
                  <a:schemeClr val="accent1"/>
                </a:solidFill>
              </a:rPr>
              <a:t>When was the PMP (Project Management Plan) first addressed?</a:t>
            </a:r>
          </a:p>
          <a:p>
            <a:endParaRPr lang="en-US" dirty="0"/>
          </a:p>
        </p:txBody>
      </p:sp>
    </p:spTree>
    <p:extLst>
      <p:ext uri="{BB962C8B-B14F-4D97-AF65-F5344CB8AC3E}">
        <p14:creationId xmlns:p14="http://schemas.microsoft.com/office/powerpoint/2010/main" val="1178102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92162"/>
          </a:xfrm>
        </p:spPr>
        <p:txBody>
          <a:bodyPr/>
          <a:lstStyle/>
          <a:p>
            <a:r>
              <a:rPr lang="en-US" dirty="0" smtClean="0"/>
              <a:t>Planning Processes</a:t>
            </a:r>
            <a:endParaRPr lang="en-US" dirty="0"/>
          </a:p>
        </p:txBody>
      </p:sp>
      <p:sp>
        <p:nvSpPr>
          <p:cNvPr id="3" name="Content Placeholder 2"/>
          <p:cNvSpPr>
            <a:spLocks noGrp="1"/>
          </p:cNvSpPr>
          <p:nvPr>
            <p:ph idx="1"/>
          </p:nvPr>
        </p:nvSpPr>
        <p:spPr>
          <a:xfrm>
            <a:off x="457200" y="1295400"/>
            <a:ext cx="8229600" cy="4983163"/>
          </a:xfrm>
        </p:spPr>
        <p:txBody>
          <a:bodyPr>
            <a:normAutofit/>
          </a:bodyPr>
          <a:lstStyle/>
          <a:p>
            <a:r>
              <a:rPr lang="en-US" b="1" dirty="0" smtClean="0">
                <a:solidFill>
                  <a:schemeClr val="tx2"/>
                </a:solidFill>
              </a:rPr>
              <a:t>Plan Scope Management</a:t>
            </a:r>
          </a:p>
          <a:p>
            <a:r>
              <a:rPr lang="en-US" b="1" dirty="0" smtClean="0">
                <a:solidFill>
                  <a:schemeClr val="tx2"/>
                </a:solidFill>
              </a:rPr>
              <a:t>Plan Schedule (Time) Management</a:t>
            </a:r>
          </a:p>
          <a:p>
            <a:r>
              <a:rPr lang="en-US" b="1" dirty="0" smtClean="0">
                <a:solidFill>
                  <a:schemeClr val="tx2"/>
                </a:solidFill>
              </a:rPr>
              <a:t>Plan Cost Management</a:t>
            </a:r>
          </a:p>
          <a:p>
            <a:r>
              <a:rPr lang="en-US" b="1" dirty="0" smtClean="0">
                <a:solidFill>
                  <a:schemeClr val="tx2"/>
                </a:solidFill>
              </a:rPr>
              <a:t>Plan Quality Management</a:t>
            </a:r>
          </a:p>
          <a:p>
            <a:r>
              <a:rPr lang="en-US" b="1" dirty="0" smtClean="0">
                <a:solidFill>
                  <a:schemeClr val="tx2"/>
                </a:solidFill>
              </a:rPr>
              <a:t>Plan Human Resource Management</a:t>
            </a:r>
          </a:p>
          <a:p>
            <a:r>
              <a:rPr lang="en-US" b="1" dirty="0" smtClean="0">
                <a:solidFill>
                  <a:schemeClr val="tx2"/>
                </a:solidFill>
              </a:rPr>
              <a:t>Plan Communications Management</a:t>
            </a:r>
          </a:p>
          <a:p>
            <a:r>
              <a:rPr lang="en-US" b="1" dirty="0" smtClean="0">
                <a:solidFill>
                  <a:schemeClr val="tx2"/>
                </a:solidFill>
              </a:rPr>
              <a:t>Plan Risk Management</a:t>
            </a:r>
          </a:p>
          <a:p>
            <a:r>
              <a:rPr lang="en-US" b="1" dirty="0" smtClean="0">
                <a:solidFill>
                  <a:schemeClr val="tx2"/>
                </a:solidFill>
              </a:rPr>
              <a:t>Plan Procurement Management</a:t>
            </a:r>
          </a:p>
          <a:p>
            <a:r>
              <a:rPr lang="en-US" b="1" dirty="0" smtClean="0">
                <a:solidFill>
                  <a:schemeClr val="tx2"/>
                </a:solidFill>
              </a:rPr>
              <a:t>Plan Stakeholder Management</a:t>
            </a:r>
          </a:p>
          <a:p>
            <a:endParaRPr lang="en-US" dirty="0"/>
          </a:p>
        </p:txBody>
      </p:sp>
    </p:spTree>
    <p:extLst>
      <p:ext uri="{BB962C8B-B14F-4D97-AF65-F5344CB8AC3E}">
        <p14:creationId xmlns:p14="http://schemas.microsoft.com/office/powerpoint/2010/main" val="3433218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Outputs</a:t>
            </a:r>
            <a:endParaRPr lang="en-US" dirty="0"/>
          </a:p>
        </p:txBody>
      </p:sp>
      <p:sp>
        <p:nvSpPr>
          <p:cNvPr id="3" name="Content Placeholder 2"/>
          <p:cNvSpPr>
            <a:spLocks noGrp="1"/>
          </p:cNvSpPr>
          <p:nvPr>
            <p:ph idx="1"/>
          </p:nvPr>
        </p:nvSpPr>
        <p:spPr/>
        <p:txBody>
          <a:bodyPr/>
          <a:lstStyle/>
          <a:p>
            <a:r>
              <a:rPr lang="en-US" dirty="0" smtClean="0"/>
              <a:t>Scope Management Plan</a:t>
            </a:r>
          </a:p>
          <a:p>
            <a:r>
              <a:rPr lang="en-US" dirty="0" smtClean="0"/>
              <a:t>Requirements Management Plan</a:t>
            </a:r>
          </a:p>
          <a:p>
            <a:r>
              <a:rPr lang="en-US" dirty="0" smtClean="0"/>
              <a:t>Project Management Plan Updated</a:t>
            </a:r>
          </a:p>
          <a:p>
            <a:endParaRPr lang="en-US" dirty="0" smtClean="0"/>
          </a:p>
        </p:txBody>
      </p:sp>
    </p:spTree>
    <p:extLst>
      <p:ext uri="{BB962C8B-B14F-4D97-AF65-F5344CB8AC3E}">
        <p14:creationId xmlns:p14="http://schemas.microsoft.com/office/powerpoint/2010/main" val="3953677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the </a:t>
            </a:r>
            <a:r>
              <a:rPr lang="en-US" dirty="0"/>
              <a:t>detailed project scope </a:t>
            </a:r>
            <a:r>
              <a:rPr lang="en-US" dirty="0" smtClean="0"/>
              <a:t>statement will be prepared</a:t>
            </a:r>
            <a:endParaRPr lang="en-US" dirty="0" smtClean="0"/>
          </a:p>
          <a:p>
            <a:r>
              <a:rPr lang="en-US" dirty="0"/>
              <a:t>How </a:t>
            </a:r>
            <a:r>
              <a:rPr lang="en-US" dirty="0" smtClean="0"/>
              <a:t>the WBS will be created</a:t>
            </a:r>
            <a:endParaRPr lang="en-US" dirty="0" smtClean="0"/>
          </a:p>
          <a:p>
            <a:r>
              <a:rPr lang="en-US" dirty="0"/>
              <a:t>How </a:t>
            </a:r>
            <a:r>
              <a:rPr lang="en-US" dirty="0" smtClean="0"/>
              <a:t>the </a:t>
            </a:r>
            <a:r>
              <a:rPr lang="en-US" dirty="0"/>
              <a:t>WBS will be </a:t>
            </a:r>
            <a:r>
              <a:rPr lang="en-US" dirty="0" smtClean="0"/>
              <a:t>maintained </a:t>
            </a:r>
            <a:r>
              <a:rPr lang="en-US" dirty="0"/>
              <a:t>and </a:t>
            </a:r>
            <a:r>
              <a:rPr lang="en-US" dirty="0" smtClean="0"/>
              <a:t>approved </a:t>
            </a:r>
            <a:endParaRPr lang="en-US" dirty="0" smtClean="0"/>
          </a:p>
          <a:p>
            <a:r>
              <a:rPr lang="en-US" dirty="0"/>
              <a:t>How </a:t>
            </a:r>
            <a:r>
              <a:rPr lang="en-US" dirty="0" smtClean="0"/>
              <a:t>formal </a:t>
            </a:r>
            <a:r>
              <a:rPr lang="en-US" dirty="0"/>
              <a:t>acceptance of the completed project </a:t>
            </a:r>
            <a:r>
              <a:rPr lang="en-US" dirty="0" smtClean="0"/>
              <a:t>deliverables will be handled</a:t>
            </a:r>
            <a:endParaRPr lang="en-US" dirty="0" smtClean="0"/>
          </a:p>
          <a:p>
            <a:r>
              <a:rPr lang="en-US" dirty="0"/>
              <a:t>How </a:t>
            </a:r>
            <a:r>
              <a:rPr lang="en-US" dirty="0" smtClean="0"/>
              <a:t>requests </a:t>
            </a:r>
            <a:r>
              <a:rPr lang="en-US" dirty="0"/>
              <a:t>for changes to the project </a:t>
            </a:r>
            <a:r>
              <a:rPr lang="en-US" dirty="0" smtClean="0"/>
              <a:t>scope will be handled</a:t>
            </a:r>
            <a:endParaRPr lang="en-US" dirty="0"/>
          </a:p>
        </p:txBody>
      </p:sp>
      <p:sp>
        <p:nvSpPr>
          <p:cNvPr id="3" name="Title 2"/>
          <p:cNvSpPr>
            <a:spLocks noGrp="1"/>
          </p:cNvSpPr>
          <p:nvPr>
            <p:ph type="title"/>
          </p:nvPr>
        </p:nvSpPr>
        <p:spPr/>
        <p:txBody>
          <a:bodyPr>
            <a:normAutofit fontScale="90000"/>
          </a:bodyPr>
          <a:lstStyle/>
          <a:p>
            <a:r>
              <a:rPr lang="en-US" dirty="0" smtClean="0"/>
              <a:t>Scope Management Plan Contents</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16</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294630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2000"/>
                                        <p:tgtEl>
                                          <p:spTgt spid="2">
                                            <p:txEl>
                                              <p:pRg st="4" end="4"/>
                                            </p:txEl>
                                          </p:spTgt>
                                        </p:tgtEl>
                                      </p:cBhvr>
                                    </p:animEffect>
                                    <p:anim calcmode="lin" valueType="num">
                                      <p:cBhvr>
                                        <p:cTn id="29"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PMBOK® Guide, Fifth Edition, describes requirements as “</a:t>
            </a:r>
            <a:r>
              <a:rPr lang="en-US" b="1" dirty="0">
                <a:solidFill>
                  <a:srgbClr val="7030A0"/>
                </a:solidFill>
              </a:rPr>
              <a:t>conditions or </a:t>
            </a:r>
            <a:r>
              <a:rPr lang="en-US" b="1" dirty="0" smtClean="0">
                <a:solidFill>
                  <a:srgbClr val="7030A0"/>
                </a:solidFill>
              </a:rPr>
              <a:t>capabilities that </a:t>
            </a:r>
            <a:r>
              <a:rPr lang="en-US" b="1" dirty="0">
                <a:solidFill>
                  <a:srgbClr val="7030A0"/>
                </a:solidFill>
              </a:rPr>
              <a:t>must be met by the project or present in the product, service, or result to </a:t>
            </a:r>
            <a:r>
              <a:rPr lang="en-US" b="1" dirty="0" smtClean="0">
                <a:solidFill>
                  <a:srgbClr val="7030A0"/>
                </a:solidFill>
              </a:rPr>
              <a:t>satisfy an </a:t>
            </a:r>
            <a:r>
              <a:rPr lang="en-US" b="1" dirty="0">
                <a:solidFill>
                  <a:srgbClr val="7030A0"/>
                </a:solidFill>
              </a:rPr>
              <a:t>agreement or other formally imposed </a:t>
            </a:r>
            <a:r>
              <a:rPr lang="en-US" b="1" dirty="0" smtClean="0">
                <a:solidFill>
                  <a:srgbClr val="7030A0"/>
                </a:solidFill>
              </a:rPr>
              <a:t>specification</a:t>
            </a:r>
            <a:r>
              <a:rPr lang="en-US" dirty="0" smtClean="0"/>
              <a:t>”.</a:t>
            </a:r>
          </a:p>
          <a:p>
            <a:r>
              <a:rPr lang="en-US" dirty="0" smtClean="0"/>
              <a:t>The </a:t>
            </a:r>
            <a:r>
              <a:rPr lang="en-US" b="1" dirty="0" smtClean="0"/>
              <a:t>requirements management plan </a:t>
            </a:r>
            <a:r>
              <a:rPr lang="en-US" dirty="0"/>
              <a:t>documents how project requirements will </a:t>
            </a:r>
            <a:r>
              <a:rPr lang="en-US" dirty="0" smtClean="0"/>
              <a:t>be analyzed</a:t>
            </a:r>
            <a:r>
              <a:rPr lang="en-US" dirty="0"/>
              <a:t>, documented, and </a:t>
            </a:r>
            <a:r>
              <a:rPr lang="en-US" dirty="0" smtClean="0"/>
              <a:t>managed.</a:t>
            </a:r>
            <a:endParaRPr lang="en-US" dirty="0"/>
          </a:p>
        </p:txBody>
      </p:sp>
      <p:sp>
        <p:nvSpPr>
          <p:cNvPr id="3" name="Title 2"/>
          <p:cNvSpPr>
            <a:spLocks noGrp="1"/>
          </p:cNvSpPr>
          <p:nvPr>
            <p:ph type="title"/>
          </p:nvPr>
        </p:nvSpPr>
        <p:spPr/>
        <p:txBody>
          <a:bodyPr/>
          <a:lstStyle/>
          <a:p>
            <a:r>
              <a:rPr lang="en-US" dirty="0" smtClean="0"/>
              <a:t>Requirements Management Plan</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17</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3815877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525962"/>
          </a:xfrm>
        </p:spPr>
        <p:txBody>
          <a:bodyPr/>
          <a:lstStyle/>
          <a:p>
            <a:r>
              <a:rPr lang="en-US" dirty="0" smtClean="0"/>
              <a:t>For some IT projects, it is helpful to divide requirements development into categories called </a:t>
            </a:r>
            <a:r>
              <a:rPr lang="en-US" b="1" dirty="0" smtClean="0">
                <a:solidFill>
                  <a:srgbClr val="FF0000"/>
                </a:solidFill>
              </a:rPr>
              <a:t>elicitation</a:t>
            </a:r>
            <a:r>
              <a:rPr lang="en-US" b="1" dirty="0" smtClean="0"/>
              <a:t>, </a:t>
            </a:r>
            <a:r>
              <a:rPr lang="en-US" b="1" dirty="0" smtClean="0">
                <a:solidFill>
                  <a:srgbClr val="002060"/>
                </a:solidFill>
              </a:rPr>
              <a:t>analysis</a:t>
            </a:r>
            <a:r>
              <a:rPr lang="en-US" b="1" dirty="0" smtClean="0"/>
              <a:t>, </a:t>
            </a:r>
            <a:r>
              <a:rPr lang="en-US" b="1" dirty="0" smtClean="0">
                <a:solidFill>
                  <a:srgbClr val="7030A0"/>
                </a:solidFill>
              </a:rPr>
              <a:t>specification</a:t>
            </a:r>
            <a:r>
              <a:rPr lang="en-US" b="1" dirty="0" smtClean="0"/>
              <a:t>, </a:t>
            </a:r>
            <a:r>
              <a:rPr lang="en-US" dirty="0" smtClean="0"/>
              <a:t>and</a:t>
            </a:r>
            <a:r>
              <a:rPr lang="en-US" b="1" dirty="0" smtClean="0"/>
              <a:t> </a:t>
            </a:r>
            <a:r>
              <a:rPr lang="en-US" b="1" dirty="0" smtClean="0">
                <a:solidFill>
                  <a:srgbClr val="00B050"/>
                </a:solidFill>
              </a:rPr>
              <a:t>validation</a:t>
            </a:r>
            <a:r>
              <a:rPr lang="en-US" dirty="0" smtClean="0"/>
              <a:t>. </a:t>
            </a:r>
          </a:p>
          <a:p>
            <a:r>
              <a:rPr lang="en-US" dirty="0" smtClean="0"/>
              <a:t>It is important to use an </a:t>
            </a:r>
            <a:r>
              <a:rPr lang="en-US" b="1" u="sng" dirty="0" smtClean="0"/>
              <a:t>iterative approach </a:t>
            </a:r>
            <a:r>
              <a:rPr lang="en-US" dirty="0" smtClean="0"/>
              <a:t>to defining requirements since they are often unclear early in a project.</a:t>
            </a:r>
          </a:p>
          <a:p>
            <a:endParaRPr lang="en-US" dirty="0"/>
          </a:p>
        </p:txBody>
      </p:sp>
      <p:sp>
        <p:nvSpPr>
          <p:cNvPr id="3" name="Title 2"/>
          <p:cNvSpPr>
            <a:spLocks noGrp="1"/>
          </p:cNvSpPr>
          <p:nvPr>
            <p:ph type="title"/>
          </p:nvPr>
        </p:nvSpPr>
        <p:spPr>
          <a:xfrm>
            <a:off x="304800" y="168442"/>
            <a:ext cx="8686800" cy="1143000"/>
          </a:xfrm>
        </p:spPr>
        <p:txBody>
          <a:bodyPr>
            <a:normAutofit/>
          </a:bodyPr>
          <a:lstStyle/>
          <a:p>
            <a:r>
              <a:rPr lang="en-US" dirty="0" smtClean="0"/>
              <a:t>Collect</a:t>
            </a:r>
            <a:r>
              <a:rPr lang="en-US" dirty="0" smtClean="0">
                <a:solidFill>
                  <a:srgbClr val="00B0F0"/>
                </a:solidFill>
              </a:rPr>
              <a:t>ing</a:t>
            </a:r>
            <a:r>
              <a:rPr lang="en-US" dirty="0" smtClean="0"/>
              <a:t> Requirements </a:t>
            </a:r>
            <a:r>
              <a:rPr lang="en-US" dirty="0" smtClean="0">
                <a:solidFill>
                  <a:srgbClr val="00B0F0"/>
                </a:solidFill>
              </a:rPr>
              <a:t>Process</a:t>
            </a:r>
            <a:endParaRPr lang="en-US" dirty="0">
              <a:solidFill>
                <a:srgbClr val="00B0F0"/>
              </a:solidFill>
            </a:endParaRPr>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18</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normAutofit fontScale="90000"/>
          </a:bodyPr>
          <a:lstStyle/>
          <a:p>
            <a:r>
              <a:rPr lang="en-US" dirty="0" smtClean="0"/>
              <a:t>Figure 5-2. Relative Cost to Correct a Software Requirement Defect</a:t>
            </a:r>
            <a:br>
              <a:rPr lang="en-US" dirty="0" smtClean="0"/>
            </a:b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19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256347"/>
            <a:ext cx="8458200" cy="5236528"/>
          </a:xfrm>
          <a:prstGeom prst="rect">
            <a:avLst/>
          </a:prstGeom>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Email them to </a:t>
            </a:r>
            <a:r>
              <a:rPr lang="en-US" dirty="0" smtClean="0">
                <a:hlinkClick r:id="rId2"/>
              </a:rPr>
              <a:t>ISQS4350@gmail.com</a:t>
            </a:r>
            <a:endParaRPr lang="en-US" dirty="0" smtClean="0"/>
          </a:p>
          <a:p>
            <a:r>
              <a:rPr lang="en-US" dirty="0" smtClean="0"/>
              <a:t>Put your section #  in the file name and in the subject line along with the name of project</a:t>
            </a:r>
          </a:p>
          <a:p>
            <a:pPr lvl="1"/>
            <a:r>
              <a:rPr lang="en-US" dirty="0" smtClean="0"/>
              <a:t>Ex:  LIFE_COACH_003</a:t>
            </a:r>
          </a:p>
          <a:p>
            <a:pPr lvl="1"/>
            <a:endParaRPr lang="en-US" dirty="0"/>
          </a:p>
          <a:p>
            <a:pPr lvl="1"/>
            <a:endParaRPr lang="en-US" dirty="0" smtClean="0"/>
          </a:p>
          <a:p>
            <a:pPr lvl="1"/>
            <a:r>
              <a:rPr lang="en-US" dirty="0" smtClean="0"/>
              <a:t>8 am class is section 3</a:t>
            </a:r>
          </a:p>
          <a:p>
            <a:pPr lvl="1"/>
            <a:r>
              <a:rPr lang="en-US" dirty="0" smtClean="0"/>
              <a:t>9:30 am class is section 1</a:t>
            </a:r>
          </a:p>
          <a:p>
            <a:pPr lvl="1"/>
            <a:r>
              <a:rPr lang="en-US" dirty="0" smtClean="0"/>
              <a:t>12:30 pm class is section 2</a:t>
            </a:r>
            <a:endParaRPr lang="en-US" dirty="0"/>
          </a:p>
        </p:txBody>
      </p:sp>
      <p:sp>
        <p:nvSpPr>
          <p:cNvPr id="3" name="Title 2"/>
          <p:cNvSpPr>
            <a:spLocks noGrp="1"/>
          </p:cNvSpPr>
          <p:nvPr>
            <p:ph type="title"/>
          </p:nvPr>
        </p:nvSpPr>
        <p:spPr/>
        <p:txBody>
          <a:bodyPr>
            <a:normAutofit fontScale="90000"/>
          </a:bodyPr>
          <a:lstStyle/>
          <a:p>
            <a:r>
              <a:rPr lang="en-US" dirty="0" smtClean="0"/>
              <a:t>Where to send your requirements Docs</a:t>
            </a:r>
            <a:endParaRPr lang="en-US" dirty="0"/>
          </a:p>
        </p:txBody>
      </p:sp>
      <p:sp>
        <p:nvSpPr>
          <p:cNvPr id="4" name="Footer Placeholder 3"/>
          <p:cNvSpPr>
            <a:spLocks noGrp="1"/>
          </p:cNvSpPr>
          <p:nvPr>
            <p:ph type="ftr" sz="quarter" idx="10"/>
          </p:nvPr>
        </p:nvSpPr>
        <p:spPr/>
        <p:txBody>
          <a:bodyPr/>
          <a:lstStyle/>
          <a:p>
            <a:pPr>
              <a:defRPr/>
            </a:pPr>
            <a:r>
              <a:rPr lang="en-US" smtClean="0"/>
              <a:t>Information Technology Project Management, Eighth Edition</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2</a:t>
            </a:fld>
            <a:endParaRPr lang="en-US" dirty="0"/>
          </a:p>
        </p:txBody>
      </p:sp>
    </p:spTree>
    <p:extLst>
      <p:ext uri="{BB962C8B-B14F-4D97-AF65-F5344CB8AC3E}">
        <p14:creationId xmlns:p14="http://schemas.microsoft.com/office/powerpoint/2010/main" val="3924886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0"/>
            <a:ext cx="8229600" cy="1143000"/>
          </a:xfrm>
        </p:spPr>
        <p:txBody>
          <a:bodyPr/>
          <a:lstStyle/>
          <a:p>
            <a:r>
              <a:rPr lang="en-US" dirty="0" smtClean="0"/>
              <a:t>Collect Requirements </a:t>
            </a:r>
            <a:r>
              <a:rPr lang="en-US" dirty="0" smtClean="0">
                <a:solidFill>
                  <a:schemeClr val="accent1"/>
                </a:solidFill>
              </a:rPr>
              <a:t>Process</a:t>
            </a:r>
            <a:endParaRPr lang="en-US" dirty="0">
              <a:solidFill>
                <a:schemeClr val="accent1"/>
              </a:solidFill>
            </a:endParaRPr>
          </a:p>
        </p:txBody>
      </p:sp>
      <p:sp>
        <p:nvSpPr>
          <p:cNvPr id="4" name="Rectangle 3"/>
          <p:cNvSpPr/>
          <p:nvPr/>
        </p:nvSpPr>
        <p:spPr>
          <a:xfrm>
            <a:off x="2438400" y="3688080"/>
            <a:ext cx="4648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176337" y="422148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33474" y="4182281"/>
            <a:ext cx="1219200" cy="3460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560" y="4722492"/>
            <a:ext cx="4572000" cy="1785104"/>
          </a:xfrm>
          <a:prstGeom prst="rect">
            <a:avLst/>
          </a:prstGeom>
          <a:noFill/>
        </p:spPr>
        <p:txBody>
          <a:bodyPr wrap="square" rtlCol="0">
            <a:spAutoFit/>
          </a:bodyPr>
          <a:lstStyle/>
          <a:p>
            <a:r>
              <a:rPr lang="en-US" dirty="0" smtClean="0"/>
              <a:t>Scope Management Plan</a:t>
            </a:r>
          </a:p>
          <a:p>
            <a:r>
              <a:rPr lang="en-US" dirty="0" smtClean="0"/>
              <a:t>Requirements Management Plan</a:t>
            </a:r>
          </a:p>
          <a:p>
            <a:r>
              <a:rPr lang="en-US" dirty="0" smtClean="0"/>
              <a:t>Stakeholder Management Plan</a:t>
            </a:r>
          </a:p>
          <a:p>
            <a:r>
              <a:rPr lang="en-US" dirty="0" smtClean="0"/>
              <a:t>Project Charter</a:t>
            </a:r>
          </a:p>
          <a:p>
            <a:r>
              <a:rPr lang="en-US" dirty="0" smtClean="0"/>
              <a:t>Stakeholder Register</a:t>
            </a:r>
          </a:p>
        </p:txBody>
      </p:sp>
      <p:sp>
        <p:nvSpPr>
          <p:cNvPr id="8" name="TextBox 7"/>
          <p:cNvSpPr txBox="1"/>
          <p:nvPr/>
        </p:nvSpPr>
        <p:spPr>
          <a:xfrm>
            <a:off x="2773680" y="4092677"/>
            <a:ext cx="4495800" cy="584775"/>
          </a:xfrm>
          <a:prstGeom prst="rect">
            <a:avLst/>
          </a:prstGeom>
          <a:noFill/>
        </p:spPr>
        <p:txBody>
          <a:bodyPr wrap="square" rtlCol="0">
            <a:spAutoFit/>
          </a:bodyPr>
          <a:lstStyle/>
          <a:p>
            <a:r>
              <a:rPr lang="en-US" sz="3200" dirty="0" smtClean="0"/>
              <a:t>Collect Requirements</a:t>
            </a:r>
            <a:endParaRPr lang="en-US" sz="3200" dirty="0"/>
          </a:p>
        </p:txBody>
      </p:sp>
      <p:sp>
        <p:nvSpPr>
          <p:cNvPr id="9" name="TextBox 8"/>
          <p:cNvSpPr txBox="1"/>
          <p:nvPr/>
        </p:nvSpPr>
        <p:spPr>
          <a:xfrm>
            <a:off x="477352" y="3759815"/>
            <a:ext cx="1371600" cy="461665"/>
          </a:xfrm>
          <a:prstGeom prst="rect">
            <a:avLst/>
          </a:prstGeom>
          <a:noFill/>
        </p:spPr>
        <p:txBody>
          <a:bodyPr wrap="square" rtlCol="0">
            <a:spAutoFit/>
          </a:bodyPr>
          <a:lstStyle/>
          <a:p>
            <a:r>
              <a:rPr lang="en-US" sz="2400" b="1" dirty="0" smtClean="0"/>
              <a:t>Inputs</a:t>
            </a:r>
            <a:endParaRPr lang="en-US" sz="2400" b="1" dirty="0"/>
          </a:p>
        </p:txBody>
      </p:sp>
      <p:sp>
        <p:nvSpPr>
          <p:cNvPr id="10" name="TextBox 9"/>
          <p:cNvSpPr txBox="1"/>
          <p:nvPr/>
        </p:nvSpPr>
        <p:spPr>
          <a:xfrm>
            <a:off x="1115327" y="1000452"/>
            <a:ext cx="3962400" cy="2154436"/>
          </a:xfrm>
          <a:prstGeom prst="rect">
            <a:avLst/>
          </a:prstGeom>
          <a:noFill/>
        </p:spPr>
        <p:txBody>
          <a:bodyPr wrap="square" rtlCol="0">
            <a:spAutoFit/>
          </a:bodyPr>
          <a:lstStyle/>
          <a:p>
            <a:r>
              <a:rPr lang="en-US" sz="2400" b="1" dirty="0" smtClean="0"/>
              <a:t>Tools and Techniques</a:t>
            </a:r>
          </a:p>
          <a:p>
            <a:r>
              <a:rPr lang="en-US" dirty="0"/>
              <a:t> </a:t>
            </a:r>
            <a:r>
              <a:rPr lang="en-US" dirty="0" smtClean="0"/>
              <a:t>    Interview Stakeholders</a:t>
            </a:r>
          </a:p>
          <a:p>
            <a:r>
              <a:rPr lang="en-US" dirty="0"/>
              <a:t> </a:t>
            </a:r>
            <a:r>
              <a:rPr lang="en-US" dirty="0" smtClean="0"/>
              <a:t>    Focus groups </a:t>
            </a:r>
          </a:p>
          <a:p>
            <a:r>
              <a:rPr lang="en-US" dirty="0"/>
              <a:t> </a:t>
            </a:r>
            <a:r>
              <a:rPr lang="en-US" dirty="0" smtClean="0"/>
              <a:t>    Facilitated workshops</a:t>
            </a:r>
          </a:p>
          <a:p>
            <a:r>
              <a:rPr lang="en-US" dirty="0"/>
              <a:t> </a:t>
            </a:r>
            <a:r>
              <a:rPr lang="en-US" dirty="0" smtClean="0"/>
              <a:t>    Questionnaires</a:t>
            </a:r>
          </a:p>
          <a:p>
            <a:r>
              <a:rPr lang="en-US" dirty="0"/>
              <a:t> </a:t>
            </a:r>
            <a:r>
              <a:rPr lang="en-US" dirty="0" smtClean="0"/>
              <a:t>    Surveys</a:t>
            </a:r>
            <a:endParaRPr lang="en-US" dirty="0"/>
          </a:p>
        </p:txBody>
      </p:sp>
      <p:sp>
        <p:nvSpPr>
          <p:cNvPr id="11" name="Down Arrow 10"/>
          <p:cNvSpPr/>
          <p:nvPr/>
        </p:nvSpPr>
        <p:spPr>
          <a:xfrm>
            <a:off x="4572000" y="1072424"/>
            <a:ext cx="381000" cy="2562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2360" y="4602480"/>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3" name="TextBox 12"/>
          <p:cNvSpPr txBox="1"/>
          <p:nvPr/>
        </p:nvSpPr>
        <p:spPr>
          <a:xfrm>
            <a:off x="4854341" y="5203221"/>
            <a:ext cx="4289659" cy="769441"/>
          </a:xfrm>
          <a:prstGeom prst="rect">
            <a:avLst/>
          </a:prstGeom>
          <a:noFill/>
        </p:spPr>
        <p:txBody>
          <a:bodyPr wrap="square" rtlCol="0">
            <a:spAutoFit/>
          </a:bodyPr>
          <a:lstStyle/>
          <a:p>
            <a:r>
              <a:rPr lang="en-US" dirty="0" smtClean="0"/>
              <a:t>Requirements documentation</a:t>
            </a:r>
          </a:p>
          <a:p>
            <a:r>
              <a:rPr lang="en-US" dirty="0" smtClean="0"/>
              <a:t>Requirements traceability matrix</a:t>
            </a:r>
          </a:p>
        </p:txBody>
      </p:sp>
      <p:sp>
        <p:nvSpPr>
          <p:cNvPr id="3" name="TextBox 2"/>
          <p:cNvSpPr txBox="1"/>
          <p:nvPr/>
        </p:nvSpPr>
        <p:spPr>
          <a:xfrm>
            <a:off x="5128260" y="1122431"/>
            <a:ext cx="3764280" cy="2462213"/>
          </a:xfrm>
          <a:prstGeom prst="rect">
            <a:avLst/>
          </a:prstGeom>
          <a:noFill/>
        </p:spPr>
        <p:txBody>
          <a:bodyPr wrap="square" rtlCol="0">
            <a:spAutoFit/>
          </a:bodyPr>
          <a:lstStyle/>
          <a:p>
            <a:r>
              <a:rPr lang="en-US" dirty="0" smtClean="0"/>
              <a:t>Group Creativity Techniques</a:t>
            </a:r>
          </a:p>
          <a:p>
            <a:r>
              <a:rPr lang="en-US" dirty="0" smtClean="0"/>
              <a:t>Group decision-making        techniques</a:t>
            </a:r>
          </a:p>
          <a:p>
            <a:r>
              <a:rPr lang="en-US" dirty="0" smtClean="0"/>
              <a:t>Prototypes</a:t>
            </a:r>
          </a:p>
          <a:p>
            <a:r>
              <a:rPr lang="en-US" dirty="0" smtClean="0"/>
              <a:t>Benchmarking</a:t>
            </a:r>
          </a:p>
          <a:p>
            <a:r>
              <a:rPr lang="en-US" dirty="0" smtClean="0"/>
              <a:t>Context diagrams</a:t>
            </a:r>
          </a:p>
          <a:p>
            <a:r>
              <a:rPr lang="en-US" dirty="0" smtClean="0"/>
              <a:t>Document analysis</a:t>
            </a:r>
            <a:endParaRPr lang="en-US" dirty="0"/>
          </a:p>
        </p:txBody>
      </p:sp>
    </p:spTree>
    <p:extLst>
      <p:ext uri="{BB962C8B-B14F-4D97-AF65-F5344CB8AC3E}">
        <p14:creationId xmlns:p14="http://schemas.microsoft.com/office/powerpoint/2010/main" val="1178088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069" t="14259" r="19098" b="25585"/>
          <a:stretch/>
        </p:blipFill>
        <p:spPr>
          <a:xfrm>
            <a:off x="914400" y="152400"/>
            <a:ext cx="7638803" cy="6324600"/>
          </a:xfrm>
          <a:prstGeom prst="rect">
            <a:avLst/>
          </a:prstGeom>
        </p:spPr>
      </p:pic>
    </p:spTree>
    <p:extLst>
      <p:ext uri="{BB962C8B-B14F-4D97-AF65-F5344CB8AC3E}">
        <p14:creationId xmlns:p14="http://schemas.microsoft.com/office/powerpoint/2010/main" val="3826764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556" t="10937" r="12130" b="28125"/>
          <a:stretch/>
        </p:blipFill>
        <p:spPr>
          <a:xfrm>
            <a:off x="304800" y="533400"/>
            <a:ext cx="8568267" cy="4975123"/>
          </a:xfrm>
          <a:prstGeom prst="rect">
            <a:avLst/>
          </a:prstGeom>
        </p:spPr>
      </p:pic>
    </p:spTree>
    <p:extLst>
      <p:ext uri="{BB962C8B-B14F-4D97-AF65-F5344CB8AC3E}">
        <p14:creationId xmlns:p14="http://schemas.microsoft.com/office/powerpoint/2010/main" val="1576640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29" y="1371599"/>
            <a:ext cx="8839200" cy="5121275"/>
          </a:xfrm>
        </p:spPr>
        <p:txBody>
          <a:bodyPr/>
          <a:lstStyle/>
          <a:p>
            <a:r>
              <a:rPr lang="en-US" dirty="0" smtClean="0"/>
              <a:t>Interviewing </a:t>
            </a:r>
          </a:p>
          <a:p>
            <a:r>
              <a:rPr lang="en-US" dirty="0" smtClean="0"/>
              <a:t>Focus groups and facilitated workshops</a:t>
            </a:r>
          </a:p>
          <a:p>
            <a:r>
              <a:rPr lang="en-US" dirty="0" smtClean="0"/>
              <a:t>Using group creativity and decision-making techniques</a:t>
            </a:r>
          </a:p>
          <a:p>
            <a:r>
              <a:rPr lang="en-US" dirty="0" smtClean="0"/>
              <a:t>Questionnaires and surveys </a:t>
            </a:r>
          </a:p>
          <a:p>
            <a:r>
              <a:rPr lang="en-US" dirty="0" smtClean="0"/>
              <a:t>Observation </a:t>
            </a:r>
          </a:p>
          <a:p>
            <a:r>
              <a:rPr lang="en-US" dirty="0" smtClean="0"/>
              <a:t>Prototyping </a:t>
            </a:r>
          </a:p>
          <a:p>
            <a:r>
              <a:rPr lang="en-US" b="1" dirty="0" smtClean="0"/>
              <a:t>Benchmarking</a:t>
            </a:r>
            <a:r>
              <a:rPr lang="en-US" dirty="0"/>
              <a:t>, or generating ideas by comparing specific project practices or </a:t>
            </a:r>
            <a:r>
              <a:rPr lang="en-US" dirty="0" smtClean="0"/>
              <a:t>product characteristics </a:t>
            </a:r>
            <a:r>
              <a:rPr lang="en-US" dirty="0"/>
              <a:t>to those of other projects or products inside or outside the </a:t>
            </a:r>
            <a:r>
              <a:rPr lang="en-US" dirty="0" smtClean="0"/>
              <a:t>performing organization</a:t>
            </a:r>
            <a:r>
              <a:rPr lang="en-US" dirty="0"/>
              <a:t>, can also be used to collect </a:t>
            </a:r>
            <a:r>
              <a:rPr lang="en-US" dirty="0" smtClean="0"/>
              <a:t>requirements.</a:t>
            </a:r>
          </a:p>
          <a:p>
            <a:endParaRPr lang="en-US" dirty="0"/>
          </a:p>
        </p:txBody>
      </p:sp>
      <p:sp>
        <p:nvSpPr>
          <p:cNvPr id="3" name="Title 2"/>
          <p:cNvSpPr>
            <a:spLocks noGrp="1"/>
          </p:cNvSpPr>
          <p:nvPr>
            <p:ph type="title"/>
          </p:nvPr>
        </p:nvSpPr>
        <p:spPr>
          <a:xfrm>
            <a:off x="321129" y="228598"/>
            <a:ext cx="8686800" cy="1143000"/>
          </a:xfrm>
        </p:spPr>
        <p:txBody>
          <a:bodyPr>
            <a:normAutofit fontScale="90000"/>
          </a:bodyPr>
          <a:lstStyle/>
          <a:p>
            <a:pPr algn="ctr"/>
            <a:r>
              <a:rPr lang="en-US" dirty="0" smtClean="0"/>
              <a:t>Methods for Collecting Requirements</a:t>
            </a:r>
            <a:br>
              <a:rPr lang="en-US" dirty="0" smtClean="0"/>
            </a:br>
            <a:r>
              <a:rPr lang="en-US" dirty="0" smtClean="0"/>
              <a:t>(Tools and Techniques)</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23</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8686800" cy="4697412"/>
          </a:xfrm>
        </p:spPr>
        <p:txBody>
          <a:bodyPr/>
          <a:lstStyle/>
          <a:p>
            <a:r>
              <a:rPr lang="en-US" b="1" dirty="0">
                <a:solidFill>
                  <a:srgbClr val="FF0000"/>
                </a:solidFill>
              </a:rPr>
              <a:t>Eighty-eight percent </a:t>
            </a:r>
            <a:r>
              <a:rPr lang="en-US" dirty="0"/>
              <a:t>of the software projects involved enhancing </a:t>
            </a:r>
            <a:r>
              <a:rPr lang="en-US" dirty="0" smtClean="0"/>
              <a:t>existing products </a:t>
            </a:r>
            <a:r>
              <a:rPr lang="en-US" dirty="0"/>
              <a:t>instead of creating new </a:t>
            </a:r>
            <a:r>
              <a:rPr lang="en-US" dirty="0" smtClean="0"/>
              <a:t>ones.</a:t>
            </a:r>
          </a:p>
          <a:p>
            <a:r>
              <a:rPr lang="en-US" b="1" dirty="0">
                <a:solidFill>
                  <a:srgbClr val="FF0000"/>
                </a:solidFill>
              </a:rPr>
              <a:t>Eighty-six percent </a:t>
            </a:r>
            <a:r>
              <a:rPr lang="en-US" dirty="0"/>
              <a:t>of respondents said that customer satisfaction was the </a:t>
            </a:r>
            <a:r>
              <a:rPr lang="en-US" dirty="0" smtClean="0"/>
              <a:t>most important </a:t>
            </a:r>
            <a:r>
              <a:rPr lang="en-US" dirty="0"/>
              <a:t>metric for measuring the success of development </a:t>
            </a:r>
            <a:r>
              <a:rPr lang="en-US" dirty="0" smtClean="0"/>
              <a:t>projects.</a:t>
            </a:r>
            <a:endParaRPr lang="en-US" dirty="0"/>
          </a:p>
          <a:p>
            <a:r>
              <a:rPr lang="en-US" b="1" dirty="0">
                <a:solidFill>
                  <a:srgbClr val="FF0000"/>
                </a:solidFill>
              </a:rPr>
              <a:t>Eighty-three percent </a:t>
            </a:r>
            <a:r>
              <a:rPr lang="en-US" dirty="0"/>
              <a:t>of software development teams still use Microsoft </a:t>
            </a:r>
            <a:r>
              <a:rPr lang="en-US" dirty="0" smtClean="0"/>
              <a:t>Office applications </a:t>
            </a:r>
            <a:r>
              <a:rPr lang="en-US" dirty="0"/>
              <a:t>such as Word and Excel as their main tools to </a:t>
            </a:r>
            <a:r>
              <a:rPr lang="en-US" dirty="0" smtClean="0"/>
              <a:t>communicate requirements.</a:t>
            </a:r>
            <a:endParaRPr lang="en-US" dirty="0"/>
          </a:p>
        </p:txBody>
      </p:sp>
      <p:sp>
        <p:nvSpPr>
          <p:cNvPr id="3" name="Title 2"/>
          <p:cNvSpPr>
            <a:spLocks noGrp="1"/>
          </p:cNvSpPr>
          <p:nvPr>
            <p:ph type="title"/>
          </p:nvPr>
        </p:nvSpPr>
        <p:spPr>
          <a:xfrm>
            <a:off x="609600" y="304284"/>
            <a:ext cx="8229600" cy="1143000"/>
          </a:xfrm>
        </p:spPr>
        <p:txBody>
          <a:bodyPr>
            <a:normAutofit fontScale="90000"/>
          </a:bodyPr>
          <a:lstStyle/>
          <a:p>
            <a:r>
              <a:rPr lang="en-US" dirty="0" smtClean="0"/>
              <a:t>Statistics on Requirements for </a:t>
            </a:r>
            <a:br>
              <a:rPr lang="en-US" dirty="0" smtClean="0"/>
            </a:br>
            <a:r>
              <a:rPr lang="en-US" dirty="0" smtClean="0"/>
              <a:t>Software Projects (2011 Survey)*</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24</a:t>
            </a:fld>
            <a:endParaRPr lang="en-US" dirty="0"/>
          </a:p>
        </p:txBody>
      </p:sp>
      <p:sp>
        <p:nvSpPr>
          <p:cNvPr id="6" name="TextBox 5"/>
          <p:cNvSpPr txBox="1"/>
          <p:nvPr/>
        </p:nvSpPr>
        <p:spPr>
          <a:xfrm>
            <a:off x="685800" y="5775364"/>
            <a:ext cx="7584192" cy="369332"/>
          </a:xfrm>
          <a:prstGeom prst="rect">
            <a:avLst/>
          </a:prstGeom>
          <a:noFill/>
        </p:spPr>
        <p:txBody>
          <a:bodyPr wrap="none" rtlCol="0">
            <a:spAutoFit/>
          </a:bodyPr>
          <a:lstStyle/>
          <a:p>
            <a:r>
              <a:rPr lang="en-US" sz="1800" dirty="0" smtClean="0"/>
              <a:t>*John </a:t>
            </a:r>
            <a:r>
              <a:rPr lang="en-US" sz="1800" dirty="0"/>
              <a:t>Simpson, “2011: The State of Requirements Management” (2011).</a:t>
            </a:r>
          </a:p>
        </p:txBody>
      </p:sp>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33275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out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76800"/>
          </a:xfrm>
        </p:spPr>
        <p:txBody>
          <a:bodyPr/>
          <a:lstStyle/>
          <a:p>
            <a:r>
              <a:rPr lang="en-US" dirty="0" smtClean="0"/>
              <a:t>Genesys Telecommunications Laboratories uses </a:t>
            </a:r>
            <a:r>
              <a:rPr lang="en-US" b="1" dirty="0" smtClean="0">
                <a:solidFill>
                  <a:srgbClr val="FFC000"/>
                </a:solidFill>
              </a:rPr>
              <a:t>Accept</a:t>
            </a:r>
            <a:r>
              <a:rPr lang="en-US" dirty="0" smtClean="0"/>
              <a:t> software, a product planning and innovation management application and winner of the Excellence in Product Management Award from 2006–2008.</a:t>
            </a:r>
          </a:p>
          <a:p>
            <a:r>
              <a:rPr lang="en-US" b="1" dirty="0" smtClean="0">
                <a:solidFill>
                  <a:srgbClr val="FFC000"/>
                </a:solidFill>
              </a:rPr>
              <a:t>Accept</a:t>
            </a:r>
            <a:r>
              <a:rPr lang="en-US" dirty="0" smtClean="0"/>
              <a:t> helps them instill a consistent, repeatable, and predictable process for new product definition and development.</a:t>
            </a:r>
          </a:p>
          <a:p>
            <a:r>
              <a:rPr lang="en-US" dirty="0" smtClean="0"/>
              <a:t>They can define what information comprises a requirement and enforce discipline around that process.</a:t>
            </a:r>
          </a:p>
          <a:p>
            <a:endParaRPr lang="en-US" dirty="0"/>
          </a:p>
        </p:txBody>
      </p:sp>
      <p:sp>
        <p:nvSpPr>
          <p:cNvPr id="3" name="Title 2"/>
          <p:cNvSpPr>
            <a:spLocks noGrp="1"/>
          </p:cNvSpPr>
          <p:nvPr>
            <p:ph type="title"/>
          </p:nvPr>
        </p:nvSpPr>
        <p:spPr>
          <a:xfrm>
            <a:off x="612524" y="180474"/>
            <a:ext cx="8229600" cy="1143000"/>
          </a:xfrm>
        </p:spPr>
        <p:txBody>
          <a:bodyPr/>
          <a:lstStyle/>
          <a:p>
            <a:r>
              <a:rPr lang="en-US" dirty="0" smtClean="0"/>
              <a:t>What Went Right?</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25</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864" y="1227138"/>
            <a:ext cx="8229600" cy="4572000"/>
          </a:xfrm>
        </p:spPr>
        <p:txBody>
          <a:bodyPr/>
          <a:lstStyle/>
          <a:p>
            <a:r>
              <a:rPr lang="en-US" sz="2400" dirty="0" smtClean="0"/>
              <a:t>A </a:t>
            </a:r>
            <a:r>
              <a:rPr lang="en-US" sz="2400" b="1" dirty="0" smtClean="0"/>
              <a:t>requirements traceability matrix (RTM) </a:t>
            </a:r>
            <a:r>
              <a:rPr lang="en-US" sz="2400" dirty="0" smtClean="0"/>
              <a:t>is a table that lists requirements, various attributes of each requirement, and the status of the requirements to ensure that all requirements are addressed.</a:t>
            </a:r>
          </a:p>
          <a:p>
            <a:r>
              <a:rPr lang="en-US" sz="2400" dirty="0" smtClean="0"/>
              <a:t>Table 5-1. Sample entry in an RTM</a:t>
            </a:r>
          </a:p>
          <a:p>
            <a:pPr lvl="1"/>
            <a:endParaRPr lang="en-US" dirty="0" smtClean="0"/>
          </a:p>
          <a:p>
            <a:endParaRPr lang="en-US" dirty="0"/>
          </a:p>
        </p:txBody>
      </p:sp>
      <p:sp>
        <p:nvSpPr>
          <p:cNvPr id="3" name="Title 2"/>
          <p:cNvSpPr>
            <a:spLocks noGrp="1"/>
          </p:cNvSpPr>
          <p:nvPr>
            <p:ph type="title"/>
          </p:nvPr>
        </p:nvSpPr>
        <p:spPr>
          <a:xfrm>
            <a:off x="479875" y="45244"/>
            <a:ext cx="8229600" cy="1143000"/>
          </a:xfrm>
        </p:spPr>
        <p:txBody>
          <a:bodyPr>
            <a:normAutofit fontScale="90000"/>
          </a:bodyPr>
          <a:lstStyle/>
          <a:p>
            <a:r>
              <a:rPr lang="en-US" dirty="0" smtClean="0"/>
              <a:t>Requirements Traceability Matrix</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26</a:t>
            </a:fld>
            <a:endParaRPr lang="en-US" dirty="0"/>
          </a:p>
        </p:txBody>
      </p:sp>
      <p:pic>
        <p:nvPicPr>
          <p:cNvPr id="6" name="Picture 2"/>
          <p:cNvPicPr>
            <a:picLocks noChangeAspect="1" noChangeArrowheads="1"/>
          </p:cNvPicPr>
          <p:nvPr/>
        </p:nvPicPr>
        <p:blipFill>
          <a:blip r:embed="rId2"/>
          <a:srcRect l="17500" t="39000" r="23125" b="40000"/>
          <a:stretch>
            <a:fillRect/>
          </a:stretch>
        </p:blipFill>
        <p:spPr bwMode="auto">
          <a:xfrm>
            <a:off x="281735" y="3513138"/>
            <a:ext cx="8617857" cy="1905000"/>
          </a:xfrm>
          <a:prstGeom prst="rect">
            <a:avLst/>
          </a:prstGeom>
          <a:noFill/>
          <a:ln w="9525">
            <a:noFill/>
            <a:miter lim="800000"/>
            <a:headEnd/>
            <a:tailEnd/>
          </a:ln>
          <a:effectLst/>
        </p:spPr>
      </p:pic>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152400" y="1447800"/>
            <a:ext cx="8686800" cy="4800600"/>
          </a:xfrm>
        </p:spPr>
        <p:txBody>
          <a:bodyPr/>
          <a:lstStyle/>
          <a:p>
            <a:r>
              <a:rPr lang="en-US" b="1" dirty="0" smtClean="0"/>
              <a:t>Project </a:t>
            </a:r>
            <a:r>
              <a:rPr lang="en-US" b="1" dirty="0"/>
              <a:t>scope statements </a:t>
            </a:r>
            <a:r>
              <a:rPr lang="en-US" dirty="0"/>
              <a:t>should include at least a </a:t>
            </a:r>
            <a:r>
              <a:rPr lang="en-US" dirty="0" smtClean="0"/>
              <a:t>product scope </a:t>
            </a:r>
            <a:r>
              <a:rPr lang="en-US" dirty="0"/>
              <a:t>description, product user acceptance criteria, and detailed information on all </a:t>
            </a:r>
            <a:r>
              <a:rPr lang="en-US" dirty="0" smtClean="0"/>
              <a:t>project deliverables</a:t>
            </a:r>
            <a:r>
              <a:rPr lang="en-US" dirty="0"/>
              <a:t>. It is also helpful to document other scope-related information, such as </a:t>
            </a:r>
            <a:r>
              <a:rPr lang="en-US" dirty="0" smtClean="0"/>
              <a:t>the project </a:t>
            </a:r>
            <a:r>
              <a:rPr lang="en-US" dirty="0"/>
              <a:t>boundaries, constraints, and assumptions. The project scope statement should </a:t>
            </a:r>
            <a:r>
              <a:rPr lang="en-US" dirty="0" smtClean="0"/>
              <a:t>also reference </a:t>
            </a:r>
            <a:r>
              <a:rPr lang="en-US" dirty="0"/>
              <a:t>supporting documents, such as product </a:t>
            </a:r>
            <a:r>
              <a:rPr lang="en-US" dirty="0" smtClean="0"/>
              <a:t>specifications. </a:t>
            </a:r>
          </a:p>
          <a:p>
            <a:r>
              <a:rPr lang="en-US" dirty="0" smtClean="0"/>
              <a:t>As time progresses, the scope of a project should become more clear and specific.</a:t>
            </a:r>
          </a:p>
        </p:txBody>
      </p:sp>
      <p:sp>
        <p:nvSpPr>
          <p:cNvPr id="18434" name="Rectangle 2"/>
          <p:cNvSpPr>
            <a:spLocks noGrp="1" noChangeArrowheads="1"/>
          </p:cNvSpPr>
          <p:nvPr>
            <p:ph type="title"/>
          </p:nvPr>
        </p:nvSpPr>
        <p:spPr>
          <a:xfrm>
            <a:off x="533400" y="152400"/>
            <a:ext cx="8610600" cy="1311275"/>
          </a:xfrm>
        </p:spPr>
        <p:txBody>
          <a:bodyPr>
            <a:normAutofit/>
          </a:bodyPr>
          <a:lstStyle/>
          <a:p>
            <a:r>
              <a:rPr lang="en-US" dirty="0" smtClean="0">
                <a:solidFill>
                  <a:schemeClr val="accent1"/>
                </a:solidFill>
              </a:rPr>
              <a:t>Defining</a:t>
            </a:r>
            <a:r>
              <a:rPr lang="en-US" dirty="0" smtClean="0"/>
              <a:t> (Define) Scope</a:t>
            </a:r>
          </a:p>
        </p:txBody>
      </p:sp>
      <p:sp>
        <p:nvSpPr>
          <p:cNvPr id="8" name="Slide Number Placeholder 7"/>
          <p:cNvSpPr>
            <a:spLocks noGrp="1"/>
          </p:cNvSpPr>
          <p:nvPr>
            <p:ph type="sldNum" sz="quarter" idx="11"/>
          </p:nvPr>
        </p:nvSpPr>
        <p:spPr/>
        <p:txBody>
          <a:bodyPr/>
          <a:lstStyle/>
          <a:p>
            <a:pPr>
              <a:defRPr/>
            </a:pPr>
            <a:fld id="{F1335457-D0D4-42C9-897C-5B0BA910BCFA}" type="slidenum">
              <a:rPr lang="en-US" smtClean="0"/>
              <a:pPr>
                <a:defRPr/>
              </a:pPr>
              <a:t>27</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10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4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4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8435">
                                            <p:txEl>
                                              <p:pRg st="1" end="1"/>
                                            </p:txEl>
                                          </p:spTgt>
                                        </p:tgtEl>
                                      </p:cBhvr>
                                    </p:animEffect>
                                    <p:animScale>
                                      <p:cBhvr>
                                        <p:cTn id="15" dur="250" autoRev="1" fill="hold"/>
                                        <p:tgtEl>
                                          <p:spTgt spid="18435">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0"/>
            <a:ext cx="8229600" cy="1143000"/>
          </a:xfrm>
        </p:spPr>
        <p:txBody>
          <a:bodyPr/>
          <a:lstStyle/>
          <a:p>
            <a:r>
              <a:rPr lang="en-US" dirty="0" smtClean="0"/>
              <a:t>Define Scope </a:t>
            </a:r>
            <a:r>
              <a:rPr lang="en-US" dirty="0" smtClean="0">
                <a:solidFill>
                  <a:schemeClr val="accent1"/>
                </a:solidFill>
              </a:rPr>
              <a:t>Process</a:t>
            </a:r>
            <a:endParaRPr lang="en-US" dirty="0">
              <a:solidFill>
                <a:schemeClr val="accent1"/>
              </a:solidFill>
            </a:endParaRPr>
          </a:p>
        </p:txBody>
      </p:sp>
      <p:sp>
        <p:nvSpPr>
          <p:cNvPr id="4" name="Rectangle 3"/>
          <p:cNvSpPr/>
          <p:nvPr/>
        </p:nvSpPr>
        <p:spPr>
          <a:xfrm>
            <a:off x="2339340" y="3492787"/>
            <a:ext cx="4648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066800" y="4026187"/>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010400" y="3980467"/>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6700" y="4907121"/>
            <a:ext cx="4610100" cy="1446550"/>
          </a:xfrm>
          <a:prstGeom prst="rect">
            <a:avLst/>
          </a:prstGeom>
          <a:noFill/>
        </p:spPr>
        <p:txBody>
          <a:bodyPr wrap="square" rtlCol="0">
            <a:spAutoFit/>
          </a:bodyPr>
          <a:lstStyle/>
          <a:p>
            <a:r>
              <a:rPr lang="en-US" dirty="0" smtClean="0"/>
              <a:t>Scope Management Plan</a:t>
            </a:r>
          </a:p>
          <a:p>
            <a:r>
              <a:rPr lang="en-US" dirty="0" smtClean="0"/>
              <a:t>Project Charter</a:t>
            </a:r>
          </a:p>
          <a:p>
            <a:r>
              <a:rPr lang="en-US" dirty="0" smtClean="0"/>
              <a:t>Requirements documentation</a:t>
            </a:r>
          </a:p>
          <a:p>
            <a:r>
              <a:rPr lang="en-US" dirty="0" smtClean="0"/>
              <a:t>Organizational Process Assets</a:t>
            </a:r>
            <a:endParaRPr lang="en-US" dirty="0"/>
          </a:p>
        </p:txBody>
      </p:sp>
      <p:sp>
        <p:nvSpPr>
          <p:cNvPr id="8" name="TextBox 7"/>
          <p:cNvSpPr txBox="1"/>
          <p:nvPr/>
        </p:nvSpPr>
        <p:spPr>
          <a:xfrm>
            <a:off x="2491740" y="3873787"/>
            <a:ext cx="4495800" cy="584775"/>
          </a:xfrm>
          <a:prstGeom prst="rect">
            <a:avLst/>
          </a:prstGeom>
          <a:noFill/>
        </p:spPr>
        <p:txBody>
          <a:bodyPr wrap="square" rtlCol="0">
            <a:spAutoFit/>
          </a:bodyPr>
          <a:lstStyle/>
          <a:p>
            <a:pPr algn="ctr"/>
            <a:r>
              <a:rPr lang="en-US" sz="3200" dirty="0" smtClean="0"/>
              <a:t>Define Scope</a:t>
            </a:r>
            <a:endParaRPr lang="en-US" sz="3200" dirty="0"/>
          </a:p>
        </p:txBody>
      </p:sp>
      <p:sp>
        <p:nvSpPr>
          <p:cNvPr id="9" name="TextBox 8"/>
          <p:cNvSpPr txBox="1"/>
          <p:nvPr/>
        </p:nvSpPr>
        <p:spPr>
          <a:xfrm>
            <a:off x="487680" y="4394947"/>
            <a:ext cx="1371600" cy="461665"/>
          </a:xfrm>
          <a:prstGeom prst="rect">
            <a:avLst/>
          </a:prstGeom>
          <a:noFill/>
        </p:spPr>
        <p:txBody>
          <a:bodyPr wrap="square" rtlCol="0">
            <a:spAutoFit/>
          </a:bodyPr>
          <a:lstStyle/>
          <a:p>
            <a:r>
              <a:rPr lang="en-US" sz="2400" b="1" dirty="0" smtClean="0"/>
              <a:t>Inputs</a:t>
            </a:r>
            <a:endParaRPr lang="en-US" sz="2400" b="1" dirty="0"/>
          </a:p>
        </p:txBody>
      </p:sp>
      <p:sp>
        <p:nvSpPr>
          <p:cNvPr id="10" name="TextBox 9"/>
          <p:cNvSpPr txBox="1"/>
          <p:nvPr/>
        </p:nvSpPr>
        <p:spPr>
          <a:xfrm>
            <a:off x="1173480" y="1214006"/>
            <a:ext cx="3985260" cy="1815882"/>
          </a:xfrm>
          <a:prstGeom prst="rect">
            <a:avLst/>
          </a:prstGeom>
          <a:noFill/>
        </p:spPr>
        <p:txBody>
          <a:bodyPr wrap="square" rtlCol="0">
            <a:spAutoFit/>
          </a:bodyPr>
          <a:lstStyle/>
          <a:p>
            <a:r>
              <a:rPr lang="en-US" sz="2400" b="1" dirty="0" smtClean="0"/>
              <a:t>Tools and Techniques</a:t>
            </a:r>
          </a:p>
          <a:p>
            <a:r>
              <a:rPr lang="en-US" dirty="0"/>
              <a:t> </a:t>
            </a:r>
            <a:r>
              <a:rPr lang="en-US" dirty="0" smtClean="0"/>
              <a:t>    Expert Judgment</a:t>
            </a:r>
          </a:p>
          <a:p>
            <a:r>
              <a:rPr lang="en-US" dirty="0"/>
              <a:t> </a:t>
            </a:r>
            <a:r>
              <a:rPr lang="en-US" dirty="0" smtClean="0"/>
              <a:t>    Product Analysis</a:t>
            </a:r>
          </a:p>
          <a:p>
            <a:r>
              <a:rPr lang="en-US" dirty="0"/>
              <a:t> </a:t>
            </a:r>
            <a:r>
              <a:rPr lang="en-US" dirty="0" smtClean="0"/>
              <a:t>    Alternatives generation</a:t>
            </a:r>
          </a:p>
          <a:p>
            <a:r>
              <a:rPr lang="en-US" dirty="0"/>
              <a:t> </a:t>
            </a:r>
            <a:r>
              <a:rPr lang="en-US" dirty="0" smtClean="0"/>
              <a:t>    Facilitated Workshops</a:t>
            </a:r>
            <a:endParaRPr lang="en-US" dirty="0"/>
          </a:p>
        </p:txBody>
      </p:sp>
      <p:sp>
        <p:nvSpPr>
          <p:cNvPr id="11" name="Down Arrow 10"/>
          <p:cNvSpPr/>
          <p:nvPr/>
        </p:nvSpPr>
        <p:spPr>
          <a:xfrm>
            <a:off x="4472940" y="1179096"/>
            <a:ext cx="381000" cy="22431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6298" y="4394947"/>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3" name="TextBox 12"/>
          <p:cNvSpPr txBox="1"/>
          <p:nvPr/>
        </p:nvSpPr>
        <p:spPr>
          <a:xfrm>
            <a:off x="5486400" y="5030539"/>
            <a:ext cx="3505200" cy="646331"/>
          </a:xfrm>
          <a:prstGeom prst="rect">
            <a:avLst/>
          </a:prstGeom>
          <a:noFill/>
        </p:spPr>
        <p:txBody>
          <a:bodyPr wrap="square" rtlCol="0">
            <a:spAutoFit/>
          </a:bodyPr>
          <a:lstStyle/>
          <a:p>
            <a:r>
              <a:rPr lang="en-US" dirty="0" smtClean="0"/>
              <a:t>Project scope statement</a:t>
            </a:r>
          </a:p>
          <a:p>
            <a:r>
              <a:rPr lang="en-US" dirty="0" smtClean="0"/>
              <a:t>Project documents Updates</a:t>
            </a:r>
          </a:p>
        </p:txBody>
      </p:sp>
    </p:spTree>
    <p:extLst>
      <p:ext uri="{BB962C8B-B14F-4D97-AF65-F5344CB8AC3E}">
        <p14:creationId xmlns:p14="http://schemas.microsoft.com/office/powerpoint/2010/main" val="794193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167" t="15624" r="17222" b="29688"/>
          <a:stretch/>
        </p:blipFill>
        <p:spPr>
          <a:xfrm>
            <a:off x="228600" y="228600"/>
            <a:ext cx="8745583" cy="5943600"/>
          </a:xfrm>
          <a:prstGeom prst="rect">
            <a:avLst/>
          </a:prstGeom>
        </p:spPr>
      </p:pic>
    </p:spTree>
    <p:extLst>
      <p:ext uri="{BB962C8B-B14F-4D97-AF65-F5344CB8AC3E}">
        <p14:creationId xmlns:p14="http://schemas.microsoft.com/office/powerpoint/2010/main" val="3701371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52400" y="1066800"/>
            <a:ext cx="8763000" cy="4953000"/>
          </a:xfrm>
        </p:spPr>
        <p:txBody>
          <a:bodyPr/>
          <a:lstStyle/>
          <a:p>
            <a:r>
              <a:rPr lang="en-US" dirty="0" smtClean="0"/>
              <a:t>Understand </a:t>
            </a:r>
            <a:r>
              <a:rPr lang="en-US" dirty="0"/>
              <a:t>the importance of good project scope </a:t>
            </a:r>
            <a:r>
              <a:rPr lang="en-US" dirty="0" smtClean="0"/>
              <a:t>management </a:t>
            </a:r>
          </a:p>
          <a:p>
            <a:r>
              <a:rPr lang="en-US" dirty="0" smtClean="0"/>
              <a:t>Describe </a:t>
            </a:r>
            <a:r>
              <a:rPr lang="en-US" dirty="0"/>
              <a:t>the process of planning scope </a:t>
            </a:r>
            <a:r>
              <a:rPr lang="en-US" dirty="0" smtClean="0"/>
              <a:t>management</a:t>
            </a:r>
          </a:p>
          <a:p>
            <a:r>
              <a:rPr lang="en-US" dirty="0" smtClean="0"/>
              <a:t>Discuss </a:t>
            </a:r>
            <a:r>
              <a:rPr lang="en-US" dirty="0"/>
              <a:t>methods for collecting and documenting requirements to </a:t>
            </a:r>
            <a:r>
              <a:rPr lang="en-US" dirty="0" smtClean="0"/>
              <a:t>meet stakeholder </a:t>
            </a:r>
            <a:r>
              <a:rPr lang="en-US" dirty="0"/>
              <a:t>needs and </a:t>
            </a:r>
            <a:r>
              <a:rPr lang="en-US" dirty="0" smtClean="0"/>
              <a:t>expectations </a:t>
            </a:r>
          </a:p>
          <a:p>
            <a:r>
              <a:rPr lang="en-US" dirty="0" smtClean="0"/>
              <a:t>Explain </a:t>
            </a:r>
            <a:r>
              <a:rPr lang="en-US" dirty="0"/>
              <a:t>the scope definition process and describe the contents of </a:t>
            </a:r>
            <a:r>
              <a:rPr lang="en-US" dirty="0" smtClean="0"/>
              <a:t>a project </a:t>
            </a:r>
            <a:r>
              <a:rPr lang="en-US" dirty="0"/>
              <a:t>scope statement</a:t>
            </a:r>
          </a:p>
          <a:p>
            <a:r>
              <a:rPr lang="en-US" dirty="0" smtClean="0"/>
              <a:t>Discuss </a:t>
            </a:r>
            <a:r>
              <a:rPr lang="en-US" dirty="0"/>
              <a:t>the process for creating a work breakdown structure using </a:t>
            </a:r>
            <a:r>
              <a:rPr lang="en-US" dirty="0" smtClean="0"/>
              <a:t>the analogy</a:t>
            </a:r>
            <a:r>
              <a:rPr lang="en-US" dirty="0"/>
              <a:t>, top-down, bottom-up, and mind-mapping approaches</a:t>
            </a:r>
            <a:endParaRPr lang="en-US" dirty="0" smtClean="0"/>
          </a:p>
        </p:txBody>
      </p:sp>
      <p:sp>
        <p:nvSpPr>
          <p:cNvPr id="9218" name="Rectangle 2"/>
          <p:cNvSpPr>
            <a:spLocks noGrp="1" noChangeArrowheads="1"/>
          </p:cNvSpPr>
          <p:nvPr>
            <p:ph type="title"/>
          </p:nvPr>
        </p:nvSpPr>
        <p:spPr>
          <a:xfrm>
            <a:off x="381000" y="274638"/>
            <a:ext cx="8305800" cy="715962"/>
          </a:xfrm>
        </p:spPr>
        <p:txBody>
          <a:bodyPr>
            <a:noAutofit/>
          </a:bodyPr>
          <a:lstStyle/>
          <a:p>
            <a:r>
              <a:rPr lang="en-US" sz="4000" dirty="0" smtClean="0"/>
              <a:t>Learning Objectives</a:t>
            </a:r>
          </a:p>
        </p:txBody>
      </p:sp>
      <p:sp>
        <p:nvSpPr>
          <p:cNvPr id="9220" name="Footer Placeholder 6"/>
          <p:cNvSpPr>
            <a:spLocks noGrp="1"/>
          </p:cNvSpPr>
          <p:nvPr>
            <p:ph type="ftr" sz="quarter" idx="10"/>
          </p:nvPr>
        </p:nvSpPr>
        <p:spPr bwMode="auto">
          <a:noFill/>
          <a:ln>
            <a:miter lim="800000"/>
            <a:headEnd/>
            <a:tailEnd/>
          </a:ln>
        </p:spPr>
        <p:txBody>
          <a:bodyPr/>
          <a:lstStyle/>
          <a:p>
            <a:r>
              <a:rPr lang="en-US" dirty="0" smtClean="0"/>
              <a:t>Information Technology Project Management, Eighth Edition</a:t>
            </a:r>
          </a:p>
        </p:txBody>
      </p:sp>
      <p:sp>
        <p:nvSpPr>
          <p:cNvPr id="8" name="Slide Number Placeholder 7"/>
          <p:cNvSpPr>
            <a:spLocks noGrp="1"/>
          </p:cNvSpPr>
          <p:nvPr>
            <p:ph type="sldNum" sz="quarter" idx="11"/>
          </p:nvPr>
        </p:nvSpPr>
        <p:spPr/>
        <p:txBody>
          <a:bodyPr/>
          <a:lstStyle/>
          <a:p>
            <a:pPr>
              <a:defRPr/>
            </a:pPr>
            <a:fld id="{630E6A95-094A-4E8D-8575-B7EA854693B8}" type="slidenum">
              <a:rPr lang="en-US" smtClean="0"/>
              <a:pPr>
                <a:defRPr/>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heel(1)">
                                      <p:cBhvr>
                                        <p:cTn id="7" dur="20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 calcmode="lin" valueType="num">
                                      <p:cBhvr>
                                        <p:cTn id="12" dur="10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9219">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9219">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92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9219">
                                            <p:txEl>
                                              <p:pRg st="3" end="3"/>
                                            </p:txEl>
                                          </p:spTgt>
                                        </p:tgtEl>
                                        <p:attrNameLst>
                                          <p:attrName>style.visibility</p:attrName>
                                        </p:attrNameLst>
                                      </p:cBhvr>
                                      <p:to>
                                        <p:strVal val="visible"/>
                                      </p:to>
                                    </p:set>
                                    <p:animEffect transition="in" filter="fade">
                                      <p:cBhvr>
                                        <p:cTn id="20" dur="2000"/>
                                        <p:tgtEl>
                                          <p:spTgt spid="9219">
                                            <p:txEl>
                                              <p:pRg st="3" end="3"/>
                                            </p:txEl>
                                          </p:spTgt>
                                        </p:tgtEl>
                                      </p:cBhvr>
                                    </p:animEffect>
                                    <p:anim calcmode="lin" valueType="num">
                                      <p:cBhvr>
                                        <p:cTn id="21" dur="2000" fill="hold"/>
                                        <p:tgtEl>
                                          <p:spTgt spid="9219">
                                            <p:txEl>
                                              <p:pRg st="3" end="3"/>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21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wipe(down)">
                                      <p:cBhvr>
                                        <p:cTn id="2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975" y="76200"/>
            <a:ext cx="8153400" cy="1143000"/>
          </a:xfrm>
        </p:spPr>
        <p:txBody>
          <a:bodyPr>
            <a:normAutofit fontScale="90000"/>
          </a:bodyPr>
          <a:lstStyle/>
          <a:p>
            <a:r>
              <a:rPr lang="en-US" dirty="0" smtClean="0"/>
              <a:t>Table 5-2. Sample Project Charter (partial)</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30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7692671" cy="5257800"/>
          </a:xfrm>
          <a:prstGeom prst="rect">
            <a:avLst/>
          </a:prstGeom>
        </p:spPr>
      </p:pic>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1797044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0" y="0"/>
            <a:ext cx="9144000" cy="1143000"/>
          </a:xfrm>
        </p:spPr>
        <p:txBody>
          <a:bodyPr>
            <a:normAutofit/>
          </a:bodyPr>
          <a:lstStyle/>
          <a:p>
            <a:r>
              <a:rPr lang="en-US" sz="3600" dirty="0" smtClean="0"/>
              <a:t>Table 5-3: Further Defining Project Scope</a:t>
            </a:r>
          </a:p>
        </p:txBody>
      </p:sp>
      <p:sp>
        <p:nvSpPr>
          <p:cNvPr id="8" name="Slide Number Placeholder 7"/>
          <p:cNvSpPr>
            <a:spLocks noGrp="1"/>
          </p:cNvSpPr>
          <p:nvPr>
            <p:ph type="sldNum" sz="quarter" idx="11"/>
          </p:nvPr>
        </p:nvSpPr>
        <p:spPr/>
        <p:txBody>
          <a:bodyPr/>
          <a:lstStyle/>
          <a:p>
            <a:pPr>
              <a:buFontTx/>
              <a:buNone/>
              <a:defRPr/>
            </a:pPr>
            <a:fld id="{5408CF9A-C8EF-404E-A6D1-AAA46EE490CD}" type="slidenum">
              <a:rPr lang="en-US" smtClean="0"/>
              <a:pPr>
                <a:buFontTx/>
                <a:buNone/>
                <a:defRPr/>
              </a:pPr>
              <a:t>31</a:t>
            </a:fld>
            <a:endParaRPr lang="en-US" dirty="0"/>
          </a:p>
        </p:txBody>
      </p:sp>
      <p:pic>
        <p:nvPicPr>
          <p:cNvPr id="2050" name="Picture 2"/>
          <p:cNvPicPr>
            <a:picLocks noChangeAspect="1" noChangeArrowheads="1"/>
          </p:cNvPicPr>
          <p:nvPr/>
        </p:nvPicPr>
        <p:blipFill>
          <a:blip r:embed="rId2"/>
          <a:srcRect l="17500" t="37000" r="22500" b="17000"/>
          <a:stretch>
            <a:fillRect/>
          </a:stretch>
        </p:blipFill>
        <p:spPr bwMode="auto">
          <a:xfrm>
            <a:off x="228600" y="1371600"/>
            <a:ext cx="8587409" cy="4114800"/>
          </a:xfrm>
          <a:prstGeom prst="rect">
            <a:avLst/>
          </a:prstGeom>
          <a:noFill/>
          <a:ln w="9525">
            <a:noFill/>
            <a:miter lim="800000"/>
            <a:headEnd/>
            <a:tailEnd/>
          </a:ln>
          <a:effectLst/>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04800" y="1219200"/>
            <a:ext cx="8229600" cy="4953000"/>
          </a:xfrm>
        </p:spPr>
        <p:txBody>
          <a:bodyPr/>
          <a:lstStyle/>
          <a:p>
            <a:pPr indent="457200"/>
            <a:r>
              <a:rPr lang="en-US" sz="2400" dirty="0" smtClean="0"/>
              <a:t>Many people enjoy watching television shows like </a:t>
            </a:r>
            <a:r>
              <a:rPr lang="en-US" sz="2400" i="1" dirty="0" smtClean="0"/>
              <a:t>Trading Spaces</a:t>
            </a:r>
            <a:r>
              <a:rPr lang="en-US" sz="2400" dirty="0" smtClean="0"/>
              <a:t>, where participants have two days and $1,000 to update a room in their neighbor’s house. Since the time and cost are set, it’s the scope that has the most flexibility.</a:t>
            </a:r>
          </a:p>
          <a:p>
            <a:pPr indent="457200"/>
            <a:r>
              <a:rPr lang="en-US" sz="2400" dirty="0" smtClean="0"/>
              <a:t>Although most homeowners are very happy with work done on the show, some are obviously disappointed. Part of agreeing to be on the show includes signing a release statement acknowledging that you will accept whatever work has been done.</a:t>
            </a:r>
          </a:p>
          <a:p>
            <a:pPr indent="457200"/>
            <a:r>
              <a:rPr lang="en-US" sz="2400" dirty="0" smtClean="0"/>
              <a:t>Too bad you can’t get sponsors for most projects to sign a similar release form. It would make project scope management much easier!</a:t>
            </a:r>
          </a:p>
          <a:p>
            <a:pPr>
              <a:buFont typeface="Wingdings" pitchFamily="2" charset="2"/>
              <a:buChar char="Ø"/>
            </a:pPr>
            <a:endParaRPr lang="en-US" sz="2400" dirty="0"/>
          </a:p>
        </p:txBody>
      </p:sp>
      <p:sp>
        <p:nvSpPr>
          <p:cNvPr id="20482" name="Rectangle 4"/>
          <p:cNvSpPr>
            <a:spLocks noGrp="1" noChangeArrowheads="1"/>
          </p:cNvSpPr>
          <p:nvPr>
            <p:ph type="title"/>
          </p:nvPr>
        </p:nvSpPr>
        <p:spPr>
          <a:xfrm>
            <a:off x="533400" y="80211"/>
            <a:ext cx="8229600" cy="1143000"/>
          </a:xfrm>
        </p:spPr>
        <p:txBody>
          <a:bodyPr/>
          <a:lstStyle/>
          <a:p>
            <a:r>
              <a:rPr lang="en-US" dirty="0" smtClean="0"/>
              <a:t>Media Snapshot</a:t>
            </a:r>
          </a:p>
        </p:txBody>
      </p:sp>
      <p:sp>
        <p:nvSpPr>
          <p:cNvPr id="8" name="Slide Number Placeholder 7"/>
          <p:cNvSpPr>
            <a:spLocks noGrp="1"/>
          </p:cNvSpPr>
          <p:nvPr>
            <p:ph type="sldNum" sz="quarter" idx="11"/>
          </p:nvPr>
        </p:nvSpPr>
        <p:spPr/>
        <p:txBody>
          <a:bodyPr/>
          <a:lstStyle/>
          <a:p>
            <a:pPr>
              <a:buFontTx/>
              <a:buNone/>
              <a:defRPr/>
            </a:pPr>
            <a:fld id="{7DB7E528-7D95-4978-8FAC-322DA1431BC4}" type="slidenum">
              <a:rPr lang="en-US" smtClean="0"/>
              <a:pPr>
                <a:buFontTx/>
                <a:buNone/>
                <a:defRPr/>
              </a:pPr>
              <a:t>32</a:t>
            </a:fld>
            <a:endParaRPr lang="en-US" dirty="0"/>
          </a:p>
        </p:txBody>
      </p:sp>
      <p:sp>
        <p:nvSpPr>
          <p:cNvPr id="9"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76200" y="1447799"/>
            <a:ext cx="8991600" cy="4648201"/>
          </a:xfrm>
        </p:spPr>
        <p:txBody>
          <a:bodyPr/>
          <a:lstStyle/>
          <a:p>
            <a:r>
              <a:rPr lang="en-US" sz="2500" dirty="0" smtClean="0"/>
              <a:t>A </a:t>
            </a:r>
            <a:r>
              <a:rPr lang="en-US" sz="2500" b="1" dirty="0" smtClean="0"/>
              <a:t>WBS</a:t>
            </a:r>
            <a:r>
              <a:rPr lang="en-US" sz="2500" dirty="0" smtClean="0"/>
              <a:t> is a deliverable-oriented grouping of the work involved in a project that defines the total scope of the project.</a:t>
            </a:r>
          </a:p>
          <a:p>
            <a:r>
              <a:rPr lang="en-US" sz="2500" dirty="0" smtClean="0"/>
              <a:t>WBS is a foundation document that provides the basis for planning and managing project schedules, costs, resources, and changes.</a:t>
            </a:r>
          </a:p>
          <a:p>
            <a:r>
              <a:rPr lang="en-US" sz="2500" b="1" dirty="0" smtClean="0"/>
              <a:t>Decomposition</a:t>
            </a:r>
            <a:r>
              <a:rPr lang="en-US" sz="2500" dirty="0" smtClean="0"/>
              <a:t> is subdividing project deliverables into smaller pieces.</a:t>
            </a:r>
          </a:p>
          <a:p>
            <a:r>
              <a:rPr lang="en-US" sz="2500" dirty="0" smtClean="0"/>
              <a:t>A </a:t>
            </a:r>
            <a:r>
              <a:rPr lang="en-US" sz="2500" b="1" dirty="0" smtClean="0"/>
              <a:t>work package </a:t>
            </a:r>
            <a:r>
              <a:rPr lang="en-US" sz="2500" dirty="0" smtClean="0"/>
              <a:t>is a task at the lowest level of the WBS.</a:t>
            </a:r>
          </a:p>
          <a:p>
            <a:r>
              <a:rPr lang="en-US" sz="2500" dirty="0"/>
              <a:t>The </a:t>
            </a:r>
            <a:r>
              <a:rPr lang="en-US" sz="2500" b="1" dirty="0"/>
              <a:t>scope baseline </a:t>
            </a:r>
            <a:r>
              <a:rPr lang="en-US" sz="2500" dirty="0"/>
              <a:t>includes </a:t>
            </a:r>
            <a:r>
              <a:rPr lang="en-US" sz="2500" dirty="0" smtClean="0"/>
              <a:t>the approved </a:t>
            </a:r>
            <a:r>
              <a:rPr lang="en-US" sz="2500" dirty="0"/>
              <a:t>project scope statement and its associated WBS and WBS </a:t>
            </a:r>
            <a:r>
              <a:rPr lang="en-US" sz="2500" dirty="0" smtClean="0"/>
              <a:t>dictionary.</a:t>
            </a:r>
          </a:p>
        </p:txBody>
      </p:sp>
      <p:sp>
        <p:nvSpPr>
          <p:cNvPr id="21506" name="Rectangle 2"/>
          <p:cNvSpPr>
            <a:spLocks noGrp="1" noChangeArrowheads="1"/>
          </p:cNvSpPr>
          <p:nvPr>
            <p:ph type="title"/>
          </p:nvPr>
        </p:nvSpPr>
        <p:spPr>
          <a:xfrm>
            <a:off x="533400" y="152400"/>
            <a:ext cx="8229600" cy="1143000"/>
          </a:xfrm>
        </p:spPr>
        <p:txBody>
          <a:bodyPr>
            <a:normAutofit fontScale="90000"/>
          </a:bodyPr>
          <a:lstStyle/>
          <a:p>
            <a:r>
              <a:rPr lang="en-US" dirty="0" smtClean="0"/>
              <a:t>Creating the Work Breakdown Structure (WBS)</a:t>
            </a:r>
          </a:p>
        </p:txBody>
      </p:sp>
      <p:sp>
        <p:nvSpPr>
          <p:cNvPr id="8" name="Slide Number Placeholder 7"/>
          <p:cNvSpPr>
            <a:spLocks noGrp="1"/>
          </p:cNvSpPr>
          <p:nvPr>
            <p:ph type="sldNum" sz="quarter" idx="11"/>
          </p:nvPr>
        </p:nvSpPr>
        <p:spPr/>
        <p:txBody>
          <a:bodyPr/>
          <a:lstStyle/>
          <a:p>
            <a:pPr>
              <a:defRPr/>
            </a:pPr>
            <a:fld id="{4842C04C-78A8-47E1-9358-C2595DF744E9}" type="slidenum">
              <a:rPr lang="en-US" smtClean="0"/>
              <a:pPr>
                <a:defRPr/>
              </a:pPr>
              <a:t>33</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3498"/>
            <a:ext cx="8229600" cy="1143000"/>
          </a:xfrm>
        </p:spPr>
        <p:txBody>
          <a:bodyPr>
            <a:normAutofit fontScale="90000"/>
          </a:bodyPr>
          <a:lstStyle/>
          <a:p>
            <a:r>
              <a:rPr lang="en-US" dirty="0" smtClean="0"/>
              <a:t>Create Work Breakdown Structure </a:t>
            </a:r>
            <a:r>
              <a:rPr lang="en-US" dirty="0" smtClean="0">
                <a:solidFill>
                  <a:schemeClr val="accent1"/>
                </a:solidFill>
              </a:rPr>
              <a:t>Process</a:t>
            </a:r>
            <a:endParaRPr lang="en-US" dirty="0">
              <a:solidFill>
                <a:schemeClr val="accent1"/>
              </a:solidFill>
            </a:endParaRPr>
          </a:p>
        </p:txBody>
      </p:sp>
      <p:sp>
        <p:nvSpPr>
          <p:cNvPr id="4" name="Rectangle 3"/>
          <p:cNvSpPr/>
          <p:nvPr/>
        </p:nvSpPr>
        <p:spPr>
          <a:xfrm>
            <a:off x="2438400" y="2819400"/>
            <a:ext cx="4648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189121" y="335280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46758" y="3319306"/>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4289613"/>
            <a:ext cx="4572000" cy="1785104"/>
          </a:xfrm>
          <a:prstGeom prst="rect">
            <a:avLst/>
          </a:prstGeom>
          <a:noFill/>
        </p:spPr>
        <p:txBody>
          <a:bodyPr wrap="square" rtlCol="0">
            <a:spAutoFit/>
          </a:bodyPr>
          <a:lstStyle/>
          <a:p>
            <a:r>
              <a:rPr lang="en-US" dirty="0" smtClean="0"/>
              <a:t>Scope Management Plan</a:t>
            </a:r>
          </a:p>
          <a:p>
            <a:r>
              <a:rPr lang="en-US" dirty="0" smtClean="0"/>
              <a:t>Project scope statement</a:t>
            </a:r>
          </a:p>
          <a:p>
            <a:r>
              <a:rPr lang="en-US" dirty="0" smtClean="0"/>
              <a:t>Requirements documentation</a:t>
            </a:r>
          </a:p>
          <a:p>
            <a:r>
              <a:rPr lang="en-US" dirty="0" smtClean="0"/>
              <a:t>Enterprise Environmental Factors</a:t>
            </a:r>
          </a:p>
          <a:p>
            <a:r>
              <a:rPr lang="en-US" dirty="0" smtClean="0"/>
              <a:t>Organizational Process Assets</a:t>
            </a:r>
            <a:endParaRPr lang="en-US" dirty="0"/>
          </a:p>
        </p:txBody>
      </p:sp>
      <p:sp>
        <p:nvSpPr>
          <p:cNvPr id="8" name="TextBox 7"/>
          <p:cNvSpPr txBox="1"/>
          <p:nvPr/>
        </p:nvSpPr>
        <p:spPr>
          <a:xfrm>
            <a:off x="2514600" y="2971197"/>
            <a:ext cx="4495800" cy="1077218"/>
          </a:xfrm>
          <a:prstGeom prst="rect">
            <a:avLst/>
          </a:prstGeom>
          <a:noFill/>
        </p:spPr>
        <p:txBody>
          <a:bodyPr wrap="square" rtlCol="0">
            <a:spAutoFit/>
          </a:bodyPr>
          <a:lstStyle/>
          <a:p>
            <a:pPr algn="ctr"/>
            <a:r>
              <a:rPr lang="en-US" sz="3200" dirty="0" smtClean="0"/>
              <a:t>Create Work Breakdown Structure </a:t>
            </a:r>
            <a:endParaRPr lang="en-US" sz="3200" dirty="0"/>
          </a:p>
        </p:txBody>
      </p:sp>
      <p:sp>
        <p:nvSpPr>
          <p:cNvPr id="9" name="TextBox 8"/>
          <p:cNvSpPr txBox="1"/>
          <p:nvPr/>
        </p:nvSpPr>
        <p:spPr>
          <a:xfrm>
            <a:off x="727509" y="3733800"/>
            <a:ext cx="1371600" cy="461665"/>
          </a:xfrm>
          <a:prstGeom prst="rect">
            <a:avLst/>
          </a:prstGeom>
          <a:noFill/>
        </p:spPr>
        <p:txBody>
          <a:bodyPr wrap="square" rtlCol="0">
            <a:spAutoFit/>
          </a:bodyPr>
          <a:lstStyle/>
          <a:p>
            <a:r>
              <a:rPr lang="en-US" sz="2400" b="1" dirty="0" smtClean="0"/>
              <a:t>Inputs</a:t>
            </a:r>
            <a:endParaRPr lang="en-US" sz="2400" b="1" dirty="0"/>
          </a:p>
        </p:txBody>
      </p:sp>
      <p:sp>
        <p:nvSpPr>
          <p:cNvPr id="10" name="TextBox 9"/>
          <p:cNvSpPr txBox="1"/>
          <p:nvPr/>
        </p:nvSpPr>
        <p:spPr>
          <a:xfrm>
            <a:off x="1828800" y="1447800"/>
            <a:ext cx="3886200" cy="1138773"/>
          </a:xfrm>
          <a:prstGeom prst="rect">
            <a:avLst/>
          </a:prstGeom>
          <a:noFill/>
        </p:spPr>
        <p:txBody>
          <a:bodyPr wrap="square" rtlCol="0">
            <a:spAutoFit/>
          </a:bodyPr>
          <a:lstStyle/>
          <a:p>
            <a:r>
              <a:rPr lang="en-US" sz="2400" b="1" dirty="0" smtClean="0"/>
              <a:t>Tools and Techniques</a:t>
            </a:r>
          </a:p>
          <a:p>
            <a:r>
              <a:rPr lang="en-US" dirty="0"/>
              <a:t> </a:t>
            </a:r>
            <a:r>
              <a:rPr lang="en-US" dirty="0" smtClean="0"/>
              <a:t>    Decomposition</a:t>
            </a:r>
          </a:p>
          <a:p>
            <a:r>
              <a:rPr lang="en-US" dirty="0"/>
              <a:t> </a:t>
            </a:r>
            <a:r>
              <a:rPr lang="en-US" dirty="0" smtClean="0"/>
              <a:t>    Expert Judgment</a:t>
            </a:r>
          </a:p>
        </p:txBody>
      </p:sp>
      <p:sp>
        <p:nvSpPr>
          <p:cNvPr id="11" name="Down Arrow 10"/>
          <p:cNvSpPr/>
          <p:nvPr/>
        </p:nvSpPr>
        <p:spPr>
          <a:xfrm>
            <a:off x="4572000" y="1970872"/>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17870" y="3733799"/>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3" name="TextBox 12"/>
          <p:cNvSpPr txBox="1"/>
          <p:nvPr/>
        </p:nvSpPr>
        <p:spPr>
          <a:xfrm>
            <a:off x="5181600" y="4353728"/>
            <a:ext cx="3810000" cy="769441"/>
          </a:xfrm>
          <a:prstGeom prst="rect">
            <a:avLst/>
          </a:prstGeom>
          <a:noFill/>
        </p:spPr>
        <p:txBody>
          <a:bodyPr wrap="square" rtlCol="0">
            <a:spAutoFit/>
          </a:bodyPr>
          <a:lstStyle/>
          <a:p>
            <a:r>
              <a:rPr lang="en-US" dirty="0" smtClean="0"/>
              <a:t>Scope baseline</a:t>
            </a:r>
          </a:p>
          <a:p>
            <a:r>
              <a:rPr lang="en-US" dirty="0" smtClean="0"/>
              <a:t>Project Documents Updates</a:t>
            </a:r>
          </a:p>
        </p:txBody>
      </p:sp>
    </p:spTree>
    <p:extLst>
      <p:ext uri="{BB962C8B-B14F-4D97-AF65-F5344CB8AC3E}">
        <p14:creationId xmlns:p14="http://schemas.microsoft.com/office/powerpoint/2010/main" val="3631791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6945" t="14843" r="19166" b="23437"/>
          <a:stretch/>
        </p:blipFill>
        <p:spPr>
          <a:xfrm>
            <a:off x="1066800" y="228600"/>
            <a:ext cx="6934200" cy="6369788"/>
          </a:xfrm>
          <a:prstGeom prst="rect">
            <a:avLst/>
          </a:prstGeom>
        </p:spPr>
      </p:pic>
    </p:spTree>
    <p:extLst>
      <p:ext uri="{BB962C8B-B14F-4D97-AF65-F5344CB8AC3E}">
        <p14:creationId xmlns:p14="http://schemas.microsoft.com/office/powerpoint/2010/main" val="725272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dirty="0" smtClean="0"/>
              <a:t>Figure 5-3. Sample Intranet WBS</a:t>
            </a:r>
            <a:br>
              <a:rPr lang="en-US" dirty="0" smtClean="0"/>
            </a:br>
            <a:r>
              <a:rPr lang="en-US" dirty="0" smtClean="0"/>
              <a:t>Organized by Product </a:t>
            </a:r>
          </a:p>
        </p:txBody>
      </p:sp>
      <p:sp>
        <p:nvSpPr>
          <p:cNvPr id="8" name="Slide Number Placeholder 7"/>
          <p:cNvSpPr>
            <a:spLocks noGrp="1"/>
          </p:cNvSpPr>
          <p:nvPr>
            <p:ph type="sldNum" sz="quarter" idx="11"/>
          </p:nvPr>
        </p:nvSpPr>
        <p:spPr/>
        <p:txBody>
          <a:bodyPr/>
          <a:lstStyle/>
          <a:p>
            <a:pPr>
              <a:buFontTx/>
              <a:buNone/>
              <a:defRPr/>
            </a:pPr>
            <a:fld id="{72ACE893-EA2F-459E-9FB0-1B7C6C3FEF79}" type="slidenum">
              <a:rPr lang="en-US" smtClean="0"/>
              <a:pPr>
                <a:buFontTx/>
                <a:buNone/>
                <a:defRPr/>
              </a:pPr>
              <a:t>36</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52600"/>
            <a:ext cx="8793283" cy="3370398"/>
          </a:xfrm>
          <a:prstGeom prst="rect">
            <a:avLst/>
          </a:prstGeom>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05834"/>
            <a:ext cx="8534400" cy="1143000"/>
          </a:xfrm>
        </p:spPr>
        <p:txBody>
          <a:bodyPr>
            <a:normAutofit fontScale="90000"/>
          </a:bodyPr>
          <a:lstStyle/>
          <a:p>
            <a:r>
              <a:rPr lang="en-US" dirty="0" smtClean="0"/>
              <a:t>Figure 5-4. Sample Intranet WBS</a:t>
            </a:r>
            <a:br>
              <a:rPr lang="en-US" dirty="0" smtClean="0"/>
            </a:br>
            <a:r>
              <a:rPr lang="en-US" dirty="0" smtClean="0"/>
              <a:t>Organized by Phase</a:t>
            </a:r>
          </a:p>
        </p:txBody>
      </p:sp>
      <p:sp>
        <p:nvSpPr>
          <p:cNvPr id="8" name="Slide Number Placeholder 7"/>
          <p:cNvSpPr>
            <a:spLocks noGrp="1"/>
          </p:cNvSpPr>
          <p:nvPr>
            <p:ph type="sldNum" sz="quarter" idx="11"/>
          </p:nvPr>
        </p:nvSpPr>
        <p:spPr/>
        <p:txBody>
          <a:bodyPr/>
          <a:lstStyle/>
          <a:p>
            <a:pPr>
              <a:buFontTx/>
              <a:buNone/>
              <a:defRPr/>
            </a:pPr>
            <a:fld id="{4DCEA2F6-9510-4648-BF26-FB2B9CF1D7D0}" type="slidenum">
              <a:rPr lang="en-US" smtClean="0"/>
              <a:pPr>
                <a:buFontTx/>
                <a:buNone/>
                <a:defRPr/>
              </a:pPr>
              <a:t>37</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248834"/>
            <a:ext cx="5343415" cy="5380565"/>
          </a:xfrm>
          <a:prstGeom prst="rect">
            <a:avLst/>
          </a:prstGeom>
        </p:spPr>
      </p:pic>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95300" y="100263"/>
            <a:ext cx="8229600" cy="1143000"/>
          </a:xfrm>
        </p:spPr>
        <p:txBody>
          <a:bodyPr>
            <a:normAutofit fontScale="90000"/>
          </a:bodyPr>
          <a:lstStyle/>
          <a:p>
            <a:r>
              <a:rPr lang="en-US" sz="3600" dirty="0" smtClean="0"/>
              <a:t>Figure 5-5. Intranet WBS and Gantt Chart in Microsoft Project</a:t>
            </a:r>
            <a:endParaRPr lang="en-US" dirty="0" smtClean="0"/>
          </a:p>
        </p:txBody>
      </p:sp>
      <p:sp>
        <p:nvSpPr>
          <p:cNvPr id="9" name="Slide Number Placeholder 8"/>
          <p:cNvSpPr>
            <a:spLocks noGrp="1"/>
          </p:cNvSpPr>
          <p:nvPr>
            <p:ph type="sldNum" sz="quarter" idx="11"/>
          </p:nvPr>
        </p:nvSpPr>
        <p:spPr/>
        <p:txBody>
          <a:bodyPr/>
          <a:lstStyle/>
          <a:p>
            <a:pPr>
              <a:buFontTx/>
              <a:buNone/>
              <a:defRPr/>
            </a:pPr>
            <a:fld id="{809ADCBE-97A5-4BA6-AFB0-CF093DB72B93}" type="slidenum">
              <a:rPr lang="en-US" smtClean="0"/>
              <a:pPr>
                <a:buFontTx/>
                <a:buNone/>
                <a:defRPr/>
              </a:pPr>
              <a:t>38</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47800"/>
            <a:ext cx="8610600" cy="4311338"/>
          </a:xfrm>
          <a:prstGeom prst="rect">
            <a:avLst/>
          </a:prstGeom>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24063"/>
            <a:ext cx="8686800" cy="1143000"/>
          </a:xfrm>
        </p:spPr>
        <p:txBody>
          <a:bodyPr>
            <a:normAutofit fontScale="90000"/>
          </a:bodyPr>
          <a:lstStyle/>
          <a:p>
            <a:r>
              <a:rPr lang="en-US" sz="3600" dirty="0" smtClean="0"/>
              <a:t>Figure 5-6.  Intranet Gantt Chart Organized by Project Management Process Groups</a:t>
            </a:r>
          </a:p>
        </p:txBody>
      </p:sp>
      <p:sp>
        <p:nvSpPr>
          <p:cNvPr id="8" name="Slide Number Placeholder 7"/>
          <p:cNvSpPr>
            <a:spLocks noGrp="1"/>
          </p:cNvSpPr>
          <p:nvPr>
            <p:ph type="sldNum" sz="quarter" idx="11"/>
          </p:nvPr>
        </p:nvSpPr>
        <p:spPr/>
        <p:txBody>
          <a:bodyPr/>
          <a:lstStyle/>
          <a:p>
            <a:pPr>
              <a:buFontTx/>
              <a:buNone/>
              <a:defRPr/>
            </a:pPr>
            <a:fld id="{2820F5C6-A4C1-4D7E-A231-19207F5EA576}" type="slidenum">
              <a:rPr lang="en-US" smtClean="0"/>
              <a:pPr>
                <a:buFontTx/>
                <a:buNone/>
                <a:defRPr/>
              </a:pPr>
              <a:t>39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88" y="1371600"/>
            <a:ext cx="8686799" cy="4580977"/>
          </a:xfrm>
          <a:prstGeom prst="rect">
            <a:avLst/>
          </a:prstGeom>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051"/>
          <p:cNvSpPr>
            <a:spLocks noGrp="1" noChangeArrowheads="1"/>
          </p:cNvSpPr>
          <p:nvPr>
            <p:ph idx="1"/>
          </p:nvPr>
        </p:nvSpPr>
        <p:spPr/>
        <p:txBody>
          <a:bodyPr/>
          <a:lstStyle/>
          <a:p>
            <a:r>
              <a:rPr lang="en-US" dirty="0"/>
              <a:t>Explain the importance of validating scope and how it relates to </a:t>
            </a:r>
            <a:r>
              <a:rPr lang="en-US" dirty="0" smtClean="0"/>
              <a:t>defining and </a:t>
            </a:r>
            <a:r>
              <a:rPr lang="en-US" dirty="0"/>
              <a:t>controlling scope</a:t>
            </a:r>
          </a:p>
          <a:p>
            <a:r>
              <a:rPr lang="en-US" dirty="0" smtClean="0"/>
              <a:t>Understand </a:t>
            </a:r>
            <a:r>
              <a:rPr lang="en-US" dirty="0"/>
              <a:t>the importance of controlling scope and approaches </a:t>
            </a:r>
            <a:r>
              <a:rPr lang="en-US" dirty="0" smtClean="0"/>
              <a:t>for preventing </a:t>
            </a:r>
            <a:r>
              <a:rPr lang="en-US" dirty="0"/>
              <a:t>scope-related problems on information technology (</a:t>
            </a:r>
            <a:r>
              <a:rPr lang="en-US" dirty="0" smtClean="0"/>
              <a:t>IT) projects</a:t>
            </a:r>
            <a:endParaRPr lang="en-US" dirty="0"/>
          </a:p>
          <a:p>
            <a:r>
              <a:rPr lang="en-US" dirty="0" smtClean="0"/>
              <a:t>Describe </a:t>
            </a:r>
            <a:r>
              <a:rPr lang="en-US" dirty="0"/>
              <a:t>how software can assist in project scope management</a:t>
            </a:r>
            <a:endParaRPr lang="en-US" dirty="0" smtClean="0"/>
          </a:p>
        </p:txBody>
      </p:sp>
      <p:sp>
        <p:nvSpPr>
          <p:cNvPr id="10242" name="Rectangle 2050"/>
          <p:cNvSpPr>
            <a:spLocks noGrp="1" noChangeArrowheads="1"/>
          </p:cNvSpPr>
          <p:nvPr>
            <p:ph type="title"/>
          </p:nvPr>
        </p:nvSpPr>
        <p:spPr/>
        <p:txBody>
          <a:bodyPr>
            <a:normAutofit/>
          </a:bodyPr>
          <a:lstStyle/>
          <a:p>
            <a:r>
              <a:rPr lang="en-US" sz="4000" dirty="0" smtClean="0"/>
              <a:t>Learning Objectives</a:t>
            </a:r>
          </a:p>
        </p:txBody>
      </p:sp>
      <p:sp>
        <p:nvSpPr>
          <p:cNvPr id="8" name="Slide Number Placeholder 7"/>
          <p:cNvSpPr>
            <a:spLocks noGrp="1"/>
          </p:cNvSpPr>
          <p:nvPr>
            <p:ph type="sldNum" sz="quarter" idx="11"/>
          </p:nvPr>
        </p:nvSpPr>
        <p:spPr/>
        <p:txBody>
          <a:bodyPr/>
          <a:lstStyle/>
          <a:p>
            <a:pPr>
              <a:defRPr/>
            </a:pPr>
            <a:fld id="{7D2974E1-487E-4F53-A395-5E67E1DEB0EE}" type="slidenum">
              <a:rPr lang="en-US" smtClean="0"/>
              <a:pPr>
                <a:defRPr/>
              </a:pPr>
              <a:t>4</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6849" y="64690"/>
            <a:ext cx="8229600" cy="1143000"/>
          </a:xfrm>
        </p:spPr>
        <p:txBody>
          <a:bodyPr>
            <a:normAutofit fontScale="90000"/>
          </a:bodyPr>
          <a:lstStyle/>
          <a:p>
            <a:r>
              <a:rPr lang="en-US" dirty="0" smtClean="0"/>
              <a:t>Table 5-4: Executing Tasks for JWD Consulting’s WBS</a:t>
            </a:r>
          </a:p>
        </p:txBody>
      </p:sp>
      <p:sp>
        <p:nvSpPr>
          <p:cNvPr id="8" name="Slide Number Placeholder 7"/>
          <p:cNvSpPr>
            <a:spLocks noGrp="1"/>
          </p:cNvSpPr>
          <p:nvPr>
            <p:ph type="sldNum" sz="quarter" idx="11"/>
          </p:nvPr>
        </p:nvSpPr>
        <p:spPr/>
        <p:txBody>
          <a:bodyPr/>
          <a:lstStyle/>
          <a:p>
            <a:pPr>
              <a:buFontTx/>
              <a:buNone/>
              <a:defRPr/>
            </a:pPr>
            <a:fld id="{8C1A61A9-5EC9-4C2A-85A9-B91C2F396B45}" type="slidenum">
              <a:rPr lang="en-US" smtClean="0"/>
              <a:pPr>
                <a:buFontTx/>
                <a:buNone/>
                <a:defRPr/>
              </a:pPr>
              <a:t>40</a:t>
            </a:fld>
            <a:endParaRPr lang="en-US" dirty="0"/>
          </a:p>
        </p:txBody>
      </p:sp>
      <p:pic>
        <p:nvPicPr>
          <p:cNvPr id="27651" name="Picture 3"/>
          <p:cNvPicPr>
            <a:picLocks noChangeAspect="1" noChangeArrowheads="1"/>
          </p:cNvPicPr>
          <p:nvPr/>
        </p:nvPicPr>
        <p:blipFill>
          <a:blip r:embed="rId2"/>
          <a:srcRect t="5244"/>
          <a:stretch>
            <a:fillRect/>
          </a:stretch>
        </p:blipFill>
        <p:spPr bwMode="auto">
          <a:xfrm>
            <a:off x="1703387" y="1272381"/>
            <a:ext cx="7162800" cy="5091112"/>
          </a:xfrm>
          <a:prstGeom prst="rect">
            <a:avLst/>
          </a:prstGeom>
          <a:noFill/>
          <a:ln w="9525">
            <a:noFill/>
            <a:miter lim="800000"/>
            <a:headEnd/>
            <a:tailEnd/>
          </a:ln>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386556" y="1219200"/>
            <a:ext cx="8458200" cy="4410075"/>
          </a:xfrm>
        </p:spPr>
        <p:txBody>
          <a:bodyPr/>
          <a:lstStyle/>
          <a:p>
            <a:pPr>
              <a:lnSpc>
                <a:spcPct val="90000"/>
              </a:lnSpc>
            </a:pPr>
            <a:r>
              <a:rPr lang="en-US" dirty="0" smtClean="0"/>
              <a:t>Using guidelines: Some organizations, like the DOD, provide guidelines for preparing WBSs</a:t>
            </a:r>
          </a:p>
          <a:p>
            <a:pPr>
              <a:lnSpc>
                <a:spcPct val="90000"/>
              </a:lnSpc>
            </a:pPr>
            <a:r>
              <a:rPr lang="en-US" dirty="0" smtClean="0"/>
              <a:t>The </a:t>
            </a:r>
            <a:r>
              <a:rPr lang="en-US" b="1" dirty="0" smtClean="0"/>
              <a:t>analogy approach</a:t>
            </a:r>
            <a:r>
              <a:rPr lang="en-US" dirty="0" smtClean="0"/>
              <a:t>: Review WBSs of similar projects and tailor to your project</a:t>
            </a:r>
          </a:p>
          <a:p>
            <a:pPr>
              <a:lnSpc>
                <a:spcPct val="90000"/>
              </a:lnSpc>
            </a:pPr>
            <a:r>
              <a:rPr lang="en-US" dirty="0" smtClean="0"/>
              <a:t>The </a:t>
            </a:r>
            <a:r>
              <a:rPr lang="en-US" b="1" dirty="0" smtClean="0"/>
              <a:t>top-down approach</a:t>
            </a:r>
            <a:r>
              <a:rPr lang="en-US" dirty="0" smtClean="0"/>
              <a:t>: Start with the largest items of the project and break them down</a:t>
            </a:r>
          </a:p>
          <a:p>
            <a:pPr>
              <a:lnSpc>
                <a:spcPct val="90000"/>
              </a:lnSpc>
            </a:pPr>
            <a:r>
              <a:rPr lang="en-US" dirty="0" smtClean="0"/>
              <a:t>The </a:t>
            </a:r>
            <a:r>
              <a:rPr lang="en-US" b="1" dirty="0" smtClean="0"/>
              <a:t>bottom-up approach</a:t>
            </a:r>
            <a:r>
              <a:rPr lang="en-US" dirty="0" smtClean="0"/>
              <a:t>: Start with the specific tasks and roll them up</a:t>
            </a:r>
          </a:p>
          <a:p>
            <a:pPr>
              <a:lnSpc>
                <a:spcPct val="90000"/>
              </a:lnSpc>
            </a:pPr>
            <a:r>
              <a:rPr lang="en-US" dirty="0" smtClean="0"/>
              <a:t>Mind-mapping approach:  </a:t>
            </a:r>
            <a:r>
              <a:rPr lang="en-US" b="1" dirty="0" smtClean="0"/>
              <a:t>Mind mapping </a:t>
            </a:r>
            <a:r>
              <a:rPr lang="en-US" dirty="0" smtClean="0"/>
              <a:t>is a technique that uses branches radiating out from a core idea to structure thoughts and ideas.</a:t>
            </a:r>
          </a:p>
        </p:txBody>
      </p:sp>
      <p:sp>
        <p:nvSpPr>
          <p:cNvPr id="28674" name="Rectangle 2"/>
          <p:cNvSpPr>
            <a:spLocks noGrp="1" noChangeArrowheads="1"/>
          </p:cNvSpPr>
          <p:nvPr>
            <p:ph type="title"/>
          </p:nvPr>
        </p:nvSpPr>
        <p:spPr>
          <a:xfrm>
            <a:off x="762000" y="355600"/>
            <a:ext cx="7826375" cy="533400"/>
          </a:xfrm>
        </p:spPr>
        <p:txBody>
          <a:bodyPr>
            <a:normAutofit fontScale="90000"/>
          </a:bodyPr>
          <a:lstStyle/>
          <a:p>
            <a:r>
              <a:rPr lang="en-US" dirty="0" smtClean="0"/>
              <a:t>Approaches to Developing WBSs</a:t>
            </a:r>
          </a:p>
        </p:txBody>
      </p:sp>
      <p:sp>
        <p:nvSpPr>
          <p:cNvPr id="8" name="Slide Number Placeholder 7"/>
          <p:cNvSpPr>
            <a:spLocks noGrp="1"/>
          </p:cNvSpPr>
          <p:nvPr>
            <p:ph type="sldNum" sz="quarter" idx="11"/>
          </p:nvPr>
        </p:nvSpPr>
        <p:spPr/>
        <p:txBody>
          <a:bodyPr/>
          <a:lstStyle/>
          <a:p>
            <a:pPr>
              <a:defRPr/>
            </a:pPr>
            <a:fld id="{09856F29-EB62-4BC1-BFDE-CF95752C2E71}" type="slidenum">
              <a:rPr lang="en-US" smtClean="0"/>
              <a:pPr>
                <a:defRPr/>
              </a:pPr>
              <a:t>41</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additive="base">
                                        <p:cTn id="7"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 calcmode="lin" valueType="num">
                                      <p:cBhvr additive="base">
                                        <p:cTn id="13"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anim calcmode="lin" valueType="num">
                                      <p:cBhvr additive="base">
                                        <p:cTn id="19"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8675">
                                            <p:txEl>
                                              <p:pRg st="4" end="4"/>
                                            </p:txEl>
                                          </p:spTgt>
                                        </p:tgtEl>
                                        <p:attrNameLst>
                                          <p:attrName>style.visibility</p:attrName>
                                        </p:attrNameLst>
                                      </p:cBhvr>
                                      <p:to>
                                        <p:strVal val="visible"/>
                                      </p:to>
                                    </p:set>
                                    <p:anim calcmode="lin" valueType="num">
                                      <p:cBhvr additive="base">
                                        <p:cTn id="25"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335248"/>
            <a:ext cx="8229600" cy="1143000"/>
          </a:xfrm>
        </p:spPr>
        <p:txBody>
          <a:bodyPr>
            <a:normAutofit fontScale="90000"/>
          </a:bodyPr>
          <a:lstStyle/>
          <a:p>
            <a:r>
              <a:rPr lang="en-US" dirty="0" smtClean="0"/>
              <a:t>Figure 5-7. Sample Mind-Mapping Approach for Creating a WBS</a:t>
            </a:r>
          </a:p>
        </p:txBody>
      </p:sp>
      <p:sp>
        <p:nvSpPr>
          <p:cNvPr id="8" name="Slide Number Placeholder 7"/>
          <p:cNvSpPr>
            <a:spLocks noGrp="1"/>
          </p:cNvSpPr>
          <p:nvPr>
            <p:ph type="sldNum" sz="quarter" idx="11"/>
          </p:nvPr>
        </p:nvSpPr>
        <p:spPr/>
        <p:txBody>
          <a:bodyPr/>
          <a:lstStyle/>
          <a:p>
            <a:pPr>
              <a:buFontTx/>
              <a:buNone/>
              <a:defRPr/>
            </a:pPr>
            <a:fld id="{46E36C33-50F9-4823-96DE-C86D336AEB83}" type="slidenum">
              <a:rPr lang="en-US" smtClean="0"/>
              <a:pPr>
                <a:buFontTx/>
                <a:buNone/>
                <a:defRPr/>
              </a:pPr>
              <a:t>42</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0"/>
            <a:ext cx="8815388" cy="2256123"/>
          </a:xfrm>
          <a:prstGeom prst="rect">
            <a:avLst/>
          </a:prstGeom>
        </p:spPr>
      </p:pic>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9495" y="358594"/>
            <a:ext cx="8229600" cy="1143000"/>
          </a:xfrm>
        </p:spPr>
        <p:txBody>
          <a:bodyPr>
            <a:normAutofit fontScale="90000"/>
          </a:bodyPr>
          <a:lstStyle/>
          <a:p>
            <a:r>
              <a:rPr lang="en-US" dirty="0" smtClean="0"/>
              <a:t>Figure 5-8. Gantt Charts With WBS Generated From a Mind Map</a:t>
            </a:r>
            <a:br>
              <a:rPr lang="en-US" dirty="0" smtClean="0"/>
            </a:b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43</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599"/>
            <a:ext cx="3735393" cy="49081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417638"/>
            <a:ext cx="4435446" cy="4587693"/>
          </a:xfrm>
          <a:prstGeom prst="rect">
            <a:avLst/>
          </a:prstGeom>
        </p:spPr>
      </p:pic>
      <p:sp>
        <p:nvSpPr>
          <p:cNvPr id="8"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457200" y="1692275"/>
            <a:ext cx="8229600" cy="4525962"/>
          </a:xfrm>
        </p:spPr>
        <p:txBody>
          <a:bodyPr/>
          <a:lstStyle/>
          <a:p>
            <a:r>
              <a:rPr lang="en-US" dirty="0" smtClean="0"/>
              <a:t>Many WBS tasks are vague and must be explained more so people know what to do and can estimate how long it will take and what it will cost to do the work.</a:t>
            </a:r>
          </a:p>
          <a:p>
            <a:r>
              <a:rPr lang="en-US" dirty="0" smtClean="0"/>
              <a:t>A </a:t>
            </a:r>
            <a:r>
              <a:rPr lang="en-US" b="1" dirty="0" smtClean="0"/>
              <a:t>WBS dictionary</a:t>
            </a:r>
            <a:r>
              <a:rPr lang="en-US" dirty="0" smtClean="0"/>
              <a:t> is a document that describes detailed information about each WBS item.</a:t>
            </a:r>
          </a:p>
        </p:txBody>
      </p:sp>
      <p:sp>
        <p:nvSpPr>
          <p:cNvPr id="31746" name="Rectangle 2"/>
          <p:cNvSpPr>
            <a:spLocks noGrp="1" noChangeArrowheads="1"/>
          </p:cNvSpPr>
          <p:nvPr>
            <p:ph type="title"/>
          </p:nvPr>
        </p:nvSpPr>
        <p:spPr/>
        <p:txBody>
          <a:bodyPr>
            <a:normAutofit fontScale="90000"/>
          </a:bodyPr>
          <a:lstStyle/>
          <a:p>
            <a:r>
              <a:rPr lang="en-US" dirty="0" smtClean="0"/>
              <a:t>The WBS Dictionary and Scope Baseline</a:t>
            </a:r>
          </a:p>
        </p:txBody>
      </p:sp>
      <p:sp>
        <p:nvSpPr>
          <p:cNvPr id="8" name="Slide Number Placeholder 7"/>
          <p:cNvSpPr>
            <a:spLocks noGrp="1"/>
          </p:cNvSpPr>
          <p:nvPr>
            <p:ph type="sldNum" sz="quarter" idx="11"/>
          </p:nvPr>
        </p:nvSpPr>
        <p:spPr/>
        <p:txBody>
          <a:bodyPr/>
          <a:lstStyle/>
          <a:p>
            <a:pPr>
              <a:defRPr/>
            </a:pPr>
            <a:fld id="{EE501A8D-5261-4758-A526-F64B18DE3C4A}" type="slidenum">
              <a:rPr lang="en-US" smtClean="0"/>
              <a:pPr>
                <a:defRPr/>
              </a:pPr>
              <a:t>44</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Table 5-5. Sample WBS Dictionary Entry</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45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8353540" cy="4800600"/>
          </a:xfrm>
          <a:prstGeom prst="rect">
            <a:avLst/>
          </a:prstGeom>
        </p:spPr>
      </p:pic>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846718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95300" y="1676400"/>
            <a:ext cx="8458200" cy="4486275"/>
          </a:xfrm>
        </p:spPr>
        <p:txBody>
          <a:bodyPr/>
          <a:lstStyle/>
          <a:p>
            <a:pPr>
              <a:lnSpc>
                <a:spcPct val="80000"/>
              </a:lnSpc>
            </a:pPr>
            <a:r>
              <a:rPr lang="en-US" dirty="0" smtClean="0"/>
              <a:t>A unit of work should appear at only one place in the WBS.</a:t>
            </a:r>
          </a:p>
          <a:p>
            <a:pPr>
              <a:lnSpc>
                <a:spcPct val="80000"/>
              </a:lnSpc>
            </a:pPr>
            <a:r>
              <a:rPr lang="en-US" dirty="0" smtClean="0"/>
              <a:t>The work content of a WBS item is the sum of the WBS items below it.</a:t>
            </a:r>
          </a:p>
          <a:p>
            <a:pPr>
              <a:lnSpc>
                <a:spcPct val="80000"/>
              </a:lnSpc>
            </a:pPr>
            <a:r>
              <a:rPr lang="en-US" dirty="0" smtClean="0"/>
              <a:t>A WBS item is the responsibility of only one individual, even though many people may be working on it.</a:t>
            </a:r>
          </a:p>
          <a:p>
            <a:pPr>
              <a:lnSpc>
                <a:spcPct val="80000"/>
              </a:lnSpc>
            </a:pPr>
            <a:r>
              <a:rPr lang="en-US" dirty="0" smtClean="0"/>
              <a:t>The WBS must be consistent with the way in which work is actually going to be performed; it should serve the project team first, and other purposes only if practical.</a:t>
            </a:r>
          </a:p>
        </p:txBody>
      </p:sp>
      <p:sp>
        <p:nvSpPr>
          <p:cNvPr id="32770" name="Rectangle 2"/>
          <p:cNvSpPr>
            <a:spLocks noGrp="1" noChangeArrowheads="1"/>
          </p:cNvSpPr>
          <p:nvPr>
            <p:ph type="title"/>
          </p:nvPr>
        </p:nvSpPr>
        <p:spPr>
          <a:xfrm>
            <a:off x="304800" y="457200"/>
            <a:ext cx="8839200" cy="579438"/>
          </a:xfrm>
        </p:spPr>
        <p:txBody>
          <a:bodyPr>
            <a:normAutofit fontScale="90000"/>
          </a:bodyPr>
          <a:lstStyle/>
          <a:p>
            <a:r>
              <a:rPr lang="en-US" dirty="0" smtClean="0"/>
              <a:t>Advice for Creating a WBS and WBS Dictionary</a:t>
            </a:r>
          </a:p>
        </p:txBody>
      </p:sp>
      <p:sp>
        <p:nvSpPr>
          <p:cNvPr id="9" name="Slide Number Placeholder 8"/>
          <p:cNvSpPr>
            <a:spLocks noGrp="1"/>
          </p:cNvSpPr>
          <p:nvPr>
            <p:ph type="sldNum" sz="quarter" idx="11"/>
          </p:nvPr>
        </p:nvSpPr>
        <p:spPr/>
        <p:txBody>
          <a:bodyPr/>
          <a:lstStyle/>
          <a:p>
            <a:pPr>
              <a:defRPr/>
            </a:pPr>
            <a:fld id="{B6F72AF9-5374-4551-89AC-FBC63BB2CA11}" type="slidenum">
              <a:rPr lang="en-US" smtClean="0"/>
              <a:pPr>
                <a:defRPr/>
              </a:pPr>
              <a:t>46</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57200" y="1692275"/>
            <a:ext cx="8229600" cy="4525962"/>
          </a:xfrm>
        </p:spPr>
        <p:txBody>
          <a:bodyPr/>
          <a:lstStyle/>
          <a:p>
            <a:pPr>
              <a:lnSpc>
                <a:spcPct val="90000"/>
              </a:lnSpc>
            </a:pPr>
            <a:r>
              <a:rPr lang="en-US" dirty="0" smtClean="0"/>
              <a:t>Project team members should be involved in developing the WBS to ensure consistency and buy-in.</a:t>
            </a:r>
          </a:p>
          <a:p>
            <a:pPr>
              <a:lnSpc>
                <a:spcPct val="90000"/>
              </a:lnSpc>
            </a:pPr>
            <a:r>
              <a:rPr lang="en-US" dirty="0" smtClean="0"/>
              <a:t>Each WBS item must be documented in a WBS dictionary to ensure accurate understanding of the scope of work included and not included in that item.</a:t>
            </a:r>
          </a:p>
          <a:p>
            <a:pPr>
              <a:lnSpc>
                <a:spcPct val="90000"/>
              </a:lnSpc>
            </a:pPr>
            <a:r>
              <a:rPr lang="en-US" dirty="0" smtClean="0"/>
              <a:t>The WBS must be a flexible tool to accommodate inevitable changes while properly maintaining control of the work content in the project according to the scope statement.</a:t>
            </a:r>
            <a:endParaRPr lang="en-US" sz="2400" dirty="0" smtClean="0"/>
          </a:p>
        </p:txBody>
      </p:sp>
      <p:sp>
        <p:nvSpPr>
          <p:cNvPr id="33794" name="Rectangle 2"/>
          <p:cNvSpPr>
            <a:spLocks noGrp="1" noChangeArrowheads="1"/>
          </p:cNvSpPr>
          <p:nvPr>
            <p:ph type="title"/>
          </p:nvPr>
        </p:nvSpPr>
        <p:spPr/>
        <p:txBody>
          <a:bodyPr>
            <a:normAutofit fontScale="90000"/>
          </a:bodyPr>
          <a:lstStyle/>
          <a:p>
            <a:r>
              <a:rPr lang="en-US" dirty="0" smtClean="0"/>
              <a:t>Advice for Creating a WBS and WBS Dictionary (cont’d)</a:t>
            </a:r>
          </a:p>
        </p:txBody>
      </p:sp>
      <p:sp>
        <p:nvSpPr>
          <p:cNvPr id="8" name="Slide Number Placeholder 7"/>
          <p:cNvSpPr>
            <a:spLocks noGrp="1"/>
          </p:cNvSpPr>
          <p:nvPr>
            <p:ph type="sldNum" sz="quarter" idx="11"/>
          </p:nvPr>
        </p:nvSpPr>
        <p:spPr/>
        <p:txBody>
          <a:bodyPr/>
          <a:lstStyle/>
          <a:p>
            <a:pPr>
              <a:defRPr/>
            </a:pPr>
            <a:fld id="{F03AC4FF-16DA-4EC5-897F-1B0559347D89}" type="slidenum">
              <a:rPr lang="en-US" smtClean="0"/>
              <a:pPr>
                <a:defRPr/>
              </a:pPr>
              <a:t>47</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p:txBody>
          <a:bodyPr/>
          <a:lstStyle/>
          <a:p>
            <a:r>
              <a:rPr lang="en-US" dirty="0" smtClean="0"/>
              <a:t>A project scope that is too broad and grandiose can cause severe problems.</a:t>
            </a:r>
          </a:p>
          <a:p>
            <a:pPr lvl="1"/>
            <a:r>
              <a:rPr lang="en-US" dirty="0" smtClean="0"/>
              <a:t>Scope creep and an overemphasis on technology for technology’s sake resulted in the bankruptcy of a large pharmaceutical firm, Texas-based FoxMeyer Drug.</a:t>
            </a:r>
          </a:p>
          <a:p>
            <a:pPr lvl="1"/>
            <a:r>
              <a:rPr lang="en-US" dirty="0" smtClean="0"/>
              <a:t>In 2001, McDonald’s fast-food chain initiated a project to create an intranet that would connect its headquarters with all of its restaurants to provide detailed operational information in real time. After spending $170 million on consultants and initial implementation planning, McDonald’s realized that the project was too much to handle and terminated it.</a:t>
            </a:r>
          </a:p>
          <a:p>
            <a:endParaRPr lang="en-US" dirty="0" smtClean="0"/>
          </a:p>
        </p:txBody>
      </p:sp>
      <p:sp>
        <p:nvSpPr>
          <p:cNvPr id="34818" name="Title 1"/>
          <p:cNvSpPr>
            <a:spLocks noGrp="1"/>
          </p:cNvSpPr>
          <p:nvPr>
            <p:ph type="title"/>
          </p:nvPr>
        </p:nvSpPr>
        <p:spPr/>
        <p:txBody>
          <a:bodyPr/>
          <a:lstStyle/>
          <a:p>
            <a:r>
              <a:rPr lang="en-US" dirty="0" smtClean="0"/>
              <a:t>What Went Wrong?</a:t>
            </a:r>
          </a:p>
        </p:txBody>
      </p:sp>
      <p:sp>
        <p:nvSpPr>
          <p:cNvPr id="5" name="Slide Number Placeholder 4"/>
          <p:cNvSpPr>
            <a:spLocks noGrp="1"/>
          </p:cNvSpPr>
          <p:nvPr>
            <p:ph type="sldNum" sz="quarter" idx="11"/>
          </p:nvPr>
        </p:nvSpPr>
        <p:spPr/>
        <p:txBody>
          <a:bodyPr/>
          <a:lstStyle/>
          <a:p>
            <a:pPr>
              <a:defRPr/>
            </a:pPr>
            <a:fld id="{3E13A010-08C9-439B-9056-DD5B8E3BD166}" type="slidenum">
              <a:rPr lang="en-US" smtClean="0"/>
              <a:pPr>
                <a:defRPr/>
              </a:pPr>
              <a:t>48</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228600" y="1449722"/>
            <a:ext cx="8686800" cy="4791075"/>
          </a:xfrm>
        </p:spPr>
        <p:txBody>
          <a:bodyPr/>
          <a:lstStyle/>
          <a:p>
            <a:pPr>
              <a:lnSpc>
                <a:spcPct val="90000"/>
              </a:lnSpc>
            </a:pPr>
            <a:r>
              <a:rPr lang="en-US" dirty="0" smtClean="0"/>
              <a:t>It is very difficult to create a good scope statement and WBS for a project.</a:t>
            </a:r>
          </a:p>
          <a:p>
            <a:pPr>
              <a:lnSpc>
                <a:spcPct val="90000"/>
              </a:lnSpc>
            </a:pPr>
            <a:r>
              <a:rPr lang="en-US" dirty="0" smtClean="0"/>
              <a:t>It is even more difficult to verify project scope and minimize scope changes.</a:t>
            </a:r>
          </a:p>
          <a:p>
            <a:pPr>
              <a:lnSpc>
                <a:spcPct val="90000"/>
              </a:lnSpc>
            </a:pPr>
            <a:r>
              <a:rPr lang="en-US" b="1" dirty="0" smtClean="0"/>
              <a:t>Scope validation </a:t>
            </a:r>
            <a:r>
              <a:rPr lang="en-US" dirty="0" smtClean="0"/>
              <a:t>involves formal acceptance of the completed project deliverables.</a:t>
            </a:r>
          </a:p>
          <a:p>
            <a:pPr>
              <a:lnSpc>
                <a:spcPct val="90000"/>
              </a:lnSpc>
            </a:pPr>
            <a:r>
              <a:rPr lang="en-US" dirty="0" smtClean="0"/>
              <a:t>Acceptance is often achieved by a customer inspection and then sign-off on key deliverables.</a:t>
            </a:r>
            <a:endParaRPr lang="en-US" sz="2400" dirty="0" smtClean="0"/>
          </a:p>
        </p:txBody>
      </p:sp>
      <p:sp>
        <p:nvSpPr>
          <p:cNvPr id="35842" name="Rectangle 2"/>
          <p:cNvSpPr>
            <a:spLocks noGrp="1" noChangeArrowheads="1"/>
          </p:cNvSpPr>
          <p:nvPr>
            <p:ph type="title"/>
          </p:nvPr>
        </p:nvSpPr>
        <p:spPr/>
        <p:txBody>
          <a:bodyPr/>
          <a:lstStyle/>
          <a:p>
            <a:r>
              <a:rPr lang="en-US" dirty="0" smtClean="0"/>
              <a:t>Validating Scope</a:t>
            </a:r>
          </a:p>
        </p:txBody>
      </p:sp>
      <p:sp>
        <p:nvSpPr>
          <p:cNvPr id="8" name="Slide Number Placeholder 7"/>
          <p:cNvSpPr>
            <a:spLocks noGrp="1"/>
          </p:cNvSpPr>
          <p:nvPr>
            <p:ph type="sldNum" sz="quarter" idx="11"/>
          </p:nvPr>
        </p:nvSpPr>
        <p:spPr/>
        <p:txBody>
          <a:bodyPr/>
          <a:lstStyle/>
          <a:p>
            <a:pPr>
              <a:defRPr/>
            </a:pPr>
            <a:fld id="{41615BF9-3FF1-4053-BEA1-4C2B00685CB3}" type="slidenum">
              <a:rPr lang="en-US" smtClean="0"/>
              <a:pPr>
                <a:defRPr/>
              </a:pPr>
              <a:t>49</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228600" y="1295400"/>
            <a:ext cx="8415338" cy="5334000"/>
          </a:xfrm>
        </p:spPr>
        <p:txBody>
          <a:bodyPr/>
          <a:lstStyle/>
          <a:p>
            <a:r>
              <a:rPr lang="en-US" b="1" dirty="0" smtClean="0"/>
              <a:t>Scope</a:t>
            </a:r>
            <a:r>
              <a:rPr lang="en-US" dirty="0" smtClean="0"/>
              <a:t> refers to </a:t>
            </a:r>
            <a:r>
              <a:rPr lang="en-US" i="1" dirty="0" smtClean="0"/>
              <a:t>all</a:t>
            </a:r>
            <a:r>
              <a:rPr lang="en-US" dirty="0" smtClean="0"/>
              <a:t> the work involved in creating the products of the project and the processes used to create them.</a:t>
            </a:r>
          </a:p>
          <a:p>
            <a:r>
              <a:rPr lang="en-US" dirty="0" smtClean="0"/>
              <a:t> A </a:t>
            </a:r>
            <a:r>
              <a:rPr lang="en-US" b="1" dirty="0" smtClean="0"/>
              <a:t>deliverable</a:t>
            </a:r>
            <a:r>
              <a:rPr lang="en-US" dirty="0" smtClean="0"/>
              <a:t> is a product produced as part of a project, such as hardware or software, planning documents, or meeting minutes.</a:t>
            </a:r>
          </a:p>
          <a:p>
            <a:r>
              <a:rPr lang="en-US" dirty="0" smtClean="0"/>
              <a:t>Project scope management includes the processes involved in defining and controlling what is or is not included in a project.</a:t>
            </a:r>
          </a:p>
        </p:txBody>
      </p:sp>
      <p:sp>
        <p:nvSpPr>
          <p:cNvPr id="11266" name="Rectangle 2"/>
          <p:cNvSpPr>
            <a:spLocks noGrp="1" noChangeArrowheads="1"/>
          </p:cNvSpPr>
          <p:nvPr>
            <p:ph type="title"/>
          </p:nvPr>
        </p:nvSpPr>
        <p:spPr>
          <a:xfrm>
            <a:off x="457200" y="220579"/>
            <a:ext cx="8686800" cy="914400"/>
          </a:xfrm>
        </p:spPr>
        <p:txBody>
          <a:bodyPr>
            <a:normAutofit fontScale="90000"/>
          </a:bodyPr>
          <a:lstStyle/>
          <a:p>
            <a:r>
              <a:rPr lang="en-US" dirty="0" smtClean="0"/>
              <a:t>What is Project Scope Management?</a:t>
            </a:r>
          </a:p>
        </p:txBody>
      </p:sp>
      <p:sp>
        <p:nvSpPr>
          <p:cNvPr id="8" name="Slide Number Placeholder 7"/>
          <p:cNvSpPr>
            <a:spLocks noGrp="1"/>
          </p:cNvSpPr>
          <p:nvPr>
            <p:ph type="sldNum" sz="quarter" idx="11"/>
          </p:nvPr>
        </p:nvSpPr>
        <p:spPr/>
        <p:txBody>
          <a:bodyPr/>
          <a:lstStyle/>
          <a:p>
            <a:pPr>
              <a:defRPr/>
            </a:pPr>
            <a:fld id="{B025C1AB-8807-4B29-B4CC-E824C132B47E}" type="slidenum">
              <a:rPr lang="en-US" smtClean="0"/>
              <a:pPr>
                <a:defRPr/>
              </a:pPr>
              <a:t>5</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circle(in)">
                                      <p:cBhvr>
                                        <p:cTn id="7" dur="20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1000"/>
                                        <p:tgtEl>
                                          <p:spTgt spid="11267">
                                            <p:txEl>
                                              <p:pRg st="1" end="1"/>
                                            </p:txEl>
                                          </p:spTgt>
                                        </p:tgtEl>
                                      </p:cBhvr>
                                    </p:animEffect>
                                    <p:anim calcmode="lin" valueType="num">
                                      <p:cBhvr>
                                        <p:cTn id="13"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2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0"/>
            <a:ext cx="8229600" cy="1143000"/>
          </a:xfrm>
        </p:spPr>
        <p:txBody>
          <a:bodyPr/>
          <a:lstStyle/>
          <a:p>
            <a:r>
              <a:rPr lang="en-US" dirty="0" smtClean="0"/>
              <a:t>Validate Scope Process</a:t>
            </a:r>
            <a:endParaRPr lang="en-US" dirty="0"/>
          </a:p>
        </p:txBody>
      </p:sp>
      <p:sp>
        <p:nvSpPr>
          <p:cNvPr id="4" name="Rectangle 3"/>
          <p:cNvSpPr/>
          <p:nvPr/>
        </p:nvSpPr>
        <p:spPr>
          <a:xfrm>
            <a:off x="2438400" y="2948375"/>
            <a:ext cx="4648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150620" y="3455225"/>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42747" y="3439458"/>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4767" y="4511637"/>
            <a:ext cx="4419600" cy="1446550"/>
          </a:xfrm>
          <a:prstGeom prst="rect">
            <a:avLst/>
          </a:prstGeom>
          <a:noFill/>
        </p:spPr>
        <p:txBody>
          <a:bodyPr wrap="square" rtlCol="0">
            <a:spAutoFit/>
          </a:bodyPr>
          <a:lstStyle/>
          <a:p>
            <a:r>
              <a:rPr lang="en-US" dirty="0" smtClean="0"/>
              <a:t>Project Management Plan</a:t>
            </a:r>
          </a:p>
          <a:p>
            <a:r>
              <a:rPr lang="en-US" dirty="0" smtClean="0"/>
              <a:t>Requirements documentation</a:t>
            </a:r>
          </a:p>
          <a:p>
            <a:r>
              <a:rPr lang="en-US" dirty="0" smtClean="0"/>
              <a:t>Requirements traceability matrix</a:t>
            </a:r>
          </a:p>
          <a:p>
            <a:r>
              <a:rPr lang="en-US" dirty="0" smtClean="0"/>
              <a:t>Work performance data</a:t>
            </a:r>
            <a:endParaRPr lang="en-US" dirty="0"/>
          </a:p>
        </p:txBody>
      </p:sp>
      <p:sp>
        <p:nvSpPr>
          <p:cNvPr id="8" name="TextBox 7"/>
          <p:cNvSpPr txBox="1"/>
          <p:nvPr/>
        </p:nvSpPr>
        <p:spPr>
          <a:xfrm>
            <a:off x="2590800" y="3329375"/>
            <a:ext cx="4495800" cy="584775"/>
          </a:xfrm>
          <a:prstGeom prst="rect">
            <a:avLst/>
          </a:prstGeom>
          <a:noFill/>
        </p:spPr>
        <p:txBody>
          <a:bodyPr wrap="square" rtlCol="0">
            <a:spAutoFit/>
          </a:bodyPr>
          <a:lstStyle/>
          <a:p>
            <a:pPr algn="ctr"/>
            <a:r>
              <a:rPr lang="en-US" sz="3200" dirty="0" smtClean="0"/>
              <a:t>Validate Scope</a:t>
            </a:r>
            <a:endParaRPr lang="en-US" sz="3200" dirty="0"/>
          </a:p>
        </p:txBody>
      </p:sp>
      <p:sp>
        <p:nvSpPr>
          <p:cNvPr id="9" name="TextBox 8"/>
          <p:cNvSpPr txBox="1"/>
          <p:nvPr/>
        </p:nvSpPr>
        <p:spPr>
          <a:xfrm>
            <a:off x="464820" y="3900131"/>
            <a:ext cx="1371600" cy="461665"/>
          </a:xfrm>
          <a:prstGeom prst="rect">
            <a:avLst/>
          </a:prstGeom>
          <a:noFill/>
        </p:spPr>
        <p:txBody>
          <a:bodyPr wrap="square" rtlCol="0">
            <a:spAutoFit/>
          </a:bodyPr>
          <a:lstStyle/>
          <a:p>
            <a:r>
              <a:rPr lang="en-US" sz="2400" b="1" dirty="0" smtClean="0"/>
              <a:t>Inputs</a:t>
            </a:r>
            <a:endParaRPr lang="en-US" sz="2400" b="1" dirty="0"/>
          </a:p>
        </p:txBody>
      </p:sp>
      <p:sp>
        <p:nvSpPr>
          <p:cNvPr id="10" name="TextBox 9"/>
          <p:cNvSpPr txBox="1"/>
          <p:nvPr/>
        </p:nvSpPr>
        <p:spPr>
          <a:xfrm>
            <a:off x="2240280" y="1035023"/>
            <a:ext cx="5196840" cy="1138773"/>
          </a:xfrm>
          <a:prstGeom prst="rect">
            <a:avLst/>
          </a:prstGeom>
          <a:noFill/>
        </p:spPr>
        <p:txBody>
          <a:bodyPr wrap="square" rtlCol="0">
            <a:spAutoFit/>
          </a:bodyPr>
          <a:lstStyle/>
          <a:p>
            <a:r>
              <a:rPr lang="en-US" sz="2400" b="1" dirty="0" smtClean="0"/>
              <a:t>Tools and Techniques</a:t>
            </a:r>
          </a:p>
          <a:p>
            <a:r>
              <a:rPr lang="en-US" dirty="0"/>
              <a:t> </a:t>
            </a:r>
            <a:r>
              <a:rPr lang="en-US" dirty="0" smtClean="0"/>
              <a:t>    Inspection</a:t>
            </a:r>
          </a:p>
          <a:p>
            <a:r>
              <a:rPr lang="en-US" dirty="0"/>
              <a:t> </a:t>
            </a:r>
            <a:r>
              <a:rPr lang="en-US" dirty="0" smtClean="0"/>
              <a:t>    Group Decision-making techniques</a:t>
            </a:r>
            <a:endParaRPr lang="en-US" dirty="0"/>
          </a:p>
        </p:txBody>
      </p:sp>
      <p:sp>
        <p:nvSpPr>
          <p:cNvPr id="11" name="Down Arrow 10"/>
          <p:cNvSpPr/>
          <p:nvPr/>
        </p:nvSpPr>
        <p:spPr>
          <a:xfrm>
            <a:off x="4572000" y="2118722"/>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39000" y="3858048"/>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3" name="TextBox 12"/>
          <p:cNvSpPr txBox="1"/>
          <p:nvPr/>
        </p:nvSpPr>
        <p:spPr>
          <a:xfrm>
            <a:off x="5067300" y="4486296"/>
            <a:ext cx="4038600" cy="1446550"/>
          </a:xfrm>
          <a:prstGeom prst="rect">
            <a:avLst/>
          </a:prstGeom>
          <a:noFill/>
        </p:spPr>
        <p:txBody>
          <a:bodyPr wrap="square" rtlCol="0">
            <a:spAutoFit/>
          </a:bodyPr>
          <a:lstStyle/>
          <a:p>
            <a:r>
              <a:rPr lang="en-US" dirty="0" smtClean="0"/>
              <a:t>Accepted deliverables</a:t>
            </a:r>
          </a:p>
          <a:p>
            <a:r>
              <a:rPr lang="en-US" dirty="0" smtClean="0"/>
              <a:t>Change requests</a:t>
            </a:r>
          </a:p>
          <a:p>
            <a:r>
              <a:rPr lang="en-US" dirty="0" smtClean="0"/>
              <a:t>Work performance information</a:t>
            </a:r>
          </a:p>
          <a:p>
            <a:r>
              <a:rPr lang="en-US" dirty="0" smtClean="0"/>
              <a:t>Project documents updates</a:t>
            </a:r>
          </a:p>
        </p:txBody>
      </p:sp>
    </p:spTree>
    <p:extLst>
      <p:ext uri="{BB962C8B-B14F-4D97-AF65-F5344CB8AC3E}">
        <p14:creationId xmlns:p14="http://schemas.microsoft.com/office/powerpoint/2010/main" val="21627417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500" t="15626" r="18055" b="31250"/>
          <a:stretch/>
        </p:blipFill>
        <p:spPr>
          <a:xfrm>
            <a:off x="228600" y="304800"/>
            <a:ext cx="8686800" cy="5572664"/>
          </a:xfrm>
          <a:prstGeom prst="rect">
            <a:avLst/>
          </a:prstGeom>
        </p:spPr>
      </p:pic>
    </p:spTree>
    <p:extLst>
      <p:ext uri="{BB962C8B-B14F-4D97-AF65-F5344CB8AC3E}">
        <p14:creationId xmlns:p14="http://schemas.microsoft.com/office/powerpoint/2010/main" val="3704033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Many countries have had difficulties controlling the scope of large projects, </a:t>
            </a:r>
            <a:r>
              <a:rPr lang="en-US" dirty="0" smtClean="0"/>
              <a:t>especially those </a:t>
            </a:r>
            <a:r>
              <a:rPr lang="en-US" dirty="0"/>
              <a:t>that involve advanced technologies and many different </a:t>
            </a:r>
            <a:r>
              <a:rPr lang="en-US" dirty="0" smtClean="0"/>
              <a:t>users.</a:t>
            </a:r>
          </a:p>
          <a:p>
            <a:r>
              <a:rPr lang="en-US" dirty="0" smtClean="0"/>
              <a:t>For </a:t>
            </a:r>
            <a:r>
              <a:rPr lang="en-US" dirty="0"/>
              <a:t>example, </a:t>
            </a:r>
            <a:r>
              <a:rPr lang="en-US" dirty="0" smtClean="0"/>
              <a:t>the state </a:t>
            </a:r>
            <a:r>
              <a:rPr lang="en-US" dirty="0"/>
              <a:t>government of Victoria, Australia, has a Web site for its public </a:t>
            </a:r>
            <a:r>
              <a:rPr lang="en-US" dirty="0" smtClean="0"/>
              <a:t>.transportation smart card </a:t>
            </a:r>
            <a:r>
              <a:rPr lang="en-US" dirty="0"/>
              <a:t>at </a:t>
            </a:r>
            <a:r>
              <a:rPr lang="en-US" dirty="0">
                <a:hlinkClick r:id="rId2"/>
              </a:rPr>
              <a:t>www.myki.com.au</a:t>
            </a:r>
            <a:r>
              <a:rPr lang="en-US" dirty="0" smtClean="0"/>
              <a:t>.</a:t>
            </a:r>
          </a:p>
          <a:p>
            <a:r>
              <a:rPr lang="en-US" dirty="0" smtClean="0"/>
              <a:t>There were many problems in developing and implementing the smart card.</a:t>
            </a:r>
            <a:endParaRPr lang="en-US" dirty="0"/>
          </a:p>
        </p:txBody>
      </p:sp>
      <p:sp>
        <p:nvSpPr>
          <p:cNvPr id="3" name="Title 2"/>
          <p:cNvSpPr>
            <a:spLocks noGrp="1"/>
          </p:cNvSpPr>
          <p:nvPr>
            <p:ph type="title"/>
          </p:nvPr>
        </p:nvSpPr>
        <p:spPr/>
        <p:txBody>
          <a:bodyPr/>
          <a:lstStyle/>
          <a:p>
            <a:r>
              <a:rPr lang="en-US" dirty="0" smtClean="0"/>
              <a:t>Global Issues</a:t>
            </a:r>
            <a:endParaRPr lang="en-US" dirty="0"/>
          </a:p>
        </p:txBody>
      </p:sp>
      <p:sp>
        <p:nvSpPr>
          <p:cNvPr id="5" name="Slide Number Placeholder 4"/>
          <p:cNvSpPr>
            <a:spLocks noGrp="1"/>
          </p:cNvSpPr>
          <p:nvPr>
            <p:ph type="sldNum" sz="quarter" idx="11"/>
          </p:nvPr>
        </p:nvSpPr>
        <p:spPr/>
        <p:txBody>
          <a:bodyPr/>
          <a:lstStyle/>
          <a:p>
            <a:pPr>
              <a:defRPr/>
            </a:pPr>
            <a:fld id="{676C0B31-47C3-49FD-8211-A1EA24F16913}" type="slidenum">
              <a:rPr lang="en-US" smtClean="0"/>
              <a:pPr>
                <a:defRPr/>
              </a:pPr>
              <a:t>52</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extLst>
      <p:ext uri="{BB962C8B-B14F-4D97-AF65-F5344CB8AC3E}">
        <p14:creationId xmlns:p14="http://schemas.microsoft.com/office/powerpoint/2010/main" val="6736645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p:txBody>
          <a:bodyPr/>
          <a:lstStyle/>
          <a:p>
            <a:r>
              <a:rPr lang="en-US" b="1" dirty="0" smtClean="0">
                <a:solidFill>
                  <a:srgbClr val="FF0000"/>
                </a:solidFill>
              </a:rPr>
              <a:t>Control Scope </a:t>
            </a:r>
            <a:r>
              <a:rPr lang="en-US" dirty="0" smtClean="0"/>
              <a:t>involves controlling changes to the project scope.</a:t>
            </a:r>
          </a:p>
          <a:p>
            <a:r>
              <a:rPr lang="en-US" dirty="0" smtClean="0"/>
              <a:t>Goals of scope control are to</a:t>
            </a:r>
          </a:p>
          <a:p>
            <a:pPr lvl="1"/>
            <a:r>
              <a:rPr lang="en-US" dirty="0" smtClean="0"/>
              <a:t>influence the factors that cause scope changes</a:t>
            </a:r>
          </a:p>
          <a:p>
            <a:pPr lvl="1"/>
            <a:r>
              <a:rPr lang="en-US" dirty="0" smtClean="0"/>
              <a:t>assure changes are processed according to procedures developed as part of integrated change control, and</a:t>
            </a:r>
          </a:p>
          <a:p>
            <a:pPr lvl="1"/>
            <a:r>
              <a:rPr lang="en-US" dirty="0" smtClean="0"/>
              <a:t>manage changes when they occur</a:t>
            </a:r>
          </a:p>
          <a:p>
            <a:r>
              <a:rPr lang="en-US" b="1" dirty="0" smtClean="0"/>
              <a:t>Variance</a:t>
            </a:r>
            <a:r>
              <a:rPr lang="en-US" dirty="0" smtClean="0"/>
              <a:t> is the difference between planned and actual performance.</a:t>
            </a:r>
          </a:p>
        </p:txBody>
      </p:sp>
      <p:sp>
        <p:nvSpPr>
          <p:cNvPr id="36866" name="Rectangle 2"/>
          <p:cNvSpPr>
            <a:spLocks noGrp="1" noChangeArrowheads="1"/>
          </p:cNvSpPr>
          <p:nvPr>
            <p:ph type="title"/>
          </p:nvPr>
        </p:nvSpPr>
        <p:spPr/>
        <p:txBody>
          <a:bodyPr/>
          <a:lstStyle/>
          <a:p>
            <a:r>
              <a:rPr lang="en-US" dirty="0" smtClean="0"/>
              <a:t>Control</a:t>
            </a:r>
            <a:r>
              <a:rPr lang="en-US" dirty="0" smtClean="0">
                <a:solidFill>
                  <a:srgbClr val="00B0F0"/>
                </a:solidFill>
              </a:rPr>
              <a:t>ling</a:t>
            </a:r>
            <a:r>
              <a:rPr lang="en-US" dirty="0" smtClean="0"/>
              <a:t> Scope</a:t>
            </a:r>
          </a:p>
        </p:txBody>
      </p:sp>
      <p:sp>
        <p:nvSpPr>
          <p:cNvPr id="8" name="Slide Number Placeholder 7"/>
          <p:cNvSpPr>
            <a:spLocks noGrp="1"/>
          </p:cNvSpPr>
          <p:nvPr>
            <p:ph type="sldNum" sz="quarter" idx="11"/>
          </p:nvPr>
        </p:nvSpPr>
        <p:spPr/>
        <p:txBody>
          <a:bodyPr/>
          <a:lstStyle/>
          <a:p>
            <a:pPr>
              <a:defRPr/>
            </a:pPr>
            <a:fld id="{FA2787EA-4FDC-4AD1-A8FA-09B43D31602B}" type="slidenum">
              <a:rPr lang="en-US" smtClean="0"/>
              <a:pPr>
                <a:defRPr/>
              </a:pPr>
              <a:t>53</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0"/>
            <a:ext cx="8229600" cy="1143000"/>
          </a:xfrm>
        </p:spPr>
        <p:txBody>
          <a:bodyPr/>
          <a:lstStyle/>
          <a:p>
            <a:r>
              <a:rPr lang="en-US" dirty="0" smtClean="0"/>
              <a:t>Control Scope </a:t>
            </a:r>
            <a:r>
              <a:rPr lang="en-US" dirty="0" smtClean="0">
                <a:solidFill>
                  <a:schemeClr val="accent1"/>
                </a:solidFill>
              </a:rPr>
              <a:t>Process</a:t>
            </a:r>
            <a:endParaRPr lang="en-US" dirty="0">
              <a:solidFill>
                <a:schemeClr val="accent1"/>
              </a:solidFill>
            </a:endParaRPr>
          </a:p>
        </p:txBody>
      </p:sp>
      <p:sp>
        <p:nvSpPr>
          <p:cNvPr id="4" name="Rectangle 3"/>
          <p:cNvSpPr/>
          <p:nvPr/>
        </p:nvSpPr>
        <p:spPr>
          <a:xfrm>
            <a:off x="2438400" y="2819400"/>
            <a:ext cx="4648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143000" y="335280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42747" y="3302287"/>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4364222"/>
            <a:ext cx="4419600" cy="1446550"/>
          </a:xfrm>
          <a:prstGeom prst="rect">
            <a:avLst/>
          </a:prstGeom>
          <a:noFill/>
        </p:spPr>
        <p:txBody>
          <a:bodyPr wrap="square" rtlCol="0">
            <a:spAutoFit/>
          </a:bodyPr>
          <a:lstStyle/>
          <a:p>
            <a:r>
              <a:rPr lang="en-US" dirty="0" smtClean="0"/>
              <a:t>Project Management Plan</a:t>
            </a:r>
          </a:p>
          <a:p>
            <a:r>
              <a:rPr lang="en-US" dirty="0" smtClean="0"/>
              <a:t>Requirements documentation</a:t>
            </a:r>
          </a:p>
          <a:p>
            <a:r>
              <a:rPr lang="en-US" dirty="0" smtClean="0"/>
              <a:t>Requirements traceability matrix</a:t>
            </a:r>
          </a:p>
          <a:p>
            <a:r>
              <a:rPr lang="en-US" dirty="0" smtClean="0"/>
              <a:t>Organizational Process Assets</a:t>
            </a:r>
            <a:endParaRPr lang="en-US" dirty="0"/>
          </a:p>
        </p:txBody>
      </p:sp>
      <p:sp>
        <p:nvSpPr>
          <p:cNvPr id="8" name="TextBox 7"/>
          <p:cNvSpPr txBox="1"/>
          <p:nvPr/>
        </p:nvSpPr>
        <p:spPr>
          <a:xfrm>
            <a:off x="2590800" y="3200400"/>
            <a:ext cx="4495800" cy="584775"/>
          </a:xfrm>
          <a:prstGeom prst="rect">
            <a:avLst/>
          </a:prstGeom>
          <a:noFill/>
        </p:spPr>
        <p:txBody>
          <a:bodyPr wrap="square" rtlCol="0">
            <a:spAutoFit/>
          </a:bodyPr>
          <a:lstStyle/>
          <a:p>
            <a:pPr algn="ctr"/>
            <a:r>
              <a:rPr lang="en-US" sz="3200" dirty="0" smtClean="0"/>
              <a:t>Control Scope</a:t>
            </a:r>
            <a:endParaRPr lang="en-US" sz="3200" dirty="0"/>
          </a:p>
        </p:txBody>
      </p:sp>
      <p:sp>
        <p:nvSpPr>
          <p:cNvPr id="9" name="TextBox 8"/>
          <p:cNvSpPr txBox="1"/>
          <p:nvPr/>
        </p:nvSpPr>
        <p:spPr>
          <a:xfrm>
            <a:off x="441960" y="3830210"/>
            <a:ext cx="1371600" cy="461665"/>
          </a:xfrm>
          <a:prstGeom prst="rect">
            <a:avLst/>
          </a:prstGeom>
          <a:noFill/>
        </p:spPr>
        <p:txBody>
          <a:bodyPr wrap="square" rtlCol="0">
            <a:spAutoFit/>
          </a:bodyPr>
          <a:lstStyle/>
          <a:p>
            <a:r>
              <a:rPr lang="en-US" sz="2400" b="1" dirty="0" smtClean="0"/>
              <a:t>Inputs</a:t>
            </a:r>
            <a:endParaRPr lang="en-US" sz="2400" b="1" dirty="0"/>
          </a:p>
        </p:txBody>
      </p:sp>
      <p:sp>
        <p:nvSpPr>
          <p:cNvPr id="10" name="TextBox 9"/>
          <p:cNvSpPr txBox="1"/>
          <p:nvPr/>
        </p:nvSpPr>
        <p:spPr>
          <a:xfrm>
            <a:off x="3124200" y="1197449"/>
            <a:ext cx="3962400" cy="800219"/>
          </a:xfrm>
          <a:prstGeom prst="rect">
            <a:avLst/>
          </a:prstGeom>
          <a:noFill/>
        </p:spPr>
        <p:txBody>
          <a:bodyPr wrap="square" rtlCol="0">
            <a:spAutoFit/>
          </a:bodyPr>
          <a:lstStyle/>
          <a:p>
            <a:r>
              <a:rPr lang="en-US" sz="2400" b="1" dirty="0" smtClean="0"/>
              <a:t>Tools and Techniques</a:t>
            </a:r>
          </a:p>
          <a:p>
            <a:r>
              <a:rPr lang="en-US" dirty="0"/>
              <a:t> </a:t>
            </a:r>
            <a:r>
              <a:rPr lang="en-US" dirty="0" smtClean="0"/>
              <a:t>    Variance analysis</a:t>
            </a:r>
          </a:p>
        </p:txBody>
      </p:sp>
      <p:sp>
        <p:nvSpPr>
          <p:cNvPr id="11" name="Down Arrow 10"/>
          <p:cNvSpPr/>
          <p:nvPr/>
        </p:nvSpPr>
        <p:spPr>
          <a:xfrm>
            <a:off x="4572000" y="2008739"/>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91400" y="3785175"/>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3" name="TextBox 12"/>
          <p:cNvSpPr txBox="1"/>
          <p:nvPr/>
        </p:nvSpPr>
        <p:spPr>
          <a:xfrm>
            <a:off x="4648200" y="4422635"/>
            <a:ext cx="4495800" cy="2123658"/>
          </a:xfrm>
          <a:prstGeom prst="rect">
            <a:avLst/>
          </a:prstGeom>
          <a:noFill/>
        </p:spPr>
        <p:txBody>
          <a:bodyPr wrap="square" rtlCol="0">
            <a:spAutoFit/>
          </a:bodyPr>
          <a:lstStyle/>
          <a:p>
            <a:r>
              <a:rPr lang="en-US" dirty="0" smtClean="0"/>
              <a:t>Work performance information</a:t>
            </a:r>
          </a:p>
          <a:p>
            <a:r>
              <a:rPr lang="en-US" dirty="0" smtClean="0"/>
              <a:t>Change requests</a:t>
            </a:r>
          </a:p>
          <a:p>
            <a:r>
              <a:rPr lang="en-US" dirty="0" smtClean="0"/>
              <a:t>Project management plan updates</a:t>
            </a:r>
          </a:p>
          <a:p>
            <a:r>
              <a:rPr lang="en-US" dirty="0" smtClean="0"/>
              <a:t>Project documents updates</a:t>
            </a:r>
          </a:p>
          <a:p>
            <a:r>
              <a:rPr lang="en-US" dirty="0" smtClean="0"/>
              <a:t>Organizational process assets updates</a:t>
            </a:r>
          </a:p>
        </p:txBody>
      </p:sp>
    </p:spTree>
    <p:extLst>
      <p:ext uri="{BB962C8B-B14F-4D97-AF65-F5344CB8AC3E}">
        <p14:creationId xmlns:p14="http://schemas.microsoft.com/office/powerpoint/2010/main" val="115307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722" t="16406" r="18889" b="25781"/>
          <a:stretch/>
        </p:blipFill>
        <p:spPr>
          <a:xfrm>
            <a:off x="685800" y="381000"/>
            <a:ext cx="7891849" cy="6147335"/>
          </a:xfrm>
          <a:prstGeom prst="rect">
            <a:avLst/>
          </a:prstGeom>
        </p:spPr>
      </p:pic>
    </p:spTree>
    <p:extLst>
      <p:ext uri="{BB962C8B-B14F-4D97-AF65-F5344CB8AC3E}">
        <p14:creationId xmlns:p14="http://schemas.microsoft.com/office/powerpoint/2010/main" val="366814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304800" y="1155032"/>
            <a:ext cx="8610600" cy="5105400"/>
          </a:xfrm>
        </p:spPr>
        <p:txBody>
          <a:bodyPr/>
          <a:lstStyle/>
          <a:p>
            <a:pPr>
              <a:buFont typeface="Wingdings 2" pitchFamily="18" charset="2"/>
              <a:buNone/>
            </a:pPr>
            <a:r>
              <a:rPr lang="en-US" sz="2400" dirty="0" smtClean="0">
                <a:solidFill>
                  <a:srgbClr val="FF0000"/>
                </a:solidFill>
              </a:rPr>
              <a:t>1. Keep the scope realistic. Don’t make projects so large that they can’t be completed. Break large projects down into a series of smaller ones</a:t>
            </a:r>
          </a:p>
          <a:p>
            <a:pPr>
              <a:buFont typeface="Wingdings 2" pitchFamily="18" charset="2"/>
              <a:buNone/>
            </a:pPr>
            <a:r>
              <a:rPr lang="en-US" sz="2400" dirty="0" smtClean="0"/>
              <a:t>2</a:t>
            </a:r>
            <a:r>
              <a:rPr lang="en-US" sz="2400" dirty="0" smtClean="0">
                <a:solidFill>
                  <a:srgbClr val="0070C0"/>
                </a:solidFill>
              </a:rPr>
              <a:t>. Involve users in project scope management. Assign key users to the project team and give them ownership of requirements definition and scope verification</a:t>
            </a:r>
          </a:p>
          <a:p>
            <a:pPr>
              <a:buFont typeface="Wingdings 2" pitchFamily="18" charset="2"/>
              <a:buNone/>
            </a:pPr>
            <a:r>
              <a:rPr lang="en-US" sz="2400" dirty="0" smtClean="0"/>
              <a:t>3</a:t>
            </a:r>
            <a:r>
              <a:rPr lang="en-US" sz="2400" dirty="0" smtClean="0">
                <a:solidFill>
                  <a:srgbClr val="00B050"/>
                </a:solidFill>
              </a:rPr>
              <a:t>. Use off-the-shelf hardware and software whenever possible. Many IT people enjoy using the latest and greatest technology, but business needs, not technology trends, must take priority</a:t>
            </a:r>
          </a:p>
          <a:p>
            <a:pPr>
              <a:buFont typeface="Wingdings 2" pitchFamily="18" charset="2"/>
              <a:buNone/>
            </a:pPr>
            <a:r>
              <a:rPr lang="en-US" sz="2400" dirty="0" smtClean="0"/>
              <a:t>4. </a:t>
            </a:r>
            <a:r>
              <a:rPr lang="en-US" sz="2400" dirty="0" smtClean="0">
                <a:solidFill>
                  <a:srgbClr val="FF0000"/>
                </a:solidFill>
              </a:rPr>
              <a:t>Follow good project management processes. As described in this chapter and others, there are well-defined processes for managing project scope and others aspects of projects</a:t>
            </a:r>
          </a:p>
          <a:p>
            <a:endParaRPr lang="en-US" sz="2400" dirty="0" smtClean="0"/>
          </a:p>
        </p:txBody>
      </p:sp>
      <p:sp>
        <p:nvSpPr>
          <p:cNvPr id="37890" name="Title 1"/>
          <p:cNvSpPr>
            <a:spLocks noGrp="1"/>
          </p:cNvSpPr>
          <p:nvPr>
            <p:ph type="title"/>
          </p:nvPr>
        </p:nvSpPr>
        <p:spPr>
          <a:xfrm>
            <a:off x="495300" y="60159"/>
            <a:ext cx="8229600" cy="1143000"/>
          </a:xfrm>
        </p:spPr>
        <p:txBody>
          <a:bodyPr>
            <a:normAutofit fontScale="90000"/>
          </a:bodyPr>
          <a:lstStyle/>
          <a:p>
            <a:r>
              <a:rPr lang="en-US" dirty="0" smtClean="0"/>
              <a:t>Best Practices for Avoiding Scope Problems</a:t>
            </a:r>
          </a:p>
        </p:txBody>
      </p:sp>
      <p:sp>
        <p:nvSpPr>
          <p:cNvPr id="5" name="Slide Number Placeholder 4"/>
          <p:cNvSpPr>
            <a:spLocks noGrp="1"/>
          </p:cNvSpPr>
          <p:nvPr>
            <p:ph type="sldNum" sz="quarter" idx="11"/>
          </p:nvPr>
        </p:nvSpPr>
        <p:spPr/>
        <p:txBody>
          <a:bodyPr/>
          <a:lstStyle/>
          <a:p>
            <a:pPr>
              <a:defRPr/>
            </a:pPr>
            <a:fld id="{66A172ED-F4A1-4391-9A5F-424BBA83E880}" type="slidenum">
              <a:rPr lang="en-US" smtClean="0"/>
              <a:pPr>
                <a:defRPr/>
              </a:pPr>
              <a:t>56</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arn(inVertical)">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wipe(down)">
                                      <p:cBhvr>
                                        <p:cTn id="12" dur="500"/>
                                        <p:tgtEl>
                                          <p:spTgt spid="37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barn(inVertical)">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wipe(down)">
                                      <p:cBhvr>
                                        <p:cTn id="22" dur="500"/>
                                        <p:tgtEl>
                                          <p:spTgt spid="378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405063" y="1325395"/>
            <a:ext cx="8305800" cy="4572000"/>
          </a:xfrm>
        </p:spPr>
        <p:txBody>
          <a:bodyPr/>
          <a:lstStyle/>
          <a:p>
            <a:r>
              <a:rPr lang="en-US" dirty="0" smtClean="0"/>
              <a:t>Develop a good project selection process and insist that sponsors are from the user organization</a:t>
            </a:r>
          </a:p>
          <a:p>
            <a:r>
              <a:rPr lang="en-US" dirty="0" smtClean="0"/>
              <a:t>Have users on the project team in important roles</a:t>
            </a:r>
          </a:p>
          <a:p>
            <a:r>
              <a:rPr lang="en-US" dirty="0" smtClean="0"/>
              <a:t>Have regular meetings with defined agendas, and have users sign off on key deliverables presented at meetings</a:t>
            </a:r>
          </a:p>
          <a:p>
            <a:r>
              <a:rPr lang="en-US" dirty="0" smtClean="0"/>
              <a:t>Deliver something to users and sponsors on a regular basis</a:t>
            </a:r>
          </a:p>
          <a:p>
            <a:r>
              <a:rPr lang="en-US" dirty="0" smtClean="0"/>
              <a:t>Don’t promise to deliver when you know you can’t</a:t>
            </a:r>
          </a:p>
          <a:p>
            <a:r>
              <a:rPr lang="en-US" dirty="0" smtClean="0"/>
              <a:t>Co-locate users with developers</a:t>
            </a:r>
          </a:p>
          <a:p>
            <a:endParaRPr lang="en-US" dirty="0" smtClean="0"/>
          </a:p>
        </p:txBody>
      </p:sp>
      <p:sp>
        <p:nvSpPr>
          <p:cNvPr id="38914" name="Rectangle 2"/>
          <p:cNvSpPr>
            <a:spLocks noGrp="1" noChangeArrowheads="1"/>
          </p:cNvSpPr>
          <p:nvPr>
            <p:ph type="title"/>
          </p:nvPr>
        </p:nvSpPr>
        <p:spPr>
          <a:xfrm>
            <a:off x="348916" y="486234"/>
            <a:ext cx="8763000" cy="487362"/>
          </a:xfrm>
        </p:spPr>
        <p:txBody>
          <a:bodyPr>
            <a:normAutofit fontScale="90000"/>
          </a:bodyPr>
          <a:lstStyle/>
          <a:p>
            <a:r>
              <a:rPr lang="en-US" dirty="0" smtClean="0"/>
              <a:t>Suggestions for Improving User Input</a:t>
            </a:r>
          </a:p>
        </p:txBody>
      </p:sp>
      <p:sp>
        <p:nvSpPr>
          <p:cNvPr id="8" name="Slide Number Placeholder 7"/>
          <p:cNvSpPr>
            <a:spLocks noGrp="1"/>
          </p:cNvSpPr>
          <p:nvPr>
            <p:ph type="sldNum" sz="quarter" idx="11"/>
          </p:nvPr>
        </p:nvSpPr>
        <p:spPr/>
        <p:txBody>
          <a:bodyPr/>
          <a:lstStyle/>
          <a:p>
            <a:pPr>
              <a:defRPr/>
            </a:pPr>
            <a:fld id="{72C4DB84-AA51-438C-AA95-367BB6DAAC23}" type="slidenum">
              <a:rPr lang="en-US" smtClean="0"/>
              <a:pPr>
                <a:defRPr/>
              </a:pPr>
              <a:t>57</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304800" y="1828800"/>
            <a:ext cx="8458200" cy="4572000"/>
          </a:xfrm>
        </p:spPr>
        <p:txBody>
          <a:bodyPr/>
          <a:lstStyle/>
          <a:p>
            <a:pPr>
              <a:lnSpc>
                <a:spcPct val="90000"/>
              </a:lnSpc>
            </a:pPr>
            <a:r>
              <a:rPr lang="en-US" dirty="0" smtClean="0"/>
              <a:t>Develop and follow a requirements management process</a:t>
            </a:r>
          </a:p>
          <a:p>
            <a:pPr>
              <a:lnSpc>
                <a:spcPct val="90000"/>
              </a:lnSpc>
            </a:pPr>
            <a:r>
              <a:rPr lang="en-US" dirty="0" smtClean="0"/>
              <a:t>Use techniques such as prototyping, use case modeling, and JAD to get more user involvement</a:t>
            </a:r>
          </a:p>
          <a:p>
            <a:pPr>
              <a:lnSpc>
                <a:spcPct val="90000"/>
              </a:lnSpc>
            </a:pPr>
            <a:r>
              <a:rPr lang="en-US" dirty="0" smtClean="0"/>
              <a:t>Put requirements in writing and keep them current</a:t>
            </a:r>
          </a:p>
          <a:p>
            <a:pPr>
              <a:lnSpc>
                <a:spcPct val="90000"/>
              </a:lnSpc>
            </a:pPr>
            <a:r>
              <a:rPr lang="en-US" dirty="0" smtClean="0"/>
              <a:t>Create a requirements management database for documenting and controlling requirements</a:t>
            </a:r>
          </a:p>
        </p:txBody>
      </p:sp>
      <p:sp>
        <p:nvSpPr>
          <p:cNvPr id="39938" name="Rectangle 2"/>
          <p:cNvSpPr>
            <a:spLocks noGrp="1" noChangeArrowheads="1"/>
          </p:cNvSpPr>
          <p:nvPr>
            <p:ph type="title"/>
          </p:nvPr>
        </p:nvSpPr>
        <p:spPr>
          <a:xfrm>
            <a:off x="304800" y="208714"/>
            <a:ext cx="8458200" cy="1311275"/>
          </a:xfrm>
        </p:spPr>
        <p:txBody>
          <a:bodyPr/>
          <a:lstStyle/>
          <a:p>
            <a:r>
              <a:rPr lang="en-US" sz="3600" dirty="0" smtClean="0"/>
              <a:t>Suggestions for Reducing Incomplete and Changing Requirements</a:t>
            </a:r>
          </a:p>
        </p:txBody>
      </p:sp>
      <p:sp>
        <p:nvSpPr>
          <p:cNvPr id="8" name="Slide Number Placeholder 7"/>
          <p:cNvSpPr>
            <a:spLocks noGrp="1"/>
          </p:cNvSpPr>
          <p:nvPr>
            <p:ph type="sldNum" sz="quarter" idx="11"/>
          </p:nvPr>
        </p:nvSpPr>
        <p:spPr/>
        <p:txBody>
          <a:bodyPr/>
          <a:lstStyle/>
          <a:p>
            <a:pPr>
              <a:defRPr/>
            </a:pPr>
            <a:fld id="{86E3A240-C080-4FF8-AF08-5F5AF592E99F}" type="slidenum">
              <a:rPr lang="en-US" smtClean="0"/>
              <a:pPr>
                <a:defRPr/>
              </a:pPr>
              <a:t>58</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barn(inVertical)">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wipe(down)">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barn(inVertical)">
                                      <p:cBhvr>
                                        <p:cTn id="17" dur="500"/>
                                        <p:tgtEl>
                                          <p:spTgt spid="39939">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9939">
                                            <p:txEl>
                                              <p:pRg st="3" end="3"/>
                                            </p:txEl>
                                          </p:spTgt>
                                        </p:tgtEl>
                                        <p:attrNameLst>
                                          <p:attrName>style.visibility</p:attrName>
                                        </p:attrNameLst>
                                      </p:cBhvr>
                                      <p:to>
                                        <p:strVal val="visible"/>
                                      </p:to>
                                    </p:set>
                                    <p:animEffect transition="in" filter="barn(inVertical)">
                                      <p:cBhvr>
                                        <p:cTn id="20"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p:txBody>
          <a:bodyPr/>
          <a:lstStyle/>
          <a:p>
            <a:r>
              <a:rPr lang="en-US" dirty="0" smtClean="0"/>
              <a:t>Provide adequate testing and conduct testing throughout the project life cycle</a:t>
            </a:r>
          </a:p>
          <a:p>
            <a:r>
              <a:rPr lang="en-US" dirty="0" smtClean="0"/>
              <a:t>Review changes from a systems perspective</a:t>
            </a:r>
          </a:p>
          <a:p>
            <a:r>
              <a:rPr lang="en-US" dirty="0" smtClean="0"/>
              <a:t>Emphasize completion dates to help focus on what’s most important</a:t>
            </a:r>
          </a:p>
          <a:p>
            <a:r>
              <a:rPr lang="en-US" dirty="0" smtClean="0"/>
              <a:t>Allocate resources specifically for handling change requests/enhancements like NWA did with ResNet</a:t>
            </a:r>
          </a:p>
          <a:p>
            <a:pPr>
              <a:buFontTx/>
              <a:buNone/>
            </a:pPr>
            <a:endParaRPr lang="en-US" dirty="0" smtClean="0"/>
          </a:p>
        </p:txBody>
      </p:sp>
      <p:sp>
        <p:nvSpPr>
          <p:cNvPr id="40962" name="Rectangle 2"/>
          <p:cNvSpPr>
            <a:spLocks noGrp="1" noChangeArrowheads="1"/>
          </p:cNvSpPr>
          <p:nvPr>
            <p:ph type="title"/>
          </p:nvPr>
        </p:nvSpPr>
        <p:spPr/>
        <p:txBody>
          <a:bodyPr>
            <a:normAutofit fontScale="90000"/>
          </a:bodyPr>
          <a:lstStyle/>
          <a:p>
            <a:r>
              <a:rPr lang="en-US" sz="3600" dirty="0" smtClean="0"/>
              <a:t>Suggestions for Reducing Incomplete and Changing Requirements (cont’d)</a:t>
            </a:r>
          </a:p>
        </p:txBody>
      </p:sp>
      <p:sp>
        <p:nvSpPr>
          <p:cNvPr id="8" name="Slide Number Placeholder 7"/>
          <p:cNvSpPr>
            <a:spLocks noGrp="1"/>
          </p:cNvSpPr>
          <p:nvPr>
            <p:ph type="sldNum" sz="quarter" idx="11"/>
          </p:nvPr>
        </p:nvSpPr>
        <p:spPr/>
        <p:txBody>
          <a:bodyPr/>
          <a:lstStyle/>
          <a:p>
            <a:pPr>
              <a:defRPr/>
            </a:pPr>
            <a:fld id="{AB3DB899-9DAE-4E06-9164-E573618AC31A}" type="slidenum">
              <a:rPr lang="en-US" smtClean="0"/>
              <a:pPr>
                <a:defRPr/>
              </a:pPr>
              <a:t>59</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110039" y="799139"/>
            <a:ext cx="8991600" cy="5562600"/>
          </a:xfrm>
        </p:spPr>
        <p:txBody>
          <a:bodyPr/>
          <a:lstStyle/>
          <a:p>
            <a:r>
              <a:rPr lang="en-US" sz="2400" b="1" dirty="0" smtClean="0"/>
              <a:t>Plan scope management: </a:t>
            </a:r>
            <a:r>
              <a:rPr lang="en-US" sz="2400" dirty="0"/>
              <a:t>determining how the project’s </a:t>
            </a:r>
            <a:r>
              <a:rPr lang="en-US" sz="2400" dirty="0" smtClean="0"/>
              <a:t>scope and </a:t>
            </a:r>
            <a:r>
              <a:rPr lang="en-US" sz="2400" dirty="0"/>
              <a:t>requirements will be </a:t>
            </a:r>
            <a:r>
              <a:rPr lang="en-US" sz="2400" dirty="0" smtClean="0"/>
              <a:t>managed</a:t>
            </a:r>
            <a:endParaRPr lang="en-US" sz="2400" b="1" dirty="0" smtClean="0"/>
          </a:p>
          <a:p>
            <a:r>
              <a:rPr lang="en-US" sz="2400" b="1" dirty="0" smtClean="0"/>
              <a:t>Collect requirements: </a:t>
            </a:r>
            <a:r>
              <a:rPr lang="en-US" sz="2400" dirty="0" smtClean="0"/>
              <a:t>defining and documenting the features and functions of the products produced during the project as well as the processes used for creating them</a:t>
            </a:r>
          </a:p>
          <a:p>
            <a:r>
              <a:rPr lang="en-US" sz="2400" b="1" dirty="0" smtClean="0"/>
              <a:t>Define scope:</a:t>
            </a:r>
            <a:r>
              <a:rPr lang="en-US" sz="2400" dirty="0" smtClean="0"/>
              <a:t> reviewing the project charter, requirements documents, and organizational process assets to create a scope statement</a:t>
            </a:r>
          </a:p>
          <a:p>
            <a:r>
              <a:rPr lang="en-US" sz="2400" b="1" dirty="0" smtClean="0"/>
              <a:t>Create the WBS:</a:t>
            </a:r>
            <a:r>
              <a:rPr lang="en-US" sz="2400" dirty="0" smtClean="0"/>
              <a:t> subdividing the major project deliverables into smaller, more manageable components</a:t>
            </a:r>
          </a:p>
          <a:p>
            <a:r>
              <a:rPr lang="en-US" sz="2400" b="1" dirty="0" smtClean="0"/>
              <a:t>Validate scope</a:t>
            </a:r>
            <a:r>
              <a:rPr lang="en-US" sz="2400" dirty="0" smtClean="0"/>
              <a:t>: formalizing acceptance of the project deliverables</a:t>
            </a:r>
          </a:p>
          <a:p>
            <a:r>
              <a:rPr lang="en-US" sz="2400" b="1" dirty="0" smtClean="0"/>
              <a:t>Control scope: </a:t>
            </a:r>
            <a:r>
              <a:rPr lang="en-US" sz="2400" dirty="0" smtClean="0"/>
              <a:t>controlling changes to project scope throughout the life of the project</a:t>
            </a:r>
          </a:p>
        </p:txBody>
      </p:sp>
      <p:sp>
        <p:nvSpPr>
          <p:cNvPr id="12290" name="Rectangle 2"/>
          <p:cNvSpPr>
            <a:spLocks noGrp="1" noChangeArrowheads="1"/>
          </p:cNvSpPr>
          <p:nvPr>
            <p:ph type="title"/>
          </p:nvPr>
        </p:nvSpPr>
        <p:spPr>
          <a:xfrm>
            <a:off x="214313" y="180975"/>
            <a:ext cx="8915400" cy="519113"/>
          </a:xfrm>
        </p:spPr>
        <p:txBody>
          <a:bodyPr>
            <a:normAutofit fontScale="90000"/>
          </a:bodyPr>
          <a:lstStyle/>
          <a:p>
            <a:r>
              <a:rPr lang="en-US" dirty="0" smtClean="0"/>
              <a:t>Project Scope Management Processes</a:t>
            </a:r>
            <a:endParaRPr lang="en-US" sz="5400" dirty="0" smtClean="0"/>
          </a:p>
        </p:txBody>
      </p:sp>
      <p:sp>
        <p:nvSpPr>
          <p:cNvPr id="8" name="Slide Number Placeholder 7"/>
          <p:cNvSpPr>
            <a:spLocks noGrp="1"/>
          </p:cNvSpPr>
          <p:nvPr>
            <p:ph type="sldNum" sz="quarter" idx="11"/>
          </p:nvPr>
        </p:nvSpPr>
        <p:spPr/>
        <p:txBody>
          <a:bodyPr/>
          <a:lstStyle/>
          <a:p>
            <a:pPr>
              <a:defRPr/>
            </a:pPr>
            <a:fld id="{1180FD82-E557-4AEA-BC1F-775718A59924}" type="slidenum">
              <a:rPr lang="en-US" smtClean="0"/>
              <a:pPr>
                <a:defRPr/>
              </a:pPr>
              <a:t>6</a:t>
            </a:fld>
            <a:endParaRPr lang="en-US" dirty="0"/>
          </a:p>
        </p:txBody>
      </p:sp>
      <p:sp>
        <p:nvSpPr>
          <p:cNvPr id="7"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arn(inVertical)">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wipe(down)">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barn(inVertical)">
                                      <p:cBhvr>
                                        <p:cTn id="17" dur="500"/>
                                        <p:tgtEl>
                                          <p:spTgt spid="12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wipe(down)">
                                      <p:cBhvr>
                                        <p:cTn id="22" dur="500"/>
                                        <p:tgtEl>
                                          <p:spTgt spid="122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barn(inVertical)">
                                      <p:cBhvr>
                                        <p:cTn id="27" dur="500"/>
                                        <p:tgtEl>
                                          <p:spTgt spid="122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291">
                                            <p:txEl>
                                              <p:pRg st="5" end="5"/>
                                            </p:txEl>
                                          </p:spTgt>
                                        </p:tgtEl>
                                        <p:attrNameLst>
                                          <p:attrName>style.visibility</p:attrName>
                                        </p:attrNameLst>
                                      </p:cBhvr>
                                      <p:to>
                                        <p:strVal val="visible"/>
                                      </p:to>
                                    </p:set>
                                    <p:animEffect transition="in" filter="wipe(down)">
                                      <p:cBhvr>
                                        <p:cTn id="32"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57200" y="1684254"/>
            <a:ext cx="8229600" cy="4525962"/>
          </a:xfrm>
        </p:spPr>
        <p:txBody>
          <a:bodyPr/>
          <a:lstStyle/>
          <a:p>
            <a:pPr>
              <a:lnSpc>
                <a:spcPct val="90000"/>
              </a:lnSpc>
            </a:pPr>
            <a:r>
              <a:rPr lang="en-US" dirty="0" smtClean="0"/>
              <a:t>Word-processing software helps create several scope-related documents.</a:t>
            </a:r>
          </a:p>
          <a:p>
            <a:pPr>
              <a:lnSpc>
                <a:spcPct val="90000"/>
              </a:lnSpc>
            </a:pPr>
            <a:r>
              <a:rPr lang="en-US" dirty="0" smtClean="0"/>
              <a:t>Spreadsheets help to perform financial calculations, weighed scoring models, and develop charts and graphs.</a:t>
            </a:r>
          </a:p>
          <a:p>
            <a:pPr>
              <a:lnSpc>
                <a:spcPct val="90000"/>
              </a:lnSpc>
            </a:pPr>
            <a:r>
              <a:rPr lang="en-US" dirty="0" smtClean="0"/>
              <a:t>Communication software like e-mail and the Web help clarify and communicate scope information.</a:t>
            </a:r>
          </a:p>
          <a:p>
            <a:pPr>
              <a:lnSpc>
                <a:spcPct val="90000"/>
              </a:lnSpc>
            </a:pPr>
            <a:r>
              <a:rPr lang="en-US" dirty="0" smtClean="0"/>
              <a:t>Project management software helps in creating a WBS, the basis for tasks on a Gantt chart.</a:t>
            </a:r>
          </a:p>
          <a:p>
            <a:pPr>
              <a:lnSpc>
                <a:spcPct val="90000"/>
              </a:lnSpc>
            </a:pPr>
            <a:r>
              <a:rPr lang="en-US" dirty="0" smtClean="0"/>
              <a:t>Specialized software is available to assist in project scope management.</a:t>
            </a:r>
          </a:p>
        </p:txBody>
      </p:sp>
      <p:sp>
        <p:nvSpPr>
          <p:cNvPr id="41986" name="Rectangle 2"/>
          <p:cNvSpPr>
            <a:spLocks noGrp="1" noChangeArrowheads="1"/>
          </p:cNvSpPr>
          <p:nvPr>
            <p:ph type="title"/>
          </p:nvPr>
        </p:nvSpPr>
        <p:spPr/>
        <p:txBody>
          <a:bodyPr>
            <a:normAutofit fontScale="90000"/>
          </a:bodyPr>
          <a:lstStyle/>
          <a:p>
            <a:r>
              <a:rPr lang="en-US" dirty="0" smtClean="0"/>
              <a:t>Using Software to Assist in Project Scope Management</a:t>
            </a:r>
          </a:p>
        </p:txBody>
      </p:sp>
      <p:sp>
        <p:nvSpPr>
          <p:cNvPr id="8" name="Slide Number Placeholder 7"/>
          <p:cNvSpPr>
            <a:spLocks noGrp="1"/>
          </p:cNvSpPr>
          <p:nvPr>
            <p:ph type="sldNum" sz="quarter" idx="11"/>
          </p:nvPr>
        </p:nvSpPr>
        <p:spPr/>
        <p:txBody>
          <a:bodyPr/>
          <a:lstStyle/>
          <a:p>
            <a:pPr>
              <a:defRPr/>
            </a:pPr>
            <a:fld id="{47E216C4-EF62-4EFC-A55E-A4A4892C98D9}" type="slidenum">
              <a:rPr lang="en-US" smtClean="0"/>
              <a:pPr>
                <a:defRPr/>
              </a:pPr>
              <a:t>60</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lstStyle/>
          <a:p>
            <a:r>
              <a:rPr lang="en-US" dirty="0" smtClean="0"/>
              <a:t>Project scope management includes the processes required to ensure that the project addresses all the work required, and only the work required, to complete the project successfully.</a:t>
            </a:r>
          </a:p>
          <a:p>
            <a:r>
              <a:rPr lang="en-US" dirty="0" smtClean="0"/>
              <a:t>Main processes include</a:t>
            </a:r>
          </a:p>
          <a:p>
            <a:pPr lvl="1"/>
            <a:r>
              <a:rPr lang="en-US" dirty="0" smtClean="0"/>
              <a:t>Define scope management</a:t>
            </a:r>
          </a:p>
          <a:p>
            <a:pPr lvl="1"/>
            <a:r>
              <a:rPr lang="en-US" dirty="0" smtClean="0"/>
              <a:t>Collect requirements</a:t>
            </a:r>
          </a:p>
          <a:p>
            <a:pPr lvl="1"/>
            <a:r>
              <a:rPr lang="en-US" dirty="0" smtClean="0"/>
              <a:t>Define scope</a:t>
            </a:r>
          </a:p>
          <a:p>
            <a:pPr lvl="1"/>
            <a:r>
              <a:rPr lang="en-US" dirty="0" smtClean="0"/>
              <a:t>Create WBS</a:t>
            </a:r>
          </a:p>
          <a:p>
            <a:pPr lvl="1"/>
            <a:r>
              <a:rPr lang="en-US" dirty="0" smtClean="0"/>
              <a:t>Validate scope</a:t>
            </a:r>
          </a:p>
          <a:p>
            <a:pPr lvl="1"/>
            <a:r>
              <a:rPr lang="en-US" dirty="0" smtClean="0"/>
              <a:t>Control scope</a:t>
            </a:r>
          </a:p>
        </p:txBody>
      </p:sp>
      <p:sp>
        <p:nvSpPr>
          <p:cNvPr id="43010" name="Rectangle 2"/>
          <p:cNvSpPr>
            <a:spLocks noGrp="1" noChangeArrowheads="1"/>
          </p:cNvSpPr>
          <p:nvPr>
            <p:ph type="title"/>
          </p:nvPr>
        </p:nvSpPr>
        <p:spPr/>
        <p:txBody>
          <a:bodyPr/>
          <a:lstStyle/>
          <a:p>
            <a:r>
              <a:rPr lang="en-US" dirty="0" smtClean="0"/>
              <a:t>Chapter Summary</a:t>
            </a:r>
          </a:p>
        </p:txBody>
      </p:sp>
      <p:sp>
        <p:nvSpPr>
          <p:cNvPr id="8" name="Slide Number Placeholder 7"/>
          <p:cNvSpPr>
            <a:spLocks noGrp="1"/>
          </p:cNvSpPr>
          <p:nvPr>
            <p:ph type="sldNum" sz="quarter" idx="11"/>
          </p:nvPr>
        </p:nvSpPr>
        <p:spPr/>
        <p:txBody>
          <a:bodyPr/>
          <a:lstStyle/>
          <a:p>
            <a:pPr>
              <a:defRPr/>
            </a:pPr>
            <a:fld id="{5B88E6DB-F3C7-46D8-83C9-70FD224F3622}" type="slidenum">
              <a:rPr lang="en-US" smtClean="0"/>
              <a:pPr>
                <a:defRPr/>
              </a:pPr>
              <a:t>61</a:t>
            </a:fld>
            <a:endParaRPr lang="en-US" dirty="0"/>
          </a:p>
        </p:txBody>
      </p:sp>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 calcmode="lin" valueType="num">
                                      <p:cBhvr additive="base">
                                        <p:cTn id="7"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1">
                                            <p:txEl>
                                              <p:pRg st="3" end="3"/>
                                            </p:txEl>
                                          </p:spTgt>
                                        </p:tgtEl>
                                        <p:attrNameLst>
                                          <p:attrName>style.visibility</p:attrName>
                                        </p:attrNameLst>
                                      </p:cBhvr>
                                      <p:to>
                                        <p:strVal val="visible"/>
                                      </p:to>
                                    </p:set>
                                    <p:anim calcmode="lin" valueType="num">
                                      <p:cBhvr additive="base">
                                        <p:cTn id="13"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anim calcmode="lin" valueType="num">
                                      <p:cBhvr additive="base">
                                        <p:cTn id="19"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011">
                                            <p:txEl>
                                              <p:pRg st="5" end="5"/>
                                            </p:txEl>
                                          </p:spTgt>
                                        </p:tgtEl>
                                        <p:attrNameLst>
                                          <p:attrName>style.visibility</p:attrName>
                                        </p:attrNameLst>
                                      </p:cBhvr>
                                      <p:to>
                                        <p:strVal val="visible"/>
                                      </p:to>
                                    </p:set>
                                    <p:anim calcmode="lin" valueType="num">
                                      <p:cBhvr additive="base">
                                        <p:cTn id="25"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anim calcmode="lin" valueType="num">
                                      <p:cBhvr additive="base">
                                        <p:cTn id="31" dur="500" fill="hold"/>
                                        <p:tgtEl>
                                          <p:spTgt spid="430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anim calcmode="lin" valueType="num">
                                      <p:cBhvr additive="base">
                                        <p:cTn id="35" dur="500" fill="hold"/>
                                        <p:tgtEl>
                                          <p:spTgt spid="430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30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1000" y="109036"/>
            <a:ext cx="8229600" cy="1143000"/>
          </a:xfrm>
        </p:spPr>
        <p:txBody>
          <a:bodyPr>
            <a:normAutofit fontScale="90000"/>
          </a:bodyPr>
          <a:lstStyle/>
          <a:p>
            <a:r>
              <a:rPr lang="en-US" dirty="0" smtClean="0"/>
              <a:t>Figure 5-1. Project Scope Management Summary</a:t>
            </a:r>
          </a:p>
        </p:txBody>
      </p:sp>
      <p:sp>
        <p:nvSpPr>
          <p:cNvPr id="5" name="Slide Number Placeholder 4"/>
          <p:cNvSpPr>
            <a:spLocks noGrp="1"/>
          </p:cNvSpPr>
          <p:nvPr>
            <p:ph type="sldNum" sz="quarter" idx="11"/>
          </p:nvPr>
        </p:nvSpPr>
        <p:spPr/>
        <p:txBody>
          <a:bodyPr/>
          <a:lstStyle/>
          <a:p>
            <a:pPr>
              <a:defRPr/>
            </a:pPr>
            <a:fld id="{240AD864-FDC7-4ED6-B06B-A92A86C98EC5}" type="slidenum">
              <a:rPr lang="en-US" smtClean="0"/>
              <a:pPr>
                <a:defRPr/>
              </a:pPr>
              <a:t>7</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79" y="1197518"/>
            <a:ext cx="7744442" cy="5283325"/>
          </a:xfrm>
          <a:prstGeom prst="rect">
            <a:avLst/>
          </a:prstGeom>
        </p:spPr>
      </p:pic>
      <p:sp>
        <p:nvSpPr>
          <p:cNvPr id="6" name="Footer Placeholder 6"/>
          <p:cNvSpPr>
            <a:spLocks noGrp="1"/>
          </p:cNvSpPr>
          <p:nvPr>
            <p:ph type="ftr" sz="quarter" idx="10"/>
          </p:nvPr>
        </p:nvSpPr>
        <p:spPr bwMode="auto">
          <a:xfrm>
            <a:off x="0" y="6492875"/>
            <a:ext cx="2590800" cy="365125"/>
          </a:xfrm>
          <a:noFill/>
          <a:ln>
            <a:miter lim="800000"/>
            <a:headEnd/>
            <a:tailEnd/>
          </a:ln>
        </p:spPr>
        <p:txBody>
          <a:bodyPr/>
          <a:lstStyle/>
          <a:p>
            <a:r>
              <a:rPr lang="en-US" dirty="0" smtClean="0"/>
              <a:t>Information Technology Project Management, Eighth Edition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Six Processes</a:t>
            </a:r>
            <a:endParaRPr lang="en-US" dirty="0"/>
          </a:p>
        </p:txBody>
      </p:sp>
      <p:sp>
        <p:nvSpPr>
          <p:cNvPr id="3" name="Content Placeholder 2"/>
          <p:cNvSpPr>
            <a:spLocks noGrp="1"/>
          </p:cNvSpPr>
          <p:nvPr>
            <p:ph idx="1"/>
          </p:nvPr>
        </p:nvSpPr>
        <p:spPr/>
        <p:txBody>
          <a:bodyPr/>
          <a:lstStyle/>
          <a:p>
            <a:r>
              <a:rPr lang="en-US" sz="3600" dirty="0" smtClean="0"/>
              <a:t>Planning </a:t>
            </a:r>
          </a:p>
          <a:p>
            <a:pPr lvl="1"/>
            <a:r>
              <a:rPr lang="en-US" sz="2800" dirty="0" smtClean="0">
                <a:solidFill>
                  <a:srgbClr val="FF0000"/>
                </a:solidFill>
              </a:rPr>
              <a:t>Plan Scope Management</a:t>
            </a:r>
          </a:p>
          <a:p>
            <a:pPr lvl="1"/>
            <a:r>
              <a:rPr lang="en-US" sz="2800" dirty="0" smtClean="0">
                <a:solidFill>
                  <a:srgbClr val="FF0000"/>
                </a:solidFill>
              </a:rPr>
              <a:t>Collect Requirements</a:t>
            </a:r>
          </a:p>
          <a:p>
            <a:pPr lvl="1"/>
            <a:r>
              <a:rPr lang="en-US" sz="2800" dirty="0" smtClean="0">
                <a:solidFill>
                  <a:srgbClr val="FF0000"/>
                </a:solidFill>
              </a:rPr>
              <a:t>Define Scope</a:t>
            </a:r>
          </a:p>
          <a:p>
            <a:pPr lvl="1"/>
            <a:r>
              <a:rPr lang="en-US" sz="2800" dirty="0" smtClean="0">
                <a:solidFill>
                  <a:srgbClr val="FF0000"/>
                </a:solidFill>
              </a:rPr>
              <a:t>Create WBS</a:t>
            </a:r>
          </a:p>
          <a:p>
            <a:r>
              <a:rPr lang="en-US" sz="3600" dirty="0" smtClean="0"/>
              <a:t>Monitoring and Controlling</a:t>
            </a:r>
          </a:p>
          <a:p>
            <a:pPr lvl="1"/>
            <a:r>
              <a:rPr lang="en-US" sz="2800" dirty="0" smtClean="0">
                <a:solidFill>
                  <a:srgbClr val="FF0000"/>
                </a:solidFill>
              </a:rPr>
              <a:t>Validate Scope</a:t>
            </a:r>
          </a:p>
          <a:p>
            <a:pPr lvl="1"/>
            <a:r>
              <a:rPr lang="en-US" sz="2800" dirty="0" smtClean="0">
                <a:solidFill>
                  <a:srgbClr val="FF0000"/>
                </a:solidFill>
              </a:rPr>
              <a:t>Control Scope</a:t>
            </a:r>
          </a:p>
          <a:p>
            <a:pPr lvl="1"/>
            <a:endParaRPr lang="en-US" dirty="0"/>
          </a:p>
        </p:txBody>
      </p:sp>
    </p:spTree>
    <p:extLst>
      <p:ext uri="{BB962C8B-B14F-4D97-AF65-F5344CB8AC3E}">
        <p14:creationId xmlns:p14="http://schemas.microsoft.com/office/powerpoint/2010/main" val="3125608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Generic Process</a:t>
            </a:r>
            <a:endParaRPr lang="en-US" dirty="0"/>
          </a:p>
        </p:txBody>
      </p:sp>
      <p:sp>
        <p:nvSpPr>
          <p:cNvPr id="4" name="Rectangle 3"/>
          <p:cNvSpPr/>
          <p:nvPr/>
        </p:nvSpPr>
        <p:spPr>
          <a:xfrm>
            <a:off x="2392680" y="3200400"/>
            <a:ext cx="4648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173480" y="373380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076975" y="373380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45080" y="3581400"/>
            <a:ext cx="4495800" cy="584775"/>
          </a:xfrm>
          <a:prstGeom prst="rect">
            <a:avLst/>
          </a:prstGeom>
          <a:noFill/>
        </p:spPr>
        <p:txBody>
          <a:bodyPr wrap="square" rtlCol="0">
            <a:spAutoFit/>
          </a:bodyPr>
          <a:lstStyle/>
          <a:p>
            <a:pPr algn="ctr"/>
            <a:r>
              <a:rPr lang="en-US" sz="3200" dirty="0" smtClean="0"/>
              <a:t>Process</a:t>
            </a:r>
            <a:endParaRPr lang="en-US" sz="3200" dirty="0"/>
          </a:p>
        </p:txBody>
      </p:sp>
      <p:sp>
        <p:nvSpPr>
          <p:cNvPr id="8" name="TextBox 7"/>
          <p:cNvSpPr txBox="1"/>
          <p:nvPr/>
        </p:nvSpPr>
        <p:spPr>
          <a:xfrm>
            <a:off x="3741420" y="1558233"/>
            <a:ext cx="1950720" cy="830997"/>
          </a:xfrm>
          <a:prstGeom prst="rect">
            <a:avLst/>
          </a:prstGeom>
          <a:noFill/>
        </p:spPr>
        <p:txBody>
          <a:bodyPr wrap="square" rtlCol="0">
            <a:spAutoFit/>
          </a:bodyPr>
          <a:lstStyle/>
          <a:p>
            <a:pPr algn="ctr"/>
            <a:r>
              <a:rPr lang="en-US" sz="2400" b="1" dirty="0" smtClean="0"/>
              <a:t>Tools and Techniques</a:t>
            </a:r>
            <a:r>
              <a:rPr lang="en-US" dirty="0" smtClean="0"/>
              <a:t>   </a:t>
            </a:r>
          </a:p>
        </p:txBody>
      </p:sp>
      <p:sp>
        <p:nvSpPr>
          <p:cNvPr id="9" name="Down Arrow 8"/>
          <p:cNvSpPr/>
          <p:nvPr/>
        </p:nvSpPr>
        <p:spPr>
          <a:xfrm>
            <a:off x="4526280" y="2438400"/>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21880" y="3119735"/>
            <a:ext cx="1371600" cy="461665"/>
          </a:xfrm>
          <a:prstGeom prst="rect">
            <a:avLst/>
          </a:prstGeom>
          <a:noFill/>
        </p:spPr>
        <p:txBody>
          <a:bodyPr wrap="square" rtlCol="0">
            <a:spAutoFit/>
          </a:bodyPr>
          <a:lstStyle/>
          <a:p>
            <a:r>
              <a:rPr lang="en-US" sz="2400" b="1" dirty="0" smtClean="0"/>
              <a:t>Outputs</a:t>
            </a:r>
            <a:endParaRPr lang="en-US" sz="2400" b="1" dirty="0"/>
          </a:p>
        </p:txBody>
      </p:sp>
      <p:sp>
        <p:nvSpPr>
          <p:cNvPr id="18" name="TextBox 17"/>
          <p:cNvSpPr txBox="1"/>
          <p:nvPr/>
        </p:nvSpPr>
        <p:spPr>
          <a:xfrm>
            <a:off x="640080" y="3226415"/>
            <a:ext cx="1371600" cy="461665"/>
          </a:xfrm>
          <a:prstGeom prst="rect">
            <a:avLst/>
          </a:prstGeom>
          <a:noFill/>
        </p:spPr>
        <p:txBody>
          <a:bodyPr wrap="square" rtlCol="0">
            <a:spAutoFit/>
          </a:bodyPr>
          <a:lstStyle/>
          <a:p>
            <a:r>
              <a:rPr lang="en-US" sz="2400" b="1" dirty="0" smtClean="0"/>
              <a:t>Inputs</a:t>
            </a:r>
            <a:endParaRPr lang="en-US" sz="2400" b="1" dirty="0"/>
          </a:p>
        </p:txBody>
      </p:sp>
    </p:spTree>
    <p:extLst>
      <p:ext uri="{BB962C8B-B14F-4D97-AF65-F5344CB8AC3E}">
        <p14:creationId xmlns:p14="http://schemas.microsoft.com/office/powerpoint/2010/main" val="92876516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2496</TotalTime>
  <Words>2899</Words>
  <Application>Microsoft Office PowerPoint</Application>
  <PresentationFormat>On-screen Show (4:3)</PresentationFormat>
  <Paragraphs>386</Paragraphs>
  <Slides>61</Slides>
  <Notes>1</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Custom Design</vt:lpstr>
      <vt:lpstr>Theme1</vt:lpstr>
      <vt:lpstr>Chapter 5: Project Scope Management</vt:lpstr>
      <vt:lpstr>Where to send your requirements Docs</vt:lpstr>
      <vt:lpstr>Learning Objectives</vt:lpstr>
      <vt:lpstr>Learning Objectives</vt:lpstr>
      <vt:lpstr>What is Project Scope Management?</vt:lpstr>
      <vt:lpstr>Project Scope Management Processes</vt:lpstr>
      <vt:lpstr>Figure 5-1. Project Scope Management Summary</vt:lpstr>
      <vt:lpstr>Six Processes</vt:lpstr>
      <vt:lpstr>The Generic Process</vt:lpstr>
      <vt:lpstr>Planning Scope Management</vt:lpstr>
      <vt:lpstr>Plan Scope Management Process</vt:lpstr>
      <vt:lpstr>PowerPoint Presentation</vt:lpstr>
      <vt:lpstr>Inputs</vt:lpstr>
      <vt:lpstr>Planning Processes</vt:lpstr>
      <vt:lpstr>Outputs</vt:lpstr>
      <vt:lpstr>Scope Management Plan Contents</vt:lpstr>
      <vt:lpstr>Requirements Management Plan</vt:lpstr>
      <vt:lpstr>Collecting Requirements Process</vt:lpstr>
      <vt:lpstr>Figure 5-2. Relative Cost to Correct a Software Requirement Defect </vt:lpstr>
      <vt:lpstr>Collect Requirements Process</vt:lpstr>
      <vt:lpstr>PowerPoint Presentation</vt:lpstr>
      <vt:lpstr>PowerPoint Presentation</vt:lpstr>
      <vt:lpstr>Methods for Collecting Requirements (Tools and Techniques)</vt:lpstr>
      <vt:lpstr>Statistics on Requirements for  Software Projects (2011 Survey)*</vt:lpstr>
      <vt:lpstr>What Went Right?</vt:lpstr>
      <vt:lpstr>Requirements Traceability Matrix</vt:lpstr>
      <vt:lpstr>Defining (Define) Scope</vt:lpstr>
      <vt:lpstr>Define Scope Process</vt:lpstr>
      <vt:lpstr>PowerPoint Presentation</vt:lpstr>
      <vt:lpstr>Table 5-2. Sample Project Charter (partial)</vt:lpstr>
      <vt:lpstr>Table 5-3: Further Defining Project Scope</vt:lpstr>
      <vt:lpstr>Media Snapshot</vt:lpstr>
      <vt:lpstr>Creating the Work Breakdown Structure (WBS)</vt:lpstr>
      <vt:lpstr>Create Work Breakdown Structure Process</vt:lpstr>
      <vt:lpstr>PowerPoint Presentation</vt:lpstr>
      <vt:lpstr>Figure 5-3. Sample Intranet WBS Organized by Product </vt:lpstr>
      <vt:lpstr>Figure 5-4. Sample Intranet WBS Organized by Phase</vt:lpstr>
      <vt:lpstr>Figure 5-5. Intranet WBS and Gantt Chart in Microsoft Project</vt:lpstr>
      <vt:lpstr>Figure 5-6.  Intranet Gantt Chart Organized by Project Management Process Groups</vt:lpstr>
      <vt:lpstr>Table 5-4: Executing Tasks for JWD Consulting’s WBS</vt:lpstr>
      <vt:lpstr>Approaches to Developing WBSs</vt:lpstr>
      <vt:lpstr>Figure 5-7. Sample Mind-Mapping Approach for Creating a WBS</vt:lpstr>
      <vt:lpstr>Figure 5-8. Gantt Charts With WBS Generated From a Mind Map </vt:lpstr>
      <vt:lpstr>The WBS Dictionary and Scope Baseline</vt:lpstr>
      <vt:lpstr>Table 5-5. Sample WBS Dictionary Entry</vt:lpstr>
      <vt:lpstr>Advice for Creating a WBS and WBS Dictionary</vt:lpstr>
      <vt:lpstr>Advice for Creating a WBS and WBS Dictionary (cont’d)</vt:lpstr>
      <vt:lpstr>What Went Wrong?</vt:lpstr>
      <vt:lpstr>Validating Scope</vt:lpstr>
      <vt:lpstr>Validate Scope Process</vt:lpstr>
      <vt:lpstr>PowerPoint Presentation</vt:lpstr>
      <vt:lpstr>Global Issues</vt:lpstr>
      <vt:lpstr>Controlling Scope</vt:lpstr>
      <vt:lpstr>Control Scope Process</vt:lpstr>
      <vt:lpstr>PowerPoint Presentation</vt:lpstr>
      <vt:lpstr>Best Practices for Avoiding Scope Problems</vt:lpstr>
      <vt:lpstr>Suggestions for Improving User Input</vt:lpstr>
      <vt:lpstr>Suggestions for Reducing Incomplete and Changing Requirements</vt:lpstr>
      <vt:lpstr>Suggestions for Reducing Incomplete and Changing Requirements (cont’d)</vt:lpstr>
      <vt:lpstr>Using Software to Assist in Project Scope Management</vt:lpstr>
      <vt:lpstr>Chapter Summary</vt:lpstr>
    </vt:vector>
  </TitlesOfParts>
  <Company>Augsburg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Burns, Jim</cp:lastModifiedBy>
  <cp:revision>173</cp:revision>
  <dcterms:created xsi:type="dcterms:W3CDTF">2001-07-05T23:10:12Z</dcterms:created>
  <dcterms:modified xsi:type="dcterms:W3CDTF">2017-02-23T13:51:34Z</dcterms:modified>
</cp:coreProperties>
</file>