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95" r:id="rId2"/>
  </p:sldMasterIdLst>
  <p:notesMasterIdLst>
    <p:notesMasterId r:id="rId56"/>
  </p:notesMasterIdLst>
  <p:handoutMasterIdLst>
    <p:handoutMasterId r:id="rId57"/>
  </p:handoutMasterIdLst>
  <p:sldIdLst>
    <p:sldId id="498" r:id="rId3"/>
    <p:sldId id="506" r:id="rId4"/>
    <p:sldId id="510" r:id="rId5"/>
    <p:sldId id="507" r:id="rId6"/>
    <p:sldId id="508" r:id="rId7"/>
    <p:sldId id="509" r:id="rId8"/>
    <p:sldId id="511" r:id="rId9"/>
    <p:sldId id="512" r:id="rId10"/>
    <p:sldId id="399" r:id="rId11"/>
    <p:sldId id="400" r:id="rId12"/>
    <p:sldId id="401" r:id="rId13"/>
    <p:sldId id="402" r:id="rId14"/>
    <p:sldId id="513" r:id="rId15"/>
    <p:sldId id="514" r:id="rId16"/>
    <p:sldId id="403" r:id="rId17"/>
    <p:sldId id="404" r:id="rId18"/>
    <p:sldId id="505" r:id="rId19"/>
    <p:sldId id="500" r:id="rId20"/>
    <p:sldId id="501" r:id="rId21"/>
    <p:sldId id="405" r:id="rId22"/>
    <p:sldId id="406" r:id="rId23"/>
    <p:sldId id="407" r:id="rId24"/>
    <p:sldId id="408" r:id="rId25"/>
    <p:sldId id="409" r:id="rId26"/>
    <p:sldId id="410" r:id="rId27"/>
    <p:sldId id="411" r:id="rId28"/>
    <p:sldId id="412" r:id="rId29"/>
    <p:sldId id="413" r:id="rId30"/>
    <p:sldId id="414" r:id="rId31"/>
    <p:sldId id="415" r:id="rId32"/>
    <p:sldId id="416" r:id="rId33"/>
    <p:sldId id="417" r:id="rId34"/>
    <p:sldId id="418" r:id="rId35"/>
    <p:sldId id="419" r:id="rId36"/>
    <p:sldId id="420" r:id="rId37"/>
    <p:sldId id="421" r:id="rId38"/>
    <p:sldId id="422" r:id="rId39"/>
    <p:sldId id="423" r:id="rId40"/>
    <p:sldId id="424" r:id="rId41"/>
    <p:sldId id="425" r:id="rId42"/>
    <p:sldId id="426" r:id="rId43"/>
    <p:sldId id="427" r:id="rId44"/>
    <p:sldId id="428" r:id="rId45"/>
    <p:sldId id="429" r:id="rId46"/>
    <p:sldId id="430" r:id="rId47"/>
    <p:sldId id="431" r:id="rId48"/>
    <p:sldId id="432" r:id="rId49"/>
    <p:sldId id="433" r:id="rId50"/>
    <p:sldId id="434" r:id="rId51"/>
    <p:sldId id="435" r:id="rId52"/>
    <p:sldId id="436" r:id="rId53"/>
    <p:sldId id="437" r:id="rId54"/>
    <p:sldId id="438" r:id="rId55"/>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s" lastIdx="1" clrIdx="0"/>
  <p:cmAuthor id="1" name="schwalbe" initials="k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0" autoAdjust="0"/>
    <p:restoredTop sz="94127" autoAdjust="0"/>
  </p:normalViewPr>
  <p:slideViewPr>
    <p:cSldViewPr>
      <p:cViewPr>
        <p:scale>
          <a:sx n="113" d="100"/>
          <a:sy n="113" d="100"/>
        </p:scale>
        <p:origin x="-4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commentAuthors" Target="commentAuthors.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74B09B4B-2CA1-476B-AD00-5AEEE8EEA368}" type="slidenum">
              <a:rPr lang="en-US"/>
              <a:pPr>
                <a:defRPr/>
              </a:pPr>
              <a:t>‹#›</a:t>
            </a:fld>
            <a:endParaRPr lang="en-US" dirty="0"/>
          </a:p>
        </p:txBody>
      </p:sp>
    </p:spTree>
    <p:extLst>
      <p:ext uri="{BB962C8B-B14F-4D97-AF65-F5344CB8AC3E}">
        <p14:creationId xmlns:p14="http://schemas.microsoft.com/office/powerpoint/2010/main" val="907700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716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75643CF3-3CBA-4666-8D1B-A3F17C5F892C}" type="slidenum">
              <a:rPr lang="en-US"/>
              <a:pPr>
                <a:defRPr/>
              </a:pPr>
              <a:t>‹#›</a:t>
            </a:fld>
            <a:endParaRPr lang="en-US" dirty="0"/>
          </a:p>
        </p:txBody>
      </p:sp>
    </p:spTree>
    <p:extLst>
      <p:ext uri="{BB962C8B-B14F-4D97-AF65-F5344CB8AC3E}">
        <p14:creationId xmlns:p14="http://schemas.microsoft.com/office/powerpoint/2010/main" val="984134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503AF232-1BEB-4A86-ACCA-EDD6AB8398EB}" type="slidenum">
              <a:rPr lang="en-US" smtClean="0"/>
              <a:pPr/>
              <a:t>1</a:t>
            </a:fld>
            <a:endParaRPr lang="en-US" dirty="0" smtClean="0"/>
          </a:p>
        </p:txBody>
      </p:sp>
    </p:spTree>
    <p:extLst>
      <p:ext uri="{BB962C8B-B14F-4D97-AF65-F5344CB8AC3E}">
        <p14:creationId xmlns:p14="http://schemas.microsoft.com/office/powerpoint/2010/main" val="2469028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Do we have the resources in-house, do we have the capacity in-house, is there someone </a:t>
            </a:r>
            <a:r>
              <a:rPr lang="en-US" dirty="0" err="1" smtClean="0"/>
              <a:t>outd</a:t>
            </a:r>
            <a:r>
              <a:rPr lang="en-US" dirty="0" smtClean="0"/>
              <a:t> </a:t>
            </a:r>
            <a:r>
              <a:rPr lang="en-US" dirty="0" err="1" smtClean="0"/>
              <a:t>ltdhere</a:t>
            </a:r>
            <a:r>
              <a:rPr lang="en-US" dirty="0" smtClean="0"/>
              <a:t> who can do the project better, faster, cheaper than we can??</a:t>
            </a:r>
          </a:p>
          <a:p>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16</a:t>
            </a:fld>
            <a:endParaRPr lang="en-US" dirty="0"/>
          </a:p>
        </p:txBody>
      </p:sp>
    </p:spTree>
    <p:extLst>
      <p:ext uri="{BB962C8B-B14F-4D97-AF65-F5344CB8AC3E}">
        <p14:creationId xmlns:p14="http://schemas.microsoft.com/office/powerpoint/2010/main" val="2915825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Schwalbe talks about a project for which she served as project manager in which the contractor delivered their hardware</a:t>
            </a:r>
            <a:r>
              <a:rPr lang="en-US" baseline="0" dirty="0" smtClean="0"/>
              <a:t> LATE.  She read over the contract with the contractor to see if there was any way to get leverage to prevent this from happening…There was none…even though the contract was approved by the firm’s legal department.  THERE WEE NO INCENTIVES FOR FINISHING THEIR PART ON OR AHEAD OF TIME!!</a:t>
            </a:r>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20</a:t>
            </a:fld>
            <a:endParaRPr lang="en-US" dirty="0"/>
          </a:p>
        </p:txBody>
      </p:sp>
    </p:spTree>
    <p:extLst>
      <p:ext uri="{BB962C8B-B14F-4D97-AF65-F5344CB8AC3E}">
        <p14:creationId xmlns:p14="http://schemas.microsoft.com/office/powerpoint/2010/main" val="50376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cost reimbursable contracts, the seller gets paid for all direct and indirect costs incurred.  The first type</a:t>
            </a:r>
            <a:r>
              <a:rPr lang="en-US" baseline="0" dirty="0" smtClean="0"/>
              <a:t> of contract is like going out for dinner.  You pay the basic price plus a tip that considers the quality of </a:t>
            </a:r>
          </a:p>
          <a:p>
            <a:r>
              <a:rPr lang="en-US" baseline="0" dirty="0" smtClean="0"/>
              <a:t>the food, the service and the overall experience itself.</a:t>
            </a:r>
            <a:endParaRPr lang="en-US" dirty="0" smtClean="0"/>
          </a:p>
          <a:p>
            <a:r>
              <a:rPr lang="en-US" dirty="0" smtClean="0"/>
              <a:t>The</a:t>
            </a:r>
            <a:r>
              <a:rPr lang="en-US" baseline="0" dirty="0" smtClean="0"/>
              <a:t> US Federal </a:t>
            </a:r>
            <a:r>
              <a:rPr lang="en-US" baseline="0" dirty="0" err="1" smtClean="0"/>
              <a:t>Gov</a:t>
            </a:r>
            <a:r>
              <a:rPr lang="en-US" baseline="0" dirty="0" smtClean="0"/>
              <a:t> will not do the latter type of contract because there is every incentive to run the project as long as possible.  </a:t>
            </a:r>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28</a:t>
            </a:fld>
            <a:endParaRPr lang="en-US" dirty="0"/>
          </a:p>
        </p:txBody>
      </p:sp>
    </p:spTree>
    <p:extLst>
      <p:ext uri="{BB962C8B-B14F-4D97-AF65-F5344CB8AC3E}">
        <p14:creationId xmlns:p14="http://schemas.microsoft.com/office/powerpoint/2010/main" val="4247052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we have the resources in-house, do we have the capacity in-house, is there someone out there who can do the project better, faster, cheaper than we can??</a:t>
            </a:r>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32</a:t>
            </a:fld>
            <a:endParaRPr lang="en-US" dirty="0"/>
          </a:p>
        </p:txBody>
      </p:sp>
    </p:spTree>
    <p:extLst>
      <p:ext uri="{BB962C8B-B14F-4D97-AF65-F5344CB8AC3E}">
        <p14:creationId xmlns:p14="http://schemas.microsoft.com/office/powerpoint/2010/main" val="2238065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Ya</a:t>
            </a:r>
            <a:r>
              <a:rPr lang="en-US" dirty="0" smtClean="0"/>
              <a:t> </a:t>
            </a:r>
            <a:r>
              <a:rPr lang="en-US" dirty="0" err="1" smtClean="0"/>
              <a:t>gotta</a:t>
            </a:r>
            <a:r>
              <a:rPr lang="en-US" dirty="0" smtClean="0"/>
              <a:t> get the lawyers involved….</a:t>
            </a:r>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45</a:t>
            </a:fld>
            <a:endParaRPr lang="en-US" dirty="0"/>
          </a:p>
        </p:txBody>
      </p:sp>
    </p:spTree>
    <p:extLst>
      <p:ext uri="{BB962C8B-B14F-4D97-AF65-F5344CB8AC3E}">
        <p14:creationId xmlns:p14="http://schemas.microsoft.com/office/powerpoint/2010/main" val="3566905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417D67-679A-4B7F-A0C4-D902A8B1132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FEA8A7-A2CD-43B2-8FD7-F7A39D4C056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86A31B-FA9F-46CE-A021-98CB08B0CF7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Information Technology Project Management, Eighth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3044269-7D1E-4D69-9E62-A7C331067282}"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2016</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dirty="0"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Eighth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073FC353-7A19-4BA9-B4BA-8F87B33A8D50}"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smtClean="0"/>
              <a:t>Information Technology Project Management, Eighth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F8DA9134-713E-4C21-85BE-4EB49581066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3FB2CF74-2E86-4CDF-8935-1BC6C6D4490F}"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smtClean="0"/>
              <a:t>Information Technology Project Management, Eighth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5727E435-05B3-4637-A3E8-3E0D395D4B4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33836496-E8AD-458C-90B9-02F45E51A03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73D0DA30-BA11-4614-BDC9-ABCAAEEA4071}"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3455308F-A6F3-4B83-B55B-45F56F99334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15A4AE-A8C7-49BB-BF58-DAE72774D4D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smtClean="0"/>
              <a:t>Information Technology Project Management, Eighth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1573F85-917C-4181-A55D-DACE5EEBDEA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984397A-60D2-47E4-847A-2C77351D4D9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7D99B0D-0503-4EC5-9A0B-11696043BEC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411E35-7199-481F-8182-C68E9858593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E19E86B-86AD-4BA0-980C-FFB20E562E8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3EBE388-700A-45D2-8947-598D94FF97F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96B6BDA-43EE-4C8F-B5AC-7FD800A0B8B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A15FE25-6F37-4238-83DA-738D335F0AF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3905405-BF70-43D6-ACC7-45DF4F7F6C3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D4C0B0C-B2CD-4453-B23B-D9DDFFD2D04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dirty="0" smtClean="0"/>
              <a:t>Information Technology Project Management, Eighth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84F16418-8E52-47D1-8005-6165535EBAD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dirty="0" smtClean="0"/>
              <a:t>Information Technology Project Management, Eighth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4F16418-8E52-47D1-8005-6165535EBAD1}"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iming>
    <p:tnLst>
      <p:par>
        <p:cTn id="1" dur="indefinite" restart="never" nodeType="tmRoot"/>
      </p:par>
    </p:tnLst>
  </p:timing>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a:t>
            </a:r>
            <a:r>
              <a:rPr smtClean="0">
                <a:effectLst>
                  <a:outerShdw blurRad="38100" dist="38100" dir="2700000" algn="tl">
                    <a:srgbClr val="FFFFFF"/>
                  </a:outerShdw>
                </a:effectLst>
                <a:latin typeface="Arial Rounded MT Bold" pitchFamily="34" charset="0"/>
              </a:rPr>
              <a:t>12:</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smtClean="0">
                <a:effectLst>
                  <a:outerShdw blurRad="38100" dist="38100" dir="2700000" algn="tl">
                    <a:srgbClr val="FFFFFF"/>
                  </a:outerShdw>
                </a:effectLst>
                <a:latin typeface="Arial Rounded MT Bold" pitchFamily="34" charset="0"/>
              </a:rPr>
              <a:t>Project Procurement Management</a:t>
            </a:r>
            <a:endParaRPr>
              <a:effectLst>
                <a:outerShdw blurRad="38100" dist="38100" dir="2700000" algn="tl">
                  <a:srgbClr val="FFFFFF"/>
                </a:outerShdw>
              </a:effectLst>
              <a:latin typeface="Arial Rounded MT Bold" pitchFamily="34" charset="0"/>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3124200"/>
            <a:ext cx="2646400" cy="3277621"/>
          </a:xfrm>
          <a:prstGeom prst="rect">
            <a:avLst/>
          </a:prstGeom>
        </p:spPr>
      </p:pic>
    </p:spTree>
    <p:extLst>
      <p:ext uri="{BB962C8B-B14F-4D97-AF65-F5344CB8AC3E}">
        <p14:creationId xmlns:p14="http://schemas.microsoft.com/office/powerpoint/2010/main" val="5136903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81000" y="1295400"/>
            <a:ext cx="8305800" cy="4572000"/>
          </a:xfrm>
        </p:spPr>
        <p:txBody>
          <a:bodyPr/>
          <a:lstStyle/>
          <a:p>
            <a:r>
              <a:rPr lang="en-US" dirty="0"/>
              <a:t>Understand the process of controlling procurements by managing </a:t>
            </a:r>
            <a:r>
              <a:rPr lang="en-US" dirty="0" smtClean="0"/>
              <a:t>procurement relationships </a:t>
            </a:r>
            <a:r>
              <a:rPr lang="en-US" dirty="0"/>
              <a:t>and monitoring contract performance</a:t>
            </a:r>
          </a:p>
          <a:p>
            <a:r>
              <a:rPr lang="en-US" dirty="0" smtClean="0"/>
              <a:t>Describe </a:t>
            </a:r>
            <a:r>
              <a:rPr lang="en-US" dirty="0"/>
              <a:t>the process of closing procurements</a:t>
            </a:r>
          </a:p>
          <a:p>
            <a:r>
              <a:rPr lang="en-US" dirty="0" smtClean="0"/>
              <a:t>Discuss </a:t>
            </a:r>
            <a:r>
              <a:rPr lang="en-US" dirty="0"/>
              <a:t>types of software that are available to assist in project </a:t>
            </a:r>
            <a:r>
              <a:rPr lang="en-US" dirty="0" smtClean="0"/>
              <a:t>procurement management</a:t>
            </a:r>
          </a:p>
        </p:txBody>
      </p:sp>
      <p:sp>
        <p:nvSpPr>
          <p:cNvPr id="12290" name="Rectangle 2"/>
          <p:cNvSpPr>
            <a:spLocks noGrp="1" noChangeArrowheads="1"/>
          </p:cNvSpPr>
          <p:nvPr>
            <p:ph type="title"/>
          </p:nvPr>
        </p:nvSpPr>
        <p:spPr>
          <a:xfrm>
            <a:off x="381000" y="274638"/>
            <a:ext cx="8305800" cy="792162"/>
          </a:xfrm>
        </p:spPr>
        <p:txBody>
          <a:bodyPr/>
          <a:lstStyle/>
          <a:p>
            <a:r>
              <a:rPr lang="en-US" dirty="0" smtClean="0"/>
              <a:t>Learning Objectives (cont’d)</a:t>
            </a:r>
          </a:p>
        </p:txBody>
      </p:sp>
      <p:sp>
        <p:nvSpPr>
          <p:cNvPr id="6" name="Slide Number Placeholder 5"/>
          <p:cNvSpPr>
            <a:spLocks noGrp="1"/>
          </p:cNvSpPr>
          <p:nvPr>
            <p:ph type="sldNum" sz="quarter" idx="11"/>
          </p:nvPr>
        </p:nvSpPr>
        <p:spPr/>
        <p:txBody>
          <a:bodyPr/>
          <a:lstStyle/>
          <a:p>
            <a:pPr>
              <a:defRPr/>
            </a:pPr>
            <a:fld id="{C943473F-DECC-4157-B7ED-CB6DBCE14150}" type="slidenum">
              <a:rPr lang="en-US" smtClean="0"/>
              <a:pPr>
                <a:defRPr/>
              </a:pPr>
              <a:t>10</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3694978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1905000"/>
            <a:ext cx="8458200" cy="4267200"/>
          </a:xfrm>
        </p:spPr>
        <p:txBody>
          <a:bodyPr/>
          <a:lstStyle/>
          <a:p>
            <a:r>
              <a:rPr lang="en-US" b="1" dirty="0">
                <a:solidFill>
                  <a:srgbClr val="FF0000"/>
                </a:solidFill>
              </a:rPr>
              <a:t>Procurement</a:t>
            </a:r>
            <a:r>
              <a:rPr lang="en-US" dirty="0">
                <a:solidFill>
                  <a:srgbClr val="FF0000"/>
                </a:solidFill>
              </a:rPr>
              <a:t> means acquiring goods and/or services from an outside </a:t>
            </a:r>
            <a:r>
              <a:rPr lang="en-US" dirty="0" smtClean="0">
                <a:solidFill>
                  <a:srgbClr val="FF0000"/>
                </a:solidFill>
              </a:rPr>
              <a:t>source.</a:t>
            </a:r>
            <a:endParaRPr lang="en-US" dirty="0">
              <a:solidFill>
                <a:srgbClr val="FF0000"/>
              </a:solidFill>
            </a:endParaRPr>
          </a:p>
          <a:p>
            <a:r>
              <a:rPr lang="en-US" dirty="0"/>
              <a:t>Other terms include </a:t>
            </a:r>
            <a:r>
              <a:rPr lang="en-US" dirty="0">
                <a:solidFill>
                  <a:srgbClr val="FF0000"/>
                </a:solidFill>
              </a:rPr>
              <a:t>purchasing</a:t>
            </a:r>
            <a:r>
              <a:rPr lang="en-US" dirty="0"/>
              <a:t> and </a:t>
            </a:r>
            <a:r>
              <a:rPr lang="en-US" dirty="0">
                <a:solidFill>
                  <a:srgbClr val="FF0000"/>
                </a:solidFill>
              </a:rPr>
              <a:t>outsourcing</a:t>
            </a:r>
          </a:p>
          <a:p>
            <a:r>
              <a:rPr lang="en-US" dirty="0"/>
              <a:t>Experts predict that global spending on computer software and services will continue to </a:t>
            </a:r>
            <a:r>
              <a:rPr lang="en-US" dirty="0" smtClean="0"/>
              <a:t>grow.</a:t>
            </a:r>
            <a:endParaRPr lang="en-US" dirty="0"/>
          </a:p>
          <a:p>
            <a:r>
              <a:rPr lang="en-US" dirty="0"/>
              <a:t>People continue to debate whether offshore     outsourcing helps their own country or </a:t>
            </a:r>
            <a:r>
              <a:rPr lang="en-US" dirty="0" smtClean="0"/>
              <a:t>not.</a:t>
            </a:r>
            <a:endParaRPr lang="en-US" dirty="0"/>
          </a:p>
          <a:p>
            <a:endParaRPr lang="en-US" dirty="0"/>
          </a:p>
        </p:txBody>
      </p:sp>
      <p:sp>
        <p:nvSpPr>
          <p:cNvPr id="13314" name="Rectangle 2"/>
          <p:cNvSpPr>
            <a:spLocks noGrp="1" noChangeArrowheads="1"/>
          </p:cNvSpPr>
          <p:nvPr>
            <p:ph type="title"/>
          </p:nvPr>
        </p:nvSpPr>
        <p:spPr/>
        <p:txBody>
          <a:bodyPr>
            <a:normAutofit fontScale="90000"/>
          </a:bodyPr>
          <a:lstStyle/>
          <a:p>
            <a:r>
              <a:rPr lang="en-US" dirty="0" smtClean="0"/>
              <a:t>Importance of Project Procurement Management</a:t>
            </a:r>
          </a:p>
        </p:txBody>
      </p:sp>
      <p:sp>
        <p:nvSpPr>
          <p:cNvPr id="6" name="Slide Number Placeholder 5"/>
          <p:cNvSpPr>
            <a:spLocks noGrp="1"/>
          </p:cNvSpPr>
          <p:nvPr>
            <p:ph type="sldNum" sz="quarter" idx="11"/>
          </p:nvPr>
        </p:nvSpPr>
        <p:spPr/>
        <p:txBody>
          <a:bodyPr/>
          <a:lstStyle/>
          <a:p>
            <a:pPr>
              <a:defRPr/>
            </a:pPr>
            <a:fld id="{46EF83E1-3DA8-4C4C-8C87-390A2F6F4101}" type="slidenum">
              <a:rPr lang="en-US" smtClean="0"/>
              <a:pPr>
                <a:defRPr/>
              </a:pPr>
              <a:t>11</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8477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524000"/>
            <a:ext cx="8686800" cy="4876800"/>
          </a:xfrm>
        </p:spPr>
        <p:txBody>
          <a:bodyPr/>
          <a:lstStyle/>
          <a:p>
            <a:r>
              <a:rPr lang="en-US" dirty="0"/>
              <a:t>Some companies, such as Wal-Mart, prefer to do no outsourcing at all, while others do a lot of </a:t>
            </a:r>
            <a:r>
              <a:rPr lang="en-US" dirty="0" smtClean="0"/>
              <a:t>outsourcing. GM recently announced plans to switch from outsourcing 90% of IT service to only 10%.</a:t>
            </a:r>
            <a:endParaRPr lang="en-US" dirty="0"/>
          </a:p>
          <a:p>
            <a:r>
              <a:rPr lang="en-US" dirty="0"/>
              <a:t>Most organizations do some form of outsourcing to meet their IT needs and spend most money within their own </a:t>
            </a:r>
            <a:r>
              <a:rPr lang="en-US" dirty="0" smtClean="0"/>
              <a:t>country.</a:t>
            </a:r>
            <a:endParaRPr lang="en-US" dirty="0"/>
          </a:p>
          <a:p>
            <a:r>
              <a:rPr lang="en-US" dirty="0"/>
              <a:t>The U.S. temporary workforce continues to grow as people work for temporary job agencies so they can more easily move from company to </a:t>
            </a:r>
            <a:r>
              <a:rPr lang="en-US" dirty="0" smtClean="0"/>
              <a:t>company.</a:t>
            </a:r>
            <a:endParaRPr lang="en-US" dirty="0"/>
          </a:p>
        </p:txBody>
      </p:sp>
      <p:sp>
        <p:nvSpPr>
          <p:cNvPr id="14338" name="Rectangle 2"/>
          <p:cNvSpPr>
            <a:spLocks noGrp="1" noChangeArrowheads="1"/>
          </p:cNvSpPr>
          <p:nvPr>
            <p:ph type="title"/>
          </p:nvPr>
        </p:nvSpPr>
        <p:spPr/>
        <p:txBody>
          <a:bodyPr/>
          <a:lstStyle/>
          <a:p>
            <a:r>
              <a:rPr lang="en-US" dirty="0" smtClean="0"/>
              <a:t>Debates on Outsourcing</a:t>
            </a:r>
          </a:p>
        </p:txBody>
      </p:sp>
      <p:sp>
        <p:nvSpPr>
          <p:cNvPr id="6" name="Slide Number Placeholder 5"/>
          <p:cNvSpPr>
            <a:spLocks noGrp="1"/>
          </p:cNvSpPr>
          <p:nvPr>
            <p:ph type="sldNum" sz="quarter" idx="11"/>
          </p:nvPr>
        </p:nvSpPr>
        <p:spPr/>
        <p:txBody>
          <a:bodyPr/>
          <a:lstStyle/>
          <a:p>
            <a:pPr>
              <a:defRPr/>
            </a:pPr>
            <a:fld id="{5DE1DE93-2249-4044-8F9E-24E47D957E8C}" type="slidenum">
              <a:rPr lang="en-US" smtClean="0"/>
              <a:pPr>
                <a:defRPr/>
              </a:pPr>
              <a:t>12</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2708682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Vertic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arn(outVertic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arn(inVertical)">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runs a </a:t>
            </a:r>
            <a:r>
              <a:rPr lang="en-US" b="1" dirty="0" smtClean="0">
                <a:solidFill>
                  <a:srgbClr val="FF0000"/>
                </a:solidFill>
              </a:rPr>
              <a:t>budget deficit </a:t>
            </a:r>
            <a:r>
              <a:rPr lang="en-US" dirty="0" smtClean="0"/>
              <a:t>of nearly a trillion $ a year</a:t>
            </a:r>
          </a:p>
          <a:p>
            <a:pPr lvl="1"/>
            <a:r>
              <a:rPr lang="en-US" dirty="0" smtClean="0"/>
              <a:t>$1 trillion = $1000 billion</a:t>
            </a:r>
          </a:p>
          <a:p>
            <a:r>
              <a:rPr lang="en-US" dirty="0" smtClean="0"/>
              <a:t>As a country we run a </a:t>
            </a:r>
            <a:r>
              <a:rPr lang="en-US" b="1" dirty="0" smtClean="0">
                <a:solidFill>
                  <a:srgbClr val="FF0000"/>
                </a:solidFill>
              </a:rPr>
              <a:t>trade deficit</a:t>
            </a:r>
            <a:r>
              <a:rPr lang="en-US" dirty="0" smtClean="0">
                <a:solidFill>
                  <a:srgbClr val="FF0000"/>
                </a:solidFill>
              </a:rPr>
              <a:t> </a:t>
            </a:r>
            <a:r>
              <a:rPr lang="en-US" dirty="0" smtClean="0"/>
              <a:t>of $750 billion a year</a:t>
            </a:r>
          </a:p>
          <a:p>
            <a:r>
              <a:rPr lang="en-US" dirty="0" smtClean="0"/>
              <a:t>What is the relationship between the budget deficit and the national debt?</a:t>
            </a:r>
          </a:p>
          <a:p>
            <a:pPr lvl="1"/>
            <a:r>
              <a:rPr lang="en-US" dirty="0" smtClean="0"/>
              <a:t>Our national debt is nearly </a:t>
            </a:r>
            <a:r>
              <a:rPr lang="en-US" sz="3200" b="1" dirty="0" smtClean="0">
                <a:solidFill>
                  <a:srgbClr val="FF0000"/>
                </a:solidFill>
              </a:rPr>
              <a:t>$20 trillion </a:t>
            </a:r>
          </a:p>
          <a:p>
            <a:r>
              <a:rPr lang="en-US" dirty="0" smtClean="0"/>
              <a:t>WHAT CAN THE FEDERAL GOVERNMENT do?</a:t>
            </a:r>
            <a:endParaRPr lang="en-US" dirty="0"/>
          </a:p>
        </p:txBody>
      </p:sp>
      <p:sp>
        <p:nvSpPr>
          <p:cNvPr id="3" name="Title 2"/>
          <p:cNvSpPr>
            <a:spLocks noGrp="1"/>
          </p:cNvSpPr>
          <p:nvPr>
            <p:ph type="title"/>
          </p:nvPr>
        </p:nvSpPr>
        <p:spPr/>
        <p:txBody>
          <a:bodyPr>
            <a:normAutofit fontScale="90000"/>
          </a:bodyPr>
          <a:lstStyle/>
          <a:p>
            <a:r>
              <a:rPr lang="en-US" dirty="0" smtClean="0"/>
              <a:t>Your Federal </a:t>
            </a:r>
            <a:r>
              <a:rPr lang="en-US" dirty="0" err="1" smtClean="0"/>
              <a:t>Gov</a:t>
            </a:r>
            <a:r>
              <a:rPr lang="en-US" dirty="0" smtClean="0"/>
              <a:t> and its deficits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13</a:t>
            </a:fld>
            <a:endParaRPr lang="en-US" dirty="0"/>
          </a:p>
        </p:txBody>
      </p:sp>
    </p:spTree>
    <p:extLst>
      <p:ext uri="{BB962C8B-B14F-4D97-AF65-F5344CB8AC3E}">
        <p14:creationId xmlns:p14="http://schemas.microsoft.com/office/powerpoint/2010/main" val="2090593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Pro-actively create jobs in this country</a:t>
            </a:r>
          </a:p>
          <a:p>
            <a:pPr lvl="1"/>
            <a:r>
              <a:rPr lang="en-US" dirty="0" smtClean="0"/>
              <a:t>By renegotiating trade agreements</a:t>
            </a:r>
          </a:p>
          <a:p>
            <a:pPr lvl="1"/>
            <a:r>
              <a:rPr lang="en-US" dirty="0" smtClean="0"/>
              <a:t>Discourage off-shoring of jobs/encourage those offshore jobs to come back</a:t>
            </a:r>
          </a:p>
          <a:p>
            <a:pPr lvl="1"/>
            <a:r>
              <a:rPr lang="en-US" dirty="0" smtClean="0"/>
              <a:t>Making sure no trading partner is ‘cheating’</a:t>
            </a:r>
          </a:p>
          <a:p>
            <a:pPr lvl="1"/>
            <a:r>
              <a:rPr lang="en-US" dirty="0" smtClean="0"/>
              <a:t>Developing its own resources on federally owned lands—uranium, oil, lumber, etc.</a:t>
            </a:r>
          </a:p>
          <a:p>
            <a:pPr lvl="1"/>
            <a:r>
              <a:rPr lang="en-US" dirty="0" smtClean="0"/>
              <a:t>Put our trading partners on notice—we expect balanced trade</a:t>
            </a:r>
          </a:p>
          <a:p>
            <a:pPr lvl="1"/>
            <a:r>
              <a:rPr lang="en-US" dirty="0" smtClean="0"/>
              <a:t>Repatriate 4 trillion dollars of private sector capital held overseas by not taxing it</a:t>
            </a:r>
          </a:p>
          <a:p>
            <a:pPr lvl="2"/>
            <a:r>
              <a:rPr lang="en-US" dirty="0" smtClean="0"/>
              <a:t>So companies can invest their capital here and create jobs</a:t>
            </a:r>
          </a:p>
          <a:p>
            <a:pPr lvl="1"/>
            <a:endParaRPr lang="en-US" dirty="0"/>
          </a:p>
        </p:txBody>
      </p:sp>
      <p:sp>
        <p:nvSpPr>
          <p:cNvPr id="3" name="Title 2"/>
          <p:cNvSpPr>
            <a:spLocks noGrp="1"/>
          </p:cNvSpPr>
          <p:nvPr>
            <p:ph type="title"/>
          </p:nvPr>
        </p:nvSpPr>
        <p:spPr/>
        <p:txBody>
          <a:bodyPr>
            <a:normAutofit fontScale="90000"/>
          </a:bodyPr>
          <a:lstStyle/>
          <a:p>
            <a:r>
              <a:rPr lang="en-US" dirty="0" smtClean="0"/>
              <a:t>Here is what the Federal Gov. can do?</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14</a:t>
            </a:fld>
            <a:endParaRPr lang="en-US" dirty="0"/>
          </a:p>
        </p:txBody>
      </p:sp>
    </p:spTree>
    <p:extLst>
      <p:ext uri="{BB962C8B-B14F-4D97-AF65-F5344CB8AC3E}">
        <p14:creationId xmlns:p14="http://schemas.microsoft.com/office/powerpoint/2010/main" val="278816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down)">
                                      <p:cBhvr>
                                        <p:cTn id="32" dur="500"/>
                                        <p:tgtEl>
                                          <p:spTgt spid="2">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down)">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2"/>
          </a:xfrm>
        </p:spPr>
        <p:txBody>
          <a:bodyPr/>
          <a:lstStyle/>
          <a:p>
            <a:r>
              <a:rPr lang="en-US" dirty="0" smtClean="0"/>
              <a:t>U.S</a:t>
            </a:r>
            <a:r>
              <a:rPr lang="en-US" dirty="0"/>
              <a:t>. companies are transferring more work abroad, especially in the areas </a:t>
            </a:r>
            <a:r>
              <a:rPr lang="en-US" dirty="0" smtClean="0"/>
              <a:t>of IT </a:t>
            </a:r>
            <a:r>
              <a:rPr lang="en-US" dirty="0"/>
              <a:t>infrastructure, application development and maintenance, and </a:t>
            </a:r>
            <a:r>
              <a:rPr lang="en-US" dirty="0" smtClean="0"/>
              <a:t>innovation processes.</a:t>
            </a:r>
            <a:endParaRPr lang="en-US" dirty="0"/>
          </a:p>
          <a:p>
            <a:r>
              <a:rPr lang="en-US" dirty="0" smtClean="0"/>
              <a:t>India</a:t>
            </a:r>
            <a:r>
              <a:rPr lang="en-US" dirty="0"/>
              <a:t>, China, and the Philippines are the preferred locations for </a:t>
            </a:r>
            <a:r>
              <a:rPr lang="en-US" dirty="0" smtClean="0"/>
              <a:t>outsourcing, and </a:t>
            </a:r>
            <a:r>
              <a:rPr lang="en-US" dirty="0"/>
              <a:t>Latin America is growing in </a:t>
            </a:r>
            <a:r>
              <a:rPr lang="en-US" dirty="0" smtClean="0"/>
              <a:t>popularity.</a:t>
            </a:r>
            <a:endParaRPr lang="en-US" dirty="0"/>
          </a:p>
          <a:p>
            <a:r>
              <a:rPr lang="en-US" dirty="0" smtClean="0"/>
              <a:t>A </a:t>
            </a:r>
            <a:r>
              <a:rPr lang="en-US" dirty="0"/>
              <a:t>shortage of qualified personnel, not cost savings, is the top reason for </a:t>
            </a:r>
            <a:r>
              <a:rPr lang="en-US" dirty="0" smtClean="0"/>
              <a:t>global outsourcing </a:t>
            </a:r>
            <a:r>
              <a:rPr lang="en-US" dirty="0"/>
              <a:t>of IT </a:t>
            </a:r>
            <a:r>
              <a:rPr lang="en-US" dirty="0" smtClean="0"/>
              <a:t>services.</a:t>
            </a:r>
          </a:p>
          <a:p>
            <a:endParaRPr lang="en-US" dirty="0"/>
          </a:p>
        </p:txBody>
      </p:sp>
      <p:sp>
        <p:nvSpPr>
          <p:cNvPr id="3" name="Title 2"/>
          <p:cNvSpPr>
            <a:spLocks noGrp="1"/>
          </p:cNvSpPr>
          <p:nvPr>
            <p:ph type="title"/>
          </p:nvPr>
        </p:nvSpPr>
        <p:spPr/>
        <p:txBody>
          <a:bodyPr>
            <a:normAutofit fontScale="90000"/>
          </a:bodyPr>
          <a:lstStyle/>
          <a:p>
            <a:r>
              <a:rPr lang="en-US" dirty="0" smtClean="0"/>
              <a:t>IT Outsourcing Market Continues to Grow</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15</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2188458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dirty="0" smtClean="0"/>
              <a:t>To access skills and technologies</a:t>
            </a:r>
          </a:p>
          <a:p>
            <a:r>
              <a:rPr lang="en-US" dirty="0" smtClean="0"/>
              <a:t>To </a:t>
            </a:r>
            <a:r>
              <a:rPr lang="en-US" dirty="0"/>
              <a:t>reduce both fixed and recurrent costs</a:t>
            </a:r>
          </a:p>
          <a:p>
            <a:r>
              <a:rPr lang="en-US" dirty="0"/>
              <a:t>To allow the client organization to focus on its core business</a:t>
            </a:r>
          </a:p>
          <a:p>
            <a:r>
              <a:rPr lang="en-US" dirty="0" smtClean="0"/>
              <a:t>To </a:t>
            </a:r>
            <a:r>
              <a:rPr lang="en-US" dirty="0"/>
              <a:t>provide flexibility</a:t>
            </a:r>
          </a:p>
          <a:p>
            <a:r>
              <a:rPr lang="en-US" dirty="0"/>
              <a:t>To increase accountability</a:t>
            </a:r>
          </a:p>
        </p:txBody>
      </p:sp>
      <p:sp>
        <p:nvSpPr>
          <p:cNvPr id="15362" name="Rectangle 2"/>
          <p:cNvSpPr>
            <a:spLocks noGrp="1" noChangeArrowheads="1"/>
          </p:cNvSpPr>
          <p:nvPr>
            <p:ph type="title"/>
          </p:nvPr>
        </p:nvSpPr>
        <p:spPr/>
        <p:txBody>
          <a:bodyPr/>
          <a:lstStyle/>
          <a:p>
            <a:r>
              <a:rPr lang="en-US" dirty="0" smtClean="0"/>
              <a:t>Why Outsource?</a:t>
            </a:r>
          </a:p>
        </p:txBody>
      </p:sp>
      <p:sp>
        <p:nvSpPr>
          <p:cNvPr id="6" name="Slide Number Placeholder 5"/>
          <p:cNvSpPr>
            <a:spLocks noGrp="1"/>
          </p:cNvSpPr>
          <p:nvPr>
            <p:ph type="sldNum" sz="quarter" idx="11"/>
          </p:nvPr>
        </p:nvSpPr>
        <p:spPr/>
        <p:txBody>
          <a:bodyPr/>
          <a:lstStyle/>
          <a:p>
            <a:pPr>
              <a:defRPr/>
            </a:pPr>
            <a:fld id="{751993AE-4B68-4ADB-B4C0-F24294CBD53D}" type="slidenum">
              <a:rPr lang="en-US" smtClean="0"/>
              <a:pPr>
                <a:defRPr/>
              </a:pPr>
              <a:t>16</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42002910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work relates to a core competence, which is a way the firm maintains a competitive advantage in its marketplace—</a:t>
            </a:r>
            <a:r>
              <a:rPr lang="en-US" b="1" dirty="0" smtClean="0">
                <a:solidFill>
                  <a:srgbClr val="FF0000"/>
                </a:solidFill>
              </a:rPr>
              <a:t>don’t outsource this</a:t>
            </a:r>
          </a:p>
          <a:p>
            <a:pPr lvl="1"/>
            <a:r>
              <a:rPr lang="en-US" dirty="0" smtClean="0"/>
              <a:t>Apple uses its own proprietary microprocessor in its </a:t>
            </a:r>
            <a:r>
              <a:rPr lang="en-US" dirty="0" err="1" smtClean="0"/>
              <a:t>iphones</a:t>
            </a:r>
            <a:r>
              <a:rPr lang="en-US" dirty="0" smtClean="0"/>
              <a:t>—it does not use Samsung for this although it does use Samsung for DRAMs, SRAMs, etc.  This is so even though Samsung is a major competitor</a:t>
            </a:r>
          </a:p>
          <a:p>
            <a:pPr lvl="1"/>
            <a:r>
              <a:rPr lang="en-US" dirty="0" smtClean="0"/>
              <a:t>Apple uses a different vendor for its lithium-ion battery</a:t>
            </a:r>
          </a:p>
          <a:p>
            <a:r>
              <a:rPr lang="en-US" dirty="0" smtClean="0"/>
              <a:t>Hang on to your core competencies—the stuff that gives you an edge over your competition</a:t>
            </a:r>
          </a:p>
          <a:p>
            <a:pPr lvl="1"/>
            <a:r>
              <a:rPr lang="en-US" dirty="0" smtClean="0"/>
              <a:t>This is your ‘secret sauce’ </a:t>
            </a:r>
          </a:p>
        </p:txBody>
      </p:sp>
      <p:sp>
        <p:nvSpPr>
          <p:cNvPr id="3" name="Title 2"/>
          <p:cNvSpPr>
            <a:spLocks noGrp="1"/>
          </p:cNvSpPr>
          <p:nvPr>
            <p:ph type="title"/>
          </p:nvPr>
        </p:nvSpPr>
        <p:spPr/>
        <p:txBody>
          <a:bodyPr/>
          <a:lstStyle/>
          <a:p>
            <a:r>
              <a:rPr lang="en-US" dirty="0" smtClean="0"/>
              <a:t>Why not outsource?</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17</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9039726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
                                            <p:txEl>
                                              <p:pRg st="1" end="1"/>
                                            </p:txEl>
                                          </p:spTgt>
                                        </p:tgtEl>
                                      </p:cBhvr>
                                    </p:animEffect>
                                    <p:animScale>
                                      <p:cBhvr>
                                        <p:cTn id="12" dur="250" autoRev="1" fill="hold"/>
                                        <p:tgtEl>
                                          <p:spTgt spid="2">
                                            <p:txEl>
                                              <p:pRg st="1" end="1"/>
                                            </p:txEl>
                                          </p:spTgt>
                                        </p:tgtEl>
                                      </p:cBhvr>
                                      <p:by x="105000" y="105000"/>
                                    </p:animScale>
                                  </p:childTnLst>
                                </p:cTn>
                              </p:par>
                              <p:par>
                                <p:cTn id="13" presetID="26" presetClass="emph" presetSubtype="0" fill="hold" nodeType="withEffect">
                                  <p:stCondLst>
                                    <p:cond delay="0"/>
                                  </p:stCondLst>
                                  <p:childTnLst>
                                    <p:animEffect transition="out" filter="fade">
                                      <p:cBhvr>
                                        <p:cTn id="14" dur="500" tmFilter="0, 0; .2, .5; .8, .5; 1, 0"/>
                                        <p:tgtEl>
                                          <p:spTgt spid="2">
                                            <p:txEl>
                                              <p:pRg st="2" end="2"/>
                                            </p:txEl>
                                          </p:spTgt>
                                        </p:tgtEl>
                                      </p:cBhvr>
                                    </p:animEffect>
                                    <p:animScale>
                                      <p:cBhvr>
                                        <p:cTn id="15" dur="250" autoRev="1" fill="hold"/>
                                        <p:tgtEl>
                                          <p:spTgt spid="2">
                                            <p:txEl>
                                              <p:pRg st="2" end="2"/>
                                            </p:txEl>
                                          </p:spTgt>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p:cTn id="20"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2">
                                            <p:txEl>
                                              <p:pRg st="3" end="3"/>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p:cTn id="26"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Buyer is the firm doing the procuring</a:t>
            </a:r>
          </a:p>
          <a:p>
            <a:pPr lvl="1"/>
            <a:r>
              <a:rPr lang="en-US" dirty="0" smtClean="0"/>
              <a:t>The company that has decided to outsource some of its work</a:t>
            </a:r>
          </a:p>
          <a:p>
            <a:r>
              <a:rPr lang="en-US" dirty="0" smtClean="0"/>
              <a:t>Seller is…</a:t>
            </a:r>
          </a:p>
          <a:p>
            <a:pPr lvl="1"/>
            <a:r>
              <a:rPr lang="en-US" dirty="0" smtClean="0"/>
              <a:t>Supplier</a:t>
            </a:r>
          </a:p>
          <a:p>
            <a:pPr lvl="1"/>
            <a:r>
              <a:rPr lang="en-US" dirty="0" smtClean="0"/>
              <a:t>Contractor</a:t>
            </a:r>
          </a:p>
          <a:p>
            <a:pPr lvl="1"/>
            <a:r>
              <a:rPr lang="en-US" dirty="0" smtClean="0"/>
              <a:t>The firm to whom work has been outsourced</a:t>
            </a:r>
          </a:p>
          <a:p>
            <a:pPr lvl="1"/>
            <a:endParaRPr lang="en-US" dirty="0"/>
          </a:p>
        </p:txBody>
      </p:sp>
      <p:sp>
        <p:nvSpPr>
          <p:cNvPr id="3" name="Title 2"/>
          <p:cNvSpPr>
            <a:spLocks noGrp="1"/>
          </p:cNvSpPr>
          <p:nvPr>
            <p:ph type="title"/>
          </p:nvPr>
        </p:nvSpPr>
        <p:spPr/>
        <p:txBody>
          <a:bodyPr/>
          <a:lstStyle/>
          <a:p>
            <a:r>
              <a:rPr lang="en-US" dirty="0" smtClean="0"/>
              <a:t>Buyer vs. Seller</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18</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8482292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19662"/>
          </a:xfrm>
        </p:spPr>
        <p:txBody>
          <a:bodyPr/>
          <a:lstStyle/>
          <a:p>
            <a:r>
              <a:rPr lang="en-US" dirty="0" smtClean="0">
                <a:solidFill>
                  <a:srgbClr val="FF0000"/>
                </a:solidFill>
              </a:rPr>
              <a:t>Offshoring may not be outsourcing—if the job stays within the company</a:t>
            </a:r>
          </a:p>
          <a:p>
            <a:pPr lvl="1"/>
            <a:r>
              <a:rPr lang="en-US" dirty="0" smtClean="0"/>
              <a:t>Example: BP taking jobs from Tulsa to Argentina, but still jobs within BP</a:t>
            </a:r>
          </a:p>
          <a:p>
            <a:r>
              <a:rPr lang="en-US" dirty="0" smtClean="0">
                <a:solidFill>
                  <a:srgbClr val="FF0000"/>
                </a:solidFill>
              </a:rPr>
              <a:t>Outsourcing may not be offshoring</a:t>
            </a:r>
          </a:p>
          <a:p>
            <a:pPr lvl="1"/>
            <a:r>
              <a:rPr lang="en-US" dirty="0" smtClean="0"/>
              <a:t>Example:  Onshore Technology Services recruits workers from low income rural America and trains them to do high-value IT specialties</a:t>
            </a:r>
          </a:p>
          <a:p>
            <a:pPr lvl="2"/>
            <a:r>
              <a:rPr lang="en-US" dirty="0" smtClean="0"/>
              <a:t>The US has some </a:t>
            </a:r>
            <a:r>
              <a:rPr lang="en-US" dirty="0" smtClean="0"/>
              <a:t>40</a:t>
            </a:r>
            <a:r>
              <a:rPr lang="en-US" dirty="0" smtClean="0"/>
              <a:t> </a:t>
            </a:r>
            <a:r>
              <a:rPr lang="en-US" dirty="0" smtClean="0"/>
              <a:t>million people who are out of </a:t>
            </a:r>
            <a:r>
              <a:rPr lang="en-US" dirty="0" smtClean="0"/>
              <a:t>work ages 25 to 64</a:t>
            </a:r>
            <a:endParaRPr lang="en-US" dirty="0" smtClean="0"/>
          </a:p>
          <a:p>
            <a:pPr lvl="3"/>
            <a:r>
              <a:rPr lang="en-US" dirty="0" smtClean="0"/>
              <a:t>This is depression era </a:t>
            </a:r>
            <a:r>
              <a:rPr lang="en-US" dirty="0" smtClean="0"/>
              <a:t>percentages – 25% to 28%</a:t>
            </a:r>
            <a:endParaRPr lang="en-US" dirty="0" smtClean="0"/>
          </a:p>
          <a:p>
            <a:pPr lvl="2"/>
            <a:r>
              <a:rPr lang="en-US" dirty="0" smtClean="0"/>
              <a:t>When a high-value technology job goes off-shore, our country loses—there is erosion of the tax base-resulting in larger deficits and more national debt</a:t>
            </a:r>
            <a:endParaRPr lang="en-US" dirty="0"/>
          </a:p>
        </p:txBody>
      </p:sp>
      <p:sp>
        <p:nvSpPr>
          <p:cNvPr id="3" name="Title 2"/>
          <p:cNvSpPr>
            <a:spLocks noGrp="1"/>
          </p:cNvSpPr>
          <p:nvPr>
            <p:ph type="title"/>
          </p:nvPr>
        </p:nvSpPr>
        <p:spPr>
          <a:xfrm>
            <a:off x="457200" y="23446"/>
            <a:ext cx="8229600" cy="1143000"/>
          </a:xfrm>
        </p:spPr>
        <p:txBody>
          <a:bodyPr/>
          <a:lstStyle/>
          <a:p>
            <a:r>
              <a:rPr lang="en-US" dirty="0" smtClean="0"/>
              <a:t>Outsourcing vs. Offshoring</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19</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8611967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person who is risk-________ receives greater satisfaction when more payoff is at stake and is willing to pay a penalty to take risks.  (averse, seeking, neutral, aware)</a:t>
            </a:r>
          </a:p>
          <a:p>
            <a:r>
              <a:rPr lang="en-US" dirty="0" smtClean="0"/>
              <a:t>Which risk management process involves prioritizing risks based on their probability and impact of occurrence?  (plan risk management, identify risks, perform qualitative risk analysis, perform quantitative risk analysis)</a:t>
            </a:r>
            <a:endParaRPr lang="en-US" dirty="0"/>
          </a:p>
        </p:txBody>
      </p:sp>
      <p:sp>
        <p:nvSpPr>
          <p:cNvPr id="3" name="Title 2"/>
          <p:cNvSpPr>
            <a:spLocks noGrp="1"/>
          </p:cNvSpPr>
          <p:nvPr>
            <p:ph type="title"/>
          </p:nvPr>
        </p:nvSpPr>
        <p:spPr/>
        <p:txBody>
          <a:bodyPr/>
          <a:lstStyle/>
          <a:p>
            <a:r>
              <a:rPr lang="en-US" dirty="0" smtClean="0"/>
              <a:t>Recitation over Risk, Ch. 11</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2</a:t>
            </a:fld>
            <a:endParaRPr lang="en-US" dirty="0"/>
          </a:p>
        </p:txBody>
      </p:sp>
    </p:spTree>
    <p:extLst>
      <p:ext uri="{BB962C8B-B14F-4D97-AF65-F5344CB8AC3E}">
        <p14:creationId xmlns:p14="http://schemas.microsoft.com/office/powerpoint/2010/main" val="30534141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07987" y="1150937"/>
            <a:ext cx="8458200" cy="5181600"/>
          </a:xfrm>
        </p:spPr>
        <p:txBody>
          <a:bodyPr/>
          <a:lstStyle/>
          <a:p>
            <a:pPr>
              <a:spcBef>
                <a:spcPct val="50000"/>
              </a:spcBef>
            </a:pPr>
            <a:r>
              <a:rPr lang="en-US" dirty="0" smtClean="0"/>
              <a:t>A</a:t>
            </a:r>
            <a:r>
              <a:rPr lang="en-US" b="1" dirty="0" smtClean="0"/>
              <a:t> contract </a:t>
            </a:r>
            <a:r>
              <a:rPr lang="en-US" dirty="0" smtClean="0"/>
              <a:t>is</a:t>
            </a:r>
            <a:r>
              <a:rPr lang="en-US" b="1" dirty="0" smtClean="0"/>
              <a:t> </a:t>
            </a:r>
            <a:r>
              <a:rPr lang="en-US" dirty="0" smtClean="0"/>
              <a:t>a mutually binding agreement that obligates the seller to provide the specified products or services and obligates the buyer to pay for them.</a:t>
            </a:r>
          </a:p>
          <a:p>
            <a:pPr>
              <a:spcBef>
                <a:spcPct val="50000"/>
              </a:spcBef>
            </a:pPr>
            <a:r>
              <a:rPr lang="en-US" dirty="0" smtClean="0"/>
              <a:t>Contracts can clarify responsibilities and sharpen focus on key deliverables of a project.</a:t>
            </a:r>
          </a:p>
          <a:p>
            <a:pPr>
              <a:spcBef>
                <a:spcPct val="50000"/>
              </a:spcBef>
            </a:pPr>
            <a:r>
              <a:rPr lang="en-US" dirty="0" smtClean="0"/>
              <a:t>Because contracts are legally binding, there is more accountability for delivering the work as stated in the contract.</a:t>
            </a:r>
          </a:p>
          <a:p>
            <a:pPr>
              <a:spcBef>
                <a:spcPct val="50000"/>
              </a:spcBef>
            </a:pPr>
            <a:r>
              <a:rPr lang="en-US" dirty="0" smtClean="0"/>
              <a:t>A recent trend in outsourcing is the increasing size of contracts.</a:t>
            </a:r>
          </a:p>
        </p:txBody>
      </p:sp>
      <p:sp>
        <p:nvSpPr>
          <p:cNvPr id="16386" name="Rectangle 2"/>
          <p:cNvSpPr>
            <a:spLocks noGrp="1" noChangeArrowheads="1"/>
          </p:cNvSpPr>
          <p:nvPr>
            <p:ph type="title"/>
          </p:nvPr>
        </p:nvSpPr>
        <p:spPr>
          <a:xfrm>
            <a:off x="381000" y="274638"/>
            <a:ext cx="8305800" cy="715962"/>
          </a:xfrm>
        </p:spPr>
        <p:txBody>
          <a:bodyPr>
            <a:normAutofit fontScale="90000"/>
          </a:bodyPr>
          <a:lstStyle/>
          <a:p>
            <a:r>
              <a:rPr lang="en-US" dirty="0" smtClean="0">
                <a:solidFill>
                  <a:srgbClr val="FF0000"/>
                </a:solidFill>
              </a:rPr>
              <a:t>C</a:t>
            </a:r>
            <a:r>
              <a:rPr lang="en-US" dirty="0" smtClean="0"/>
              <a:t>ontracts</a:t>
            </a:r>
          </a:p>
        </p:txBody>
      </p:sp>
      <p:sp>
        <p:nvSpPr>
          <p:cNvPr id="6" name="Slide Number Placeholder 5"/>
          <p:cNvSpPr>
            <a:spLocks noGrp="1"/>
          </p:cNvSpPr>
          <p:nvPr>
            <p:ph type="sldNum" sz="quarter" idx="11"/>
          </p:nvPr>
        </p:nvSpPr>
        <p:spPr/>
        <p:txBody>
          <a:bodyPr/>
          <a:lstStyle/>
          <a:p>
            <a:pPr>
              <a:defRPr/>
            </a:pPr>
            <a:fld id="{327C5BB0-5984-464F-87DA-578A2CB0E9EC}" type="slidenum">
              <a:rPr lang="en-US" smtClean="0"/>
              <a:pPr>
                <a:defRPr/>
              </a:pPr>
              <a:t>20</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6446724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763000" cy="5181600"/>
          </a:xfrm>
        </p:spPr>
        <p:txBody>
          <a:bodyPr/>
          <a:lstStyle/>
          <a:p>
            <a:r>
              <a:rPr lang="en-US" dirty="0"/>
              <a:t>In 2011, New York City’s mayor, Michael Bloomberg, acknowledged that City Hall </a:t>
            </a:r>
            <a:r>
              <a:rPr lang="en-US" dirty="0" smtClean="0"/>
              <a:t>had mismanaged </a:t>
            </a:r>
            <a:r>
              <a:rPr lang="en-US" dirty="0"/>
              <a:t>its major IT projects and vowed to improve their </a:t>
            </a:r>
            <a:r>
              <a:rPr lang="en-US" dirty="0" smtClean="0"/>
              <a:t>oversight</a:t>
            </a:r>
          </a:p>
          <a:p>
            <a:r>
              <a:rPr lang="en-US" dirty="0" smtClean="0"/>
              <a:t>For </a:t>
            </a:r>
            <a:r>
              <a:rPr lang="en-US" dirty="0"/>
              <a:t>example, prosecutors </a:t>
            </a:r>
            <a:r>
              <a:rPr lang="en-US" dirty="0" smtClean="0"/>
              <a:t>said the </a:t>
            </a:r>
            <a:r>
              <a:rPr lang="en-US" dirty="0"/>
              <a:t>$700 million price tag for the </a:t>
            </a:r>
            <a:r>
              <a:rPr lang="en-US" dirty="0" err="1"/>
              <a:t>CityTime</a:t>
            </a:r>
            <a:r>
              <a:rPr lang="en-US" dirty="0"/>
              <a:t> payroll system was inflated by fraud, and </a:t>
            </a:r>
            <a:r>
              <a:rPr lang="en-US" dirty="0" smtClean="0"/>
              <a:t>the mayor </a:t>
            </a:r>
            <a:r>
              <a:rPr lang="en-US" dirty="0"/>
              <a:t>demanded $600 million back from the main </a:t>
            </a:r>
            <a:r>
              <a:rPr lang="en-US" dirty="0" smtClean="0"/>
              <a:t>contractor</a:t>
            </a:r>
          </a:p>
          <a:p>
            <a:r>
              <a:rPr lang="en-US" dirty="0" smtClean="0"/>
              <a:t>The </a:t>
            </a:r>
            <a:r>
              <a:rPr lang="en-US" dirty="0"/>
              <a:t>automated </a:t>
            </a:r>
            <a:r>
              <a:rPr lang="en-US" dirty="0" smtClean="0"/>
              <a:t>personnel system</a:t>
            </a:r>
            <a:r>
              <a:rPr lang="en-US" dirty="0"/>
              <a:t>, </a:t>
            </a:r>
            <a:r>
              <a:rPr lang="en-US" dirty="0" err="1"/>
              <a:t>Nycaps</a:t>
            </a:r>
            <a:r>
              <a:rPr lang="en-US" dirty="0"/>
              <a:t>, suffered significant delays and cost overruns due to leadership </a:t>
            </a:r>
            <a:r>
              <a:rPr lang="en-US" dirty="0" smtClean="0"/>
              <a:t>issues, increasing </a:t>
            </a:r>
            <a:r>
              <a:rPr lang="en-US" dirty="0"/>
              <a:t>from an original estimate of $66 million to over $363 </a:t>
            </a:r>
            <a:r>
              <a:rPr lang="en-US" dirty="0" smtClean="0"/>
              <a:t>million</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What Went Wrong?</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21</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5109134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40323" y="1524000"/>
            <a:ext cx="8458200" cy="4800600"/>
          </a:xfrm>
        </p:spPr>
        <p:txBody>
          <a:bodyPr/>
          <a:lstStyle/>
          <a:p>
            <a:pPr marL="457200" indent="-457200">
              <a:lnSpc>
                <a:spcPct val="90000"/>
              </a:lnSpc>
            </a:pPr>
            <a:r>
              <a:rPr lang="en-US" b="1" dirty="0" smtClean="0"/>
              <a:t>Project procurement management</a:t>
            </a:r>
            <a:r>
              <a:rPr lang="en-US" dirty="0" smtClean="0"/>
              <a:t>: Acquiring goods and services for a project from outside the performing organization</a:t>
            </a:r>
          </a:p>
          <a:p>
            <a:pPr marL="457200" indent="-457200">
              <a:lnSpc>
                <a:spcPct val="90000"/>
              </a:lnSpc>
            </a:pPr>
            <a:r>
              <a:rPr lang="en-US" b="1" dirty="0" smtClean="0">
                <a:solidFill>
                  <a:srgbClr val="FF0000"/>
                </a:solidFill>
              </a:rPr>
              <a:t>Processes</a:t>
            </a:r>
            <a:r>
              <a:rPr lang="en-US" dirty="0" smtClean="0"/>
              <a:t> include:</a:t>
            </a:r>
          </a:p>
          <a:p>
            <a:pPr marL="1027113" lvl="1" indent="-455613"/>
            <a:r>
              <a:rPr lang="en-US" b="1" dirty="0" smtClean="0"/>
              <a:t>Plan procurement management</a:t>
            </a:r>
            <a:r>
              <a:rPr lang="en-US" dirty="0" smtClean="0"/>
              <a:t>: Determining what to procure and when and how to do it</a:t>
            </a:r>
          </a:p>
          <a:p>
            <a:pPr marL="1027113" lvl="1" indent="-455613"/>
            <a:r>
              <a:rPr lang="en-US" b="1" dirty="0" smtClean="0"/>
              <a:t>Conduct procurements</a:t>
            </a:r>
            <a:r>
              <a:rPr lang="en-US" dirty="0" smtClean="0"/>
              <a:t>: O</a:t>
            </a:r>
            <a:r>
              <a:rPr lang="en-US" sz="2000" dirty="0" smtClean="0"/>
              <a:t>btaining seller responses, selecting sellers, and awarding contracts</a:t>
            </a:r>
          </a:p>
          <a:p>
            <a:pPr marL="1027113" lvl="1" indent="-455613"/>
            <a:r>
              <a:rPr lang="en-US" b="1" dirty="0"/>
              <a:t>Control procurements</a:t>
            </a:r>
            <a:r>
              <a:rPr lang="en-US" sz="2000" dirty="0" smtClean="0"/>
              <a:t>:</a:t>
            </a:r>
            <a:r>
              <a:rPr lang="en-US" sz="2000" b="1" dirty="0" smtClean="0"/>
              <a:t> </a:t>
            </a:r>
            <a:r>
              <a:rPr lang="en-US" sz="2000" dirty="0" smtClean="0"/>
              <a:t>Managing relationships with sellers, monitoring contract performance, and making changes as needed</a:t>
            </a:r>
          </a:p>
          <a:p>
            <a:pPr marL="1027113" lvl="1" indent="-455613"/>
            <a:r>
              <a:rPr lang="en-US" b="1" dirty="0"/>
              <a:t>Close procurements</a:t>
            </a:r>
            <a:r>
              <a:rPr lang="en-US" sz="2000" dirty="0" smtClean="0"/>
              <a:t>: Completing and settling each contract or agreement, including resolving of any open items</a:t>
            </a:r>
            <a:endParaRPr lang="en-US" sz="2400" dirty="0" smtClean="0"/>
          </a:p>
        </p:txBody>
      </p:sp>
      <p:sp>
        <p:nvSpPr>
          <p:cNvPr id="18434" name="Rectangle 2"/>
          <p:cNvSpPr>
            <a:spLocks noGrp="1" noChangeArrowheads="1"/>
          </p:cNvSpPr>
          <p:nvPr>
            <p:ph type="title"/>
          </p:nvPr>
        </p:nvSpPr>
        <p:spPr/>
        <p:txBody>
          <a:bodyPr>
            <a:normAutofit fontScale="90000"/>
          </a:bodyPr>
          <a:lstStyle/>
          <a:p>
            <a:r>
              <a:rPr lang="en-US" dirty="0" smtClean="0"/>
              <a:t>Project Procurement Management Processes</a:t>
            </a:r>
          </a:p>
        </p:txBody>
      </p:sp>
      <p:sp>
        <p:nvSpPr>
          <p:cNvPr id="6" name="Slide Number Placeholder 5"/>
          <p:cNvSpPr>
            <a:spLocks noGrp="1"/>
          </p:cNvSpPr>
          <p:nvPr>
            <p:ph type="sldNum" sz="quarter" idx="11"/>
          </p:nvPr>
        </p:nvSpPr>
        <p:spPr/>
        <p:txBody>
          <a:bodyPr/>
          <a:lstStyle/>
          <a:p>
            <a:pPr>
              <a:defRPr/>
            </a:pPr>
            <a:fld id="{441A149B-F3CA-41E8-8298-59EC644AB5DF}" type="slidenum">
              <a:rPr lang="en-US" smtClean="0"/>
              <a:pPr>
                <a:defRPr/>
              </a:pPr>
              <a:t>22</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532406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Figure 12-1. Project Procurement Management Summary</a:t>
            </a:r>
          </a:p>
        </p:txBody>
      </p:sp>
      <p:sp>
        <p:nvSpPr>
          <p:cNvPr id="5" name="Slide Number Placeholder 4"/>
          <p:cNvSpPr>
            <a:spLocks noGrp="1"/>
          </p:cNvSpPr>
          <p:nvPr>
            <p:ph type="sldNum" sz="quarter" idx="11"/>
          </p:nvPr>
        </p:nvSpPr>
        <p:spPr/>
        <p:txBody>
          <a:bodyPr/>
          <a:lstStyle/>
          <a:p>
            <a:pPr>
              <a:defRPr/>
            </a:pPr>
            <a:fld id="{A9F5C3B9-A8C3-4146-B48A-C5A6FE1AF091}" type="slidenum">
              <a:rPr lang="en-US" smtClean="0"/>
              <a:pPr>
                <a:defRPr/>
              </a:pPr>
              <a:t>23</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0" y="1469475"/>
            <a:ext cx="7239000" cy="4971563"/>
          </a:xfrm>
          <a:prstGeom prst="rect">
            <a:avLst/>
          </a:prstGeom>
        </p:spPr>
      </p:pic>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368795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81000" y="1524000"/>
            <a:ext cx="8077200" cy="4267200"/>
          </a:xfrm>
        </p:spPr>
        <p:txBody>
          <a:bodyPr/>
          <a:lstStyle/>
          <a:p>
            <a:pPr marL="457200" indent="-457200">
              <a:spcBef>
                <a:spcPct val="100000"/>
              </a:spcBef>
            </a:pPr>
            <a:r>
              <a:rPr lang="en-US" dirty="0" smtClean="0"/>
              <a:t>Identifying which project needs can best be met by using products or services outside the organization</a:t>
            </a:r>
          </a:p>
          <a:p>
            <a:pPr marL="457200" indent="-457200">
              <a:spcBef>
                <a:spcPct val="100000"/>
              </a:spcBef>
            </a:pPr>
            <a:r>
              <a:rPr lang="en-US" dirty="0" smtClean="0"/>
              <a:t>If there is no need to buy any products or services from outside the organization, then there is no need to perform any of the other procurement management processes.</a:t>
            </a:r>
          </a:p>
        </p:txBody>
      </p:sp>
      <p:sp>
        <p:nvSpPr>
          <p:cNvPr id="21506" name="Rectangle 2"/>
          <p:cNvSpPr>
            <a:spLocks noGrp="1" noChangeArrowheads="1"/>
          </p:cNvSpPr>
          <p:nvPr>
            <p:ph type="title"/>
          </p:nvPr>
        </p:nvSpPr>
        <p:spPr/>
        <p:txBody>
          <a:bodyPr>
            <a:normAutofit/>
          </a:bodyPr>
          <a:lstStyle/>
          <a:p>
            <a:r>
              <a:rPr lang="en-US" dirty="0" smtClean="0"/>
              <a:t>Plan Procurement Management</a:t>
            </a:r>
          </a:p>
        </p:txBody>
      </p:sp>
      <p:sp>
        <p:nvSpPr>
          <p:cNvPr id="6" name="Slide Number Placeholder 5"/>
          <p:cNvSpPr>
            <a:spLocks noGrp="1"/>
          </p:cNvSpPr>
          <p:nvPr>
            <p:ph type="sldNum" sz="quarter" idx="11"/>
          </p:nvPr>
        </p:nvSpPr>
        <p:spPr/>
        <p:txBody>
          <a:bodyPr/>
          <a:lstStyle/>
          <a:p>
            <a:pPr>
              <a:defRPr/>
            </a:pPr>
            <a:fld id="{F8CE13C7-C293-43D6-8B4C-4097BCDB0B5A}" type="slidenum">
              <a:rPr lang="en-US" smtClean="0"/>
              <a:pPr>
                <a:defRPr/>
              </a:pPr>
              <a:t>24</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777895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spcBef>
                <a:spcPct val="100000"/>
              </a:spcBef>
            </a:pPr>
            <a:r>
              <a:rPr lang="en-US" dirty="0" smtClean="0"/>
              <a:t>Several organizations, such as The Boots Company PLC in England, outsource their IT services to save money compared with the cost of running the systems themselves.</a:t>
            </a:r>
          </a:p>
          <a:p>
            <a:pPr>
              <a:spcBef>
                <a:spcPct val="100000"/>
              </a:spcBef>
            </a:pPr>
            <a:r>
              <a:rPr lang="en-US" dirty="0" smtClean="0"/>
              <a:t>Carefully planning procurement can also save millions of dollars, as the U.S. Air Force did by using a unit pricing strategy for a large office automation project.</a:t>
            </a:r>
          </a:p>
        </p:txBody>
      </p:sp>
      <p:sp>
        <p:nvSpPr>
          <p:cNvPr id="22530" name="Rectangle 2"/>
          <p:cNvSpPr>
            <a:spLocks noGrp="1" noChangeArrowheads="1"/>
          </p:cNvSpPr>
          <p:nvPr>
            <p:ph type="title"/>
          </p:nvPr>
        </p:nvSpPr>
        <p:spPr/>
        <p:txBody>
          <a:bodyPr/>
          <a:lstStyle/>
          <a:p>
            <a:r>
              <a:rPr lang="en-US" dirty="0" smtClean="0"/>
              <a:t>What Went Right?</a:t>
            </a:r>
          </a:p>
        </p:txBody>
      </p:sp>
      <p:sp>
        <p:nvSpPr>
          <p:cNvPr id="6" name="Slide Number Placeholder 5"/>
          <p:cNvSpPr>
            <a:spLocks noGrp="1"/>
          </p:cNvSpPr>
          <p:nvPr>
            <p:ph type="sldNum" sz="quarter" idx="11"/>
          </p:nvPr>
        </p:nvSpPr>
        <p:spPr/>
        <p:txBody>
          <a:bodyPr/>
          <a:lstStyle/>
          <a:p>
            <a:pPr>
              <a:defRPr/>
            </a:pPr>
            <a:fld id="{BFB02C31-945C-4AD2-B828-1A85C2B89883}" type="slidenum">
              <a:rPr lang="en-US" smtClean="0"/>
              <a:pPr>
                <a:defRPr/>
              </a:pPr>
              <a:t>25</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5921649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13849" y="838200"/>
            <a:ext cx="8458200" cy="5257800"/>
          </a:xfrm>
        </p:spPr>
        <p:txBody>
          <a:bodyPr/>
          <a:lstStyle/>
          <a:p>
            <a:pPr marL="457200" indent="-457200"/>
            <a:r>
              <a:rPr lang="en-US" sz="2600" dirty="0" smtClean="0"/>
              <a:t>Different types of contracts can be used in different situations:</a:t>
            </a:r>
          </a:p>
          <a:p>
            <a:pPr marL="1028700" lvl="1" indent="-457200">
              <a:buFont typeface="+mj-lt"/>
              <a:buAutoNum type="arabicPeriod"/>
            </a:pPr>
            <a:r>
              <a:rPr lang="en-US" sz="2200" b="1" dirty="0" smtClean="0"/>
              <a:t>Fixed price </a:t>
            </a:r>
            <a:r>
              <a:rPr lang="en-US" sz="2200" dirty="0" smtClean="0"/>
              <a:t>or</a:t>
            </a:r>
            <a:r>
              <a:rPr lang="en-US" sz="2200" b="1" dirty="0" smtClean="0"/>
              <a:t> lump sum</a:t>
            </a:r>
            <a:r>
              <a:rPr lang="en-US" sz="2200" dirty="0" smtClean="0"/>
              <a:t> contracts: Involve a fixed total price for a well-defined product or service</a:t>
            </a:r>
          </a:p>
          <a:p>
            <a:pPr marL="1028700" lvl="1" indent="-457200">
              <a:buFont typeface="+mj-lt"/>
              <a:buAutoNum type="arabicPeriod"/>
            </a:pPr>
            <a:r>
              <a:rPr lang="en-US" sz="2200" b="1" dirty="0" smtClean="0"/>
              <a:t>Cost reimbursable</a:t>
            </a:r>
            <a:r>
              <a:rPr lang="en-US" sz="2200" dirty="0" smtClean="0"/>
              <a:t> contracts: Involve payment to the seller for direct and indirect costs</a:t>
            </a:r>
          </a:p>
          <a:p>
            <a:pPr marL="1028700" lvl="1" indent="-457200">
              <a:buFont typeface="+mj-lt"/>
              <a:buAutoNum type="arabicPeriod"/>
            </a:pPr>
            <a:r>
              <a:rPr lang="en-US" sz="2200" b="1" dirty="0" smtClean="0"/>
              <a:t>Time and material</a:t>
            </a:r>
            <a:r>
              <a:rPr lang="en-US" sz="2200" dirty="0" smtClean="0"/>
              <a:t> contracts: Hybrid of both fixed price and cost reimbursable contracts, often used by consultants</a:t>
            </a:r>
          </a:p>
          <a:p>
            <a:pPr marL="1028700" lvl="1" indent="-457200">
              <a:buFont typeface="+mj-lt"/>
              <a:buAutoNum type="arabicPeriod"/>
            </a:pPr>
            <a:r>
              <a:rPr lang="en-US" sz="2200" b="1" dirty="0" smtClean="0"/>
              <a:t>Unit price</a:t>
            </a:r>
            <a:r>
              <a:rPr lang="en-US" sz="2200" dirty="0" smtClean="0"/>
              <a:t> contracts: Require the buyer to pay the seller a predetermined amount per unit of service</a:t>
            </a:r>
            <a:endParaRPr lang="en-US" dirty="0" smtClean="0"/>
          </a:p>
          <a:p>
            <a:pPr marL="457200" indent="-457200"/>
            <a:r>
              <a:rPr lang="en-US" sz="2600" dirty="0" smtClean="0"/>
              <a:t>A single contract can actually include all four of these categories, if it makes sense for that particular procurement.</a:t>
            </a:r>
          </a:p>
        </p:txBody>
      </p:sp>
      <p:sp>
        <p:nvSpPr>
          <p:cNvPr id="26626" name="Rectangle 2"/>
          <p:cNvSpPr>
            <a:spLocks noGrp="1" noChangeArrowheads="1"/>
          </p:cNvSpPr>
          <p:nvPr>
            <p:ph type="title"/>
          </p:nvPr>
        </p:nvSpPr>
        <p:spPr>
          <a:xfrm>
            <a:off x="413849" y="121444"/>
            <a:ext cx="8305800" cy="639762"/>
          </a:xfrm>
        </p:spPr>
        <p:txBody>
          <a:bodyPr>
            <a:normAutofit fontScale="90000"/>
          </a:bodyPr>
          <a:lstStyle/>
          <a:p>
            <a:r>
              <a:rPr lang="en-US" dirty="0" smtClean="0"/>
              <a:t>Types of Contracts</a:t>
            </a:r>
          </a:p>
        </p:txBody>
      </p:sp>
      <p:sp>
        <p:nvSpPr>
          <p:cNvPr id="6" name="Slide Number Placeholder 5"/>
          <p:cNvSpPr>
            <a:spLocks noGrp="1"/>
          </p:cNvSpPr>
          <p:nvPr>
            <p:ph type="sldNum" sz="quarter" idx="11"/>
          </p:nvPr>
        </p:nvSpPr>
        <p:spPr/>
        <p:txBody>
          <a:bodyPr/>
          <a:lstStyle/>
          <a:p>
            <a:pPr>
              <a:defRPr/>
            </a:pPr>
            <a:fld id="{82E26BC9-F9A8-4A6E-A138-D302D1637725}" type="slidenum">
              <a:rPr lang="en-US" smtClean="0"/>
              <a:pPr>
                <a:defRPr/>
              </a:pPr>
              <a:t>26</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840932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381000" y="1524000"/>
            <a:ext cx="8534400" cy="4572000"/>
          </a:xfrm>
        </p:spPr>
        <p:txBody>
          <a:bodyPr/>
          <a:lstStyle/>
          <a:p>
            <a:r>
              <a:rPr lang="en-US" dirty="0" smtClean="0"/>
              <a:t>The </a:t>
            </a:r>
            <a:r>
              <a:rPr lang="en-US" b="1" dirty="0" smtClean="0"/>
              <a:t>Point of Total Assumption (PTA) </a:t>
            </a:r>
            <a:r>
              <a:rPr lang="en-US" dirty="0" smtClean="0"/>
              <a:t>is the cost at which the contractor assumes total responsibility for each additional dollar of contract cost.</a:t>
            </a:r>
          </a:p>
          <a:p>
            <a:r>
              <a:rPr lang="en-US" dirty="0" smtClean="0"/>
              <a:t>Contractors (Sellers) do not want to reach the point of total assumption, because it hurts them financially, so they have an incentive to prevent cost overruns.</a:t>
            </a:r>
          </a:p>
          <a:p>
            <a:r>
              <a:rPr lang="en-US" dirty="0" smtClean="0"/>
              <a:t>The PTA is calculated with the following formula:</a:t>
            </a:r>
          </a:p>
          <a:p>
            <a:pPr>
              <a:buFont typeface="Wingdings 2" pitchFamily="18" charset="2"/>
              <a:buNone/>
            </a:pPr>
            <a:r>
              <a:rPr lang="en-US" sz="2000" dirty="0" smtClean="0"/>
              <a:t>     PTA = (ceiling price – target price)/government share + target cost</a:t>
            </a:r>
          </a:p>
        </p:txBody>
      </p:sp>
      <p:sp>
        <p:nvSpPr>
          <p:cNvPr id="27650" name="Title 1"/>
          <p:cNvSpPr>
            <a:spLocks noGrp="1"/>
          </p:cNvSpPr>
          <p:nvPr>
            <p:ph type="title"/>
          </p:nvPr>
        </p:nvSpPr>
        <p:spPr/>
        <p:txBody>
          <a:bodyPr/>
          <a:lstStyle/>
          <a:p>
            <a:r>
              <a:rPr lang="en-US" dirty="0" smtClean="0"/>
              <a:t>Point of Total Assumption</a:t>
            </a:r>
          </a:p>
        </p:txBody>
      </p:sp>
      <p:sp>
        <p:nvSpPr>
          <p:cNvPr id="5" name="Slide Number Placeholder 4"/>
          <p:cNvSpPr>
            <a:spLocks noGrp="1"/>
          </p:cNvSpPr>
          <p:nvPr>
            <p:ph type="sldNum" sz="quarter" idx="11"/>
          </p:nvPr>
        </p:nvSpPr>
        <p:spPr/>
        <p:txBody>
          <a:bodyPr/>
          <a:lstStyle/>
          <a:p>
            <a:pPr>
              <a:defRPr/>
            </a:pPr>
            <a:fld id="{D654DA23-019E-41D0-B852-ED1B746DB250}" type="slidenum">
              <a:rPr lang="en-US" smtClean="0"/>
              <a:pPr>
                <a:defRPr/>
              </a:pPr>
              <a:t>27</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1082219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04800" y="1417638"/>
            <a:ext cx="8458200" cy="4800600"/>
          </a:xfrm>
        </p:spPr>
        <p:txBody>
          <a:bodyPr/>
          <a:lstStyle/>
          <a:p>
            <a:pPr marL="457200" indent="-457200"/>
            <a:r>
              <a:rPr lang="en-US" b="1" dirty="0" smtClean="0"/>
              <a:t>Cost plus incentive fee (CPIF)</a:t>
            </a:r>
            <a:r>
              <a:rPr lang="en-US" dirty="0" smtClean="0"/>
              <a:t>: The buyer pays the supplier for allowable performance costs plus a predetermined fee and an incentive bonus.</a:t>
            </a:r>
          </a:p>
          <a:p>
            <a:pPr marL="457200" indent="-457200"/>
            <a:r>
              <a:rPr lang="en-US" b="1" dirty="0" smtClean="0"/>
              <a:t>Cost plus fixed fee (CPFF)</a:t>
            </a:r>
            <a:r>
              <a:rPr lang="en-US" dirty="0" smtClean="0"/>
              <a:t>: The buyer pays the supplier for allowable performance costs plus a fixed fee payment usually based on a percentage of estimated costs.</a:t>
            </a:r>
          </a:p>
          <a:p>
            <a:pPr marL="457200" indent="-457200"/>
            <a:r>
              <a:rPr lang="en-US" b="1" dirty="0" smtClean="0"/>
              <a:t>Cost plus percentage of costs (CPPC)</a:t>
            </a:r>
            <a:r>
              <a:rPr lang="en-US" dirty="0" smtClean="0"/>
              <a:t>: The buyer pays the supplier for allowable performance costs plus a predetermined percentage based on total costs.</a:t>
            </a:r>
          </a:p>
          <a:p>
            <a:pPr marL="457200" indent="-457200"/>
            <a:endParaRPr lang="en-US" dirty="0" smtClean="0"/>
          </a:p>
        </p:txBody>
      </p:sp>
      <p:sp>
        <p:nvSpPr>
          <p:cNvPr id="28674" name="Rectangle 2"/>
          <p:cNvSpPr>
            <a:spLocks noGrp="1" noChangeArrowheads="1"/>
          </p:cNvSpPr>
          <p:nvPr>
            <p:ph type="title"/>
          </p:nvPr>
        </p:nvSpPr>
        <p:spPr>
          <a:xfrm>
            <a:off x="533400" y="137320"/>
            <a:ext cx="8229600" cy="1143000"/>
          </a:xfrm>
        </p:spPr>
        <p:txBody>
          <a:bodyPr/>
          <a:lstStyle/>
          <a:p>
            <a:r>
              <a:rPr lang="en-US" dirty="0" smtClean="0">
                <a:solidFill>
                  <a:srgbClr val="FF0000"/>
                </a:solidFill>
              </a:rPr>
              <a:t>C</a:t>
            </a:r>
            <a:r>
              <a:rPr lang="en-US" dirty="0" smtClean="0"/>
              <a:t>ost Reimbursable Contracts</a:t>
            </a:r>
          </a:p>
        </p:txBody>
      </p:sp>
      <p:sp>
        <p:nvSpPr>
          <p:cNvPr id="6" name="Slide Number Placeholder 5"/>
          <p:cNvSpPr>
            <a:spLocks noGrp="1"/>
          </p:cNvSpPr>
          <p:nvPr>
            <p:ph type="sldNum" sz="quarter" idx="11"/>
          </p:nvPr>
        </p:nvSpPr>
        <p:spPr/>
        <p:txBody>
          <a:bodyPr/>
          <a:lstStyle/>
          <a:p>
            <a:pPr>
              <a:defRPr/>
            </a:pPr>
            <a:fld id="{C70B06D5-2D61-4FDF-9D04-A5A3262FBFF4}" type="slidenum">
              <a:rPr lang="en-US" smtClean="0"/>
              <a:pPr>
                <a:defRPr/>
              </a:pPr>
              <a:t>28</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7306070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Figure 12-2. Contract Types Versus Risk</a:t>
            </a:r>
          </a:p>
        </p:txBody>
      </p:sp>
      <p:sp>
        <p:nvSpPr>
          <p:cNvPr id="6" name="Slide Number Placeholder 5"/>
          <p:cNvSpPr>
            <a:spLocks noGrp="1"/>
          </p:cNvSpPr>
          <p:nvPr>
            <p:ph type="sldNum" sz="quarter" idx="11"/>
          </p:nvPr>
        </p:nvSpPr>
        <p:spPr/>
        <p:txBody>
          <a:bodyPr/>
          <a:lstStyle/>
          <a:p>
            <a:pPr>
              <a:buFontTx/>
              <a:buNone/>
              <a:defRPr/>
            </a:pPr>
            <a:fld id="{413FDE19-3269-4EF4-B273-BC6D5960C9D6}" type="slidenum">
              <a:rPr lang="en-US" smtClean="0"/>
              <a:pPr>
                <a:buFontTx/>
                <a:buNone/>
                <a:defRPr/>
              </a:pPr>
              <a:t>29</a:t>
            </a:fld>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500"/>
          <a:stretch/>
        </p:blipFill>
        <p:spPr>
          <a:xfrm>
            <a:off x="114300" y="2057400"/>
            <a:ext cx="8915400" cy="3048000"/>
          </a:xfrm>
          <a:prstGeom prst="rect">
            <a:avLst/>
          </a:prstGeom>
        </p:spPr>
      </p:pic>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632073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525962"/>
          </a:xfrm>
        </p:spPr>
        <p:txBody>
          <a:bodyPr/>
          <a:lstStyle/>
          <a:p>
            <a:r>
              <a:rPr lang="en-US" dirty="0" smtClean="0"/>
              <a:t>Communication</a:t>
            </a:r>
          </a:p>
          <a:p>
            <a:r>
              <a:rPr lang="en-US" dirty="0"/>
              <a:t>Problem solving</a:t>
            </a:r>
          </a:p>
          <a:p>
            <a:r>
              <a:rPr lang="en-US" dirty="0"/>
              <a:t>Team work</a:t>
            </a:r>
          </a:p>
          <a:p>
            <a:r>
              <a:rPr lang="en-US" dirty="0"/>
              <a:t>Listening</a:t>
            </a:r>
          </a:p>
          <a:p>
            <a:r>
              <a:rPr lang="en-US" dirty="0"/>
              <a:t>Ability to adapt to new technologies and languages</a:t>
            </a:r>
          </a:p>
          <a:p>
            <a:r>
              <a:rPr lang="en-US" dirty="0"/>
              <a:t>Time management</a:t>
            </a:r>
          </a:p>
          <a:p>
            <a:r>
              <a:rPr lang="en-US" dirty="0"/>
              <a:t>Ability to transfer requirements to the app</a:t>
            </a:r>
          </a:p>
          <a:p>
            <a:r>
              <a:rPr lang="en-US" dirty="0"/>
              <a:t>Multitasking</a:t>
            </a:r>
          </a:p>
          <a:p>
            <a:r>
              <a:rPr lang="en-US" dirty="0"/>
              <a:t>Verbal communication</a:t>
            </a:r>
          </a:p>
          <a:p>
            <a:r>
              <a:rPr lang="en-US" dirty="0"/>
              <a:t>Ability to visualize and conceptualize</a:t>
            </a:r>
          </a:p>
          <a:p>
            <a:endParaRPr lang="en-US" dirty="0"/>
          </a:p>
        </p:txBody>
      </p:sp>
      <p:sp>
        <p:nvSpPr>
          <p:cNvPr id="3" name="Title 2"/>
          <p:cNvSpPr>
            <a:spLocks noGrp="1"/>
          </p:cNvSpPr>
          <p:nvPr>
            <p:ph type="title"/>
          </p:nvPr>
        </p:nvSpPr>
        <p:spPr>
          <a:xfrm>
            <a:off x="381000" y="76200"/>
            <a:ext cx="8229600" cy="1143000"/>
          </a:xfrm>
        </p:spPr>
        <p:txBody>
          <a:bodyPr/>
          <a:lstStyle/>
          <a:p>
            <a:r>
              <a:rPr lang="en-US" dirty="0" smtClean="0"/>
              <a:t>Recitation—Soft Competencies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3</a:t>
            </a:fld>
            <a:endParaRPr lang="en-US" dirty="0"/>
          </a:p>
        </p:txBody>
      </p:sp>
    </p:spTree>
    <p:extLst>
      <p:ext uri="{BB962C8B-B14F-4D97-AF65-F5344CB8AC3E}">
        <p14:creationId xmlns:p14="http://schemas.microsoft.com/office/powerpoint/2010/main" val="235467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534400" cy="5029200"/>
          </a:xfrm>
        </p:spPr>
        <p:txBody>
          <a:bodyPr/>
          <a:lstStyle/>
          <a:p>
            <a:r>
              <a:rPr lang="en-US" sz="2400" dirty="0" smtClean="0"/>
              <a:t>Contract incentives can be extremely effective. On August 1, 2007, tragedy struck Minneapolis, Minnesota, when a bridge on I-35W collapsed, killing 13 motorists, injuring 150 people, and leaving a mass of concrete and steel in the river and on its banks.</a:t>
            </a:r>
          </a:p>
          <a:p>
            <a:r>
              <a:rPr lang="en-US" sz="2400" dirty="0" smtClean="0"/>
              <a:t>Peter Sanderson, project manager for the joint venture of Flatiron-Manson led his team in completing the project. The contractors earned $25 million in incentive fees on top of their $234 million contract for completing the bridge three months ahead of schedule.</a:t>
            </a:r>
          </a:p>
          <a:p>
            <a:r>
              <a:rPr lang="en-US" sz="2400" dirty="0" smtClean="0"/>
              <a:t>MnDOT justified the incentive payment by saying that each day the bridge was closed it cost road users more than $400,000.</a:t>
            </a:r>
            <a:endParaRPr lang="en-US" dirty="0" smtClean="0"/>
          </a:p>
        </p:txBody>
      </p:sp>
      <p:sp>
        <p:nvSpPr>
          <p:cNvPr id="3" name="Title 2"/>
          <p:cNvSpPr>
            <a:spLocks noGrp="1"/>
          </p:cNvSpPr>
          <p:nvPr>
            <p:ph type="title"/>
          </p:nvPr>
        </p:nvSpPr>
        <p:spPr>
          <a:xfrm>
            <a:off x="457200" y="0"/>
            <a:ext cx="8229600" cy="1143000"/>
          </a:xfrm>
        </p:spPr>
        <p:txBody>
          <a:bodyPr/>
          <a:lstStyle/>
          <a:p>
            <a:r>
              <a:rPr lang="en-US" dirty="0" smtClean="0"/>
              <a:t>Media Snapshot</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30</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7910428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sz="2800" dirty="0"/>
              <a:t>Contracts should include specific clauses to take into account issues unique to the </a:t>
            </a:r>
            <a:r>
              <a:rPr lang="en-US" sz="2800" dirty="0" smtClean="0"/>
              <a:t>project.</a:t>
            </a:r>
            <a:endParaRPr lang="en-US" sz="2800" dirty="0"/>
          </a:p>
          <a:p>
            <a:r>
              <a:rPr lang="en-US" sz="2800" dirty="0"/>
              <a:t>Can require various educational or work experience for different pay rights</a:t>
            </a:r>
          </a:p>
          <a:p>
            <a:r>
              <a:rPr lang="en-US" sz="2800" dirty="0"/>
              <a:t>A </a:t>
            </a:r>
            <a:r>
              <a:rPr lang="en-US" sz="2800" b="1" dirty="0"/>
              <a:t>termination clause </a:t>
            </a:r>
            <a:r>
              <a:rPr lang="en-US" sz="2800" dirty="0"/>
              <a:t>is a contract clause that allows the buyer or supplier </a:t>
            </a:r>
            <a:r>
              <a:rPr lang="en-US" sz="2800" dirty="0" smtClean="0"/>
              <a:t>(seller) to </a:t>
            </a:r>
            <a:r>
              <a:rPr lang="en-US" sz="2800" dirty="0"/>
              <a:t>end the </a:t>
            </a:r>
            <a:r>
              <a:rPr lang="en-US" sz="2800" dirty="0" smtClean="0"/>
              <a:t>contract.</a:t>
            </a:r>
            <a:endParaRPr lang="en-US" sz="2800" dirty="0"/>
          </a:p>
        </p:txBody>
      </p:sp>
      <p:sp>
        <p:nvSpPr>
          <p:cNvPr id="30722" name="Rectangle 2"/>
          <p:cNvSpPr>
            <a:spLocks noGrp="1" noChangeArrowheads="1"/>
          </p:cNvSpPr>
          <p:nvPr>
            <p:ph type="title"/>
          </p:nvPr>
        </p:nvSpPr>
        <p:spPr/>
        <p:txBody>
          <a:bodyPr/>
          <a:lstStyle/>
          <a:p>
            <a:r>
              <a:rPr lang="en-US" dirty="0" smtClean="0"/>
              <a:t>Contract Clauses</a:t>
            </a:r>
          </a:p>
        </p:txBody>
      </p:sp>
      <p:sp>
        <p:nvSpPr>
          <p:cNvPr id="6" name="Slide Number Placeholder 5"/>
          <p:cNvSpPr>
            <a:spLocks noGrp="1"/>
          </p:cNvSpPr>
          <p:nvPr>
            <p:ph type="sldNum" sz="quarter" idx="11"/>
          </p:nvPr>
        </p:nvSpPr>
        <p:spPr/>
        <p:txBody>
          <a:bodyPr/>
          <a:lstStyle/>
          <a:p>
            <a:pPr>
              <a:defRPr/>
            </a:pPr>
            <a:fld id="{46980B4E-E5B2-4099-B6BF-220DC4CA12BE}" type="slidenum">
              <a:rPr lang="en-US" smtClean="0"/>
              <a:pPr>
                <a:defRPr/>
              </a:pPr>
              <a:t>31</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2413677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arn(inVertical)">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down)">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arn(inVertical)">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81000" y="1676400"/>
            <a:ext cx="8458200" cy="4572000"/>
          </a:xfrm>
        </p:spPr>
        <p:txBody>
          <a:bodyPr/>
          <a:lstStyle/>
          <a:p>
            <a:r>
              <a:rPr lang="en-US" sz="2800" dirty="0"/>
              <a:t>Expert judgment</a:t>
            </a:r>
          </a:p>
          <a:p>
            <a:r>
              <a:rPr lang="en-US" sz="2800" dirty="0"/>
              <a:t>Market research</a:t>
            </a:r>
          </a:p>
          <a:p>
            <a:r>
              <a:rPr lang="en-US" sz="2800" b="1" dirty="0"/>
              <a:t>Make-or-buy analysis</a:t>
            </a:r>
            <a:r>
              <a:rPr lang="en-US" sz="2800" dirty="0"/>
              <a:t>: General management technique used to determine whether an organization should make or perform a particular product or service inside the organization or buy from someone </a:t>
            </a:r>
            <a:r>
              <a:rPr lang="en-US" sz="2800" dirty="0" smtClean="0"/>
              <a:t>else</a:t>
            </a:r>
          </a:p>
          <a:p>
            <a:pPr lvl="2"/>
            <a:r>
              <a:rPr lang="en-US" sz="2400" dirty="0"/>
              <a:t>Do we have the resources in-house, do we have the capacity in-house, is there someone out there who can do the project better, faster, cheaper than we can??</a:t>
            </a:r>
          </a:p>
          <a:p>
            <a:pPr lvl="2"/>
            <a:endParaRPr lang="en-US" sz="2200" dirty="0"/>
          </a:p>
        </p:txBody>
      </p:sp>
      <p:sp>
        <p:nvSpPr>
          <p:cNvPr id="23554" name="Rectangle 2"/>
          <p:cNvSpPr>
            <a:spLocks noGrp="1" noChangeArrowheads="1"/>
          </p:cNvSpPr>
          <p:nvPr>
            <p:ph type="title"/>
          </p:nvPr>
        </p:nvSpPr>
        <p:spPr/>
        <p:txBody>
          <a:bodyPr>
            <a:normAutofit fontScale="90000"/>
          </a:bodyPr>
          <a:lstStyle/>
          <a:p>
            <a:r>
              <a:rPr lang="en-US" dirty="0" smtClean="0">
                <a:solidFill>
                  <a:srgbClr val="FF0000"/>
                </a:solidFill>
              </a:rPr>
              <a:t>T</a:t>
            </a:r>
            <a:r>
              <a:rPr lang="en-US" dirty="0" smtClean="0"/>
              <a:t>ools and Techniques for Planning Purchases and Acquisitions</a:t>
            </a:r>
          </a:p>
        </p:txBody>
      </p:sp>
      <p:sp>
        <p:nvSpPr>
          <p:cNvPr id="6" name="Slide Number Placeholder 5"/>
          <p:cNvSpPr>
            <a:spLocks noGrp="1"/>
          </p:cNvSpPr>
          <p:nvPr>
            <p:ph type="sldNum" sz="quarter" idx="11"/>
          </p:nvPr>
        </p:nvSpPr>
        <p:spPr/>
        <p:txBody>
          <a:bodyPr/>
          <a:lstStyle/>
          <a:p>
            <a:pPr>
              <a:defRPr/>
            </a:pPr>
            <a:fld id="{1336A6E4-8C51-4EE5-B090-693B6DAC92DA}" type="slidenum">
              <a:rPr lang="en-US" smtClean="0"/>
              <a:pPr>
                <a:defRPr/>
              </a:pPr>
              <a:t>32</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41052224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457200" indent="-457200">
              <a:spcBef>
                <a:spcPct val="100000"/>
              </a:spcBef>
            </a:pPr>
            <a:r>
              <a:rPr lang="en-US" dirty="0" smtClean="0"/>
              <a:t>Assume you can lease an item you need for a project for $800/day. To purchase the item, the cost is $12,000 plus a daily operational cost of $400/day.</a:t>
            </a:r>
          </a:p>
          <a:p>
            <a:pPr marL="457200" indent="-457200">
              <a:spcBef>
                <a:spcPct val="100000"/>
              </a:spcBef>
            </a:pPr>
            <a:r>
              <a:rPr lang="en-US" dirty="0" smtClean="0"/>
              <a:t>How long will it take (in days) for the purchase cost to be the same as the lease cost?</a:t>
            </a:r>
          </a:p>
        </p:txBody>
      </p:sp>
      <p:sp>
        <p:nvSpPr>
          <p:cNvPr id="24578" name="Rectangle 2"/>
          <p:cNvSpPr>
            <a:spLocks noGrp="1" noChangeArrowheads="1"/>
          </p:cNvSpPr>
          <p:nvPr>
            <p:ph type="title"/>
          </p:nvPr>
        </p:nvSpPr>
        <p:spPr/>
        <p:txBody>
          <a:bodyPr/>
          <a:lstStyle/>
          <a:p>
            <a:r>
              <a:rPr lang="en-US" dirty="0" smtClean="0"/>
              <a:t>Make-or-Buy Example</a:t>
            </a:r>
          </a:p>
        </p:txBody>
      </p:sp>
      <p:sp>
        <p:nvSpPr>
          <p:cNvPr id="6" name="Slide Number Placeholder 5"/>
          <p:cNvSpPr>
            <a:spLocks noGrp="1"/>
          </p:cNvSpPr>
          <p:nvPr>
            <p:ph type="sldNum" sz="quarter" idx="11"/>
          </p:nvPr>
        </p:nvSpPr>
        <p:spPr/>
        <p:txBody>
          <a:bodyPr/>
          <a:lstStyle/>
          <a:p>
            <a:pPr>
              <a:defRPr/>
            </a:pPr>
            <a:fld id="{F79110A1-6B21-448D-ADD4-36570B50C4CC}" type="slidenum">
              <a:rPr lang="en-US" smtClean="0"/>
              <a:pPr>
                <a:defRPr/>
              </a:pPr>
              <a:t>33</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165865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arn(inVertic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down)">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1371600"/>
            <a:ext cx="8686800" cy="4419600"/>
          </a:xfrm>
        </p:spPr>
        <p:txBody>
          <a:bodyPr/>
          <a:lstStyle/>
          <a:p>
            <a:pPr>
              <a:lnSpc>
                <a:spcPct val="90000"/>
              </a:lnSpc>
            </a:pPr>
            <a:r>
              <a:rPr lang="en-US" sz="2600" dirty="0" smtClean="0"/>
              <a:t>Set up an equation so both options, purchase and lease, are equal</a:t>
            </a:r>
          </a:p>
          <a:p>
            <a:pPr>
              <a:lnSpc>
                <a:spcPct val="90000"/>
              </a:lnSpc>
            </a:pPr>
            <a:r>
              <a:rPr lang="en-US" sz="2600" dirty="0" smtClean="0">
                <a:solidFill>
                  <a:srgbClr val="FF0000"/>
                </a:solidFill>
              </a:rPr>
              <a:t>In this example, use the following equation. Let </a:t>
            </a:r>
            <a:r>
              <a:rPr lang="en-US" sz="2600" i="1" dirty="0" smtClean="0">
                <a:solidFill>
                  <a:srgbClr val="FF0000"/>
                </a:solidFill>
              </a:rPr>
              <a:t>d</a:t>
            </a:r>
            <a:r>
              <a:rPr lang="en-US" sz="2600" dirty="0" smtClean="0">
                <a:solidFill>
                  <a:srgbClr val="FF0000"/>
                </a:solidFill>
              </a:rPr>
              <a:t> be the number of days to use the item:</a:t>
            </a:r>
          </a:p>
          <a:p>
            <a:pPr lvl="1">
              <a:buFont typeface="Wingdings" pitchFamily="2" charset="2"/>
              <a:buNone/>
            </a:pPr>
            <a:r>
              <a:rPr lang="en-US" dirty="0" smtClean="0">
                <a:solidFill>
                  <a:srgbClr val="FF0000"/>
                </a:solidFill>
              </a:rPr>
              <a:t>$12,000 + $400d = $800d</a:t>
            </a:r>
          </a:p>
          <a:p>
            <a:pPr lvl="1">
              <a:buFont typeface="Wingdings" pitchFamily="2" charset="2"/>
              <a:buNone/>
            </a:pPr>
            <a:r>
              <a:rPr lang="en-US" dirty="0" smtClean="0">
                <a:solidFill>
                  <a:srgbClr val="FF0000"/>
                </a:solidFill>
              </a:rPr>
              <a:t>Subtracting $400d from both sides, you get:</a:t>
            </a:r>
          </a:p>
          <a:p>
            <a:pPr lvl="1">
              <a:buFont typeface="Wingdings" pitchFamily="2" charset="2"/>
              <a:buNone/>
            </a:pPr>
            <a:r>
              <a:rPr lang="en-US" dirty="0" smtClean="0">
                <a:solidFill>
                  <a:srgbClr val="FF0000"/>
                </a:solidFill>
              </a:rPr>
              <a:t>$12,000 = $400d</a:t>
            </a:r>
          </a:p>
          <a:p>
            <a:pPr lvl="1">
              <a:buFont typeface="Wingdings" pitchFamily="2" charset="2"/>
              <a:buNone/>
            </a:pPr>
            <a:r>
              <a:rPr lang="en-US" dirty="0" smtClean="0">
                <a:solidFill>
                  <a:srgbClr val="FF0000"/>
                </a:solidFill>
              </a:rPr>
              <a:t>Dividing both sides by $400, you get:</a:t>
            </a:r>
          </a:p>
          <a:p>
            <a:pPr lvl="1">
              <a:buFont typeface="Wingdings" pitchFamily="2" charset="2"/>
              <a:buNone/>
            </a:pPr>
            <a:r>
              <a:rPr lang="en-US" dirty="0" smtClean="0">
                <a:solidFill>
                  <a:srgbClr val="FF0000"/>
                </a:solidFill>
              </a:rPr>
              <a:t>d = 30</a:t>
            </a:r>
          </a:p>
          <a:p>
            <a:pPr>
              <a:lnSpc>
                <a:spcPct val="90000"/>
              </a:lnSpc>
            </a:pPr>
            <a:r>
              <a:rPr lang="en-US" sz="2600" dirty="0" smtClean="0"/>
              <a:t>If you need the item for more than 30 days, it is more economical to purchase it.</a:t>
            </a:r>
          </a:p>
        </p:txBody>
      </p:sp>
      <p:sp>
        <p:nvSpPr>
          <p:cNvPr id="25602" name="Rectangle 2"/>
          <p:cNvSpPr>
            <a:spLocks noGrp="1" noChangeArrowheads="1"/>
          </p:cNvSpPr>
          <p:nvPr>
            <p:ph type="title"/>
          </p:nvPr>
        </p:nvSpPr>
        <p:spPr>
          <a:xfrm>
            <a:off x="381000" y="228600"/>
            <a:ext cx="8382000" cy="893763"/>
          </a:xfrm>
        </p:spPr>
        <p:txBody>
          <a:bodyPr/>
          <a:lstStyle/>
          <a:p>
            <a:r>
              <a:rPr lang="en-US" dirty="0" smtClean="0"/>
              <a:t>Make-or Buy Solution</a:t>
            </a:r>
          </a:p>
        </p:txBody>
      </p:sp>
      <p:sp>
        <p:nvSpPr>
          <p:cNvPr id="6" name="Slide Number Placeholder 5"/>
          <p:cNvSpPr>
            <a:spLocks noGrp="1"/>
          </p:cNvSpPr>
          <p:nvPr>
            <p:ph type="sldNum" sz="quarter" idx="11"/>
          </p:nvPr>
        </p:nvSpPr>
        <p:spPr/>
        <p:txBody>
          <a:bodyPr/>
          <a:lstStyle/>
          <a:p>
            <a:pPr>
              <a:defRPr/>
            </a:pPr>
            <a:fld id="{6F8C263B-FE3B-4B4E-BE0B-03F1CDDA3498}" type="slidenum">
              <a:rPr lang="en-US" smtClean="0"/>
              <a:pPr>
                <a:defRPr/>
              </a:pPr>
              <a:t>34</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3895626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60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a:spcBef>
                <a:spcPct val="100000"/>
              </a:spcBef>
            </a:pPr>
            <a:r>
              <a:rPr lang="en-US" dirty="0" smtClean="0"/>
              <a:t>Describes how the procurement processes will be managed, from developing documentation for making outside purchases or acquisitions to contract closure</a:t>
            </a:r>
          </a:p>
          <a:p>
            <a:pPr>
              <a:spcBef>
                <a:spcPct val="100000"/>
              </a:spcBef>
            </a:pPr>
            <a:r>
              <a:rPr lang="en-US" dirty="0" smtClean="0"/>
              <a:t>Contents vary based on project needs.</a:t>
            </a:r>
          </a:p>
        </p:txBody>
      </p:sp>
      <p:sp>
        <p:nvSpPr>
          <p:cNvPr id="31746" name="Rectangle 2"/>
          <p:cNvSpPr>
            <a:spLocks noGrp="1" noChangeArrowheads="1"/>
          </p:cNvSpPr>
          <p:nvPr>
            <p:ph type="title"/>
          </p:nvPr>
        </p:nvSpPr>
        <p:spPr/>
        <p:txBody>
          <a:bodyPr/>
          <a:lstStyle/>
          <a:p>
            <a:r>
              <a:rPr lang="en-US" dirty="0" smtClean="0"/>
              <a:t>Procurement Management Plan</a:t>
            </a:r>
          </a:p>
        </p:txBody>
      </p:sp>
      <p:sp>
        <p:nvSpPr>
          <p:cNvPr id="6" name="Slide Number Placeholder 5"/>
          <p:cNvSpPr>
            <a:spLocks noGrp="1"/>
          </p:cNvSpPr>
          <p:nvPr>
            <p:ph type="sldNum" sz="quarter" idx="11"/>
          </p:nvPr>
        </p:nvSpPr>
        <p:spPr/>
        <p:txBody>
          <a:bodyPr/>
          <a:lstStyle/>
          <a:p>
            <a:pPr>
              <a:defRPr/>
            </a:pPr>
            <a:fld id="{444B204B-A1F8-43E5-87CE-25EB9AE68A0D}" type="slidenum">
              <a:rPr lang="en-US" smtClean="0"/>
              <a:pPr>
                <a:defRPr/>
              </a:pPr>
              <a:t>35</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5495157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arn(inVertic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down)">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42900" y="1524000"/>
            <a:ext cx="8458200" cy="4572000"/>
          </a:xfrm>
        </p:spPr>
        <p:txBody>
          <a:bodyPr/>
          <a:lstStyle/>
          <a:p>
            <a:pPr>
              <a:spcBef>
                <a:spcPct val="60000"/>
              </a:spcBef>
            </a:pPr>
            <a:r>
              <a:rPr lang="en-US" dirty="0" smtClean="0"/>
              <a:t>A </a:t>
            </a:r>
            <a:r>
              <a:rPr lang="en-US" b="1" dirty="0" smtClean="0"/>
              <a:t>statement of work</a:t>
            </a:r>
            <a:r>
              <a:rPr lang="en-US" dirty="0" smtClean="0"/>
              <a:t> is a description of the work required for the procurement.</a:t>
            </a:r>
          </a:p>
          <a:p>
            <a:pPr>
              <a:spcBef>
                <a:spcPct val="60000"/>
              </a:spcBef>
            </a:pPr>
            <a:r>
              <a:rPr lang="en-US" dirty="0" smtClean="0"/>
              <a:t>If a SOW is used as part of a contract to describe only the work required for that particular contract, it is called a </a:t>
            </a:r>
            <a:r>
              <a:rPr lang="en-US" b="1" dirty="0" smtClean="0"/>
              <a:t>contract statement of work.</a:t>
            </a:r>
            <a:endParaRPr lang="en-US" dirty="0" smtClean="0"/>
          </a:p>
          <a:p>
            <a:pPr>
              <a:spcBef>
                <a:spcPct val="60000"/>
              </a:spcBef>
            </a:pPr>
            <a:r>
              <a:rPr lang="en-US" dirty="0" smtClean="0"/>
              <a:t>A SOW is a type of scope statement.</a:t>
            </a:r>
          </a:p>
          <a:p>
            <a:pPr>
              <a:spcBef>
                <a:spcPct val="60000"/>
              </a:spcBef>
            </a:pPr>
            <a:r>
              <a:rPr lang="en-US" dirty="0" smtClean="0"/>
              <a:t>A good SOW gives bidders a better understanding of the buyer’s expectations.</a:t>
            </a:r>
          </a:p>
        </p:txBody>
      </p:sp>
      <p:sp>
        <p:nvSpPr>
          <p:cNvPr id="32770" name="Rectangle 2"/>
          <p:cNvSpPr>
            <a:spLocks noGrp="1" noChangeArrowheads="1"/>
          </p:cNvSpPr>
          <p:nvPr>
            <p:ph type="title"/>
          </p:nvPr>
        </p:nvSpPr>
        <p:spPr/>
        <p:txBody>
          <a:bodyPr>
            <a:normAutofit fontScale="90000"/>
          </a:bodyPr>
          <a:lstStyle/>
          <a:p>
            <a:r>
              <a:rPr lang="en-US" dirty="0" smtClean="0"/>
              <a:t>Contract Statement of Work (SOW)</a:t>
            </a:r>
          </a:p>
        </p:txBody>
      </p:sp>
      <p:sp>
        <p:nvSpPr>
          <p:cNvPr id="6" name="Slide Number Placeholder 5"/>
          <p:cNvSpPr>
            <a:spLocks noGrp="1"/>
          </p:cNvSpPr>
          <p:nvPr>
            <p:ph type="sldNum" sz="quarter" idx="11"/>
          </p:nvPr>
        </p:nvSpPr>
        <p:spPr/>
        <p:txBody>
          <a:bodyPr/>
          <a:lstStyle/>
          <a:p>
            <a:pPr>
              <a:defRPr/>
            </a:pPr>
            <a:fld id="{8BF945B9-749D-47D0-A8CD-DB4BEE2BEEB9}" type="slidenum">
              <a:rPr lang="en-US" smtClean="0"/>
              <a:pPr>
                <a:defRPr/>
              </a:pPr>
              <a:t>36</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1980508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12-3. Statement of Work (SOW) Template</a:t>
            </a:r>
          </a:p>
        </p:txBody>
      </p:sp>
      <p:sp>
        <p:nvSpPr>
          <p:cNvPr id="6" name="Slide Number Placeholder 5"/>
          <p:cNvSpPr>
            <a:spLocks noGrp="1"/>
          </p:cNvSpPr>
          <p:nvPr>
            <p:ph type="sldNum" sz="quarter" idx="11"/>
          </p:nvPr>
        </p:nvSpPr>
        <p:spPr/>
        <p:txBody>
          <a:bodyPr/>
          <a:lstStyle/>
          <a:p>
            <a:pPr>
              <a:buFontTx/>
              <a:buNone/>
              <a:defRPr/>
            </a:pPr>
            <a:fld id="{2945C7FB-3CB8-4B83-AA03-FA8D3225C0C8}" type="slidenum">
              <a:rPr lang="en-US" smtClean="0"/>
              <a:pPr>
                <a:buFontTx/>
                <a:buNone/>
                <a:defRPr/>
              </a:pPr>
              <a:t>37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160129"/>
            <a:ext cx="5791200" cy="5374234"/>
          </a:xfrm>
          <a:prstGeom prst="rect">
            <a:avLst/>
          </a:prstGeom>
        </p:spPr>
      </p:pic>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5302960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0" y="1265237"/>
            <a:ext cx="8991600" cy="5410200"/>
          </a:xfrm>
        </p:spPr>
        <p:txBody>
          <a:bodyPr/>
          <a:lstStyle/>
          <a:p>
            <a:pPr marL="771525" indent="-455613"/>
            <a:r>
              <a:rPr lang="en-US" b="1" dirty="0" smtClean="0"/>
              <a:t>Request for Proposals</a:t>
            </a:r>
            <a:r>
              <a:rPr lang="en-US" dirty="0" smtClean="0"/>
              <a:t>: Used to solicit proposals from prospective sellers</a:t>
            </a:r>
          </a:p>
          <a:p>
            <a:pPr marL="1131888" lvl="1"/>
            <a:r>
              <a:rPr lang="en-US" sz="2400" dirty="0" smtClean="0"/>
              <a:t>A </a:t>
            </a:r>
            <a:r>
              <a:rPr lang="en-US" sz="2400" b="1" dirty="0" smtClean="0"/>
              <a:t>proposal</a:t>
            </a:r>
            <a:r>
              <a:rPr lang="en-US" sz="2400" dirty="0" smtClean="0"/>
              <a:t> is a document prepared by a seller when there are different approaches for meeting buyer needs.</a:t>
            </a:r>
            <a:r>
              <a:rPr lang="en-US" dirty="0" smtClean="0"/>
              <a:t> </a:t>
            </a:r>
          </a:p>
          <a:p>
            <a:pPr marL="771525" indent="-455613"/>
            <a:r>
              <a:rPr lang="en-US" b="1" dirty="0" smtClean="0"/>
              <a:t>Requests for Quotes</a:t>
            </a:r>
            <a:r>
              <a:rPr lang="en-US" dirty="0" smtClean="0"/>
              <a:t>: Used to solicit quotes or bids from prospective suppliers</a:t>
            </a:r>
          </a:p>
          <a:p>
            <a:pPr marL="1131888" lvl="1"/>
            <a:r>
              <a:rPr lang="en-US" sz="2400" dirty="0" smtClean="0"/>
              <a:t>A</a:t>
            </a:r>
            <a:r>
              <a:rPr lang="en-US" sz="2400" b="1" dirty="0" smtClean="0"/>
              <a:t> bid</a:t>
            </a:r>
            <a:r>
              <a:rPr lang="en-US" sz="2400" dirty="0" smtClean="0"/>
              <a:t>, also called a tender or quote (short for quotation), is a document prepared by sellers providing pricing for standard items that have been clearly defined by the buyer</a:t>
            </a:r>
            <a:r>
              <a:rPr lang="en-US" dirty="0" smtClean="0"/>
              <a:t> .</a:t>
            </a:r>
          </a:p>
        </p:txBody>
      </p:sp>
      <p:sp>
        <p:nvSpPr>
          <p:cNvPr id="33794" name="Rectangle 2"/>
          <p:cNvSpPr>
            <a:spLocks noGrp="1" noChangeArrowheads="1"/>
          </p:cNvSpPr>
          <p:nvPr>
            <p:ph type="title"/>
          </p:nvPr>
        </p:nvSpPr>
        <p:spPr>
          <a:xfrm>
            <a:off x="381000" y="228600"/>
            <a:ext cx="8382000" cy="838200"/>
          </a:xfrm>
        </p:spPr>
        <p:txBody>
          <a:bodyPr/>
          <a:lstStyle/>
          <a:p>
            <a:r>
              <a:rPr lang="en-US" dirty="0" smtClean="0"/>
              <a:t>Procurement Documents</a:t>
            </a:r>
          </a:p>
        </p:txBody>
      </p:sp>
      <p:sp>
        <p:nvSpPr>
          <p:cNvPr id="6" name="Slide Number Placeholder 5"/>
          <p:cNvSpPr>
            <a:spLocks noGrp="1"/>
          </p:cNvSpPr>
          <p:nvPr>
            <p:ph type="sldNum" sz="quarter" idx="11"/>
          </p:nvPr>
        </p:nvSpPr>
        <p:spPr/>
        <p:txBody>
          <a:bodyPr/>
          <a:lstStyle/>
          <a:p>
            <a:pPr>
              <a:defRPr/>
            </a:pPr>
            <a:fld id="{AF993A75-EDC4-483F-8E71-601B7B742A2A}" type="slidenum">
              <a:rPr lang="en-US" smtClean="0"/>
              <a:pPr>
                <a:defRPr/>
              </a:pPr>
              <a:t>38</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3409897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12-4. Request for Proposal (RFP) Template</a:t>
            </a:r>
          </a:p>
        </p:txBody>
      </p:sp>
      <p:sp>
        <p:nvSpPr>
          <p:cNvPr id="6" name="Slide Number Placeholder 5"/>
          <p:cNvSpPr>
            <a:spLocks noGrp="1"/>
          </p:cNvSpPr>
          <p:nvPr>
            <p:ph type="sldNum" sz="quarter" idx="11"/>
          </p:nvPr>
        </p:nvSpPr>
        <p:spPr/>
        <p:txBody>
          <a:bodyPr/>
          <a:lstStyle/>
          <a:p>
            <a:pPr>
              <a:buFontTx/>
              <a:buNone/>
              <a:defRPr/>
            </a:pPr>
            <a:fld id="{9F78C362-7FEF-4EB6-BCED-C6E2CF2029C9}" type="slidenum">
              <a:rPr lang="en-US" smtClean="0"/>
              <a:pPr>
                <a:buFontTx/>
                <a:buNone/>
                <a:defRPr/>
              </a:pPr>
              <a:t>39</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4200" y="1197805"/>
            <a:ext cx="6355600" cy="5228540"/>
          </a:xfrm>
          <a:prstGeom prst="rect">
            <a:avLst/>
          </a:prstGeom>
        </p:spPr>
      </p:pic>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5052231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Your project involves using a new release of a common software application, but if that release is not available, your team has ________ plans to use the current release.  (contingency, fallback, reserve, mitigation)</a:t>
            </a:r>
          </a:p>
          <a:p>
            <a:r>
              <a:rPr lang="en-US" dirty="0" smtClean="0"/>
              <a:t>Which risk identification tools involves deriving a consensus among a panel of experts by using anonymous input regarding future events?  (risk breakdown structure, brainstorming, interviewing, Delphi technique)</a:t>
            </a:r>
            <a:endParaRPr lang="en-US" dirty="0"/>
          </a:p>
        </p:txBody>
      </p:sp>
      <p:sp>
        <p:nvSpPr>
          <p:cNvPr id="3" name="Title 2"/>
          <p:cNvSpPr>
            <a:spLocks noGrp="1"/>
          </p:cNvSpPr>
          <p:nvPr>
            <p:ph type="title"/>
          </p:nvPr>
        </p:nvSpPr>
        <p:spPr/>
        <p:txBody>
          <a:bodyPr/>
          <a:lstStyle/>
          <a:p>
            <a:r>
              <a:rPr lang="en-US" dirty="0" smtClean="0"/>
              <a:t>Recitation over Risk, Ch. 11</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4</a:t>
            </a:fld>
            <a:endParaRPr lang="en-US" dirty="0"/>
          </a:p>
        </p:txBody>
      </p:sp>
    </p:spTree>
    <p:extLst>
      <p:ext uri="{BB962C8B-B14F-4D97-AF65-F5344CB8AC3E}">
        <p14:creationId xmlns:p14="http://schemas.microsoft.com/office/powerpoint/2010/main" val="7741254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sz="2800" dirty="0"/>
              <a:t>It’s important to prepare some form of evaluation criteria, preferably before issuing a formal RFP or </a:t>
            </a:r>
            <a:r>
              <a:rPr lang="en-US" sz="2800" dirty="0" smtClean="0"/>
              <a:t>RFQ.</a:t>
            </a:r>
            <a:endParaRPr lang="en-US" sz="2800" dirty="0"/>
          </a:p>
          <a:p>
            <a:r>
              <a:rPr lang="en-US" sz="2800" dirty="0"/>
              <a:t>Beware of proposals that look good on paper; be sure to evaluate factors, such as past performance and management approach</a:t>
            </a:r>
          </a:p>
          <a:p>
            <a:r>
              <a:rPr lang="en-US" sz="2800" dirty="0"/>
              <a:t>Can require a technical presentation as part of a </a:t>
            </a:r>
            <a:r>
              <a:rPr lang="en-US" sz="2800" dirty="0" smtClean="0"/>
              <a:t>proposal</a:t>
            </a:r>
            <a:endParaRPr lang="en-US" sz="2800" dirty="0"/>
          </a:p>
        </p:txBody>
      </p:sp>
      <p:sp>
        <p:nvSpPr>
          <p:cNvPr id="34818" name="Rectangle 2"/>
          <p:cNvSpPr>
            <a:spLocks noGrp="1" noChangeArrowheads="1"/>
          </p:cNvSpPr>
          <p:nvPr>
            <p:ph type="title"/>
          </p:nvPr>
        </p:nvSpPr>
        <p:spPr/>
        <p:txBody>
          <a:bodyPr/>
          <a:lstStyle/>
          <a:p>
            <a:r>
              <a:rPr lang="en-US" dirty="0" smtClean="0"/>
              <a:t>Source Selection Criteria</a:t>
            </a:r>
          </a:p>
        </p:txBody>
      </p:sp>
      <p:sp>
        <p:nvSpPr>
          <p:cNvPr id="6" name="Slide Number Placeholder 5"/>
          <p:cNvSpPr>
            <a:spLocks noGrp="1"/>
          </p:cNvSpPr>
          <p:nvPr>
            <p:ph type="sldNum" sz="quarter" idx="11"/>
          </p:nvPr>
        </p:nvSpPr>
        <p:spPr/>
        <p:txBody>
          <a:bodyPr/>
          <a:lstStyle/>
          <a:p>
            <a:pPr>
              <a:defRPr/>
            </a:pPr>
            <a:fld id="{3496EB3B-BBA2-4107-A301-DE3AF26A0E46}" type="slidenum">
              <a:rPr lang="en-US" smtClean="0"/>
              <a:pPr>
                <a:defRPr/>
              </a:pPr>
              <a:t>40</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6976792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Deciding whom to ask to do the work</a:t>
            </a:r>
          </a:p>
          <a:p>
            <a:r>
              <a:rPr lang="en-US" dirty="0" smtClean="0"/>
              <a:t>Sending appropriate documentation to potential</a:t>
            </a:r>
          </a:p>
          <a:p>
            <a:pPr marL="109537" indent="0">
              <a:buNone/>
            </a:pPr>
            <a:r>
              <a:rPr lang="en-US" dirty="0" smtClean="0"/>
              <a:t>sellers</a:t>
            </a:r>
          </a:p>
          <a:p>
            <a:r>
              <a:rPr lang="en-US" dirty="0" smtClean="0"/>
              <a:t>Obtaining proposals or bids</a:t>
            </a:r>
          </a:p>
          <a:p>
            <a:r>
              <a:rPr lang="en-US" dirty="0" smtClean="0"/>
              <a:t>Selecting a seller based on his proposal or bid</a:t>
            </a:r>
          </a:p>
          <a:p>
            <a:r>
              <a:rPr lang="en-US" dirty="0" smtClean="0"/>
              <a:t>Awarding a contract</a:t>
            </a:r>
          </a:p>
          <a:p>
            <a:endParaRPr lang="en-US" dirty="0"/>
          </a:p>
        </p:txBody>
      </p:sp>
      <p:sp>
        <p:nvSpPr>
          <p:cNvPr id="3" name="Title 2"/>
          <p:cNvSpPr>
            <a:spLocks noGrp="1"/>
          </p:cNvSpPr>
          <p:nvPr>
            <p:ph type="title"/>
          </p:nvPr>
        </p:nvSpPr>
        <p:spPr/>
        <p:txBody>
          <a:bodyPr/>
          <a:lstStyle/>
          <a:p>
            <a:r>
              <a:rPr lang="en-US" dirty="0" smtClean="0"/>
              <a:t>Conducting Procurements</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41</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5080875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81000" y="1600200"/>
            <a:ext cx="8186738" cy="4267200"/>
          </a:xfrm>
        </p:spPr>
        <p:txBody>
          <a:bodyPr/>
          <a:lstStyle/>
          <a:p>
            <a:pPr marL="457200" indent="-457200"/>
            <a:r>
              <a:rPr lang="en-US" sz="2600" dirty="0" smtClean="0"/>
              <a:t>Organizations can advertise to procure goods and services in several ways:</a:t>
            </a:r>
          </a:p>
          <a:p>
            <a:pPr marL="1027113" lvl="1" indent="-455613"/>
            <a:r>
              <a:rPr lang="en-US" dirty="0" smtClean="0"/>
              <a:t>Approaching the preferred vendor</a:t>
            </a:r>
          </a:p>
          <a:p>
            <a:pPr marL="1027113" lvl="1" indent="-455613"/>
            <a:r>
              <a:rPr lang="en-US" dirty="0" smtClean="0"/>
              <a:t>Approaching several potential vendors</a:t>
            </a:r>
          </a:p>
          <a:p>
            <a:pPr marL="1027113" lvl="1" indent="-455613"/>
            <a:r>
              <a:rPr lang="en-US" dirty="0" smtClean="0"/>
              <a:t>Advertising to anyone interested</a:t>
            </a:r>
          </a:p>
          <a:p>
            <a:pPr marL="457200" indent="-457200"/>
            <a:r>
              <a:rPr lang="en-US" sz="2600" dirty="0" smtClean="0"/>
              <a:t>A bidders’ conference can help clarify the buyer’s expectations.</a:t>
            </a:r>
          </a:p>
          <a:p>
            <a:pPr marL="457200" indent="-457200">
              <a:lnSpc>
                <a:spcPct val="90000"/>
              </a:lnSpc>
              <a:buFont typeface="Wingdings" pitchFamily="2" charset="2"/>
              <a:buNone/>
            </a:pPr>
            <a:endParaRPr lang="en-US" sz="2600" dirty="0" smtClean="0"/>
          </a:p>
        </p:txBody>
      </p:sp>
      <p:sp>
        <p:nvSpPr>
          <p:cNvPr id="35842" name="Rectangle 2"/>
          <p:cNvSpPr>
            <a:spLocks noGrp="1" noChangeArrowheads="1"/>
          </p:cNvSpPr>
          <p:nvPr>
            <p:ph type="title"/>
          </p:nvPr>
        </p:nvSpPr>
        <p:spPr/>
        <p:txBody>
          <a:bodyPr/>
          <a:lstStyle/>
          <a:p>
            <a:r>
              <a:rPr lang="en-US" dirty="0" smtClean="0"/>
              <a:t>Approaches for Procurement</a:t>
            </a:r>
          </a:p>
        </p:txBody>
      </p:sp>
      <p:sp>
        <p:nvSpPr>
          <p:cNvPr id="6" name="Slide Number Placeholder 5"/>
          <p:cNvSpPr>
            <a:spLocks noGrp="1"/>
          </p:cNvSpPr>
          <p:nvPr>
            <p:ph type="sldNum" sz="quarter" idx="11"/>
          </p:nvPr>
        </p:nvSpPr>
        <p:spPr/>
        <p:txBody>
          <a:bodyPr/>
          <a:lstStyle/>
          <a:p>
            <a:pPr>
              <a:defRPr/>
            </a:pPr>
            <a:fld id="{1481AA0C-86D9-4730-858D-BA990FE2BF86}" type="slidenum">
              <a:rPr lang="en-US" smtClean="0"/>
              <a:pPr>
                <a:defRPr/>
              </a:pPr>
              <a:t>42</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1162872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dirty="0" smtClean="0"/>
              <a:t>Figure 12-5. Sample Proposal Evaluation Sheet</a:t>
            </a:r>
          </a:p>
        </p:txBody>
      </p:sp>
      <p:sp>
        <p:nvSpPr>
          <p:cNvPr id="6" name="Slide Number Placeholder 5"/>
          <p:cNvSpPr>
            <a:spLocks noGrp="1"/>
          </p:cNvSpPr>
          <p:nvPr>
            <p:ph type="sldNum" sz="quarter" idx="11"/>
          </p:nvPr>
        </p:nvSpPr>
        <p:spPr/>
        <p:txBody>
          <a:bodyPr/>
          <a:lstStyle/>
          <a:p>
            <a:pPr>
              <a:buFontTx/>
              <a:buNone/>
              <a:defRPr/>
            </a:pPr>
            <a:fld id="{724356FC-FDD0-4B1A-9A13-FBE296947772}" type="slidenum">
              <a:rPr lang="en-US" smtClean="0"/>
              <a:pPr>
                <a:buFontTx/>
                <a:buNone/>
                <a:defRPr/>
              </a:pPr>
              <a:t>43</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752600"/>
            <a:ext cx="8435975" cy="3520897"/>
          </a:xfrm>
          <a:prstGeom prst="rect">
            <a:avLst/>
          </a:prstGeom>
        </p:spPr>
      </p:pic>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6583954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r>
              <a:rPr lang="en-US" dirty="0"/>
              <a:t>Organizations often do an initial evaluation of all proposals and bids and then develop a short list of potential sellers for further </a:t>
            </a:r>
            <a:r>
              <a:rPr lang="en-US" dirty="0" smtClean="0"/>
              <a:t>evaluation.</a:t>
            </a:r>
            <a:endParaRPr lang="en-US" dirty="0"/>
          </a:p>
          <a:p>
            <a:r>
              <a:rPr lang="en-US" dirty="0"/>
              <a:t>Sellers on the short list often prepare a best and final offer (BAFO</a:t>
            </a:r>
            <a:r>
              <a:rPr lang="en-US" dirty="0" smtClean="0"/>
              <a:t>).</a:t>
            </a:r>
            <a:endParaRPr lang="en-US" dirty="0"/>
          </a:p>
          <a:p>
            <a:r>
              <a:rPr lang="en-US" dirty="0"/>
              <a:t>Final output is a contract signed by the buyer and the selected </a:t>
            </a:r>
            <a:r>
              <a:rPr lang="en-US" dirty="0" smtClean="0"/>
              <a:t>seller.</a:t>
            </a:r>
            <a:endParaRPr lang="en-US" dirty="0"/>
          </a:p>
        </p:txBody>
      </p:sp>
      <p:sp>
        <p:nvSpPr>
          <p:cNvPr id="38914" name="Rectangle 2"/>
          <p:cNvSpPr>
            <a:spLocks noGrp="1" noChangeArrowheads="1"/>
          </p:cNvSpPr>
          <p:nvPr>
            <p:ph type="title"/>
          </p:nvPr>
        </p:nvSpPr>
        <p:spPr/>
        <p:txBody>
          <a:bodyPr/>
          <a:lstStyle/>
          <a:p>
            <a:r>
              <a:rPr lang="en-US" dirty="0" smtClean="0"/>
              <a:t>Seller Selection</a:t>
            </a:r>
          </a:p>
        </p:txBody>
      </p:sp>
      <p:sp>
        <p:nvSpPr>
          <p:cNvPr id="6" name="Slide Number Placeholder 5"/>
          <p:cNvSpPr>
            <a:spLocks noGrp="1"/>
          </p:cNvSpPr>
          <p:nvPr>
            <p:ph type="sldNum" sz="quarter" idx="11"/>
          </p:nvPr>
        </p:nvSpPr>
        <p:spPr/>
        <p:txBody>
          <a:bodyPr/>
          <a:lstStyle/>
          <a:p>
            <a:pPr>
              <a:defRPr/>
            </a:pPr>
            <a:fld id="{9BFAA506-4B0A-47CB-B837-0D9315B88B65}" type="slidenum">
              <a:rPr lang="en-US" smtClean="0"/>
              <a:pPr>
                <a:defRPr/>
              </a:pPr>
              <a:t>44</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705456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190500" y="1360548"/>
            <a:ext cx="8763000" cy="4638675"/>
          </a:xfrm>
        </p:spPr>
        <p:txBody>
          <a:bodyPr/>
          <a:lstStyle/>
          <a:p>
            <a:r>
              <a:rPr lang="en-US" dirty="0"/>
              <a:t>Ensures that the seller’s performance meets contractual requirements</a:t>
            </a:r>
          </a:p>
          <a:p>
            <a:r>
              <a:rPr lang="en-US" dirty="0"/>
              <a:t>Contracts are legal relationships, so it is important that legal and contracting professionals be involved in writing and administering contracts</a:t>
            </a:r>
          </a:p>
          <a:p>
            <a:r>
              <a:rPr lang="en-US" dirty="0"/>
              <a:t>It is critical that project managers and team members watch for </a:t>
            </a:r>
            <a:r>
              <a:rPr lang="en-US" b="1" dirty="0"/>
              <a:t>constructive change orders</a:t>
            </a:r>
            <a:r>
              <a:rPr lang="en-US" dirty="0"/>
              <a:t>, which are oral or written acts or omissions by someone with actual or apparent authority that can be construed to have the same effect as a written change </a:t>
            </a:r>
            <a:r>
              <a:rPr lang="en-US" dirty="0" smtClean="0"/>
              <a:t>order.</a:t>
            </a:r>
            <a:endParaRPr lang="en-US" dirty="0"/>
          </a:p>
        </p:txBody>
      </p:sp>
      <p:sp>
        <p:nvSpPr>
          <p:cNvPr id="40962" name="Rectangle 2"/>
          <p:cNvSpPr>
            <a:spLocks noGrp="1" noChangeArrowheads="1"/>
          </p:cNvSpPr>
          <p:nvPr>
            <p:ph type="title"/>
          </p:nvPr>
        </p:nvSpPr>
        <p:spPr>
          <a:xfrm>
            <a:off x="381000" y="304800"/>
            <a:ext cx="8382000" cy="696913"/>
          </a:xfrm>
        </p:spPr>
        <p:txBody>
          <a:bodyPr>
            <a:normAutofit fontScale="90000"/>
          </a:bodyPr>
          <a:lstStyle/>
          <a:p>
            <a:r>
              <a:rPr lang="en-US" dirty="0" smtClean="0"/>
              <a:t>Controlling Procurements</a:t>
            </a:r>
          </a:p>
        </p:txBody>
      </p:sp>
      <p:sp>
        <p:nvSpPr>
          <p:cNvPr id="6" name="Slide Number Placeholder 5"/>
          <p:cNvSpPr>
            <a:spLocks noGrp="1"/>
          </p:cNvSpPr>
          <p:nvPr>
            <p:ph type="sldNum" sz="quarter" idx="11"/>
          </p:nvPr>
        </p:nvSpPr>
        <p:spPr/>
        <p:txBody>
          <a:bodyPr/>
          <a:lstStyle/>
          <a:p>
            <a:pPr>
              <a:defRPr/>
            </a:pPr>
            <a:fld id="{550A574B-4578-41CA-A94F-454DC323C4B8}" type="slidenum">
              <a:rPr lang="en-US" smtClean="0"/>
              <a:pPr>
                <a:defRPr/>
              </a:pPr>
              <a:t>45</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737489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5105400"/>
          </a:xfrm>
        </p:spPr>
        <p:txBody>
          <a:bodyPr/>
          <a:lstStyle/>
          <a:p>
            <a:r>
              <a:rPr lang="en-US" dirty="0" smtClean="0"/>
              <a:t>A </a:t>
            </a:r>
            <a:r>
              <a:rPr lang="en-US" dirty="0"/>
              <a:t>recent trend </a:t>
            </a:r>
            <a:r>
              <a:rPr lang="en-US" dirty="0" smtClean="0"/>
              <a:t>is </a:t>
            </a:r>
            <a:r>
              <a:rPr lang="en-US" dirty="0"/>
              <a:t>to hire people in </a:t>
            </a:r>
            <a:r>
              <a:rPr lang="en-US" dirty="0" smtClean="0"/>
              <a:t>rural areas </a:t>
            </a:r>
            <a:r>
              <a:rPr lang="en-US" dirty="0"/>
              <a:t>of the same country to perform work, often at less cost. Rural sourcing uses two </a:t>
            </a:r>
            <a:r>
              <a:rPr lang="en-US" dirty="0" smtClean="0"/>
              <a:t>simple premises</a:t>
            </a:r>
            <a:r>
              <a:rPr lang="en-US" dirty="0"/>
              <a:t>: Smaller towns need jobs, and workers there often charge 25 to 50 percent less </a:t>
            </a:r>
            <a:r>
              <a:rPr lang="en-US" dirty="0" smtClean="0"/>
              <a:t>than their </a:t>
            </a:r>
            <a:r>
              <a:rPr lang="en-US" dirty="0"/>
              <a:t>urban counterparts.</a:t>
            </a:r>
          </a:p>
          <a:p>
            <a:pPr lvl="1"/>
            <a:r>
              <a:rPr lang="en-US" dirty="0" smtClean="0"/>
              <a:t>Onshore </a:t>
            </a:r>
            <a:r>
              <a:rPr lang="en-US" dirty="0"/>
              <a:t>Technology Services recruits workers from low-paying jobs and </a:t>
            </a:r>
            <a:r>
              <a:rPr lang="en-US" dirty="0" smtClean="0"/>
              <a:t>gives them </a:t>
            </a:r>
            <a:r>
              <a:rPr lang="en-US" dirty="0"/>
              <a:t>intensive training in IT specialties. The company employs 65 people in </a:t>
            </a:r>
            <a:r>
              <a:rPr lang="en-US" dirty="0" smtClean="0"/>
              <a:t>IT centers </a:t>
            </a:r>
            <a:r>
              <a:rPr lang="en-US" dirty="0"/>
              <a:t>in the rural Missouri towns of Macon, Lebanon, and </a:t>
            </a:r>
            <a:r>
              <a:rPr lang="en-US" dirty="0" smtClean="0"/>
              <a:t>Joplin</a:t>
            </a:r>
            <a:endParaRPr lang="en-US" dirty="0"/>
          </a:p>
          <a:p>
            <a:pPr lvl="1"/>
            <a:r>
              <a:rPr lang="en-US" dirty="0" err="1" smtClean="0"/>
              <a:t>CrossUSA</a:t>
            </a:r>
            <a:r>
              <a:rPr lang="en-US" dirty="0" smtClean="0"/>
              <a:t> </a:t>
            </a:r>
            <a:r>
              <a:rPr lang="en-US" dirty="0"/>
              <a:t>recruits older IT workers who are nearing retirement and want </a:t>
            </a:r>
            <a:r>
              <a:rPr lang="en-US" dirty="0" smtClean="0"/>
              <a:t>to enjoy </a:t>
            </a:r>
            <a:r>
              <a:rPr lang="en-US" dirty="0"/>
              <a:t>a small-town quality of life. The company has 100 employees in </a:t>
            </a:r>
            <a:r>
              <a:rPr lang="en-US" dirty="0" smtClean="0"/>
              <a:t>Sebeka, Minnesota </a:t>
            </a:r>
            <a:r>
              <a:rPr lang="en-US" dirty="0"/>
              <a:t>(population 700) and Eveleth, Minnesota (population 3,000</a:t>
            </a:r>
            <a:r>
              <a:rPr lang="en-US" dirty="0" smtClean="0"/>
              <a:t>)</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46</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9115950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371600"/>
            <a:ext cx="8305800" cy="4724399"/>
          </a:xfrm>
        </p:spPr>
        <p:txBody>
          <a:bodyPr/>
          <a:lstStyle/>
          <a:p>
            <a:r>
              <a:rPr lang="en-US" dirty="0"/>
              <a:t>Changes to any part of the project need to be reviewed, approved, and documented by the same people in the same way that the original part of the plan was </a:t>
            </a:r>
            <a:r>
              <a:rPr lang="en-US" dirty="0" smtClean="0"/>
              <a:t>approved.</a:t>
            </a:r>
            <a:endParaRPr lang="en-US" dirty="0"/>
          </a:p>
          <a:p>
            <a:r>
              <a:rPr lang="en-US" dirty="0"/>
              <a:t>Evaluation of any change should include an impact analysis. How will the change affect the scope, time, cost, and quality of the goods or services being provided? </a:t>
            </a:r>
          </a:p>
          <a:p>
            <a:r>
              <a:rPr lang="en-US" dirty="0"/>
              <a:t>Changes must be documented in writing. Project team members should also document all important meetings and telephone phone </a:t>
            </a:r>
            <a:r>
              <a:rPr lang="en-US" dirty="0" smtClean="0"/>
              <a:t>calls.</a:t>
            </a:r>
            <a:endParaRPr lang="en-US" dirty="0"/>
          </a:p>
          <a:p>
            <a:pPr marL="457200" indent="-457200">
              <a:lnSpc>
                <a:spcPct val="90000"/>
              </a:lnSpc>
            </a:pPr>
            <a:endParaRPr lang="en-US" sz="2600" dirty="0" smtClean="0"/>
          </a:p>
        </p:txBody>
      </p:sp>
      <p:sp>
        <p:nvSpPr>
          <p:cNvPr id="41986" name="Rectangle 2"/>
          <p:cNvSpPr>
            <a:spLocks noGrp="1" noChangeArrowheads="1"/>
          </p:cNvSpPr>
          <p:nvPr>
            <p:ph type="title"/>
          </p:nvPr>
        </p:nvSpPr>
        <p:spPr>
          <a:xfrm>
            <a:off x="228600" y="152400"/>
            <a:ext cx="8382000" cy="1090611"/>
          </a:xfrm>
        </p:spPr>
        <p:txBody>
          <a:bodyPr>
            <a:normAutofit fontScale="90000"/>
          </a:bodyPr>
          <a:lstStyle/>
          <a:p>
            <a:r>
              <a:rPr lang="en-US" dirty="0" smtClean="0"/>
              <a:t>Suggestions for Change Control in Contracts</a:t>
            </a:r>
            <a:endParaRPr lang="en-US" sz="6000" dirty="0" smtClean="0"/>
          </a:p>
        </p:txBody>
      </p:sp>
      <p:sp>
        <p:nvSpPr>
          <p:cNvPr id="6" name="Slide Number Placeholder 5"/>
          <p:cNvSpPr>
            <a:spLocks noGrp="1"/>
          </p:cNvSpPr>
          <p:nvPr>
            <p:ph type="sldNum" sz="quarter" idx="11"/>
          </p:nvPr>
        </p:nvSpPr>
        <p:spPr/>
        <p:txBody>
          <a:bodyPr/>
          <a:lstStyle/>
          <a:p>
            <a:pPr>
              <a:defRPr/>
            </a:pPr>
            <a:fld id="{F96B980F-3402-4E3C-94E2-7FE3D52DC308}" type="slidenum">
              <a:rPr lang="en-US" smtClean="0"/>
              <a:pPr>
                <a:defRPr/>
              </a:pPr>
              <a:t>47</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4198794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07987" y="1663394"/>
            <a:ext cx="8458200" cy="4572000"/>
          </a:xfrm>
        </p:spPr>
        <p:txBody>
          <a:bodyPr/>
          <a:lstStyle/>
          <a:p>
            <a:r>
              <a:rPr lang="en-US" dirty="0"/>
              <a:t>Project managers and teams should stay closely involved to make sure the new system will meet business needs and work in an operational </a:t>
            </a:r>
            <a:r>
              <a:rPr lang="en-US" dirty="0" smtClean="0"/>
              <a:t>environment.</a:t>
            </a:r>
            <a:endParaRPr lang="en-US" dirty="0"/>
          </a:p>
          <a:p>
            <a:r>
              <a:rPr lang="en-US" dirty="0"/>
              <a:t>Have backup plans</a:t>
            </a:r>
          </a:p>
          <a:p>
            <a:r>
              <a:rPr lang="en-US" dirty="0"/>
              <a:t>Use tools and techniques, such as a contract change control system, buyer-conducted performance reviews, inspections and audits, and so on</a:t>
            </a:r>
          </a:p>
          <a:p>
            <a:endParaRPr lang="en-US" dirty="0" smtClean="0"/>
          </a:p>
        </p:txBody>
      </p:sp>
      <p:sp>
        <p:nvSpPr>
          <p:cNvPr id="43010" name="Rectangle 2"/>
          <p:cNvSpPr>
            <a:spLocks noGrp="1" noChangeArrowheads="1"/>
          </p:cNvSpPr>
          <p:nvPr>
            <p:ph type="title"/>
          </p:nvPr>
        </p:nvSpPr>
        <p:spPr/>
        <p:txBody>
          <a:bodyPr>
            <a:normAutofit fontScale="90000"/>
          </a:bodyPr>
          <a:lstStyle/>
          <a:p>
            <a:r>
              <a:rPr lang="en-US" dirty="0" smtClean="0"/>
              <a:t>Suggestions for Change Control in Contracts (cont’d)</a:t>
            </a:r>
          </a:p>
        </p:txBody>
      </p:sp>
      <p:sp>
        <p:nvSpPr>
          <p:cNvPr id="6" name="Slide Number Placeholder 5"/>
          <p:cNvSpPr>
            <a:spLocks noGrp="1"/>
          </p:cNvSpPr>
          <p:nvPr>
            <p:ph type="sldNum" sz="quarter" idx="11"/>
          </p:nvPr>
        </p:nvSpPr>
        <p:spPr/>
        <p:txBody>
          <a:bodyPr/>
          <a:lstStyle/>
          <a:p>
            <a:pPr>
              <a:defRPr/>
            </a:pPr>
            <a:fld id="{B2A571B9-1DD4-44AC-A52A-6BCC151BB728}" type="slidenum">
              <a:rPr lang="en-US" smtClean="0"/>
              <a:pPr>
                <a:defRPr/>
              </a:pPr>
              <a:t>48</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27892502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a:xfrm>
            <a:off x="457200" y="1600200"/>
            <a:ext cx="8229600" cy="4525962"/>
          </a:xfrm>
        </p:spPr>
        <p:txBody>
          <a:bodyPr/>
          <a:lstStyle/>
          <a:p>
            <a:r>
              <a:rPr lang="en-US" dirty="0" smtClean="0"/>
              <a:t>Accenture developed a list of best practices from experienced outsourcers throughout the world:</a:t>
            </a:r>
          </a:p>
          <a:p>
            <a:pPr marL="617538" lvl="1" indent="-342900">
              <a:buFont typeface="Arial" charset="0"/>
              <a:buAutoNum type="arabicPeriod"/>
            </a:pPr>
            <a:r>
              <a:rPr lang="en-US" sz="2400" dirty="0" smtClean="0"/>
              <a:t>Build in Broad Business Outcomes Early and Often</a:t>
            </a:r>
          </a:p>
          <a:p>
            <a:pPr marL="617538" lvl="1" indent="-342900">
              <a:buFont typeface="Arial" charset="0"/>
              <a:buAutoNum type="arabicPeriod"/>
            </a:pPr>
            <a:r>
              <a:rPr lang="en-US" sz="2400" dirty="0" smtClean="0"/>
              <a:t>Hire a Partner, Not Just a Provider</a:t>
            </a:r>
          </a:p>
          <a:p>
            <a:pPr marL="617538" lvl="1" indent="-342900">
              <a:buFont typeface="Arial" charset="0"/>
              <a:buAutoNum type="arabicPeriod"/>
            </a:pPr>
            <a:r>
              <a:rPr lang="en-US" sz="2400" dirty="0" smtClean="0"/>
              <a:t>It’s More Than a Contract, It’s a Business Relationship</a:t>
            </a:r>
          </a:p>
          <a:p>
            <a:pPr marL="617538" lvl="1" indent="-342900">
              <a:buFont typeface="Arial" charset="0"/>
              <a:buAutoNum type="arabicPeriod"/>
            </a:pPr>
            <a:r>
              <a:rPr lang="en-US" sz="2400" dirty="0" smtClean="0"/>
              <a:t>Leverage Gain-Sharing</a:t>
            </a:r>
          </a:p>
          <a:p>
            <a:pPr marL="617538" lvl="1" indent="-342900">
              <a:buFont typeface="Arial" charset="0"/>
              <a:buAutoNum type="arabicPeriod"/>
            </a:pPr>
            <a:r>
              <a:rPr lang="en-US" sz="2400" dirty="0" smtClean="0"/>
              <a:t>Use Active Governance</a:t>
            </a:r>
          </a:p>
          <a:p>
            <a:pPr marL="617538" lvl="1" indent="-342900">
              <a:buFont typeface="Arial" charset="0"/>
              <a:buAutoNum type="arabicPeriod"/>
            </a:pPr>
            <a:r>
              <a:rPr lang="en-US" sz="2400" dirty="0" smtClean="0"/>
              <a:t>Assign a Dedicated Executive</a:t>
            </a:r>
          </a:p>
          <a:p>
            <a:pPr marL="617538" lvl="1" indent="-342900">
              <a:buFont typeface="Arial" charset="0"/>
              <a:buAutoNum type="arabicPeriod"/>
            </a:pPr>
            <a:r>
              <a:rPr lang="en-US" sz="2400" dirty="0" smtClean="0"/>
              <a:t>Focus Relentlessly on Primary Objectives</a:t>
            </a:r>
          </a:p>
        </p:txBody>
      </p:sp>
      <p:sp>
        <p:nvSpPr>
          <p:cNvPr id="44034" name="Title 1"/>
          <p:cNvSpPr>
            <a:spLocks noGrp="1"/>
          </p:cNvSpPr>
          <p:nvPr>
            <p:ph type="title"/>
          </p:nvPr>
        </p:nvSpPr>
        <p:spPr/>
        <p:txBody>
          <a:bodyPr/>
          <a:lstStyle/>
          <a:p>
            <a:r>
              <a:rPr lang="en-US" dirty="0" smtClean="0"/>
              <a:t>Best Practice</a:t>
            </a:r>
          </a:p>
        </p:txBody>
      </p:sp>
      <p:sp>
        <p:nvSpPr>
          <p:cNvPr id="5" name="Slide Number Placeholder 4"/>
          <p:cNvSpPr>
            <a:spLocks noGrp="1"/>
          </p:cNvSpPr>
          <p:nvPr>
            <p:ph type="sldNum" sz="quarter" idx="11"/>
          </p:nvPr>
        </p:nvSpPr>
        <p:spPr/>
        <p:txBody>
          <a:bodyPr/>
          <a:lstStyle/>
          <a:p>
            <a:pPr>
              <a:defRPr/>
            </a:pPr>
            <a:fld id="{511EB067-B9DE-4210-BB4B-FBDEAABFEFCD}" type="slidenum">
              <a:rPr lang="en-US" smtClean="0"/>
              <a:pPr>
                <a:defRPr/>
              </a:pPr>
              <a:t>49</a:t>
            </a:fld>
            <a:endParaRPr lang="en-US" dirty="0"/>
          </a:p>
        </p:txBody>
      </p:sp>
      <p:sp>
        <p:nvSpPr>
          <p:cNvPr id="6"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42914321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 calcmode="lin" valueType="num">
                                      <p:cBhvr additive="base">
                                        <p:cTn id="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anim calcmode="lin" valueType="num">
                                      <p:cBhvr additive="base">
                                        <p:cTn id="13"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anim calcmode="lin" valueType="num">
                                      <p:cBhvr additive="base">
                                        <p:cTn id="19"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4035">
                                            <p:txEl>
                                              <p:pRg st="4" end="4"/>
                                            </p:txEl>
                                          </p:spTgt>
                                        </p:tgtEl>
                                        <p:attrNameLst>
                                          <p:attrName>style.visibility</p:attrName>
                                        </p:attrNameLst>
                                      </p:cBhvr>
                                      <p:to>
                                        <p:strVal val="visible"/>
                                      </p:to>
                                    </p:set>
                                    <p:anim calcmode="lin" valueType="num">
                                      <p:cBhvr additive="base">
                                        <p:cTn id="25"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4035">
                                            <p:txEl>
                                              <p:pRg st="5" end="5"/>
                                            </p:txEl>
                                          </p:spTgt>
                                        </p:tgtEl>
                                        <p:attrNameLst>
                                          <p:attrName>style.visibility</p:attrName>
                                        </p:attrNameLst>
                                      </p:cBhvr>
                                      <p:to>
                                        <p:strVal val="visible"/>
                                      </p:to>
                                    </p:set>
                                    <p:anim calcmode="lin" valueType="num">
                                      <p:cBhvr additive="base">
                                        <p:cTn id="31"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 calcmode="lin" valueType="num">
                                      <p:cBhvr additive="base">
                                        <p:cTn id="37" dur="5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40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4035">
                                            <p:txEl>
                                              <p:pRg st="7" end="7"/>
                                            </p:txEl>
                                          </p:spTgt>
                                        </p:tgtEl>
                                        <p:attrNameLst>
                                          <p:attrName>style.visibility</p:attrName>
                                        </p:attrNameLst>
                                      </p:cBhvr>
                                      <p:to>
                                        <p:strVal val="visible"/>
                                      </p:to>
                                    </p:set>
                                    <p:anim calcmode="lin" valueType="num">
                                      <p:cBhvr additive="base">
                                        <p:cTn id="43" dur="5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40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risk ________ is a document that contains results of various risk management processes, and is often displayed in a table or spreadsheet format.  (management plan, register, breakdown structure, probability/impact matrix)</a:t>
            </a:r>
          </a:p>
          <a:p>
            <a:r>
              <a:rPr lang="en-US" dirty="0" smtClean="0"/>
              <a:t>_________ are indicators or symptoms of actual risk events, such as a cost overrun on early activities being a symptom activities of poor cost estimates.  (Probabilities, Impacts, Watch list items, Triggers)</a:t>
            </a:r>
            <a:endParaRPr lang="en-US" dirty="0"/>
          </a:p>
        </p:txBody>
      </p:sp>
      <p:sp>
        <p:nvSpPr>
          <p:cNvPr id="3" name="Title 2"/>
          <p:cNvSpPr>
            <a:spLocks noGrp="1"/>
          </p:cNvSpPr>
          <p:nvPr>
            <p:ph type="title"/>
          </p:nvPr>
        </p:nvSpPr>
        <p:spPr/>
        <p:txBody>
          <a:bodyPr/>
          <a:lstStyle/>
          <a:p>
            <a:r>
              <a:rPr lang="en-US" dirty="0" smtClean="0"/>
              <a:t>Recitation over Risk, </a:t>
            </a:r>
            <a:r>
              <a:rPr lang="en-US" dirty="0" err="1" smtClean="0"/>
              <a:t>Ch</a:t>
            </a:r>
            <a:r>
              <a:rPr lang="en-US" dirty="0" smtClean="0"/>
              <a:t> 11</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5</a:t>
            </a:fld>
            <a:endParaRPr lang="en-US" dirty="0"/>
          </a:p>
        </p:txBody>
      </p:sp>
    </p:spTree>
    <p:extLst>
      <p:ext uri="{BB962C8B-B14F-4D97-AF65-F5344CB8AC3E}">
        <p14:creationId xmlns:p14="http://schemas.microsoft.com/office/powerpoint/2010/main" val="42846987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371600"/>
            <a:ext cx="8458200" cy="4572000"/>
          </a:xfrm>
        </p:spPr>
        <p:txBody>
          <a:bodyPr/>
          <a:lstStyle/>
          <a:p>
            <a:r>
              <a:rPr lang="en-US" dirty="0"/>
              <a:t>Involves completing and settling contracts and resolving any open items</a:t>
            </a:r>
          </a:p>
          <a:p>
            <a:r>
              <a:rPr lang="en-US" dirty="0"/>
              <a:t>The project team should:</a:t>
            </a:r>
          </a:p>
          <a:p>
            <a:pPr marL="603250" lvl="2" indent="-255588">
              <a:spcBef>
                <a:spcPts val="400"/>
              </a:spcBef>
              <a:buSzPct val="68000"/>
              <a:buFont typeface="Wingdings 3" pitchFamily="18" charset="2"/>
              <a:buChar char=""/>
            </a:pPr>
            <a:r>
              <a:rPr lang="en-US" sz="2500" dirty="0"/>
              <a:t>Determine if all work was completed correctly and satisfactorily</a:t>
            </a:r>
          </a:p>
          <a:p>
            <a:pPr marL="603250" lvl="2" indent="-255588">
              <a:spcBef>
                <a:spcPts val="400"/>
              </a:spcBef>
              <a:buSzPct val="68000"/>
              <a:buFont typeface="Wingdings 3" pitchFamily="18" charset="2"/>
              <a:buChar char=""/>
            </a:pPr>
            <a:r>
              <a:rPr lang="en-US" sz="2500" dirty="0"/>
              <a:t>Update records to reflect final results</a:t>
            </a:r>
          </a:p>
          <a:p>
            <a:pPr marL="603250" lvl="2" indent="-255588">
              <a:spcBef>
                <a:spcPts val="400"/>
              </a:spcBef>
              <a:buSzPct val="68000"/>
              <a:buFont typeface="Wingdings 3" pitchFamily="18" charset="2"/>
              <a:buChar char=""/>
            </a:pPr>
            <a:r>
              <a:rPr lang="en-US" sz="2500" dirty="0"/>
              <a:t>Archive information for future use</a:t>
            </a:r>
          </a:p>
          <a:p>
            <a:r>
              <a:rPr lang="en-US" dirty="0"/>
              <a:t>The contract itself should include requirements for formal acceptance and </a:t>
            </a:r>
            <a:r>
              <a:rPr lang="en-US" dirty="0" smtClean="0"/>
              <a:t>closure.</a:t>
            </a:r>
            <a:endParaRPr lang="en-US" dirty="0"/>
          </a:p>
        </p:txBody>
      </p:sp>
      <p:sp>
        <p:nvSpPr>
          <p:cNvPr id="45058" name="Rectangle 2"/>
          <p:cNvSpPr>
            <a:spLocks noGrp="1" noChangeArrowheads="1"/>
          </p:cNvSpPr>
          <p:nvPr>
            <p:ph type="title"/>
          </p:nvPr>
        </p:nvSpPr>
        <p:spPr>
          <a:xfrm>
            <a:off x="381000" y="274638"/>
            <a:ext cx="8305800" cy="868362"/>
          </a:xfrm>
        </p:spPr>
        <p:txBody>
          <a:bodyPr/>
          <a:lstStyle/>
          <a:p>
            <a:r>
              <a:rPr lang="en-US" dirty="0" smtClean="0"/>
              <a:t>Closing Procurements</a:t>
            </a:r>
          </a:p>
        </p:txBody>
      </p:sp>
      <p:sp>
        <p:nvSpPr>
          <p:cNvPr id="6" name="Slide Number Placeholder 5"/>
          <p:cNvSpPr>
            <a:spLocks noGrp="1"/>
          </p:cNvSpPr>
          <p:nvPr>
            <p:ph type="sldNum" sz="quarter" idx="11"/>
          </p:nvPr>
        </p:nvSpPr>
        <p:spPr/>
        <p:txBody>
          <a:bodyPr/>
          <a:lstStyle/>
          <a:p>
            <a:pPr>
              <a:defRPr/>
            </a:pPr>
            <a:fld id="{F4242A53-61F3-489D-84B9-2DA17E6ABBE8}" type="slidenum">
              <a:rPr lang="en-US" smtClean="0"/>
              <a:pPr>
                <a:defRPr/>
              </a:pPr>
              <a:t>50</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13673012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 calcmode="lin" valueType="num">
                                      <p:cBhvr additive="base">
                                        <p:cTn id="17" dur="500" fill="hold"/>
                                        <p:tgtEl>
                                          <p:spTgt spid="4505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anim calcmode="lin" valueType="num">
                                      <p:cBhvr additive="base">
                                        <p:cTn id="23" dur="500" fill="hold"/>
                                        <p:tgtEl>
                                          <p:spTgt spid="4505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45059">
                                            <p:txEl>
                                              <p:pRg st="4" end="4"/>
                                            </p:txEl>
                                          </p:spTgt>
                                        </p:tgtEl>
                                        <p:attrNameLst>
                                          <p:attrName>style.visibility</p:attrName>
                                        </p:attrNameLst>
                                      </p:cBhvr>
                                      <p:to>
                                        <p:strVal val="visible"/>
                                      </p:to>
                                    </p:set>
                                    <p:anim calcmode="lin" valueType="num">
                                      <p:cBhvr additive="base">
                                        <p:cTn id="29" dur="500" fill="hold"/>
                                        <p:tgtEl>
                                          <p:spTgt spid="45059">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45059">
                                            <p:txEl>
                                              <p:pRg st="5" end="5"/>
                                            </p:txEl>
                                          </p:spTgt>
                                        </p:tgtEl>
                                        <p:attrNameLst>
                                          <p:attrName>style.visibility</p:attrName>
                                        </p:attrNameLst>
                                      </p:cBhvr>
                                      <p:to>
                                        <p:strVal val="visible"/>
                                      </p:to>
                                    </p:set>
                                    <p:anim calcmode="lin" valueType="num">
                                      <p:cBhvr additive="base">
                                        <p:cTn id="35" dur="500" fill="hold"/>
                                        <p:tgtEl>
                                          <p:spTgt spid="45059">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50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r>
              <a:rPr lang="en-US" dirty="0"/>
              <a:t>Procurement audits identify lessons learned in the procurement </a:t>
            </a:r>
            <a:r>
              <a:rPr lang="en-US" dirty="0" smtClean="0"/>
              <a:t>process.</a:t>
            </a:r>
            <a:endParaRPr lang="en-US" dirty="0"/>
          </a:p>
          <a:p>
            <a:r>
              <a:rPr lang="en-US" dirty="0"/>
              <a:t>Negotiated settlements help close contracts more </a:t>
            </a:r>
            <a:r>
              <a:rPr lang="en-US" dirty="0" smtClean="0"/>
              <a:t>smoothly.</a:t>
            </a:r>
            <a:endParaRPr lang="en-US" dirty="0"/>
          </a:p>
          <a:p>
            <a:r>
              <a:rPr lang="en-US" dirty="0"/>
              <a:t>A records management system provides the ability to easily organize, find, and archive procurement-related </a:t>
            </a:r>
            <a:r>
              <a:rPr lang="en-US" dirty="0" smtClean="0"/>
              <a:t>documents.</a:t>
            </a:r>
            <a:endParaRPr lang="en-US" dirty="0"/>
          </a:p>
        </p:txBody>
      </p:sp>
      <p:sp>
        <p:nvSpPr>
          <p:cNvPr id="46082" name="Rectangle 2"/>
          <p:cNvSpPr>
            <a:spLocks noGrp="1" noChangeArrowheads="1"/>
          </p:cNvSpPr>
          <p:nvPr>
            <p:ph type="title"/>
          </p:nvPr>
        </p:nvSpPr>
        <p:spPr/>
        <p:txBody>
          <a:bodyPr>
            <a:normAutofit fontScale="90000"/>
          </a:bodyPr>
          <a:lstStyle/>
          <a:p>
            <a:r>
              <a:rPr lang="en-US" dirty="0" smtClean="0"/>
              <a:t>Tools to Assist in Contract Closure</a:t>
            </a:r>
          </a:p>
        </p:txBody>
      </p:sp>
      <p:sp>
        <p:nvSpPr>
          <p:cNvPr id="6" name="Slide Number Placeholder 5"/>
          <p:cNvSpPr>
            <a:spLocks noGrp="1"/>
          </p:cNvSpPr>
          <p:nvPr>
            <p:ph type="sldNum" sz="quarter" idx="11"/>
          </p:nvPr>
        </p:nvSpPr>
        <p:spPr/>
        <p:txBody>
          <a:bodyPr/>
          <a:lstStyle/>
          <a:p>
            <a:pPr>
              <a:defRPr/>
            </a:pPr>
            <a:fld id="{AB41D879-114A-46FD-8B23-AACD62191462}" type="slidenum">
              <a:rPr lang="en-US" smtClean="0"/>
              <a:pPr>
                <a:defRPr/>
              </a:pPr>
              <a:t>51</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0730415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4800" y="1143000"/>
            <a:ext cx="8491538" cy="4800600"/>
          </a:xfrm>
        </p:spPr>
        <p:txBody>
          <a:bodyPr/>
          <a:lstStyle/>
          <a:p>
            <a:pPr marL="1370013" lvl="2" algn="just">
              <a:lnSpc>
                <a:spcPct val="90000"/>
              </a:lnSpc>
              <a:buFont typeface="Wingdings" pitchFamily="2" charset="2"/>
              <a:buNone/>
            </a:pPr>
            <a:endParaRPr lang="en-US" dirty="0" smtClean="0"/>
          </a:p>
          <a:p>
            <a:pPr marL="457200" indent="-457200"/>
            <a:r>
              <a:rPr lang="en-US" dirty="0" smtClean="0"/>
              <a:t>Word processing software helps write proposals and contracts, spreadsheets help evaluate suppliers, databases help track suppliers, and presentation software helps present procurement-related information.</a:t>
            </a:r>
          </a:p>
          <a:p>
            <a:pPr marL="457200" indent="-457200"/>
            <a:r>
              <a:rPr lang="en-US" dirty="0" smtClean="0"/>
              <a:t>E-procurement software does many procurement functions electronically.</a:t>
            </a:r>
          </a:p>
          <a:p>
            <a:pPr marL="457200" indent="-457200"/>
            <a:r>
              <a:rPr lang="en-US" dirty="0" smtClean="0"/>
              <a:t>Organizations also use other Internet tools to find information on suppliers or auction goods and services.</a:t>
            </a:r>
          </a:p>
        </p:txBody>
      </p:sp>
      <p:sp>
        <p:nvSpPr>
          <p:cNvPr id="47106" name="Rectangle 2"/>
          <p:cNvSpPr>
            <a:spLocks noGrp="1" noChangeArrowheads="1"/>
          </p:cNvSpPr>
          <p:nvPr>
            <p:ph type="title"/>
          </p:nvPr>
        </p:nvSpPr>
        <p:spPr>
          <a:xfrm>
            <a:off x="484187" y="373063"/>
            <a:ext cx="8382000" cy="990600"/>
          </a:xfrm>
        </p:spPr>
        <p:txBody>
          <a:bodyPr>
            <a:normAutofit fontScale="90000"/>
          </a:bodyPr>
          <a:lstStyle/>
          <a:p>
            <a:r>
              <a:rPr lang="en-US" dirty="0" smtClean="0"/>
              <a:t>Using Software to Assist in Project Procurement Management</a:t>
            </a:r>
          </a:p>
        </p:txBody>
      </p:sp>
      <p:sp>
        <p:nvSpPr>
          <p:cNvPr id="6" name="Slide Number Placeholder 5"/>
          <p:cNvSpPr>
            <a:spLocks noGrp="1"/>
          </p:cNvSpPr>
          <p:nvPr>
            <p:ph type="sldNum" sz="quarter" idx="11"/>
          </p:nvPr>
        </p:nvSpPr>
        <p:spPr/>
        <p:txBody>
          <a:bodyPr/>
          <a:lstStyle/>
          <a:p>
            <a:pPr>
              <a:defRPr/>
            </a:pPr>
            <a:fld id="{149E6F69-9A15-411D-859F-F2C2F66DEA6D}" type="slidenum">
              <a:rPr lang="en-US" smtClean="0"/>
              <a:pPr>
                <a:defRPr/>
              </a:pPr>
              <a:t>52</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406381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r>
              <a:rPr lang="en-US" dirty="0" smtClean="0"/>
              <a:t>Project procurement management involves acquiring goods and services for a project from outside the performing organization</a:t>
            </a:r>
          </a:p>
          <a:p>
            <a:r>
              <a:rPr lang="en-US" dirty="0" smtClean="0"/>
              <a:t>Processes include:</a:t>
            </a:r>
          </a:p>
          <a:p>
            <a:pPr lvl="1"/>
            <a:r>
              <a:rPr lang="en-US" dirty="0" smtClean="0"/>
              <a:t>Plan procurement management</a:t>
            </a:r>
          </a:p>
          <a:p>
            <a:pPr lvl="1"/>
            <a:r>
              <a:rPr lang="en-US" dirty="0" smtClean="0"/>
              <a:t>Conduct procurements</a:t>
            </a:r>
          </a:p>
          <a:p>
            <a:pPr lvl="1"/>
            <a:r>
              <a:rPr lang="en-US" dirty="0" smtClean="0"/>
              <a:t>Control procurements</a:t>
            </a:r>
          </a:p>
          <a:p>
            <a:pPr lvl="1"/>
            <a:r>
              <a:rPr lang="en-US" dirty="0" smtClean="0"/>
              <a:t>Close procurements</a:t>
            </a:r>
          </a:p>
        </p:txBody>
      </p:sp>
      <p:sp>
        <p:nvSpPr>
          <p:cNvPr id="48130" name="Rectangle 2"/>
          <p:cNvSpPr>
            <a:spLocks noGrp="1" noChangeArrowheads="1"/>
          </p:cNvSpPr>
          <p:nvPr>
            <p:ph type="title"/>
          </p:nvPr>
        </p:nvSpPr>
        <p:spPr/>
        <p:txBody>
          <a:bodyPr/>
          <a:lstStyle/>
          <a:p>
            <a:r>
              <a:rPr lang="en-US" dirty="0" smtClean="0"/>
              <a:t>Chapter Summary</a:t>
            </a:r>
          </a:p>
        </p:txBody>
      </p:sp>
      <p:sp>
        <p:nvSpPr>
          <p:cNvPr id="6" name="Slide Number Placeholder 5"/>
          <p:cNvSpPr>
            <a:spLocks noGrp="1"/>
          </p:cNvSpPr>
          <p:nvPr>
            <p:ph type="sldNum" sz="quarter" idx="11"/>
          </p:nvPr>
        </p:nvSpPr>
        <p:spPr/>
        <p:txBody>
          <a:bodyPr/>
          <a:lstStyle/>
          <a:p>
            <a:pPr>
              <a:defRPr/>
            </a:pPr>
            <a:fld id="{1799F226-AC1A-4839-B9C3-156A3BD8E8B9}" type="slidenum">
              <a:rPr lang="en-US" smtClean="0"/>
              <a:pPr>
                <a:defRPr/>
              </a:pPr>
              <a:t>53</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33363439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Suppose there is a 30 percent chance that you will lose $10,000 and a 70 percent chance that you will earn $100,000 on a particular project.  What is the project’s EMV (Expected Monetary Value)?    (-$30,000; $70,000; $100,000; $67,000; -$70,000 or none of these)</a:t>
            </a:r>
            <a:endParaRPr lang="en-US" dirty="0"/>
          </a:p>
        </p:txBody>
      </p:sp>
      <p:sp>
        <p:nvSpPr>
          <p:cNvPr id="3" name="Title 2"/>
          <p:cNvSpPr>
            <a:spLocks noGrp="1"/>
          </p:cNvSpPr>
          <p:nvPr>
            <p:ph type="title"/>
          </p:nvPr>
        </p:nvSpPr>
        <p:spPr/>
        <p:txBody>
          <a:bodyPr/>
          <a:lstStyle/>
          <a:p>
            <a:r>
              <a:rPr lang="en-US" dirty="0" smtClean="0"/>
              <a:t>Recitation on Risk, Ch. 11</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6</a:t>
            </a:fld>
            <a:endParaRPr lang="en-US" dirty="0"/>
          </a:p>
        </p:txBody>
      </p:sp>
    </p:spTree>
    <p:extLst>
      <p:ext uri="{BB962C8B-B14F-4D97-AF65-F5344CB8AC3E}">
        <p14:creationId xmlns:p14="http://schemas.microsoft.com/office/powerpoint/2010/main" val="11370620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3400" dirty="0">
                <a:solidFill>
                  <a:srgbClr val="FF0000"/>
                </a:solidFill>
              </a:rPr>
              <a:t>Risk avoidance</a:t>
            </a:r>
          </a:p>
          <a:p>
            <a:pPr lvl="8"/>
            <a:r>
              <a:rPr lang="en-US" sz="2400" dirty="0"/>
              <a:t>Just use the old </a:t>
            </a:r>
            <a:r>
              <a:rPr lang="en-US" sz="2400" dirty="0" smtClean="0"/>
              <a:t>system; don’t do anything</a:t>
            </a:r>
            <a:endParaRPr lang="en-US" sz="2400" dirty="0"/>
          </a:p>
          <a:p>
            <a:pPr lvl="1"/>
            <a:r>
              <a:rPr lang="en-US" sz="3400" dirty="0">
                <a:solidFill>
                  <a:srgbClr val="FF0000"/>
                </a:solidFill>
              </a:rPr>
              <a:t>Risk acceptance</a:t>
            </a:r>
          </a:p>
          <a:p>
            <a:pPr lvl="8"/>
            <a:r>
              <a:rPr lang="en-US" sz="2400" dirty="0"/>
              <a:t>Have a backup or contingency plan</a:t>
            </a:r>
          </a:p>
          <a:p>
            <a:pPr lvl="1"/>
            <a:r>
              <a:rPr lang="en-US" sz="3400" dirty="0">
                <a:solidFill>
                  <a:srgbClr val="FF0000"/>
                </a:solidFill>
              </a:rPr>
              <a:t>Risk transference</a:t>
            </a:r>
          </a:p>
          <a:p>
            <a:pPr lvl="8"/>
            <a:r>
              <a:rPr lang="en-US" sz="2400" dirty="0"/>
              <a:t>Purchase insurance or a warranty</a:t>
            </a:r>
          </a:p>
          <a:p>
            <a:pPr lvl="1"/>
            <a:r>
              <a:rPr lang="en-US" sz="3400" dirty="0">
                <a:solidFill>
                  <a:srgbClr val="FF0000"/>
                </a:solidFill>
              </a:rPr>
              <a:t>Risk mitigation</a:t>
            </a:r>
          </a:p>
          <a:p>
            <a:pPr lvl="8"/>
            <a:r>
              <a:rPr lang="en-US" sz="2400" dirty="0"/>
              <a:t>Reduce the impact or the probability of       			occurrence</a:t>
            </a:r>
          </a:p>
          <a:p>
            <a:endParaRPr lang="en-US" dirty="0"/>
          </a:p>
        </p:txBody>
      </p:sp>
      <p:sp>
        <p:nvSpPr>
          <p:cNvPr id="3" name="Title 2"/>
          <p:cNvSpPr>
            <a:spLocks noGrp="1"/>
          </p:cNvSpPr>
          <p:nvPr>
            <p:ph type="title"/>
          </p:nvPr>
        </p:nvSpPr>
        <p:spPr/>
        <p:txBody>
          <a:bodyPr>
            <a:normAutofit fontScale="90000"/>
          </a:bodyPr>
          <a:lstStyle/>
          <a:p>
            <a:r>
              <a:rPr lang="en-US" dirty="0" smtClean="0"/>
              <a:t>Recitation—Name four risk responses for negative risks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7</a:t>
            </a:fld>
            <a:endParaRPr lang="en-US" dirty="0"/>
          </a:p>
        </p:txBody>
      </p:sp>
    </p:spTree>
    <p:extLst>
      <p:ext uri="{BB962C8B-B14F-4D97-AF65-F5344CB8AC3E}">
        <p14:creationId xmlns:p14="http://schemas.microsoft.com/office/powerpoint/2010/main" val="3826816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700" dirty="0">
                <a:solidFill>
                  <a:srgbClr val="FF0000"/>
                </a:solidFill>
              </a:rPr>
              <a:t>Risk exploitation</a:t>
            </a:r>
          </a:p>
          <a:p>
            <a:pPr lvl="2"/>
            <a:r>
              <a:rPr lang="en-US" sz="2900" b="1" dirty="0">
                <a:solidFill>
                  <a:srgbClr val="0070C0"/>
                </a:solidFill>
              </a:rPr>
              <a:t>Focus on the upside potential</a:t>
            </a:r>
          </a:p>
          <a:p>
            <a:r>
              <a:rPr lang="en-US" sz="3700" dirty="0">
                <a:solidFill>
                  <a:srgbClr val="FF0000"/>
                </a:solidFill>
              </a:rPr>
              <a:t>Risk sharing</a:t>
            </a:r>
          </a:p>
          <a:p>
            <a:pPr lvl="2"/>
            <a:r>
              <a:rPr lang="en-US" sz="2900" b="1" dirty="0">
                <a:solidFill>
                  <a:srgbClr val="0070C0"/>
                </a:solidFill>
              </a:rPr>
              <a:t>Find a partner to share with</a:t>
            </a:r>
          </a:p>
          <a:p>
            <a:r>
              <a:rPr lang="en-US" sz="3700" dirty="0">
                <a:solidFill>
                  <a:srgbClr val="FF0000"/>
                </a:solidFill>
              </a:rPr>
              <a:t>Risk enhancement</a:t>
            </a:r>
          </a:p>
          <a:p>
            <a:pPr lvl="2"/>
            <a:r>
              <a:rPr lang="en-US" sz="2900" b="1" dirty="0">
                <a:solidFill>
                  <a:srgbClr val="0070C0"/>
                </a:solidFill>
              </a:rPr>
              <a:t>Increase the upside potential</a:t>
            </a:r>
          </a:p>
          <a:p>
            <a:r>
              <a:rPr lang="en-US" sz="3700" dirty="0">
                <a:solidFill>
                  <a:srgbClr val="FF0000"/>
                </a:solidFill>
              </a:rPr>
              <a:t>Risk acceptance</a:t>
            </a:r>
          </a:p>
          <a:p>
            <a:pPr lvl="2"/>
            <a:r>
              <a:rPr lang="en-US" sz="2900" b="1" dirty="0">
                <a:solidFill>
                  <a:srgbClr val="0070C0"/>
                </a:solidFill>
              </a:rPr>
              <a:t>Run with the risk</a:t>
            </a:r>
          </a:p>
          <a:p>
            <a:endParaRPr lang="en-US" dirty="0"/>
          </a:p>
        </p:txBody>
      </p:sp>
      <p:sp>
        <p:nvSpPr>
          <p:cNvPr id="3" name="Title 2"/>
          <p:cNvSpPr>
            <a:spLocks noGrp="1"/>
          </p:cNvSpPr>
          <p:nvPr>
            <p:ph type="title"/>
          </p:nvPr>
        </p:nvSpPr>
        <p:spPr/>
        <p:txBody>
          <a:bodyPr>
            <a:normAutofit fontScale="90000"/>
          </a:bodyPr>
          <a:lstStyle/>
          <a:p>
            <a:r>
              <a:rPr lang="en-US" dirty="0"/>
              <a:t>Recitation—Name four risk responses for </a:t>
            </a:r>
            <a:r>
              <a:rPr lang="en-US" dirty="0" smtClean="0"/>
              <a:t>positive </a:t>
            </a:r>
            <a:r>
              <a:rPr lang="en-US" dirty="0"/>
              <a:t>risks</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073FC353-7A19-4BA9-B4BA-8F87B33A8D50}" type="slidenum">
              <a:rPr lang="en-US" smtClean="0"/>
              <a:pPr>
                <a:defRPr/>
              </a:pPr>
              <a:t>8</a:t>
            </a:fld>
            <a:endParaRPr lang="en-US" dirty="0"/>
          </a:p>
        </p:txBody>
      </p:sp>
    </p:spTree>
    <p:extLst>
      <p:ext uri="{BB962C8B-B14F-4D97-AF65-F5344CB8AC3E}">
        <p14:creationId xmlns:p14="http://schemas.microsoft.com/office/powerpoint/2010/main" val="3351519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143000"/>
            <a:ext cx="8534400" cy="5257800"/>
          </a:xfrm>
        </p:spPr>
        <p:txBody>
          <a:bodyPr/>
          <a:lstStyle/>
          <a:p>
            <a:r>
              <a:rPr lang="en-US" dirty="0" smtClean="0"/>
              <a:t>Understand </a:t>
            </a:r>
            <a:r>
              <a:rPr lang="en-US" dirty="0"/>
              <a:t>the importance of project procurement management and </a:t>
            </a:r>
            <a:r>
              <a:rPr lang="en-US" dirty="0" smtClean="0"/>
              <a:t>the increasing </a:t>
            </a:r>
            <a:r>
              <a:rPr lang="en-US" dirty="0"/>
              <a:t>use of outsourcing for information technology (IT) projects</a:t>
            </a:r>
          </a:p>
          <a:p>
            <a:r>
              <a:rPr lang="en-US" dirty="0" smtClean="0"/>
              <a:t>Describe </a:t>
            </a:r>
            <a:r>
              <a:rPr lang="en-US" dirty="0"/>
              <a:t>the work involved in planning procurements for projects, </a:t>
            </a:r>
            <a:r>
              <a:rPr lang="en-US" dirty="0" smtClean="0"/>
              <a:t>including determining </a:t>
            </a:r>
            <a:r>
              <a:rPr lang="en-US" dirty="0"/>
              <a:t>the proper type of contract to use and preparing a </a:t>
            </a:r>
            <a:r>
              <a:rPr lang="en-US" dirty="0" smtClean="0"/>
              <a:t>procurement management </a:t>
            </a:r>
            <a:r>
              <a:rPr lang="en-US" dirty="0"/>
              <a:t>plan, statement of work, source selection </a:t>
            </a:r>
            <a:r>
              <a:rPr lang="en-US" dirty="0" smtClean="0"/>
              <a:t>criteria, and </a:t>
            </a:r>
            <a:r>
              <a:rPr lang="en-US" dirty="0"/>
              <a:t>make-or-buy analysis</a:t>
            </a:r>
          </a:p>
          <a:p>
            <a:r>
              <a:rPr lang="en-US" dirty="0" smtClean="0"/>
              <a:t>Discuss </a:t>
            </a:r>
            <a:r>
              <a:rPr lang="en-US" dirty="0"/>
              <a:t>how to conduct procurements and strategies </a:t>
            </a:r>
            <a:r>
              <a:rPr lang="en-US" dirty="0" smtClean="0"/>
              <a:t>for </a:t>
            </a:r>
            <a:r>
              <a:rPr lang="en-US" dirty="0"/>
              <a:t>obtaining </a:t>
            </a:r>
            <a:r>
              <a:rPr lang="en-US" dirty="0" smtClean="0"/>
              <a:t>seller responses</a:t>
            </a:r>
            <a:r>
              <a:rPr lang="en-US" dirty="0"/>
              <a:t>, selecting sellers, and awarding contracts</a:t>
            </a:r>
          </a:p>
        </p:txBody>
      </p:sp>
      <p:sp>
        <p:nvSpPr>
          <p:cNvPr id="11266" name="Rectangle 2"/>
          <p:cNvSpPr>
            <a:spLocks noGrp="1" noChangeArrowheads="1"/>
          </p:cNvSpPr>
          <p:nvPr>
            <p:ph type="title"/>
          </p:nvPr>
        </p:nvSpPr>
        <p:spPr>
          <a:xfrm>
            <a:off x="381000" y="274638"/>
            <a:ext cx="8305800" cy="715962"/>
          </a:xfrm>
        </p:spPr>
        <p:txBody>
          <a:bodyPr>
            <a:normAutofit fontScale="90000"/>
          </a:bodyPr>
          <a:lstStyle/>
          <a:p>
            <a:r>
              <a:rPr lang="en-US" dirty="0" smtClean="0"/>
              <a:t>Learning Objectives</a:t>
            </a:r>
          </a:p>
        </p:txBody>
      </p:sp>
      <p:sp>
        <p:nvSpPr>
          <p:cNvPr id="6" name="Slide Number Placeholder 5"/>
          <p:cNvSpPr>
            <a:spLocks noGrp="1"/>
          </p:cNvSpPr>
          <p:nvPr>
            <p:ph type="sldNum" sz="quarter" idx="11"/>
          </p:nvPr>
        </p:nvSpPr>
        <p:spPr/>
        <p:txBody>
          <a:bodyPr/>
          <a:lstStyle/>
          <a:p>
            <a:pPr>
              <a:defRPr/>
            </a:pPr>
            <a:fld id="{98D96AA7-941A-420E-831A-26CA3BA2859A}" type="slidenum">
              <a:rPr lang="en-US" smtClean="0"/>
              <a:pPr>
                <a:defRPr/>
              </a:pPr>
              <a:t>9</a:t>
            </a:fld>
            <a:endParaRPr lang="en-US" dirty="0"/>
          </a:p>
        </p:txBody>
      </p:sp>
      <p:sp>
        <p:nvSpPr>
          <p:cNvPr id="7" name="Footer Placeholder 3"/>
          <p:cNvSpPr>
            <a:spLocks noGrp="1"/>
          </p:cNvSpPr>
          <p:nvPr>
            <p:ph type="ftr" sz="quarter" idx="10"/>
          </p:nvPr>
        </p:nvSpPr>
        <p:spPr>
          <a:xfrm>
            <a:off x="0" y="6492875"/>
            <a:ext cx="2590800" cy="365125"/>
          </a:xfrm>
        </p:spPr>
        <p:txBody>
          <a:bodyPr/>
          <a:lstStyle/>
          <a:p>
            <a:pPr>
              <a:defRPr/>
            </a:pPr>
            <a:r>
              <a:rPr lang="en-US" dirty="0" smtClean="0"/>
              <a:t>Information Technology Project Management, Eighth Edition</a:t>
            </a:r>
            <a:endParaRPr lang="en-US" dirty="0"/>
          </a:p>
        </p:txBody>
      </p:sp>
    </p:spTree>
    <p:extLst>
      <p:ext uri="{BB962C8B-B14F-4D97-AF65-F5344CB8AC3E}">
        <p14:creationId xmlns:p14="http://schemas.microsoft.com/office/powerpoint/2010/main" val="9667168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5720</TotalTime>
  <Words>3867</Words>
  <Application>Microsoft Office PowerPoint</Application>
  <PresentationFormat>On-screen Show (4:3)</PresentationFormat>
  <Paragraphs>374</Paragraphs>
  <Slides>53</Slides>
  <Notes>6</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Custom Design</vt:lpstr>
      <vt:lpstr>Theme1</vt:lpstr>
      <vt:lpstr>Chapter 12: Project Procurement Management</vt:lpstr>
      <vt:lpstr>Recitation over Risk, Ch. 11</vt:lpstr>
      <vt:lpstr>Recitation—Soft Competencies</vt:lpstr>
      <vt:lpstr>Recitation over Risk, Ch. 11</vt:lpstr>
      <vt:lpstr>Recitation over Risk, Ch 11</vt:lpstr>
      <vt:lpstr>Recitation on Risk, Ch. 11</vt:lpstr>
      <vt:lpstr>Recitation—Name four risk responses for negative risks</vt:lpstr>
      <vt:lpstr>Recitation—Name four risk responses for positive risks</vt:lpstr>
      <vt:lpstr>Learning Objectives</vt:lpstr>
      <vt:lpstr>Learning Objectives (cont’d)</vt:lpstr>
      <vt:lpstr>Importance of Project Procurement Management</vt:lpstr>
      <vt:lpstr>Debates on Outsourcing</vt:lpstr>
      <vt:lpstr>Your Federal Gov and its deficits</vt:lpstr>
      <vt:lpstr>Here is what the Federal Gov. can do?</vt:lpstr>
      <vt:lpstr>IT Outsourcing Market Continues to Grow</vt:lpstr>
      <vt:lpstr>Why Outsource?</vt:lpstr>
      <vt:lpstr>Why not outsource?</vt:lpstr>
      <vt:lpstr>Buyer vs. Seller</vt:lpstr>
      <vt:lpstr>Outsourcing vs. Offshoring</vt:lpstr>
      <vt:lpstr>Contracts</vt:lpstr>
      <vt:lpstr>What Went Wrong?</vt:lpstr>
      <vt:lpstr>Project Procurement Management Processes</vt:lpstr>
      <vt:lpstr>Figure 12-1. Project Procurement Management Summary</vt:lpstr>
      <vt:lpstr>Plan Procurement Management</vt:lpstr>
      <vt:lpstr>What Went Right?</vt:lpstr>
      <vt:lpstr>Types of Contracts</vt:lpstr>
      <vt:lpstr>Point of Total Assumption</vt:lpstr>
      <vt:lpstr>Cost Reimbursable Contracts</vt:lpstr>
      <vt:lpstr>Figure 12-2. Contract Types Versus Risk</vt:lpstr>
      <vt:lpstr>Media Snapshot</vt:lpstr>
      <vt:lpstr>Contract Clauses</vt:lpstr>
      <vt:lpstr>Tools and Techniques for Planning Purchases and Acquisitions</vt:lpstr>
      <vt:lpstr>Make-or-Buy Example</vt:lpstr>
      <vt:lpstr>Make-or Buy Solution</vt:lpstr>
      <vt:lpstr>Procurement Management Plan</vt:lpstr>
      <vt:lpstr>Contract Statement of Work (SOW)</vt:lpstr>
      <vt:lpstr>Figure 12-3. Statement of Work (SOW) Template</vt:lpstr>
      <vt:lpstr>Procurement Documents</vt:lpstr>
      <vt:lpstr>Figure 12-4. Request for Proposal (RFP) Template</vt:lpstr>
      <vt:lpstr>Source Selection Criteria</vt:lpstr>
      <vt:lpstr>Conducting Procurements</vt:lpstr>
      <vt:lpstr>Approaches for Procurement</vt:lpstr>
      <vt:lpstr>Figure 12-5. Sample Proposal Evaluation Sheet</vt:lpstr>
      <vt:lpstr>Seller Selection</vt:lpstr>
      <vt:lpstr>Controlling Procurements</vt:lpstr>
      <vt:lpstr>Global Issues</vt:lpstr>
      <vt:lpstr>Suggestions for Change Control in Contracts</vt:lpstr>
      <vt:lpstr>Suggestions for Change Control in Contracts (cont’d)</vt:lpstr>
      <vt:lpstr>Best Practice</vt:lpstr>
      <vt:lpstr>Closing Procurements</vt:lpstr>
      <vt:lpstr>Tools to Assist in Contract Closure</vt:lpstr>
      <vt:lpstr>Using Software to Assist in Project Procurement Management</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Burns, Jim</cp:lastModifiedBy>
  <cp:revision>247</cp:revision>
  <dcterms:created xsi:type="dcterms:W3CDTF">2001-07-05T23:10:12Z</dcterms:created>
  <dcterms:modified xsi:type="dcterms:W3CDTF">2017-04-06T17:14:50Z</dcterms:modified>
</cp:coreProperties>
</file>