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70"/>
  </p:notesMasterIdLst>
  <p:handoutMasterIdLst>
    <p:handoutMasterId r:id="rId71"/>
  </p:handoutMasterIdLst>
  <p:sldIdLst>
    <p:sldId id="439" r:id="rId3"/>
    <p:sldId id="509" r:id="rId4"/>
    <p:sldId id="502" r:id="rId5"/>
    <p:sldId id="503" r:id="rId6"/>
    <p:sldId id="504" r:id="rId7"/>
    <p:sldId id="508" r:id="rId8"/>
    <p:sldId id="506" r:id="rId9"/>
    <p:sldId id="507"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87" r:id="rId58"/>
    <p:sldId id="488" r:id="rId59"/>
    <p:sldId id="489" r:id="rId60"/>
    <p:sldId id="490" r:id="rId61"/>
    <p:sldId id="491" r:id="rId62"/>
    <p:sldId id="492" r:id="rId63"/>
    <p:sldId id="493" r:id="rId64"/>
    <p:sldId id="494" r:id="rId65"/>
    <p:sldId id="495" r:id="rId66"/>
    <p:sldId id="496" r:id="rId67"/>
    <p:sldId id="497" r:id="rId68"/>
    <p:sldId id="499" r:id="rId6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0" autoAdjust="0"/>
    <p:restoredTop sz="94127" autoAdjust="0"/>
  </p:normalViewPr>
  <p:slideViewPr>
    <p:cSldViewPr>
      <p:cViewPr varScale="1">
        <p:scale>
          <a:sx n="65" d="100"/>
          <a:sy n="65" d="100"/>
        </p:scale>
        <p:origin x="13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smtClean="0"/>
          </a:p>
        </p:txBody>
      </p:sp>
    </p:spTree>
    <p:extLst>
      <p:ext uri="{BB962C8B-B14F-4D97-AF65-F5344CB8AC3E}">
        <p14:creationId xmlns:p14="http://schemas.microsoft.com/office/powerpoint/2010/main" val="245255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3364398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40354364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timing>
    <p:tnLst>
      <p:par>
        <p:cTn id="1" dur="indefinite" restart="never" nodeType="tmRoot"/>
      </p:par>
    </p:tnLst>
  </p:timing>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11:</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Risk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124200"/>
            <a:ext cx="2646400" cy="3277621"/>
          </a:xfrm>
          <a:prstGeom prst="rect">
            <a:avLst/>
          </a:prstGeom>
        </p:spPr>
      </p:pic>
    </p:spTree>
    <p:extLst>
      <p:ext uri="{BB962C8B-B14F-4D97-AF65-F5344CB8AC3E}">
        <p14:creationId xmlns:p14="http://schemas.microsoft.com/office/powerpoint/2010/main" val="127022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a:xfrm>
            <a:off x="484187" y="1297475"/>
            <a:ext cx="8382000" cy="5029200"/>
          </a:xfrm>
        </p:spPr>
        <p:txBody>
          <a:bodyPr/>
          <a:lstStyle/>
          <a:p>
            <a:r>
              <a:rPr lang="en-US" b="1" dirty="0">
                <a:solidFill>
                  <a:srgbClr val="FF0000"/>
                </a:solidFill>
              </a:rPr>
              <a:t>Explain quantitative risk analysis </a:t>
            </a:r>
            <a:r>
              <a:rPr lang="en-US" dirty="0"/>
              <a:t>and how to apply decision trees, </a:t>
            </a:r>
            <a:r>
              <a:rPr lang="en-US" dirty="0" smtClean="0"/>
              <a:t>simulation, and </a:t>
            </a:r>
            <a:r>
              <a:rPr lang="en-US" dirty="0"/>
              <a:t>sensitivity analysis to quantify risks</a:t>
            </a:r>
          </a:p>
          <a:p>
            <a:r>
              <a:rPr lang="en-US" dirty="0" smtClean="0"/>
              <a:t>Provide </a:t>
            </a:r>
            <a:r>
              <a:rPr lang="en-US" dirty="0"/>
              <a:t>examples of using different </a:t>
            </a:r>
            <a:r>
              <a:rPr lang="en-US" b="1" dirty="0">
                <a:solidFill>
                  <a:srgbClr val="FF0000"/>
                </a:solidFill>
              </a:rPr>
              <a:t>risk response planning strategies</a:t>
            </a:r>
            <a:r>
              <a:rPr lang="en-US" dirty="0"/>
              <a:t> </a:t>
            </a:r>
            <a:r>
              <a:rPr lang="en-US" dirty="0" smtClean="0"/>
              <a:t>to address </a:t>
            </a:r>
            <a:r>
              <a:rPr lang="en-US" dirty="0"/>
              <a:t>both negative and positive risks</a:t>
            </a:r>
          </a:p>
          <a:p>
            <a:r>
              <a:rPr lang="en-US" b="1" dirty="0" smtClean="0">
                <a:solidFill>
                  <a:srgbClr val="FF0000"/>
                </a:solidFill>
              </a:rPr>
              <a:t>Discuss </a:t>
            </a:r>
            <a:r>
              <a:rPr lang="en-US" b="1" dirty="0">
                <a:solidFill>
                  <a:srgbClr val="FF0000"/>
                </a:solidFill>
              </a:rPr>
              <a:t>how to control risks</a:t>
            </a:r>
          </a:p>
          <a:p>
            <a:r>
              <a:rPr lang="en-US" b="1" dirty="0" smtClean="0">
                <a:solidFill>
                  <a:srgbClr val="FF0000"/>
                </a:solidFill>
              </a:rPr>
              <a:t>Describe</a:t>
            </a:r>
            <a:r>
              <a:rPr lang="en-US" dirty="0" smtClean="0"/>
              <a:t> </a:t>
            </a:r>
            <a:r>
              <a:rPr lang="en-US" dirty="0"/>
              <a:t>how </a:t>
            </a:r>
            <a:r>
              <a:rPr lang="en-US" b="1" dirty="0">
                <a:solidFill>
                  <a:srgbClr val="FF0000"/>
                </a:solidFill>
              </a:rPr>
              <a:t>software</a:t>
            </a:r>
            <a:r>
              <a:rPr lang="en-US" dirty="0"/>
              <a:t> can assist in project risk management</a:t>
            </a:r>
            <a:endParaRPr lang="en-US" dirty="0" smtClean="0"/>
          </a:p>
        </p:txBody>
      </p:sp>
      <p:sp>
        <p:nvSpPr>
          <p:cNvPr id="14338" name="Rectangle 1026"/>
          <p:cNvSpPr>
            <a:spLocks noGrp="1" noChangeArrowheads="1"/>
          </p:cNvSpPr>
          <p:nvPr>
            <p:ph type="title"/>
          </p:nvPr>
        </p:nvSpPr>
        <p:spPr>
          <a:xfrm>
            <a:off x="381000" y="274638"/>
            <a:ext cx="8305800" cy="868362"/>
          </a:xfrm>
        </p:spPr>
        <p:txBody>
          <a:bodyPr/>
          <a:lstStyle/>
          <a:p>
            <a:r>
              <a:rPr lang="en-US" dirty="0" smtClean="0"/>
              <a:t>Learning Objectives (cont’d)</a:t>
            </a:r>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10</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152379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arn(inVertic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smtClean="0"/>
              <a:t>Project risk management is the art and science of identifying, analyzing, and responding to risk throughout the life of a project and in the best interests of meeting project objectives.</a:t>
            </a:r>
          </a:p>
          <a:p>
            <a:pPr>
              <a:spcBef>
                <a:spcPct val="100000"/>
              </a:spcBef>
            </a:pPr>
            <a:r>
              <a:rPr lang="en-US" dirty="0" smtClean="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381000"/>
            <a:ext cx="8382000" cy="1143000"/>
          </a:xfrm>
        </p:spPr>
        <p:txBody>
          <a:bodyPr>
            <a:normAutofit fontScale="90000"/>
          </a:bodyPr>
          <a:lstStyle/>
          <a:p>
            <a:r>
              <a:rPr lang="en-US" dirty="0" smtClean="0"/>
              <a:t>The Importance of Project Risk Management</a:t>
            </a:r>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11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227618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676400"/>
            <a:ext cx="8458200" cy="4419600"/>
          </a:xfrm>
        </p:spPr>
        <p:txBody>
          <a:bodyPr/>
          <a:lstStyle/>
          <a:p>
            <a:r>
              <a:rPr lang="en-US" dirty="0" smtClean="0"/>
              <a:t>Study by Ibbs and Kwak shows risk has the lowest maturity rating of all knowledge areas.</a:t>
            </a:r>
          </a:p>
          <a:p>
            <a:r>
              <a:rPr lang="en-US" dirty="0" smtClean="0"/>
              <a:t>A similar survey was completed with software development companies in Mauritius, South Africa in 2003, and risk management also had the lowest maturity.</a:t>
            </a:r>
          </a:p>
          <a:p>
            <a:r>
              <a:rPr lang="en-US" dirty="0" smtClean="0"/>
              <a:t>KLCI study shows the benefits of following good software risk management practices.</a:t>
            </a:r>
          </a:p>
        </p:txBody>
      </p:sp>
      <p:sp>
        <p:nvSpPr>
          <p:cNvPr id="16386" name="Rectangle 2"/>
          <p:cNvSpPr>
            <a:spLocks noGrp="1" noChangeArrowheads="1"/>
          </p:cNvSpPr>
          <p:nvPr>
            <p:ph type="title"/>
          </p:nvPr>
        </p:nvSpPr>
        <p:spPr/>
        <p:txBody>
          <a:bodyPr>
            <a:normAutofit fontScale="90000"/>
          </a:bodyPr>
          <a:lstStyle/>
          <a:p>
            <a:r>
              <a:rPr lang="en-US" dirty="0" smtClean="0"/>
              <a:t>Research Shows Need to Improve Project Risk Management</a:t>
            </a:r>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12</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72514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rmAutofit/>
          </a:bodyPr>
          <a:lstStyle/>
          <a:p>
            <a:r>
              <a:rPr lang="en-US" sz="3200" dirty="0" smtClean="0"/>
              <a:t>Table 11-1. Project Management Maturity by Industry Group and Knowledge Area*</a:t>
            </a:r>
          </a:p>
        </p:txBody>
      </p:sp>
      <p:sp>
        <p:nvSpPr>
          <p:cNvPr id="8" name="Slide Number Placeholder 7"/>
          <p:cNvSpPr>
            <a:spLocks noGrp="1"/>
          </p:cNvSpPr>
          <p:nvPr>
            <p:ph type="sldNum" sz="quarter" idx="11"/>
          </p:nvPr>
        </p:nvSpPr>
        <p:spPr/>
        <p:txBody>
          <a:bodyPr/>
          <a:lstStyle/>
          <a:p>
            <a:pPr>
              <a:buFontTx/>
              <a:buNone/>
              <a:defRPr/>
            </a:pPr>
            <a:fld id="{B09B4120-5935-4557-9199-2132025C05DA}" type="slidenum">
              <a:rPr lang="en-US" smtClean="0"/>
              <a:pPr>
                <a:buFontTx/>
                <a:buNone/>
                <a:defRPr/>
              </a:pPr>
              <a:t>13</a:t>
            </a:fld>
            <a:endParaRPr lang="en-US" dirty="0"/>
          </a:p>
        </p:txBody>
      </p:sp>
      <p:sp>
        <p:nvSpPr>
          <p:cNvPr id="17411" name="Rectangle 4"/>
          <p:cNvSpPr>
            <a:spLocks noChangeArrowheads="1"/>
          </p:cNvSpPr>
          <p:nvPr/>
        </p:nvSpPr>
        <p:spPr bwMode="auto">
          <a:xfrm>
            <a:off x="457200" y="1340798"/>
            <a:ext cx="8051800" cy="336550"/>
          </a:xfrm>
          <a:prstGeom prst="rect">
            <a:avLst/>
          </a:prstGeom>
          <a:noFill/>
          <a:ln w="9525">
            <a:noFill/>
            <a:miter lim="800000"/>
            <a:headEnd/>
            <a:tailEnd/>
          </a:ln>
        </p:spPr>
        <p:txBody>
          <a:bodyPr wrap="none" anchor="ctr">
            <a:spAutoFit/>
          </a:bodyPr>
          <a:lstStyle/>
          <a:p>
            <a:r>
              <a:rPr lang="en-US" sz="1600" b="1" dirty="0">
                <a:cs typeface="Times New Roman" pitchFamily="18" charset="0"/>
              </a:rPr>
              <a:t>KEY: 1 = LOWEST MATURITY RATING   	5 = HIGHEST MATURITY RATING</a:t>
            </a:r>
            <a:endParaRPr lang="en-US" sz="3200" dirty="0"/>
          </a:p>
        </p:txBody>
      </p:sp>
      <p:graphicFrame>
        <p:nvGraphicFramePr>
          <p:cNvPr id="294201" name="Group 313"/>
          <p:cNvGraphicFramePr>
            <a:graphicFrameLocks noGrp="1"/>
          </p:cNvGraphicFramePr>
          <p:nvPr>
            <p:extLst>
              <p:ext uri="{D42A27DB-BD31-4B8C-83A1-F6EECF244321}">
                <p14:modId xmlns:p14="http://schemas.microsoft.com/office/powerpoint/2010/main" val="2482441654"/>
              </p:ext>
            </p:extLst>
          </p:nvPr>
        </p:nvGraphicFramePr>
        <p:xfrm>
          <a:off x="457200" y="1754188"/>
          <a:ext cx="8194675" cy="3534414"/>
        </p:xfrm>
        <a:graphic>
          <a:graphicData uri="http://schemas.openxmlformats.org/drawingml/2006/table">
            <a:tbl>
              <a:tblPr/>
              <a:tblGrid>
                <a:gridCol w="1600200"/>
                <a:gridCol w="1447800"/>
                <a:gridCol w="2033588"/>
                <a:gridCol w="1143000"/>
                <a:gridCol w="1970087"/>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2.75</a:t>
                      </a:r>
                      <a:endParaRPr kumimoji="0" lang="en-US" sz="18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74" name="Rectangle 299"/>
          <p:cNvSpPr>
            <a:spLocks noChangeArrowheads="1"/>
          </p:cNvSpPr>
          <p:nvPr/>
        </p:nvSpPr>
        <p:spPr bwMode="auto">
          <a:xfrm>
            <a:off x="457200" y="5334000"/>
            <a:ext cx="8216900" cy="641350"/>
          </a:xfrm>
          <a:prstGeom prst="rect">
            <a:avLst/>
          </a:prstGeom>
          <a:noFill/>
          <a:ln w="9525">
            <a:noFill/>
            <a:miter lim="800000"/>
            <a:headEnd/>
            <a:tailEnd/>
          </a:ln>
        </p:spPr>
        <p:txBody>
          <a:bodyPr wrap="none" anchor="ctr">
            <a:spAutoFit/>
          </a:bodyPr>
          <a:lstStyle/>
          <a:p>
            <a:r>
              <a:rPr lang="en-US" sz="1800" dirty="0">
                <a:cs typeface="Times New Roman" pitchFamily="18" charset="0"/>
              </a:rPr>
              <a:t>*Ibbs, C. William and Young Hoon Kwak. “Assessing Project Management Maturity,” </a:t>
            </a:r>
          </a:p>
          <a:p>
            <a:r>
              <a:rPr lang="en-US" sz="1800" i="1" dirty="0">
                <a:cs typeface="Times New Roman" pitchFamily="18" charset="0"/>
              </a:rPr>
              <a:t>Project Management Journal</a:t>
            </a:r>
            <a:r>
              <a:rPr lang="en-US" sz="1800" dirty="0">
                <a:cs typeface="Times New Roman" pitchFamily="18" charset="0"/>
              </a:rPr>
              <a:t> (March 2000).</a:t>
            </a:r>
            <a:endParaRPr lang="en-US" sz="1800" dirty="0"/>
          </a:p>
        </p:txBody>
      </p:sp>
      <p:sp>
        <p:nvSpPr>
          <p:cNvPr id="9"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154833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1"/>
            <a:ext cx="8229600" cy="1143000"/>
          </a:xfrm>
        </p:spPr>
        <p:txBody>
          <a:bodyPr>
            <a:normAutofit fontScale="90000"/>
          </a:bodyPr>
          <a:lstStyle/>
          <a:p>
            <a:r>
              <a:rPr lang="en-US" dirty="0" smtClean="0"/>
              <a:t>Figure 11-1. Benefits from Software Risk Management Practices*</a:t>
            </a:r>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14</a:t>
            </a:fld>
            <a:endParaRPr lang="en-US" dirty="0"/>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r>
              <a:rPr lang="en-US" sz="1800" dirty="0" smtClean="0"/>
              <a:t>*Source: </a:t>
            </a:r>
            <a:r>
              <a:rPr lang="en-US" sz="1800" dirty="0" err="1" smtClean="0"/>
              <a:t>Kulik</a:t>
            </a:r>
            <a:r>
              <a:rPr lang="en-US" sz="1800" dirty="0" smtClean="0"/>
              <a:t> and Weber, KLCI Research Group</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1"/>
            <a:ext cx="6172200" cy="5019511"/>
          </a:xfrm>
          <a:prstGeom prst="rect">
            <a:avLst/>
          </a:prstGeom>
        </p:spPr>
      </p:pic>
      <p:sp>
        <p:nvSpPr>
          <p:cNvPr id="8"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86608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Many people around the world suffered from financial losses as various financial markets dropped in the fall of 2008, even after the $700 billion bailout bill was passed by the U.S. Congress.</a:t>
            </a:r>
          </a:p>
          <a:p>
            <a:r>
              <a:rPr lang="en-US" sz="2400" dirty="0" smtClean="0"/>
              <a:t>According to a global survey of 316 financial services executives, over 70 percent of respondents believed that the losses stemming from the credit crisis were largely due to failures to address risk management issues.</a:t>
            </a:r>
          </a:p>
          <a:p>
            <a:r>
              <a:rPr lang="en-US" sz="2400" dirty="0" smtClean="0"/>
              <a:t>They identified several challenges in implementing risk management, including data and company culture issues.</a:t>
            </a:r>
          </a:p>
          <a:p>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Global Issues</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15</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885561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95400"/>
            <a:ext cx="8305800" cy="4572000"/>
          </a:xfrm>
        </p:spPr>
        <p:txBody>
          <a:bodyPr/>
          <a:lstStyle/>
          <a:p>
            <a:r>
              <a:rPr lang="en-US" sz="3200" dirty="0"/>
              <a:t>A dictionary definition of risk is “the possibility of loss or </a:t>
            </a:r>
            <a:r>
              <a:rPr lang="en-US" sz="3200" dirty="0" smtClean="0"/>
              <a:t>injury.”</a:t>
            </a:r>
            <a:endParaRPr lang="en-US" sz="3200" dirty="0"/>
          </a:p>
          <a:p>
            <a:r>
              <a:rPr lang="en-US" sz="3200" dirty="0"/>
              <a:t>Negative risk involves understanding potential problems that might occur in the project and how they might impede project </a:t>
            </a:r>
            <a:r>
              <a:rPr lang="en-US" sz="3200" dirty="0" smtClean="0"/>
              <a:t>success.</a:t>
            </a:r>
            <a:endParaRPr lang="en-US" sz="3200" dirty="0"/>
          </a:p>
        </p:txBody>
      </p:sp>
      <p:sp>
        <p:nvSpPr>
          <p:cNvPr id="19458" name="Rectangle 2"/>
          <p:cNvSpPr>
            <a:spLocks noGrp="1" noChangeArrowheads="1"/>
          </p:cNvSpPr>
          <p:nvPr>
            <p:ph type="title"/>
          </p:nvPr>
        </p:nvSpPr>
        <p:spPr>
          <a:xfrm>
            <a:off x="457200" y="427038"/>
            <a:ext cx="8305800" cy="715962"/>
          </a:xfrm>
        </p:spPr>
        <p:txBody>
          <a:bodyPr>
            <a:normAutofit fontScale="90000"/>
          </a:bodyPr>
          <a:lstStyle/>
          <a:p>
            <a:r>
              <a:rPr lang="en-US" dirty="0" smtClean="0"/>
              <a:t>Negative Risk</a:t>
            </a:r>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16</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235319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66700" y="1295400"/>
            <a:ext cx="8534400" cy="4525962"/>
          </a:xfrm>
        </p:spPr>
        <p:txBody>
          <a:bodyPr/>
          <a:lstStyle/>
          <a:p>
            <a:r>
              <a:rPr lang="en-US" sz="3200" dirty="0"/>
              <a:t>Positive risks are risks that result in good things happening; sometimes called </a:t>
            </a:r>
            <a:r>
              <a:rPr lang="en-US" sz="3200" dirty="0" smtClean="0"/>
              <a:t>opportunities.</a:t>
            </a:r>
            <a:endParaRPr lang="en-US" sz="3200" dirty="0"/>
          </a:p>
          <a:p>
            <a:r>
              <a:rPr lang="en-US" sz="3200" dirty="0"/>
              <a:t>A general definition of project risk is an uncertainty that can have a negative or positive effect on meeting project </a:t>
            </a:r>
            <a:r>
              <a:rPr lang="en-US" sz="3200" dirty="0" smtClean="0"/>
              <a:t>objectives.</a:t>
            </a:r>
            <a:endParaRPr lang="en-US" sz="3200" dirty="0"/>
          </a:p>
          <a:p>
            <a:r>
              <a:rPr lang="en-US" sz="3200" dirty="0"/>
              <a:t>The goal of project risk management is to </a:t>
            </a:r>
            <a:r>
              <a:rPr lang="en-US" sz="3200" dirty="0">
                <a:solidFill>
                  <a:srgbClr val="FF0000"/>
                </a:solidFill>
              </a:rPr>
              <a:t>minimize</a:t>
            </a:r>
            <a:r>
              <a:rPr lang="en-US" sz="3200" dirty="0"/>
              <a:t> potential </a:t>
            </a:r>
            <a:r>
              <a:rPr lang="en-US" sz="3200" dirty="0">
                <a:solidFill>
                  <a:srgbClr val="FF0000"/>
                </a:solidFill>
              </a:rPr>
              <a:t>negative risks </a:t>
            </a:r>
            <a:r>
              <a:rPr lang="en-US" sz="3200" dirty="0"/>
              <a:t>while </a:t>
            </a:r>
            <a:r>
              <a:rPr lang="en-US" sz="3200" b="1" dirty="0">
                <a:solidFill>
                  <a:srgbClr val="00B050"/>
                </a:solidFill>
              </a:rPr>
              <a:t>maximizing</a:t>
            </a:r>
            <a:r>
              <a:rPr lang="en-US" sz="3200" dirty="0"/>
              <a:t> potential </a:t>
            </a:r>
            <a:r>
              <a:rPr lang="en-US" sz="3200" b="1" dirty="0">
                <a:solidFill>
                  <a:srgbClr val="00B050"/>
                </a:solidFill>
              </a:rPr>
              <a:t>positive </a:t>
            </a:r>
            <a:r>
              <a:rPr lang="en-US" sz="3200" b="1" dirty="0" smtClean="0">
                <a:solidFill>
                  <a:srgbClr val="00B050"/>
                </a:solidFill>
              </a:rPr>
              <a:t>risks</a:t>
            </a:r>
            <a:r>
              <a:rPr lang="en-US" sz="3200" dirty="0" smtClean="0"/>
              <a:t>.</a:t>
            </a:r>
            <a:endParaRPr lang="en-US" sz="3200" dirty="0"/>
          </a:p>
        </p:txBody>
      </p:sp>
      <p:sp>
        <p:nvSpPr>
          <p:cNvPr id="20482" name="Rectangle 2"/>
          <p:cNvSpPr>
            <a:spLocks noGrp="1" noChangeArrowheads="1"/>
          </p:cNvSpPr>
          <p:nvPr>
            <p:ph type="title"/>
          </p:nvPr>
        </p:nvSpPr>
        <p:spPr>
          <a:xfrm>
            <a:off x="381000" y="274638"/>
            <a:ext cx="8305800" cy="868362"/>
          </a:xfrm>
        </p:spPr>
        <p:txBody>
          <a:bodyPr/>
          <a:lstStyle/>
          <a:p>
            <a:r>
              <a:rPr lang="en-US" dirty="0" smtClean="0"/>
              <a:t>Risk Can Be Positive</a:t>
            </a:r>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275743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calcmode="lin" valueType="num">
                                      <p:cBhvr additive="base">
                                        <p:cTn id="7"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dirty="0" smtClean="0"/>
              <a:t>Some organizations make the mistake of only addressing tactical and negative risks when performing project risk management.</a:t>
            </a:r>
          </a:p>
          <a:p>
            <a:r>
              <a:rPr lang="en-US" dirty="0" smtClean="0"/>
              <a:t>David Hillson,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endParaRPr lang="en-US" dirty="0" smtClean="0"/>
          </a:p>
        </p:txBody>
      </p:sp>
      <p:sp>
        <p:nvSpPr>
          <p:cNvPr id="21506" name="Title 1"/>
          <p:cNvSpPr>
            <a:spLocks noGrp="1"/>
          </p:cNvSpPr>
          <p:nvPr>
            <p:ph type="title"/>
          </p:nvPr>
        </p:nvSpPr>
        <p:spPr/>
        <p:txBody>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18</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12561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smtClean="0"/>
              <a:t>Risk utility</a:t>
            </a:r>
            <a:r>
              <a:rPr lang="en-US" dirty="0" smtClean="0"/>
              <a:t> or </a:t>
            </a:r>
            <a:r>
              <a:rPr lang="en-US" b="1" dirty="0" smtClean="0"/>
              <a:t>risk tolerance</a:t>
            </a:r>
            <a:r>
              <a:rPr lang="en-US" dirty="0" smtClean="0"/>
              <a:t> is the amount of satisfaction or pleasure received from a potential payoff.</a:t>
            </a:r>
          </a:p>
          <a:p>
            <a:pPr lvl="1">
              <a:spcBef>
                <a:spcPct val="50000"/>
              </a:spcBef>
            </a:pPr>
            <a:r>
              <a:rPr lang="en-US" dirty="0" smtClean="0"/>
              <a:t>Utility rises at a decreasing rate for people who are risk-averse.</a:t>
            </a:r>
          </a:p>
          <a:p>
            <a:pPr lvl="1">
              <a:spcBef>
                <a:spcPct val="50000"/>
              </a:spcBef>
            </a:pPr>
            <a:r>
              <a:rPr lang="en-US" dirty="0" smtClean="0"/>
              <a:t>Those who are risk-seeking have a higher tolerance for risk and their satisfaction increases when more payoff is at stake.</a:t>
            </a:r>
          </a:p>
          <a:p>
            <a:pPr lvl="1">
              <a:spcBef>
                <a:spcPct val="50000"/>
              </a:spcBef>
            </a:pPr>
            <a:r>
              <a:rPr lang="en-US" dirty="0" smtClean="0"/>
              <a:t>The risk-neutral approach achieves a balance between risk and payoff.</a:t>
            </a:r>
          </a:p>
        </p:txBody>
      </p:sp>
      <p:sp>
        <p:nvSpPr>
          <p:cNvPr id="22530" name="Rectangle 2"/>
          <p:cNvSpPr>
            <a:spLocks noGrp="1" noChangeArrowheads="1"/>
          </p:cNvSpPr>
          <p:nvPr>
            <p:ph type="title"/>
          </p:nvPr>
        </p:nvSpPr>
        <p:spPr>
          <a:xfrm>
            <a:off x="533400" y="304800"/>
            <a:ext cx="8382000" cy="533400"/>
          </a:xfrm>
        </p:spPr>
        <p:txBody>
          <a:bodyPr>
            <a:normAutofit fontScale="90000"/>
          </a:bodyPr>
          <a:lstStyle/>
          <a:p>
            <a:r>
              <a:rPr lang="en-US" dirty="0" smtClean="0"/>
              <a:t>Risk Utility</a:t>
            </a:r>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12357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“Only those who will risk going too far can possibly find out how far it is possible to go.” — T.S. Eliot</a:t>
            </a:r>
          </a:p>
          <a:p>
            <a:r>
              <a:rPr lang="en-US" dirty="0"/>
              <a:t>5. “What you have to do and the way you have to do it is incredibly simple. Whether you are willing to do it is another matter.” — Peter Drucker</a:t>
            </a:r>
          </a:p>
          <a:p>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2</a:t>
            </a:fld>
            <a:endParaRPr lang="en-US" dirty="0"/>
          </a:p>
        </p:txBody>
      </p:sp>
      <p:sp>
        <p:nvSpPr>
          <p:cNvPr id="7" name="Title 2"/>
          <p:cNvSpPr txBox="1">
            <a:spLocks/>
          </p:cNvSpPr>
          <p:nvPr/>
        </p:nvSpPr>
        <p:spPr>
          <a:xfrm>
            <a:off x="433754"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smtClean="0"/>
              <a:t>Recitation</a:t>
            </a:r>
            <a:endParaRPr lang="en-US" dirty="0"/>
          </a:p>
        </p:txBody>
      </p:sp>
    </p:spTree>
    <p:extLst>
      <p:ext uri="{BB962C8B-B14F-4D97-AF65-F5344CB8AC3E}">
        <p14:creationId xmlns:p14="http://schemas.microsoft.com/office/powerpoint/2010/main" val="5604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1418" y="396279"/>
            <a:ext cx="8229600" cy="1143000"/>
          </a:xfrm>
        </p:spPr>
        <p:txBody>
          <a:bodyPr>
            <a:normAutofit fontScale="90000"/>
          </a:bodyPr>
          <a:lstStyle/>
          <a:p>
            <a:r>
              <a:rPr lang="en-US" dirty="0" smtClean="0"/>
              <a:t>Figure 11-2. Risk Utility Function and Risk Preference</a:t>
            </a:r>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20</a:t>
            </a:fld>
            <a:endParaRPr lang="en-US" dirty="0"/>
          </a:p>
        </p:txBody>
      </p:sp>
      <p:pic>
        <p:nvPicPr>
          <p:cNvPr id="7" name="Picture 6" descr="86921_11_F02.jpg"/>
          <p:cNvPicPr>
            <a:picLocks noChangeAspect="1"/>
          </p:cNvPicPr>
          <p:nvPr/>
        </p:nvPicPr>
        <p:blipFill>
          <a:blip r:embed="rId2"/>
          <a:stretch>
            <a:fillRect/>
          </a:stretch>
        </p:blipFill>
        <p:spPr>
          <a:xfrm>
            <a:off x="457200" y="1981200"/>
            <a:ext cx="8153400" cy="3627833"/>
          </a:xfrm>
          <a:prstGeom prst="rect">
            <a:avLst/>
          </a:prstGeom>
        </p:spPr>
      </p:pic>
      <p:sp>
        <p:nvSpPr>
          <p:cNvPr id="8"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16015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84895" y="1828800"/>
            <a:ext cx="8610600" cy="4495800"/>
          </a:xfrm>
        </p:spPr>
        <p:txBody>
          <a:bodyPr/>
          <a:lstStyle/>
          <a:p>
            <a:pPr>
              <a:lnSpc>
                <a:spcPct val="90000"/>
              </a:lnSpc>
            </a:pPr>
            <a:r>
              <a:rPr lang="en-US" b="1" dirty="0" smtClean="0"/>
              <a:t>Plan </a:t>
            </a:r>
            <a:r>
              <a:rPr lang="en-US" b="1" dirty="0"/>
              <a:t>risk </a:t>
            </a:r>
            <a:r>
              <a:rPr lang="en-US" b="1" dirty="0" smtClean="0"/>
              <a:t>management</a:t>
            </a:r>
            <a:r>
              <a:rPr lang="en-US" dirty="0" smtClean="0"/>
              <a:t>: </a:t>
            </a:r>
            <a:r>
              <a:rPr lang="en-US" dirty="0"/>
              <a:t>Deciding how to approach and plan the risk management activities for the project</a:t>
            </a:r>
          </a:p>
          <a:p>
            <a:r>
              <a:rPr lang="en-US" b="1" dirty="0" smtClean="0"/>
              <a:t>Identify </a:t>
            </a:r>
            <a:r>
              <a:rPr lang="en-US" b="1" dirty="0"/>
              <a:t>risks</a:t>
            </a:r>
            <a:r>
              <a:rPr lang="en-US" dirty="0"/>
              <a:t>: Determining which risks are likely to affect a project and documenting the characteristics of each</a:t>
            </a:r>
          </a:p>
          <a:p>
            <a:r>
              <a:rPr lang="en-US" b="1" dirty="0" smtClean="0"/>
              <a:t>Perform </a:t>
            </a:r>
            <a:r>
              <a:rPr lang="en-US" b="1" dirty="0"/>
              <a:t>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513495" y="381000"/>
            <a:ext cx="8382000" cy="1120775"/>
          </a:xfrm>
        </p:spPr>
        <p:txBody>
          <a:bodyPr>
            <a:normAutofit fontScale="90000"/>
          </a:bodyPr>
          <a:lstStyle/>
          <a:p>
            <a:r>
              <a:rPr lang="en-US" dirty="0" smtClean="0"/>
              <a:t>Project Risk Management Processes</a:t>
            </a:r>
            <a:endParaRPr lang="en-US" sz="4800" dirty="0" smtClean="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21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6580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786060"/>
            <a:ext cx="8763000" cy="4648200"/>
          </a:xfrm>
        </p:spPr>
        <p:txBody>
          <a:bodyPr/>
          <a:lstStyle/>
          <a:p>
            <a:r>
              <a:rPr lang="en-US" sz="2800" b="1" dirty="0" smtClean="0"/>
              <a:t>Perform quantitative risk analysis</a:t>
            </a:r>
            <a:r>
              <a:rPr lang="en-US" sz="2800" dirty="0" smtClean="0"/>
              <a:t>:</a:t>
            </a:r>
            <a:r>
              <a:rPr lang="en-US" sz="2800" b="1" dirty="0" smtClean="0"/>
              <a:t> </a:t>
            </a:r>
            <a:r>
              <a:rPr lang="en-US" sz="2800" dirty="0" smtClean="0"/>
              <a:t>Numerically estimating the effects of risks on project objectives</a:t>
            </a:r>
          </a:p>
          <a:p>
            <a:r>
              <a:rPr lang="en-US" sz="2800" b="1" dirty="0" smtClean="0"/>
              <a:t>Plan risk responses</a:t>
            </a:r>
            <a:r>
              <a:rPr lang="en-US" sz="2800" dirty="0" smtClean="0"/>
              <a:t>:</a:t>
            </a:r>
            <a:r>
              <a:rPr lang="en-US" sz="2800" b="1" dirty="0" smtClean="0"/>
              <a:t> </a:t>
            </a:r>
            <a:r>
              <a:rPr lang="en-US" sz="2800" dirty="0" smtClean="0"/>
              <a:t>Taking steps to enhance opportunities and reduce threats to meeting project objectives</a:t>
            </a:r>
          </a:p>
          <a:p>
            <a:r>
              <a:rPr lang="en-US" sz="2800" b="1" dirty="0" smtClean="0"/>
              <a:t>Control risk</a:t>
            </a:r>
            <a:r>
              <a:rPr lang="en-US" sz="2800" dirty="0" smtClean="0"/>
              <a:t>: Monitoring identified and residual risks, identifying new risks, carrying out risk response plans, and evaluating the effectiveness of risk strategies throughout the life of the project</a:t>
            </a:r>
          </a:p>
          <a:p>
            <a:pPr>
              <a:spcBef>
                <a:spcPct val="100000"/>
              </a:spcBef>
            </a:pPr>
            <a:endParaRPr lang="en-US" sz="2400" dirty="0" smtClean="0"/>
          </a:p>
        </p:txBody>
      </p:sp>
      <p:sp>
        <p:nvSpPr>
          <p:cNvPr id="25602" name="Rectangle 2"/>
          <p:cNvSpPr>
            <a:spLocks noGrp="1" noChangeArrowheads="1"/>
          </p:cNvSpPr>
          <p:nvPr>
            <p:ph type="title"/>
          </p:nvPr>
        </p:nvSpPr>
        <p:spPr>
          <a:xfrm>
            <a:off x="457200" y="381000"/>
            <a:ext cx="8229600" cy="1143000"/>
          </a:xfrm>
        </p:spPr>
        <p:txBody>
          <a:bodyPr>
            <a:normAutofit fontScale="90000"/>
          </a:bodyPr>
          <a:lstStyle/>
          <a:p>
            <a:r>
              <a:rPr lang="en-US" dirty="0" smtClean="0"/>
              <a:t>Project Risk Management Processes (cont’d)</a:t>
            </a:r>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22</a:t>
            </a:fld>
            <a:endParaRPr lang="en-US" dirty="0"/>
          </a:p>
        </p:txBody>
      </p:sp>
      <p:sp>
        <p:nvSpPr>
          <p:cNvPr id="7" name="Footer Placeholder 3"/>
          <p:cNvSpPr txBox="1">
            <a:spLocks/>
          </p:cNvSpPr>
          <p:nvPr/>
        </p:nvSpPr>
        <p:spPr>
          <a:xfrm>
            <a:off x="0" y="6492875"/>
            <a:ext cx="2590800" cy="365125"/>
          </a:xfrm>
          <a:prstGeom prst="rect">
            <a:avLst/>
          </a:prstGeom>
        </p:spPr>
        <p:txBody>
          <a:bodyPr vert="horz" anchor="b"/>
          <a:lstStyle>
            <a:defPPr>
              <a:defRPr lang="en-US"/>
            </a:defPPr>
            <a:lvl1pPr algn="l" rtl="0" eaLnBrk="1" fontAlgn="base" latinLnBrk="0" hangingPunct="1">
              <a:spcBef>
                <a:spcPct val="0"/>
              </a:spcBef>
              <a:spcAft>
                <a:spcPct val="0"/>
              </a:spcAft>
              <a:buFontTx/>
              <a:buNone/>
              <a:defRPr kumimoji="0" sz="1200" kern="1200">
                <a:solidFill>
                  <a:schemeClr val="tx1"/>
                </a:solidFill>
                <a:latin typeface="+mn-lt"/>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a:lstStyle>
          <a:p>
            <a:pPr>
              <a:defRPr/>
            </a:pPr>
            <a:r>
              <a:rPr lang="en-US" smtClean="0"/>
              <a:t>Information Technology Project Management, Eighth Edition</a:t>
            </a:r>
            <a:endParaRPr lang="en-US" dirty="0"/>
          </a:p>
        </p:txBody>
      </p:sp>
    </p:spTree>
    <p:extLst>
      <p:ext uri="{BB962C8B-B14F-4D97-AF65-F5344CB8AC3E}">
        <p14:creationId xmlns:p14="http://schemas.microsoft.com/office/powerpoint/2010/main" val="498650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36587" y="274638"/>
            <a:ext cx="8229600" cy="1143000"/>
          </a:xfrm>
        </p:spPr>
        <p:txBody>
          <a:bodyPr>
            <a:normAutofit fontScale="90000"/>
          </a:bodyPr>
          <a:lstStyle/>
          <a:p>
            <a:r>
              <a:rPr lang="en-US" dirty="0" smtClean="0"/>
              <a:t>Figure 11-3. Project Risk Management Summary</a:t>
            </a:r>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23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96451"/>
            <a:ext cx="7620000" cy="4917611"/>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03565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a:t>
            </a:r>
            <a:r>
              <a:rPr lang="en-US" sz="2800" dirty="0" smtClean="0"/>
              <a:t>project.</a:t>
            </a:r>
            <a:endParaRPr lang="en-US" sz="2800" dirty="0"/>
          </a:p>
          <a:p>
            <a:r>
              <a:rPr lang="en-US" sz="2800" dirty="0"/>
              <a:t>The project team </a:t>
            </a:r>
            <a:r>
              <a:rPr lang="en-US" sz="2800" dirty="0" smtClean="0"/>
              <a:t>should </a:t>
            </a:r>
            <a:r>
              <a:rPr lang="en-US" sz="2800" dirty="0"/>
              <a:t>review project documents and understand the organization’s and the sponsor’s approaches to </a:t>
            </a:r>
            <a:r>
              <a:rPr lang="en-US" sz="2800" dirty="0" smtClean="0"/>
              <a:t>risk.</a:t>
            </a:r>
            <a:endParaRPr lang="en-US" sz="2800" dirty="0"/>
          </a:p>
          <a:p>
            <a:r>
              <a:rPr lang="en-US" sz="2800" dirty="0"/>
              <a:t>The level of detail will vary with the needs of the </a:t>
            </a:r>
            <a:r>
              <a:rPr lang="en-US" sz="2800" dirty="0" smtClean="0"/>
              <a:t>project.</a:t>
            </a:r>
            <a:endParaRPr lang="en-US" sz="2800" dirty="0"/>
          </a:p>
        </p:txBody>
      </p:sp>
      <p:sp>
        <p:nvSpPr>
          <p:cNvPr id="27650" name="Rectangle 2"/>
          <p:cNvSpPr>
            <a:spLocks noGrp="1" noChangeArrowheads="1"/>
          </p:cNvSpPr>
          <p:nvPr>
            <p:ph type="title"/>
          </p:nvPr>
        </p:nvSpPr>
        <p:spPr/>
        <p:txBody>
          <a:bodyPr>
            <a:normAutofit/>
          </a:bodyPr>
          <a:lstStyle/>
          <a:p>
            <a:r>
              <a:rPr lang="en-US" dirty="0" smtClean="0"/>
              <a:t>Plan Risk Management</a:t>
            </a:r>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24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884625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735623" y="1905000"/>
            <a:ext cx="7672754"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a:t>
            </a:r>
            <a:r>
              <a:rPr lang="en-US" sz="2800" dirty="0" smtClean="0"/>
              <a:t>impact</a:t>
            </a:r>
          </a:p>
          <a:p>
            <a:r>
              <a:rPr lang="en-US" sz="2800" dirty="0" smtClean="0"/>
              <a:t>Revised stakeholders’ tolerances</a:t>
            </a:r>
          </a:p>
          <a:p>
            <a:r>
              <a:rPr lang="en-US" sz="2800" dirty="0" smtClean="0"/>
              <a:t>Tracking</a:t>
            </a:r>
            <a:endParaRPr lang="en-US" sz="2800" dirty="0"/>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smtClean="0"/>
              <a:t>Table 11-2. Topics Addressed in a Risk Management Plan</a:t>
            </a:r>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25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358746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87568" y="1539875"/>
            <a:ext cx="8727831" cy="4953000"/>
          </a:xfrm>
        </p:spPr>
        <p:txBody>
          <a:bodyPr/>
          <a:lstStyle/>
          <a:p>
            <a:pPr>
              <a:spcBef>
                <a:spcPct val="60000"/>
              </a:spcBef>
            </a:pPr>
            <a:r>
              <a:rPr lang="en-US" sz="2600" b="1" dirty="0" smtClean="0"/>
              <a:t>Contingency plans</a:t>
            </a:r>
            <a:r>
              <a:rPr lang="en-US" sz="2600" dirty="0" smtClean="0"/>
              <a:t> are predefined actions that the project team will take if an identified risk event occurs.</a:t>
            </a:r>
          </a:p>
          <a:p>
            <a:pPr>
              <a:spcBef>
                <a:spcPct val="60000"/>
              </a:spcBef>
            </a:pPr>
            <a:r>
              <a:rPr lang="en-US" sz="2600" b="1" dirty="0" smtClean="0"/>
              <a:t>Fallback plans</a:t>
            </a:r>
            <a:r>
              <a:rPr lang="en-US" sz="2600" dirty="0" smtClean="0"/>
              <a:t> are developed for risks that have a high impact on meeting project objectives, and are put into effect if attempts to reduce the risk are not effective.</a:t>
            </a:r>
          </a:p>
          <a:p>
            <a:pPr>
              <a:spcBef>
                <a:spcPct val="60000"/>
              </a:spcBef>
            </a:pPr>
            <a:r>
              <a:rPr lang="en-US" sz="2600" b="1" dirty="0" smtClean="0"/>
              <a:t>Contingency reserves</a:t>
            </a:r>
            <a:r>
              <a:rPr lang="en-US" sz="2600" dirty="0" smtClean="0"/>
              <a:t> or </a:t>
            </a:r>
            <a:r>
              <a:rPr lang="en-US" sz="2600" b="1" dirty="0" smtClean="0"/>
              <a:t>allowances</a:t>
            </a:r>
            <a:r>
              <a:rPr lang="en-US" sz="2600" dirty="0" smtClean="0"/>
              <a:t> are provisions held by the project sponsor or organization to reduce the risk of cost or schedule overruns to an acceptable level; </a:t>
            </a:r>
            <a:r>
              <a:rPr lang="en-US" sz="2600" b="1" dirty="0" smtClean="0"/>
              <a:t>management </a:t>
            </a:r>
            <a:r>
              <a:rPr lang="en-US" sz="2600" b="1" dirty="0"/>
              <a:t>reserves </a:t>
            </a:r>
            <a:r>
              <a:rPr lang="en-US" sz="2600" dirty="0"/>
              <a:t>are funds held for unknown </a:t>
            </a:r>
            <a:r>
              <a:rPr lang="en-US" sz="2600" dirty="0" smtClean="0"/>
              <a:t>risks.</a:t>
            </a:r>
          </a:p>
        </p:txBody>
      </p:sp>
      <p:sp>
        <p:nvSpPr>
          <p:cNvPr id="29698" name="Rectangle 2"/>
          <p:cNvSpPr>
            <a:spLocks noGrp="1" noChangeArrowheads="1"/>
          </p:cNvSpPr>
          <p:nvPr>
            <p:ph type="title"/>
          </p:nvPr>
        </p:nvSpPr>
        <p:spPr>
          <a:xfrm>
            <a:off x="381000" y="228600"/>
            <a:ext cx="8305800" cy="1143000"/>
          </a:xfrm>
        </p:spPr>
        <p:txBody>
          <a:bodyPr>
            <a:normAutofit fontScale="90000"/>
          </a:bodyPr>
          <a:lstStyle/>
          <a:p>
            <a:r>
              <a:rPr lang="en-US" dirty="0" smtClean="0"/>
              <a:t>Contingency and Fallback Plans, Contingency Reserves</a:t>
            </a:r>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26</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561047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752600"/>
            <a:ext cx="8458200" cy="4495800"/>
          </a:xfrm>
        </p:spPr>
        <p:txBody>
          <a:bodyPr/>
          <a:lstStyle/>
          <a:p>
            <a:pPr>
              <a:spcBef>
                <a:spcPct val="100000"/>
              </a:spcBef>
            </a:pPr>
            <a:r>
              <a:rPr lang="en-US" dirty="0" smtClean="0"/>
              <a:t>Several studies show that IT projects share some common sources of risk.</a:t>
            </a:r>
          </a:p>
          <a:p>
            <a:pPr>
              <a:spcBef>
                <a:spcPct val="100000"/>
              </a:spcBef>
            </a:pPr>
            <a:r>
              <a:rPr lang="en-US" dirty="0" smtClean="0"/>
              <a:t>The Standish Group developed an IT success potential scoring sheet based on potential risks.</a:t>
            </a:r>
          </a:p>
          <a:p>
            <a:pPr>
              <a:spcBef>
                <a:spcPct val="100000"/>
              </a:spcBef>
            </a:pPr>
            <a:r>
              <a:rPr lang="en-US" dirty="0" smtClean="0"/>
              <a:t>Other broad categories of risk help identify potential risks.</a:t>
            </a:r>
          </a:p>
        </p:txBody>
      </p:sp>
      <p:sp>
        <p:nvSpPr>
          <p:cNvPr id="30722" name="Rectangle 2"/>
          <p:cNvSpPr>
            <a:spLocks noGrp="1" noChangeArrowheads="1"/>
          </p:cNvSpPr>
          <p:nvPr>
            <p:ph type="title"/>
          </p:nvPr>
        </p:nvSpPr>
        <p:spPr/>
        <p:txBody>
          <a:bodyPr>
            <a:normAutofit fontScale="90000"/>
          </a:bodyPr>
          <a:lstStyle/>
          <a:p>
            <a:r>
              <a:rPr lang="en-US" dirty="0" smtClean="0"/>
              <a:t>Common Sources of Risk in Information Technology Projects</a:t>
            </a:r>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69178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1143000"/>
          </a:xfrm>
        </p:spPr>
        <p:txBody>
          <a:bodyPr>
            <a:normAutofit fontScale="90000"/>
          </a:bodyPr>
          <a:lstStyle/>
          <a:p>
            <a:r>
              <a:rPr lang="en-US" dirty="0" smtClean="0"/>
              <a:t>Table 11-3. IT Success Potential Scoring Sheet</a:t>
            </a:r>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28</a:t>
            </a:fld>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4264085783"/>
              </p:ext>
            </p:extLst>
          </p:nvPr>
        </p:nvGraphicFramePr>
        <p:xfrm>
          <a:off x="1676400" y="1512764"/>
          <a:ext cx="6705600" cy="5160963"/>
        </p:xfrm>
        <a:graphic>
          <a:graphicData uri="http://schemas.openxmlformats.org/presentationml/2006/ole">
            <mc:AlternateContent xmlns:mc="http://schemas.openxmlformats.org/markup-compatibility/2006">
              <mc:Choice xmlns:v="urn:schemas-microsoft-com:vml" Requires="v">
                <p:oleObj spid="_x0000_s2119" name="Document" r:id="rId3" imgW="5655898" imgH="3280753" progId="Word.Document.8">
                  <p:embed/>
                </p:oleObj>
              </mc:Choice>
              <mc:Fallback>
                <p:oleObj name="Document" r:id="rId3" imgW="5655898" imgH="328075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2888" r="11508"/>
                      <a:stretch>
                        <a:fillRect/>
                      </a:stretch>
                    </p:blipFill>
                    <p:spPr bwMode="auto">
                      <a:xfrm>
                        <a:off x="1676400" y="1512764"/>
                        <a:ext cx="670560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467948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371600"/>
            <a:ext cx="8186738" cy="4791075"/>
          </a:xfrm>
        </p:spPr>
        <p:txBody>
          <a:bodyPr/>
          <a:lstStyle/>
          <a:p>
            <a:pPr>
              <a:spcBef>
                <a:spcPct val="100000"/>
              </a:spcBef>
            </a:pPr>
            <a:r>
              <a:rPr lang="en-US" dirty="0" smtClean="0"/>
              <a:t>Market risk</a:t>
            </a:r>
          </a:p>
          <a:p>
            <a:pPr>
              <a:spcBef>
                <a:spcPct val="100000"/>
              </a:spcBef>
            </a:pPr>
            <a:r>
              <a:rPr lang="en-US" dirty="0" smtClean="0"/>
              <a:t>Financial risk</a:t>
            </a:r>
          </a:p>
          <a:p>
            <a:pPr>
              <a:spcBef>
                <a:spcPct val="100000"/>
              </a:spcBef>
            </a:pPr>
            <a:r>
              <a:rPr lang="en-US" dirty="0" smtClean="0"/>
              <a:t>Technology risk</a:t>
            </a:r>
          </a:p>
          <a:p>
            <a:pPr>
              <a:spcBef>
                <a:spcPct val="100000"/>
              </a:spcBef>
            </a:pPr>
            <a:r>
              <a:rPr lang="en-US" dirty="0" smtClean="0"/>
              <a:t>People risk</a:t>
            </a:r>
          </a:p>
          <a:p>
            <a:pPr>
              <a:spcBef>
                <a:spcPct val="100000"/>
              </a:spcBef>
            </a:pPr>
            <a:r>
              <a:rPr lang="en-US" dirty="0" smtClean="0"/>
              <a:t>Structure/process risk</a:t>
            </a:r>
          </a:p>
        </p:txBody>
      </p:sp>
      <p:sp>
        <p:nvSpPr>
          <p:cNvPr id="31746" name="Rectangle 2"/>
          <p:cNvSpPr>
            <a:spLocks noGrp="1" noChangeArrowheads="1"/>
          </p:cNvSpPr>
          <p:nvPr>
            <p:ph type="title"/>
          </p:nvPr>
        </p:nvSpPr>
        <p:spPr>
          <a:xfrm>
            <a:off x="1219200" y="228600"/>
            <a:ext cx="7543800" cy="854075"/>
          </a:xfrm>
        </p:spPr>
        <p:txBody>
          <a:bodyPr/>
          <a:lstStyle/>
          <a:p>
            <a:r>
              <a:rPr lang="en-US" dirty="0" smtClean="0"/>
              <a:t>Broad Categories of Risk</a:t>
            </a:r>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625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greatest threat to the success of any project?</a:t>
            </a:r>
          </a:p>
          <a:p>
            <a:r>
              <a:rPr lang="en-US" dirty="0" smtClean="0"/>
              <a:t>In face-to-face communications, how is most information conveyed?</a:t>
            </a:r>
          </a:p>
          <a:p>
            <a:pPr lvl="1"/>
            <a:r>
              <a:rPr lang="en-US" dirty="0" smtClean="0"/>
              <a:t>By tone of voice, by the words spoken, by the body language, by the location?</a:t>
            </a:r>
          </a:p>
          <a:p>
            <a:r>
              <a:rPr lang="en-US" dirty="0" smtClean="0"/>
              <a:t>Which of the following is not a process in project communication management</a:t>
            </a:r>
          </a:p>
          <a:p>
            <a:pPr lvl="1"/>
            <a:r>
              <a:rPr lang="en-US" dirty="0" smtClean="0"/>
              <a:t>Plan communications management, manage communications, manage stakeholders, control communications</a:t>
            </a:r>
            <a:endParaRPr lang="en-US" dirty="0"/>
          </a:p>
        </p:txBody>
      </p:sp>
      <p:sp>
        <p:nvSpPr>
          <p:cNvPr id="3" name="Title 2"/>
          <p:cNvSpPr>
            <a:spLocks noGrp="1"/>
          </p:cNvSpPr>
          <p:nvPr>
            <p:ph type="title"/>
          </p:nvPr>
        </p:nvSpPr>
        <p:spPr/>
        <p:txBody>
          <a:bodyPr/>
          <a:lstStyle/>
          <a:p>
            <a:r>
              <a:rPr lang="en-US" dirty="0" smtClean="0"/>
              <a:t>Recitation</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3</a:t>
            </a:fld>
            <a:endParaRPr lang="en-US" dirty="0"/>
          </a:p>
        </p:txBody>
      </p:sp>
    </p:spTree>
    <p:extLst>
      <p:ext uri="{BB962C8B-B14F-4D97-AF65-F5344CB8AC3E}">
        <p14:creationId xmlns:p14="http://schemas.microsoft.com/office/powerpoint/2010/main" val="334872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22031" y="1295400"/>
            <a:ext cx="8458200" cy="4572000"/>
          </a:xfrm>
        </p:spPr>
        <p:txBody>
          <a:bodyPr/>
          <a:lstStyle/>
          <a:p>
            <a:r>
              <a:rPr lang="en-US" dirty="0" smtClean="0"/>
              <a:t>KPMG, a large consulting firm, published a study in 1995 that found that </a:t>
            </a:r>
            <a:r>
              <a:rPr lang="en-US" dirty="0" smtClean="0">
                <a:solidFill>
                  <a:srgbClr val="FF0000"/>
                </a:solidFill>
              </a:rPr>
              <a:t>55 percent </a:t>
            </a:r>
            <a:r>
              <a:rPr lang="en-US" dirty="0" smtClean="0"/>
              <a:t>of </a:t>
            </a:r>
            <a:r>
              <a:rPr lang="en-US" b="1" dirty="0" smtClean="0"/>
              <a:t>runaway </a:t>
            </a:r>
            <a:r>
              <a:rPr lang="en-US" dirty="0" smtClean="0"/>
              <a:t>projects—projects that have significant cost or schedule overruns—did </a:t>
            </a:r>
            <a:r>
              <a:rPr lang="en-US" i="1" dirty="0" smtClean="0"/>
              <a:t>no risk </a:t>
            </a:r>
            <a:r>
              <a:rPr lang="en-US" dirty="0" smtClean="0"/>
              <a:t>management at all.</a:t>
            </a:r>
          </a:p>
          <a:p>
            <a:r>
              <a:rPr lang="en-US" dirty="0" smtClean="0">
                <a:solidFill>
                  <a:srgbClr val="FF0000"/>
                </a:solidFill>
              </a:rPr>
              <a:t>38 percent </a:t>
            </a:r>
            <a:r>
              <a:rPr lang="en-US" dirty="0" smtClean="0"/>
              <a:t>did some (but half did not use their risk findings after the project was underway), and </a:t>
            </a:r>
          </a:p>
          <a:p>
            <a:r>
              <a:rPr lang="en-US" dirty="0" smtClean="0">
                <a:solidFill>
                  <a:srgbClr val="FF0000"/>
                </a:solidFill>
              </a:rPr>
              <a:t>7 percent </a:t>
            </a:r>
            <a:r>
              <a:rPr lang="en-US" dirty="0" smtClean="0"/>
              <a:t>did not know whether they did risk management or not.</a:t>
            </a:r>
          </a:p>
          <a:p>
            <a:r>
              <a:rPr lang="en-US" dirty="0" smtClean="0"/>
              <a:t>The timing of risk management is also an important consideration.</a:t>
            </a:r>
          </a:p>
          <a:p>
            <a:endParaRPr lang="en-US" dirty="0" smtClean="0"/>
          </a:p>
        </p:txBody>
      </p:sp>
      <p:sp>
        <p:nvSpPr>
          <p:cNvPr id="32770" name="Title 1"/>
          <p:cNvSpPr>
            <a:spLocks noGrp="1"/>
          </p:cNvSpPr>
          <p:nvPr>
            <p:ph type="title"/>
          </p:nvPr>
        </p:nvSpPr>
        <p:spPr>
          <a:xfrm>
            <a:off x="457200" y="405421"/>
            <a:ext cx="8305800" cy="563562"/>
          </a:xfrm>
        </p:spPr>
        <p:txBody>
          <a:bodyPr>
            <a:normAutofit fontScale="90000"/>
          </a:bodyPr>
          <a:lstStyle/>
          <a:p>
            <a:r>
              <a:rPr lang="en-US" dirty="0" smtClean="0"/>
              <a:t>What Went Wrong?</a:t>
            </a:r>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30</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391146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 </a:t>
            </a:r>
            <a:r>
              <a:rPr lang="en-US" b="1" dirty="0" smtClean="0"/>
              <a:t>risk breakdown structure</a:t>
            </a:r>
            <a:r>
              <a:rPr lang="en-US" dirty="0" smtClean="0"/>
              <a:t> is a </a:t>
            </a:r>
            <a:r>
              <a:rPr lang="en-US" u="sng" dirty="0" smtClean="0">
                <a:solidFill>
                  <a:srgbClr val="FF0000"/>
                </a:solidFill>
              </a:rPr>
              <a:t>hierarchy of potential risk categories</a:t>
            </a:r>
            <a:r>
              <a:rPr lang="en-US" dirty="0" smtClean="0">
                <a:solidFill>
                  <a:srgbClr val="FF0000"/>
                </a:solidFill>
              </a:rPr>
              <a:t> </a:t>
            </a:r>
            <a:r>
              <a:rPr lang="en-US" dirty="0" smtClean="0"/>
              <a:t>for a project.</a:t>
            </a:r>
          </a:p>
          <a:p>
            <a:pPr>
              <a:spcBef>
                <a:spcPct val="100000"/>
              </a:spcBef>
            </a:pPr>
            <a:r>
              <a:rPr lang="en-US" dirty="0" smtClean="0"/>
              <a:t>Similar to a work breakdown structure but used to identify and categorize risks</a:t>
            </a:r>
          </a:p>
        </p:txBody>
      </p:sp>
      <p:sp>
        <p:nvSpPr>
          <p:cNvPr id="33794" name="Rectangle 2"/>
          <p:cNvSpPr>
            <a:spLocks noGrp="1" noChangeArrowheads="1"/>
          </p:cNvSpPr>
          <p:nvPr>
            <p:ph type="title"/>
          </p:nvPr>
        </p:nvSpPr>
        <p:spPr/>
        <p:txBody>
          <a:bodyPr/>
          <a:lstStyle/>
          <a:p>
            <a:r>
              <a:rPr lang="en-US" dirty="0" smtClean="0"/>
              <a:t>Risk Breakdown Structure</a:t>
            </a:r>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31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69929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smtClean="0"/>
              <a:t>Figure 11-4. Sample Risk Breakdown Structure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8753476" cy="4797039"/>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213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2800" dirty="0" smtClean="0"/>
              <a:t>Table 11-4. Potential Negative Risk Conditions Associated With Each Knowledge Area</a:t>
            </a:r>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33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33" y="1295400"/>
            <a:ext cx="8560454" cy="5000430"/>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870876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36587" y="990600"/>
            <a:ext cx="8229600" cy="5257800"/>
          </a:xfrm>
        </p:spPr>
        <p:txBody>
          <a:bodyPr/>
          <a:lstStyle/>
          <a:p>
            <a:pPr>
              <a:spcBef>
                <a:spcPct val="55000"/>
              </a:spcBef>
            </a:pPr>
            <a:r>
              <a:rPr lang="en-US" dirty="0" smtClean="0"/>
              <a:t>Identifying risks is the process of understanding what potential events might hurt or enhance a particular project</a:t>
            </a:r>
          </a:p>
          <a:p>
            <a:pPr>
              <a:spcBef>
                <a:spcPct val="55000"/>
              </a:spcBef>
            </a:pPr>
            <a:r>
              <a:rPr lang="en-US" dirty="0" smtClean="0"/>
              <a:t>Another consideration is the likelihood of advanced discovery</a:t>
            </a:r>
          </a:p>
          <a:p>
            <a:pPr>
              <a:spcBef>
                <a:spcPct val="55000"/>
              </a:spcBef>
            </a:pPr>
            <a:r>
              <a:rPr lang="en-US" dirty="0" smtClean="0"/>
              <a:t>Risk identification tools and techniques include:</a:t>
            </a:r>
          </a:p>
          <a:p>
            <a:pPr lvl="1">
              <a:spcBef>
                <a:spcPct val="55000"/>
              </a:spcBef>
            </a:pPr>
            <a:r>
              <a:rPr lang="en-US" dirty="0" smtClean="0"/>
              <a:t>Brainstorming</a:t>
            </a:r>
          </a:p>
          <a:p>
            <a:pPr lvl="1">
              <a:spcBef>
                <a:spcPct val="55000"/>
              </a:spcBef>
            </a:pPr>
            <a:r>
              <a:rPr lang="en-US" dirty="0" smtClean="0"/>
              <a:t>The Delphi Technique</a:t>
            </a:r>
          </a:p>
          <a:p>
            <a:pPr lvl="1">
              <a:spcBef>
                <a:spcPct val="55000"/>
              </a:spcBef>
            </a:pPr>
            <a:r>
              <a:rPr lang="en-US" dirty="0" smtClean="0"/>
              <a:t>Interviewing</a:t>
            </a:r>
          </a:p>
          <a:p>
            <a:pPr lvl="1">
              <a:spcBef>
                <a:spcPct val="55000"/>
              </a:spcBef>
            </a:pPr>
            <a:r>
              <a:rPr lang="en-US" dirty="0" smtClean="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smtClean="0"/>
              <a:t>Identify Risks – the second …..</a:t>
            </a:r>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34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22757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Effect transition="in" filter="barn(inVertical)">
                                      <p:cBhvr>
                                        <p:cTn id="7" dur="500"/>
                                        <p:tgtEl>
                                          <p:spTgt spid="368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867">
                                            <p:txEl>
                                              <p:pRg st="4" end="4"/>
                                            </p:txEl>
                                          </p:spTgt>
                                        </p:tgtEl>
                                        <p:attrNameLst>
                                          <p:attrName>style.visibility</p:attrName>
                                        </p:attrNameLst>
                                      </p:cBhvr>
                                      <p:to>
                                        <p:strVal val="visible"/>
                                      </p:to>
                                    </p:set>
                                    <p:animEffect transition="in" filter="wipe(down)">
                                      <p:cBhvr>
                                        <p:cTn id="12" dur="500"/>
                                        <p:tgtEl>
                                          <p:spTgt spid="368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animEffect transition="in" filter="barn(inVertical)">
                                      <p:cBhvr>
                                        <p:cTn id="17" dur="500"/>
                                        <p:tgtEl>
                                          <p:spTgt spid="368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wipe(down)">
                                      <p:cBhvr>
                                        <p:cTn id="22"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smtClean="0"/>
              <a:t>Brainstorming</a:t>
            </a:r>
            <a:r>
              <a:rPr lang="en-US" dirty="0" smtClean="0"/>
              <a:t> is a technique by which a group attempts to generate ideas or find a solution for a specific problem by amassing ideas spontaneously and without judgment.</a:t>
            </a:r>
          </a:p>
          <a:p>
            <a:r>
              <a:rPr lang="en-US" dirty="0" smtClean="0"/>
              <a:t>An experienced facilitator should run the brainstorming session.</a:t>
            </a:r>
          </a:p>
          <a:p>
            <a:r>
              <a:rPr lang="en-US" dirty="0" smtClean="0"/>
              <a:t>Be careful not to overuse or misuse brainstorming.</a:t>
            </a:r>
          </a:p>
          <a:p>
            <a:pPr lvl="1"/>
            <a:r>
              <a:rPr lang="en-US" dirty="0" smtClean="0"/>
              <a:t>Psychology literature shows that individuals produce a greater number of ideas working alone than they do through brainstorming in small, face-to-face groups.</a:t>
            </a:r>
          </a:p>
          <a:p>
            <a:pPr lvl="1"/>
            <a:r>
              <a:rPr lang="en-US" dirty="0" smtClean="0"/>
              <a:t>Group effects often inhibit idea generation.</a:t>
            </a:r>
            <a:endParaRPr lang="en-US" sz="2200" dirty="0" smtClean="0"/>
          </a:p>
        </p:txBody>
      </p:sp>
      <p:sp>
        <p:nvSpPr>
          <p:cNvPr id="37890" name="Rectangle 2"/>
          <p:cNvSpPr>
            <a:spLocks noGrp="1" noChangeArrowheads="1"/>
          </p:cNvSpPr>
          <p:nvPr>
            <p:ph type="title"/>
          </p:nvPr>
        </p:nvSpPr>
        <p:spPr/>
        <p:txBody>
          <a:bodyPr/>
          <a:lstStyle/>
          <a:p>
            <a:r>
              <a:rPr lang="en-US" dirty="0" smtClean="0"/>
              <a:t>Brainstorming</a:t>
            </a:r>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35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63526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a:spcBef>
                <a:spcPct val="100000"/>
              </a:spcBef>
            </a:pPr>
            <a:r>
              <a:rPr lang="en-US" dirty="0" smtClean="0"/>
              <a:t>Provides independent and anonymous input regarding future events.</a:t>
            </a:r>
          </a:p>
          <a:p>
            <a:pPr>
              <a:spcBef>
                <a:spcPct val="100000"/>
              </a:spcBef>
            </a:pPr>
            <a:r>
              <a:rPr lang="en-US" dirty="0" smtClean="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smtClean="0"/>
              <a:t>Delphi Technique</a:t>
            </a:r>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36</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199209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Bef>
                <a:spcPct val="100000"/>
              </a:spcBef>
            </a:pPr>
            <a:r>
              <a:rPr lang="en-US" b="1" dirty="0" smtClean="0"/>
              <a:t>Interviewing</a:t>
            </a:r>
            <a:r>
              <a:rPr lang="en-US" dirty="0" smtClean="0"/>
              <a:t> is a fact-finding technique for collecting information in face-to-face, phone, e-mail, or instant-messaging discussions.</a:t>
            </a:r>
          </a:p>
          <a:p>
            <a:pPr>
              <a:spcBef>
                <a:spcPct val="100000"/>
              </a:spcBef>
            </a:pPr>
            <a:r>
              <a:rPr lang="en-US" dirty="0" smtClean="0"/>
              <a:t>Interviewing people with similar project experience is an important tool for identifying potential risks.</a:t>
            </a:r>
          </a:p>
        </p:txBody>
      </p:sp>
      <p:sp>
        <p:nvSpPr>
          <p:cNvPr id="39938" name="Rectangle 2"/>
          <p:cNvSpPr>
            <a:spLocks noGrp="1" noChangeArrowheads="1"/>
          </p:cNvSpPr>
          <p:nvPr>
            <p:ph type="title"/>
          </p:nvPr>
        </p:nvSpPr>
        <p:spPr/>
        <p:txBody>
          <a:bodyPr/>
          <a:lstStyle/>
          <a:p>
            <a:r>
              <a:rPr lang="en-US" dirty="0" smtClean="0"/>
              <a:t>Interviewing</a:t>
            </a:r>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946547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SWOT analysis (strengths, weaknesses, opportunities, and threats) can also be used during risk identification.</a:t>
            </a:r>
          </a:p>
          <a:p>
            <a:pPr>
              <a:spcBef>
                <a:spcPct val="100000"/>
              </a:spcBef>
            </a:pPr>
            <a:r>
              <a:rPr lang="en-US" dirty="0" smtClean="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smtClean="0"/>
              <a:t>SWOT Analysis</a:t>
            </a:r>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38</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72008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smtClean="0"/>
              <a:t>The main output of the risk identification process is a list of identified risks and other information needed to begin creating a risk register.</a:t>
            </a:r>
          </a:p>
          <a:p>
            <a:r>
              <a:rPr lang="en-US" sz="2400" dirty="0" smtClean="0"/>
              <a:t>A </a:t>
            </a:r>
            <a:r>
              <a:rPr lang="en-US" sz="2400" b="1" dirty="0" smtClean="0"/>
              <a:t>risk register</a:t>
            </a:r>
            <a:r>
              <a:rPr lang="en-US" sz="2400" dirty="0" smtClean="0"/>
              <a:t> is:</a:t>
            </a:r>
            <a:endParaRPr lang="en-US" sz="2400" b="1" dirty="0" smtClean="0"/>
          </a:p>
          <a:p>
            <a:pPr lvl="1"/>
            <a:r>
              <a:rPr lang="en-US" sz="2200" dirty="0" smtClean="0"/>
              <a:t>A document that contains the results of various risk management processes and that is often displayed in a table or spreadsheet format</a:t>
            </a:r>
          </a:p>
          <a:p>
            <a:pPr lvl="1"/>
            <a:r>
              <a:rPr lang="en-US" sz="2200" dirty="0" smtClean="0"/>
              <a:t>A tool for documenting potential risk events and related information</a:t>
            </a:r>
          </a:p>
          <a:p>
            <a:r>
              <a:rPr lang="en-US" sz="2400" b="1" dirty="0" smtClean="0"/>
              <a:t>Risk events </a:t>
            </a:r>
            <a:r>
              <a:rPr lang="en-US" sz="2400" dirty="0" smtClean="0"/>
              <a:t>refer to specific, uncertain events that may occur to the detriment or enhancement of the project.</a:t>
            </a:r>
          </a:p>
        </p:txBody>
      </p:sp>
      <p:sp>
        <p:nvSpPr>
          <p:cNvPr id="41986" name="Rectangle 2"/>
          <p:cNvSpPr>
            <a:spLocks noGrp="1" noChangeArrowheads="1"/>
          </p:cNvSpPr>
          <p:nvPr>
            <p:ph type="title"/>
          </p:nvPr>
        </p:nvSpPr>
        <p:spPr/>
        <p:txBody>
          <a:bodyPr/>
          <a:lstStyle/>
          <a:p>
            <a:r>
              <a:rPr lang="en-US" dirty="0" smtClean="0"/>
              <a:t>Risk Register</a:t>
            </a:r>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403444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38200"/>
            <a:ext cx="8229600" cy="5574323"/>
          </a:xfrm>
        </p:spPr>
        <p:txBody>
          <a:bodyPr/>
          <a:lstStyle/>
          <a:p>
            <a:r>
              <a:rPr lang="en-US" dirty="0" smtClean="0"/>
              <a:t>If you add three more people to a project team of five, how many more communication channels will you add?</a:t>
            </a:r>
          </a:p>
          <a:p>
            <a:pPr lvl="1"/>
            <a:r>
              <a:rPr lang="en-US" dirty="0" smtClean="0"/>
              <a:t>2, 12, 15, or 18??</a:t>
            </a:r>
          </a:p>
          <a:p>
            <a:r>
              <a:rPr lang="en-US" dirty="0" smtClean="0"/>
              <a:t>A ______ report describes where a project stands at a specific point in time.</a:t>
            </a:r>
          </a:p>
          <a:p>
            <a:pPr lvl="1"/>
            <a:r>
              <a:rPr lang="en-US" dirty="0" smtClean="0"/>
              <a:t>Status, performance, forecast, earned value</a:t>
            </a:r>
          </a:p>
          <a:p>
            <a:r>
              <a:rPr lang="en-US" dirty="0" smtClean="0"/>
              <a:t>What term describes information that is sent to recipients at their request via websites, bulletin boards, e-learning, knowledge  repositories like blogs, etc.</a:t>
            </a:r>
          </a:p>
          <a:p>
            <a:pPr lvl="1"/>
            <a:r>
              <a:rPr lang="en-US" dirty="0" smtClean="0"/>
              <a:t>Push communications, pull communications, interactive communications, customer communications</a:t>
            </a:r>
          </a:p>
          <a:p>
            <a:pPr lvl="1"/>
            <a:endParaRPr lang="en-US" dirty="0"/>
          </a:p>
        </p:txBody>
      </p:sp>
      <p:sp>
        <p:nvSpPr>
          <p:cNvPr id="3" name="Title 2"/>
          <p:cNvSpPr>
            <a:spLocks noGrp="1"/>
          </p:cNvSpPr>
          <p:nvPr>
            <p:ph type="title"/>
          </p:nvPr>
        </p:nvSpPr>
        <p:spPr>
          <a:xfrm>
            <a:off x="358775" y="152400"/>
            <a:ext cx="8229600" cy="685800"/>
          </a:xfrm>
        </p:spPr>
        <p:txBody>
          <a:bodyPr>
            <a:normAutofit fontScale="90000"/>
          </a:bodyPr>
          <a:lstStyle/>
          <a:p>
            <a:r>
              <a:rPr lang="en-US" dirty="0" smtClean="0"/>
              <a:t>Recitation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99733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An identification number for each risk event</a:t>
            </a:r>
          </a:p>
          <a:p>
            <a:r>
              <a:rPr lang="en-US" dirty="0" smtClean="0"/>
              <a:t>A rank for each risk event</a:t>
            </a:r>
          </a:p>
          <a:p>
            <a:r>
              <a:rPr lang="en-US" dirty="0" smtClean="0"/>
              <a:t>The name of each risk event</a:t>
            </a:r>
          </a:p>
          <a:p>
            <a:r>
              <a:rPr lang="en-US" dirty="0" smtClean="0"/>
              <a:t>A description of each risk event</a:t>
            </a:r>
          </a:p>
          <a:p>
            <a:r>
              <a:rPr lang="en-US" dirty="0" smtClean="0"/>
              <a:t>The category under which each risk event falls</a:t>
            </a:r>
          </a:p>
          <a:p>
            <a:r>
              <a:rPr lang="en-US" dirty="0" smtClean="0"/>
              <a:t>The root cause of each risk</a:t>
            </a:r>
          </a:p>
        </p:txBody>
      </p:sp>
      <p:sp>
        <p:nvSpPr>
          <p:cNvPr id="43010" name="Rectangle 2"/>
          <p:cNvSpPr>
            <a:spLocks noGrp="1" noChangeArrowheads="1"/>
          </p:cNvSpPr>
          <p:nvPr>
            <p:ph type="title"/>
          </p:nvPr>
        </p:nvSpPr>
        <p:spPr/>
        <p:txBody>
          <a:bodyPr/>
          <a:lstStyle/>
          <a:p>
            <a:r>
              <a:rPr lang="en-US" dirty="0" smtClean="0"/>
              <a:t>Risk Register Contents</a:t>
            </a:r>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40</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6961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Triggers for each risk; </a:t>
            </a:r>
            <a:r>
              <a:rPr lang="en-US" b="1" dirty="0" smtClean="0"/>
              <a:t>triggers</a:t>
            </a:r>
            <a:r>
              <a:rPr lang="en-US" dirty="0" smtClean="0"/>
              <a:t> are indicators or symptoms of actual risk events</a:t>
            </a:r>
          </a:p>
          <a:p>
            <a:r>
              <a:rPr lang="en-US" dirty="0" smtClean="0"/>
              <a:t>Potential responses to each risk</a:t>
            </a:r>
          </a:p>
          <a:p>
            <a:r>
              <a:rPr lang="en-US" dirty="0" smtClean="0"/>
              <a:t>The </a:t>
            </a:r>
            <a:r>
              <a:rPr lang="en-US" b="1" dirty="0" smtClean="0"/>
              <a:t>risk owner</a:t>
            </a:r>
            <a:r>
              <a:rPr lang="en-US" dirty="0" smtClean="0"/>
              <a:t> or person who will own or take responsibility for each risk</a:t>
            </a:r>
          </a:p>
          <a:p>
            <a:r>
              <a:rPr lang="en-US" dirty="0" smtClean="0"/>
              <a:t>The probability and impact of each risk occurring.</a:t>
            </a:r>
          </a:p>
          <a:p>
            <a:r>
              <a:rPr lang="en-US" dirty="0" smtClean="0"/>
              <a:t>The status of each risk</a:t>
            </a:r>
          </a:p>
        </p:txBody>
      </p:sp>
      <p:sp>
        <p:nvSpPr>
          <p:cNvPr id="44034" name="Rectangle 2"/>
          <p:cNvSpPr>
            <a:spLocks noGrp="1" noChangeArrowheads="1"/>
          </p:cNvSpPr>
          <p:nvPr>
            <p:ph type="title"/>
          </p:nvPr>
        </p:nvSpPr>
        <p:spPr/>
        <p:txBody>
          <a:bodyPr/>
          <a:lstStyle/>
          <a:p>
            <a:r>
              <a:rPr lang="en-US" dirty="0" smtClean="0"/>
              <a:t>Risk Register Contents (cont’d)</a:t>
            </a:r>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41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3441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Table 11-5. Sample Risk Register</a:t>
            </a:r>
          </a:p>
        </p:txBody>
      </p:sp>
      <p:pic>
        <p:nvPicPr>
          <p:cNvPr id="45061" name="Picture 8" descr="Tbl11-05.bmp"/>
          <p:cNvPicPr>
            <a:picLocks noChangeAspect="1"/>
          </p:cNvPicPr>
          <p:nvPr/>
        </p:nvPicPr>
        <p:blipFill>
          <a:blip r:embed="rId2"/>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36660" y="2490420"/>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t>
            </a:r>
            <a:r>
              <a:rPr lang="en-US" dirty="0" smtClean="0"/>
              <a:t>and don’t </a:t>
            </a:r>
            <a:r>
              <a:rPr lang="en-US" dirty="0"/>
              <a:t>know too much about them. One of our company’s strengths is </a:t>
            </a:r>
            <a:r>
              <a:rPr lang="en-US" dirty="0" smtClean="0"/>
              <a:t>building good </a:t>
            </a:r>
            <a:r>
              <a:rPr lang="en-US" dirty="0"/>
              <a:t>customer relationships, which often leads to further projects with </a:t>
            </a:r>
            <a:r>
              <a:rPr lang="en-US" dirty="0" smtClean="0"/>
              <a:t>that customer</a:t>
            </a:r>
            <a:r>
              <a:rPr lang="en-US" dirty="0"/>
              <a:t>. We might have trouble working with this customer because </a:t>
            </a:r>
            <a:r>
              <a:rPr lang="en-US" dirty="0" smtClean="0"/>
              <a:t>they are </a:t>
            </a:r>
            <a:r>
              <a:rPr lang="en-US" dirty="0"/>
              <a:t>new to us.</a:t>
            </a:r>
          </a:p>
          <a:p>
            <a:r>
              <a:rPr lang="en-US" dirty="0"/>
              <a:t>• Category: People risk</a:t>
            </a:r>
          </a:p>
          <a:p>
            <a:r>
              <a:rPr lang="en-US" dirty="0"/>
              <a:t>• </a:t>
            </a:r>
            <a:r>
              <a:rPr lang="en-US" dirty="0" smtClean="0"/>
              <a:t>Etc.</a:t>
            </a:r>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41713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smtClean="0"/>
              <a:t>The </a:t>
            </a:r>
            <a:r>
              <a:rPr lang="en-US" b="1" dirty="0" smtClean="0">
                <a:solidFill>
                  <a:srgbClr val="FF0000"/>
                </a:solidFill>
              </a:rPr>
              <a:t>Third Process </a:t>
            </a:r>
            <a:r>
              <a:rPr lang="en-US" dirty="0" smtClean="0"/>
              <a:t>of six in the risk management knowledge area</a:t>
            </a:r>
          </a:p>
          <a:p>
            <a:r>
              <a:rPr lang="en-US" dirty="0" smtClean="0"/>
              <a:t>Assess the likelihood and impact of identified risks to determine their magnitude and priority</a:t>
            </a:r>
          </a:p>
          <a:p>
            <a:r>
              <a:rPr lang="en-US" dirty="0" smtClean="0"/>
              <a:t>Risk quantification tools and techniques include: </a:t>
            </a:r>
          </a:p>
          <a:p>
            <a:pPr lvl="1"/>
            <a:r>
              <a:rPr lang="en-US" dirty="0" smtClean="0"/>
              <a:t>Probability/impact matrices</a:t>
            </a:r>
          </a:p>
          <a:p>
            <a:pPr lvl="1"/>
            <a:r>
              <a:rPr lang="en-US" dirty="0" smtClean="0"/>
              <a:t>The Top Ten Risk Item Tracking</a:t>
            </a:r>
          </a:p>
          <a:p>
            <a:pPr lvl="1"/>
            <a:r>
              <a:rPr lang="en-US" dirty="0" smtClean="0"/>
              <a:t>Expert judgment</a:t>
            </a:r>
          </a:p>
        </p:txBody>
      </p:sp>
      <p:sp>
        <p:nvSpPr>
          <p:cNvPr id="46082" name="Rectangle 2"/>
          <p:cNvSpPr>
            <a:spLocks noGrp="1" noChangeArrowheads="1"/>
          </p:cNvSpPr>
          <p:nvPr>
            <p:ph type="title"/>
          </p:nvPr>
        </p:nvSpPr>
        <p:spPr/>
        <p:txBody>
          <a:bodyPr>
            <a:normAutofit fontScale="90000"/>
          </a:bodyPr>
          <a:lstStyle/>
          <a:p>
            <a:r>
              <a:rPr lang="en-US" dirty="0" smtClean="0"/>
              <a:t>Perform Qualitative Risk Analysis</a:t>
            </a:r>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43</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421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smtClean="0"/>
              <a:t>A </a:t>
            </a:r>
            <a:r>
              <a:rPr lang="en-US" b="1" dirty="0" smtClean="0"/>
              <a:t>probability/impact matrix </a:t>
            </a:r>
            <a:r>
              <a:rPr lang="en-US" dirty="0" smtClean="0"/>
              <a:t>or</a:t>
            </a:r>
            <a:r>
              <a:rPr lang="en-US" b="1" dirty="0" smtClean="0"/>
              <a:t> chart</a:t>
            </a:r>
            <a:r>
              <a:rPr lang="en-US" dirty="0" smtClean="0"/>
              <a:t> lists the relative probability of a risk occurring on one side of a matrix or axis on a chart and the relative impact of the risk occurring on the other</a:t>
            </a:r>
          </a:p>
          <a:p>
            <a:r>
              <a:rPr lang="en-US" dirty="0" smtClean="0"/>
              <a:t>List the risks and then label each one as high, medium, or low in terms of its probability of occurrence and its impact if it did occur</a:t>
            </a:r>
          </a:p>
          <a:p>
            <a:r>
              <a:rPr lang="en-US" dirty="0" smtClean="0"/>
              <a:t>Can also calculate </a:t>
            </a:r>
            <a:r>
              <a:rPr lang="en-US" b="1" dirty="0" smtClean="0"/>
              <a:t>risk factors</a:t>
            </a:r>
            <a:r>
              <a:rPr lang="en-US" dirty="0" smtClean="0"/>
              <a:t>:</a:t>
            </a:r>
            <a:endParaRPr lang="en-US" b="1" dirty="0" smtClean="0"/>
          </a:p>
          <a:p>
            <a:pPr lvl="1"/>
            <a:r>
              <a:rPr lang="en-US" dirty="0" smtClean="0"/>
              <a:t>Numbers that represent the overall risk of specific events based on their probability of occurring and the consequences to the project if they do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smtClean="0"/>
              <a:t>Probability/Impact Matrix</a:t>
            </a:r>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44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36009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36587" y="76200"/>
            <a:ext cx="8229600" cy="1143000"/>
          </a:xfrm>
        </p:spPr>
        <p:txBody>
          <a:bodyPr>
            <a:normAutofit fontScale="90000"/>
          </a:bodyPr>
          <a:lstStyle/>
          <a:p>
            <a:r>
              <a:rPr lang="en-US" dirty="0" smtClean="0"/>
              <a:t>Figure 11-5. Sample Probability/Impact Matrix</a:t>
            </a:r>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45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7467600" cy="5227321"/>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141109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11-6. Chart Showing High-, Medium-, and Low-Risk Technologies</a:t>
            </a:r>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46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143000"/>
            <a:ext cx="7543800" cy="5239882"/>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9526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smtClean="0"/>
              <a:t>Top Ten Risk Item Tracking</a:t>
            </a:r>
            <a:r>
              <a:rPr lang="en-US" dirty="0" smtClean="0"/>
              <a:t> is a qualitative risk analysis tool that helps to identify risks and maintain an awareness of risks throughout the life of a project.</a:t>
            </a:r>
          </a:p>
          <a:p>
            <a:r>
              <a:rPr lang="en-US" dirty="0" smtClean="0"/>
              <a:t>Establish a periodic review of the top ten project risk items</a:t>
            </a:r>
          </a:p>
          <a:p>
            <a:r>
              <a:rPr lang="en-US" dirty="0" smtClean="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smtClean="0"/>
              <a:t>Top Ten Risk Item Tracking</a:t>
            </a:r>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786738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smtClean="0"/>
              <a:t>Table 11-6. Example of Top Ten Risk Item Tracking</a:t>
            </a:r>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48</a:t>
            </a:fld>
            <a:endParaRPr lang="en-US" dirty="0"/>
          </a:p>
        </p:txBody>
      </p:sp>
      <p:pic>
        <p:nvPicPr>
          <p:cNvPr id="51205" name="Picture 7" descr="Tbl11-06.bmp"/>
          <p:cNvPicPr>
            <a:picLocks noChangeAspect="1"/>
          </p:cNvPicPr>
          <p:nvPr/>
        </p:nvPicPr>
        <p:blipFill>
          <a:blip r:embed="rId2"/>
          <a:srcRect t="5551"/>
          <a:stretch>
            <a:fillRect/>
          </a:stretch>
        </p:blipFill>
        <p:spPr bwMode="auto">
          <a:xfrm>
            <a:off x="990600" y="1344613"/>
            <a:ext cx="7326313" cy="4979987"/>
          </a:xfrm>
          <a:prstGeom prst="rect">
            <a:avLst/>
          </a:prstGeom>
          <a:noFill/>
          <a:ln w="9525">
            <a:noFill/>
            <a:miter lim="800000"/>
            <a:headEnd/>
            <a:tailEnd/>
          </a:ln>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72280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A </a:t>
            </a:r>
            <a:r>
              <a:rPr lang="en-US" b="1" dirty="0" smtClean="0"/>
              <a:t>watch list </a:t>
            </a:r>
            <a:r>
              <a:rPr lang="en-US" dirty="0" smtClean="0"/>
              <a:t>is a list of risks that are low priority, but are still identified as potential risks.</a:t>
            </a:r>
          </a:p>
          <a:p>
            <a:r>
              <a:rPr lang="en-US" dirty="0" smtClean="0"/>
              <a:t>Qualitative analysis can also identify risks that should be evaluated on a quantitative basis.</a:t>
            </a:r>
          </a:p>
        </p:txBody>
      </p:sp>
      <p:sp>
        <p:nvSpPr>
          <p:cNvPr id="52226" name="Rectangle 2"/>
          <p:cNvSpPr>
            <a:spLocks noGrp="1" noChangeArrowheads="1"/>
          </p:cNvSpPr>
          <p:nvPr>
            <p:ph type="title"/>
          </p:nvPr>
        </p:nvSpPr>
        <p:spPr>
          <a:xfrm>
            <a:off x="381000" y="274638"/>
            <a:ext cx="8305800" cy="868362"/>
          </a:xfrm>
        </p:spPr>
        <p:txBody>
          <a:bodyPr/>
          <a:lstStyle/>
          <a:p>
            <a:r>
              <a:rPr lang="en-US" dirty="0" smtClean="0"/>
              <a:t>Watch List</a:t>
            </a:r>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038503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123" y="914400"/>
            <a:ext cx="8229600" cy="5349875"/>
          </a:xfrm>
        </p:spPr>
        <p:txBody>
          <a:bodyPr/>
          <a:lstStyle/>
          <a:p>
            <a:r>
              <a:rPr lang="en-US" sz="2300" dirty="0" smtClean="0"/>
              <a:t>A _________ report is a reflective statement that documents important information learned from working on the project.</a:t>
            </a:r>
          </a:p>
          <a:p>
            <a:r>
              <a:rPr lang="en-US" sz="2300" dirty="0" smtClean="0"/>
              <a:t>Name some of the soft ‘competencies’</a:t>
            </a:r>
          </a:p>
          <a:p>
            <a:r>
              <a:rPr lang="en-US" sz="2300" dirty="0" smtClean="0"/>
              <a:t>To avoid miscommunication get rapid feedback, as in Scrum meetings</a:t>
            </a:r>
          </a:p>
          <a:p>
            <a:pPr lvl="1"/>
            <a:r>
              <a:rPr lang="en-US" dirty="0" smtClean="0"/>
              <a:t>Short, frequent meetings are very effective in IT projects</a:t>
            </a:r>
          </a:p>
          <a:p>
            <a:r>
              <a:rPr lang="en-US" sz="2300" dirty="0" smtClean="0"/>
              <a:t>What media choice is best for resolving a misunderstanding?  (hard copy, phone call, voice mail, email, meeting, web-site)</a:t>
            </a:r>
          </a:p>
          <a:p>
            <a:r>
              <a:rPr lang="en-US" sz="2300" dirty="0"/>
              <a:t>What media choice is best </a:t>
            </a:r>
            <a:r>
              <a:rPr lang="en-US" sz="2300" dirty="0" smtClean="0"/>
              <a:t>for mediating a conflict?  </a:t>
            </a:r>
            <a:r>
              <a:rPr lang="en-US" sz="2300" dirty="0"/>
              <a:t>(hard copy, </a:t>
            </a:r>
            <a:r>
              <a:rPr lang="en-US" sz="2300" dirty="0" smtClean="0"/>
              <a:t>phone call, </a:t>
            </a:r>
            <a:r>
              <a:rPr lang="en-US" sz="2300" dirty="0"/>
              <a:t>voice mail, email, meeting, web-site</a:t>
            </a:r>
            <a:r>
              <a:rPr lang="en-US" sz="2300" dirty="0" smtClean="0"/>
              <a:t>)</a:t>
            </a:r>
          </a:p>
          <a:p>
            <a:r>
              <a:rPr lang="en-US" sz="2300" dirty="0"/>
              <a:t>What media choice is best </a:t>
            </a:r>
            <a:r>
              <a:rPr lang="en-US" sz="2300" dirty="0" smtClean="0"/>
              <a:t>for providing a permanent record?</a:t>
            </a:r>
            <a:endParaRPr lang="en-US" sz="2300" dirty="0"/>
          </a:p>
          <a:p>
            <a:endParaRPr lang="en-US" dirty="0" smtClean="0"/>
          </a:p>
          <a:p>
            <a:endParaRPr lang="en-US" dirty="0" smtClean="0"/>
          </a:p>
          <a:p>
            <a:endParaRPr lang="en-US" dirty="0"/>
          </a:p>
        </p:txBody>
      </p:sp>
      <p:sp>
        <p:nvSpPr>
          <p:cNvPr id="3" name="Title 2"/>
          <p:cNvSpPr>
            <a:spLocks noGrp="1"/>
          </p:cNvSpPr>
          <p:nvPr>
            <p:ph type="title"/>
          </p:nvPr>
        </p:nvSpPr>
        <p:spPr>
          <a:xfrm>
            <a:off x="545123" y="128954"/>
            <a:ext cx="8229600" cy="762000"/>
          </a:xfrm>
        </p:spPr>
        <p:txBody>
          <a:bodyPr/>
          <a:lstStyle/>
          <a:p>
            <a:r>
              <a:rPr lang="en-US" dirty="0" smtClean="0"/>
              <a:t>Recitation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5</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5387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arn(inVertical)">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lstStyle/>
          <a:p>
            <a:r>
              <a:rPr lang="en-US" dirty="0"/>
              <a:t>The story of the Titanic is known throughout the world, and on April 15, 2012, </a:t>
            </a:r>
            <a:r>
              <a:rPr lang="en-US" dirty="0" smtClean="0"/>
              <a:t>people acknowledged </a:t>
            </a:r>
            <a:r>
              <a:rPr lang="en-US" dirty="0"/>
              <a:t>the 100th anniversary of the Titanic’s </a:t>
            </a:r>
            <a:r>
              <a:rPr lang="en-US" dirty="0" smtClean="0"/>
              <a:t>sinking.</a:t>
            </a:r>
          </a:p>
          <a:p>
            <a:r>
              <a:rPr lang="en-US" dirty="0" smtClean="0"/>
              <a:t>A </a:t>
            </a:r>
            <a:r>
              <a:rPr lang="en-US" dirty="0"/>
              <a:t>recent article in </a:t>
            </a:r>
            <a:r>
              <a:rPr lang="en-US" dirty="0" smtClean="0"/>
              <a:t>PMI’s Virtual </a:t>
            </a:r>
            <a:r>
              <a:rPr lang="en-US" dirty="0"/>
              <a:t>Library explains how to avoid “the Titanic factor” in your projects by </a:t>
            </a:r>
            <a:r>
              <a:rPr lang="en-US" dirty="0" smtClean="0"/>
              <a:t>analyzing the </a:t>
            </a:r>
            <a:r>
              <a:rPr lang="en-US" dirty="0"/>
              <a:t>interdependence of </a:t>
            </a:r>
            <a:r>
              <a:rPr lang="en-US" dirty="0" smtClean="0"/>
              <a:t>risks.</a:t>
            </a:r>
          </a:p>
          <a:p>
            <a:r>
              <a:rPr lang="en-US" dirty="0" smtClean="0"/>
              <a:t>For </a:t>
            </a:r>
            <a:r>
              <a:rPr lang="en-US" dirty="0"/>
              <a:t>example, the probability of one risk event </a:t>
            </a:r>
            <a:r>
              <a:rPr lang="en-US" dirty="0" smtClean="0"/>
              <a:t>occurring might </a:t>
            </a:r>
            <a:r>
              <a:rPr lang="en-US" dirty="0"/>
              <a:t>change if another one materializes, and the response to one risk event might </a:t>
            </a:r>
            <a:r>
              <a:rPr lang="en-US" dirty="0" smtClean="0"/>
              <a:t>affect another.</a:t>
            </a:r>
            <a:endParaRPr lang="en-US" dirty="0"/>
          </a:p>
        </p:txBody>
      </p:sp>
      <p:sp>
        <p:nvSpPr>
          <p:cNvPr id="3" name="Title 2"/>
          <p:cNvSpPr>
            <a:spLocks noGrp="1"/>
          </p:cNvSpPr>
          <p:nvPr>
            <p:ph type="title"/>
          </p:nvPr>
        </p:nvSpPr>
        <p:spPr>
          <a:xfrm>
            <a:off x="474785" y="30163"/>
            <a:ext cx="8229600" cy="1143000"/>
          </a:xfrm>
        </p:spPr>
        <p:txBody>
          <a:bodyPr/>
          <a:lstStyle/>
          <a:p>
            <a:r>
              <a:rPr lang="en-US" dirty="0" smtClean="0"/>
              <a:t>Media Snapshot</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50</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13907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63062" y="1371600"/>
            <a:ext cx="8229600" cy="4691062"/>
          </a:xfrm>
        </p:spPr>
        <p:txBody>
          <a:bodyPr/>
          <a:lstStyle/>
          <a:p>
            <a:pPr>
              <a:lnSpc>
                <a:spcPct val="90000"/>
              </a:lnSpc>
            </a:pPr>
            <a:r>
              <a:rPr lang="en-US" dirty="0" smtClean="0"/>
              <a:t>The </a:t>
            </a:r>
            <a:r>
              <a:rPr lang="en-US" b="1" dirty="0" smtClean="0">
                <a:solidFill>
                  <a:srgbClr val="FF0000"/>
                </a:solidFill>
              </a:rPr>
              <a:t>Fourth Process </a:t>
            </a:r>
            <a:r>
              <a:rPr lang="en-US" dirty="0" smtClean="0"/>
              <a:t>of six in the Risk Management Knowledge Area</a:t>
            </a:r>
          </a:p>
          <a:p>
            <a:pPr>
              <a:lnSpc>
                <a:spcPct val="90000"/>
              </a:lnSpc>
            </a:pPr>
            <a:r>
              <a:rPr lang="en-US" dirty="0" smtClean="0"/>
              <a:t>Often follows qualitative risk analysis, but both can be done together</a:t>
            </a:r>
          </a:p>
          <a:p>
            <a:pPr>
              <a:lnSpc>
                <a:spcPct val="90000"/>
              </a:lnSpc>
            </a:pPr>
            <a:r>
              <a:rPr lang="en-US" dirty="0" smtClean="0"/>
              <a:t>Large, complex projects involving leading edge technologies often require extensive quantitative risk analysis</a:t>
            </a:r>
          </a:p>
          <a:p>
            <a:pPr>
              <a:lnSpc>
                <a:spcPct val="90000"/>
              </a:lnSpc>
            </a:pPr>
            <a:r>
              <a:rPr lang="en-US" dirty="0" smtClean="0"/>
              <a:t>Main techniques include:</a:t>
            </a:r>
          </a:p>
          <a:p>
            <a:pPr lvl="1">
              <a:lnSpc>
                <a:spcPct val="90000"/>
              </a:lnSpc>
            </a:pPr>
            <a:r>
              <a:rPr lang="en-US" dirty="0" smtClean="0"/>
              <a:t>Decision tree analysis</a:t>
            </a:r>
          </a:p>
          <a:p>
            <a:pPr lvl="1">
              <a:lnSpc>
                <a:spcPct val="90000"/>
              </a:lnSpc>
            </a:pPr>
            <a:r>
              <a:rPr lang="en-US" dirty="0" smtClean="0"/>
              <a:t>Simulation models</a:t>
            </a:r>
          </a:p>
          <a:p>
            <a:pPr lvl="1">
              <a:lnSpc>
                <a:spcPct val="90000"/>
              </a:lnSpc>
            </a:pPr>
            <a:r>
              <a:rPr lang="en-US" dirty="0" smtClean="0"/>
              <a:t>Sensitivity analysis</a:t>
            </a:r>
          </a:p>
        </p:txBody>
      </p:sp>
      <p:sp>
        <p:nvSpPr>
          <p:cNvPr id="53250" name="Rectangle 2"/>
          <p:cNvSpPr>
            <a:spLocks noGrp="1" noChangeArrowheads="1"/>
          </p:cNvSpPr>
          <p:nvPr>
            <p:ph type="title"/>
          </p:nvPr>
        </p:nvSpPr>
        <p:spPr>
          <a:xfrm>
            <a:off x="381000" y="274638"/>
            <a:ext cx="8305800" cy="868362"/>
          </a:xfrm>
        </p:spPr>
        <p:txBody>
          <a:bodyPr>
            <a:normAutofit fontScale="90000"/>
          </a:bodyPr>
          <a:lstStyle/>
          <a:p>
            <a:r>
              <a:rPr lang="en-US" dirty="0" smtClean="0"/>
              <a:t>Perform Quantitative Risk Analysis</a:t>
            </a:r>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51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95821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07987" y="1622364"/>
            <a:ext cx="8458200" cy="4724400"/>
          </a:xfrm>
        </p:spPr>
        <p:txBody>
          <a:bodyPr/>
          <a:lstStyle/>
          <a:p>
            <a:r>
              <a:rPr lang="en-US" dirty="0" smtClean="0"/>
              <a:t>A </a:t>
            </a:r>
            <a:r>
              <a:rPr lang="en-US" b="1" dirty="0" smtClean="0"/>
              <a:t>decision tree</a:t>
            </a:r>
            <a:r>
              <a:rPr lang="en-US" dirty="0" smtClean="0"/>
              <a:t> is a diagramming analysis technique used to help select the best course of action in situations in which future outcomes are uncertain.</a:t>
            </a:r>
          </a:p>
          <a:p>
            <a:r>
              <a:rPr lang="en-US" b="1" dirty="0" smtClean="0"/>
              <a:t>Expected monetary value (EMV)</a:t>
            </a:r>
            <a:r>
              <a:rPr lang="en-US" dirty="0" smtClean="0"/>
              <a:t> is the product of a risk event probability and the risk event’s monetary value.</a:t>
            </a:r>
          </a:p>
          <a:p>
            <a:r>
              <a:rPr lang="en-US" dirty="0" smtClean="0"/>
              <a:t>You can draw a decision tree to help find the EMV. </a:t>
            </a:r>
          </a:p>
        </p:txBody>
      </p:sp>
      <p:sp>
        <p:nvSpPr>
          <p:cNvPr id="54274" name="Rectangle 2"/>
          <p:cNvSpPr>
            <a:spLocks noGrp="1" noChangeArrowheads="1"/>
          </p:cNvSpPr>
          <p:nvPr>
            <p:ph type="title"/>
          </p:nvPr>
        </p:nvSpPr>
        <p:spPr/>
        <p:txBody>
          <a:bodyPr>
            <a:normAutofit fontScale="90000"/>
          </a:bodyPr>
          <a:lstStyle/>
          <a:p>
            <a:r>
              <a:rPr lang="en-US" dirty="0" smtClean="0"/>
              <a:t>Decision Trees and Expected Monetary Value (EMV)</a:t>
            </a:r>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52</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273920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smtClean="0"/>
              <a:t>Figure 11-7. Expected Monetary Value (EMV) Example</a:t>
            </a:r>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53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35223"/>
            <a:ext cx="7238999" cy="4915740"/>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070478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07987" y="1295400"/>
            <a:ext cx="8458200" cy="4953000"/>
          </a:xfrm>
        </p:spPr>
        <p:txBody>
          <a:bodyPr/>
          <a:lstStyle/>
          <a:p>
            <a:r>
              <a:rPr lang="en-US" dirty="0" smtClean="0"/>
              <a:t>Simulation uses a representation or model of a system to analyze the expected behavior or performance of the system.</a:t>
            </a:r>
          </a:p>
          <a:p>
            <a:r>
              <a:rPr lang="en-US" b="1" dirty="0" smtClean="0"/>
              <a:t>Monte Carlo analysis</a:t>
            </a:r>
            <a:r>
              <a:rPr lang="en-US" dirty="0" smtClean="0"/>
              <a:t> simulates a model’s outcome many times to provide a statistical distribution of the calculated results.</a:t>
            </a:r>
          </a:p>
          <a:p>
            <a:r>
              <a:rPr lang="en-US" dirty="0" smtClean="0"/>
              <a:t>To use a Monte Carlo simulation, you must have three estimates (most likely, pessimistic, and optimistic) plus an estimate of the likelihood of the estimate being between the most likely and optimistic values.</a:t>
            </a:r>
          </a:p>
        </p:txBody>
      </p:sp>
      <p:sp>
        <p:nvSpPr>
          <p:cNvPr id="56322" name="Rectangle 2"/>
          <p:cNvSpPr>
            <a:spLocks noGrp="1" noChangeArrowheads="1"/>
          </p:cNvSpPr>
          <p:nvPr>
            <p:ph type="title"/>
          </p:nvPr>
        </p:nvSpPr>
        <p:spPr>
          <a:xfrm>
            <a:off x="381000" y="274638"/>
            <a:ext cx="8305800" cy="944562"/>
          </a:xfrm>
        </p:spPr>
        <p:txBody>
          <a:bodyPr/>
          <a:lstStyle/>
          <a:p>
            <a:r>
              <a:rPr lang="en-US" dirty="0" smtClean="0">
                <a:solidFill>
                  <a:srgbClr val="FF0000"/>
                </a:solidFill>
              </a:rPr>
              <a:t>Simulation Model</a:t>
            </a:r>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54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099696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arn(inVertic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down)">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arn(inVertical)">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78679" y="1219200"/>
            <a:ext cx="8458200" cy="4724400"/>
          </a:xfrm>
        </p:spPr>
        <p:txBody>
          <a:bodyPr/>
          <a:lstStyle/>
          <a:p>
            <a:pPr marL="533400" indent="-533400">
              <a:buFontTx/>
              <a:buAutoNum type="arabicPeriod"/>
            </a:pPr>
            <a:r>
              <a:rPr lang="en-US" dirty="0" smtClean="0"/>
              <a:t>Assess the range for the variables being considered</a:t>
            </a:r>
          </a:p>
          <a:p>
            <a:pPr marL="533400" indent="-533400">
              <a:buFontTx/>
              <a:buAutoNum type="arabicPeriod"/>
            </a:pPr>
            <a:r>
              <a:rPr lang="en-US" dirty="0" smtClean="0"/>
              <a:t>Determine the probability distribution of each variable</a:t>
            </a:r>
          </a:p>
          <a:p>
            <a:pPr marL="533400" indent="-533400">
              <a:buFontTx/>
              <a:buAutoNum type="arabicPeriod"/>
            </a:pPr>
            <a:r>
              <a:rPr lang="en-US" dirty="0" smtClean="0"/>
              <a:t>For each variable, select a random value based on the probability distribution</a:t>
            </a:r>
          </a:p>
          <a:p>
            <a:pPr marL="533400" indent="-533400">
              <a:buFontTx/>
              <a:buAutoNum type="arabicPeriod"/>
            </a:pPr>
            <a:r>
              <a:rPr lang="en-US" dirty="0" smtClean="0"/>
              <a:t>Run a deterministic analysis or one pass through the model</a:t>
            </a:r>
          </a:p>
          <a:p>
            <a:pPr marL="533400" indent="-533400">
              <a:buFontTx/>
              <a:buAutoNum type="arabicPeriod"/>
            </a:pPr>
            <a:r>
              <a:rPr lang="en-US" dirty="0" smtClean="0"/>
              <a:t>Repeat steps 3 and 4 many times to obtain the probability distribution of the model’s results</a:t>
            </a:r>
          </a:p>
        </p:txBody>
      </p:sp>
      <p:sp>
        <p:nvSpPr>
          <p:cNvPr id="57346" name="Rectangle 2"/>
          <p:cNvSpPr>
            <a:spLocks noGrp="1" noChangeArrowheads="1"/>
          </p:cNvSpPr>
          <p:nvPr>
            <p:ph type="title"/>
          </p:nvPr>
        </p:nvSpPr>
        <p:spPr>
          <a:xfrm>
            <a:off x="381000" y="274638"/>
            <a:ext cx="8305800" cy="792162"/>
          </a:xfrm>
        </p:spPr>
        <p:txBody>
          <a:bodyPr/>
          <a:lstStyle/>
          <a:p>
            <a:r>
              <a:rPr lang="en-US" dirty="0" smtClean="0"/>
              <a:t>Steps of a Monte Carlo Analysis</a:t>
            </a:r>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55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085373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8262"/>
            <a:ext cx="8229600" cy="1143000"/>
          </a:xfrm>
        </p:spPr>
        <p:txBody>
          <a:bodyPr>
            <a:normAutofit fontScale="90000"/>
          </a:bodyPr>
          <a:lstStyle/>
          <a:p>
            <a:r>
              <a:rPr lang="en-US" sz="3600" dirty="0" smtClean="0"/>
              <a:t>Figure 11-8. Sample Monte Carlo Simulation Results for Project Schedule</a:t>
            </a:r>
            <a:endParaRPr lang="en-US" sz="4400" dirty="0" smtClean="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56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25" y="1371600"/>
            <a:ext cx="7622950" cy="5078519"/>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067668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381000" y="1295400"/>
            <a:ext cx="8458200" cy="4953000"/>
          </a:xfrm>
        </p:spPr>
        <p:txBody>
          <a:bodyPr/>
          <a:lstStyle/>
          <a:p>
            <a:r>
              <a:rPr lang="en-US" dirty="0" smtClean="0"/>
              <a:t>A large aerospace company used Monte Carlo simulation to help quantify risks on several advanced-design engineering projects, such as the National Aerospace Plane (NASP).</a:t>
            </a:r>
          </a:p>
          <a:p>
            <a:r>
              <a:rPr lang="en-US" dirty="0" smtClean="0"/>
              <a:t>The results of the simulation were used to determine how the company would invest its internal research and development funds.</a:t>
            </a:r>
          </a:p>
          <a:p>
            <a:r>
              <a:rPr lang="en-US" dirty="0" smtClean="0"/>
              <a:t>See text for examples of how General Motors, Eli Lily, and Proctor &amp; Gamble use simulation software</a:t>
            </a:r>
          </a:p>
        </p:txBody>
      </p:sp>
      <p:sp>
        <p:nvSpPr>
          <p:cNvPr id="59394" name="Rectangle 2"/>
          <p:cNvSpPr>
            <a:spLocks noGrp="1" noChangeArrowheads="1"/>
          </p:cNvSpPr>
          <p:nvPr>
            <p:ph type="title"/>
          </p:nvPr>
        </p:nvSpPr>
        <p:spPr>
          <a:xfrm>
            <a:off x="381000" y="274638"/>
            <a:ext cx="8305800" cy="868362"/>
          </a:xfrm>
        </p:spPr>
        <p:txBody>
          <a:bodyPr/>
          <a:lstStyle/>
          <a:p>
            <a:r>
              <a:rPr lang="en-US" dirty="0" smtClean="0"/>
              <a:t>What Went Right?</a:t>
            </a:r>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791914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371600"/>
            <a:ext cx="8458200" cy="4724400"/>
          </a:xfrm>
        </p:spPr>
        <p:txBody>
          <a:bodyPr/>
          <a:lstStyle/>
          <a:p>
            <a:r>
              <a:rPr lang="en-US" b="1" dirty="0" smtClean="0"/>
              <a:t>Sensitivity analysis</a:t>
            </a:r>
            <a:r>
              <a:rPr lang="en-US" dirty="0" smtClean="0"/>
              <a:t> is a technique used to show the effects of changing one or more variables on an outcome.</a:t>
            </a:r>
          </a:p>
          <a:p>
            <a:r>
              <a:rPr lang="en-US" dirty="0" smtClean="0"/>
              <a:t>For example, many people use it to determine what the monthly payments for a loan will be given different interest rates or periods of the loan, or for determining break-even points based on different assumptions.</a:t>
            </a:r>
          </a:p>
          <a:p>
            <a:r>
              <a:rPr lang="en-US" dirty="0" smtClean="0"/>
              <a:t>Spreadsheet software, such as Excel, is a common tool for performing sensitivity analysis</a:t>
            </a:r>
          </a:p>
          <a:p>
            <a:pPr>
              <a:buFont typeface="Wingdings" pitchFamily="2" charset="2"/>
              <a:buNone/>
            </a:pPr>
            <a:endParaRPr lang="en-US" dirty="0" smtClean="0"/>
          </a:p>
        </p:txBody>
      </p:sp>
      <p:sp>
        <p:nvSpPr>
          <p:cNvPr id="60418" name="Rectangle 2"/>
          <p:cNvSpPr>
            <a:spLocks noGrp="1" noChangeArrowheads="1"/>
          </p:cNvSpPr>
          <p:nvPr>
            <p:ph type="title"/>
          </p:nvPr>
        </p:nvSpPr>
        <p:spPr>
          <a:xfrm>
            <a:off x="386862" y="152400"/>
            <a:ext cx="8305800" cy="1143000"/>
          </a:xfrm>
        </p:spPr>
        <p:txBody>
          <a:bodyPr/>
          <a:lstStyle/>
          <a:p>
            <a:r>
              <a:rPr lang="en-US" dirty="0" smtClean="0"/>
              <a:t>Sensitivity Analysis</a:t>
            </a:r>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58</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499166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1143000"/>
          </a:xfrm>
        </p:spPr>
        <p:txBody>
          <a:bodyPr>
            <a:normAutofit fontScale="90000"/>
          </a:bodyPr>
          <a:lstStyle/>
          <a:p>
            <a:r>
              <a:rPr lang="en-US" sz="3600" dirty="0" smtClean="0"/>
              <a:t>Figure 11-9. Sample Sensitivity Analysis for Determining Break-Even Point</a:t>
            </a:r>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59</a:t>
            </a:fld>
            <a:endParaRPr lang="en-US" dirty="0"/>
          </a:p>
        </p:txBody>
      </p:sp>
      <p:pic>
        <p:nvPicPr>
          <p:cNvPr id="61443" name="Picture 5"/>
          <p:cNvPicPr>
            <a:picLocks noChangeAspect="1" noChangeArrowheads="1"/>
          </p:cNvPicPr>
          <p:nvPr/>
        </p:nvPicPr>
        <p:blipFill>
          <a:blip r:embed="rId2"/>
          <a:srcRect/>
          <a:stretch>
            <a:fillRect/>
          </a:stretch>
        </p:blipFill>
        <p:spPr bwMode="auto">
          <a:xfrm>
            <a:off x="1143000" y="1314450"/>
            <a:ext cx="6856413" cy="5162550"/>
          </a:xfrm>
          <a:prstGeom prst="rect">
            <a:avLst/>
          </a:prstGeom>
          <a:noFill/>
          <a:ln w="9525">
            <a:noFill/>
            <a:miter lim="800000"/>
            <a:headEnd/>
            <a:tailEnd/>
          </a:ln>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755654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three processes within the communications knowledge area…name two of them</a:t>
            </a:r>
            <a:endParaRPr lang="en-US" dirty="0"/>
          </a:p>
        </p:txBody>
      </p:sp>
      <p:sp>
        <p:nvSpPr>
          <p:cNvPr id="3" name="Title 2"/>
          <p:cNvSpPr>
            <a:spLocks noGrp="1"/>
          </p:cNvSpPr>
          <p:nvPr>
            <p:ph type="title"/>
          </p:nvPr>
        </p:nvSpPr>
        <p:spPr/>
        <p:txBody>
          <a:bodyPr/>
          <a:lstStyle/>
          <a:p>
            <a:r>
              <a:rPr lang="en-US" dirty="0" smtClean="0"/>
              <a:t>Recitation, Cont’d</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281213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81000" y="962147"/>
            <a:ext cx="8458200" cy="5667253"/>
          </a:xfrm>
        </p:spPr>
        <p:txBody>
          <a:bodyPr/>
          <a:lstStyle/>
          <a:p>
            <a:r>
              <a:rPr lang="en-US" dirty="0" smtClean="0"/>
              <a:t>After identifying and quantifying risks, you must decide how to respond to them.</a:t>
            </a:r>
          </a:p>
          <a:p>
            <a:r>
              <a:rPr lang="en-US" dirty="0" smtClean="0"/>
              <a:t>Four main response strategies for negative risks:</a:t>
            </a:r>
          </a:p>
          <a:p>
            <a:pPr lvl="1"/>
            <a:r>
              <a:rPr lang="en-US" sz="3400" dirty="0" smtClean="0">
                <a:solidFill>
                  <a:srgbClr val="FF0000"/>
                </a:solidFill>
              </a:rPr>
              <a:t>Risk avoidance</a:t>
            </a:r>
          </a:p>
          <a:p>
            <a:pPr lvl="8"/>
            <a:r>
              <a:rPr lang="en-US" sz="2400" dirty="0" smtClean="0"/>
              <a:t>Just use the old system</a:t>
            </a:r>
          </a:p>
          <a:p>
            <a:pPr lvl="1"/>
            <a:r>
              <a:rPr lang="en-US" sz="3400" dirty="0" smtClean="0">
                <a:solidFill>
                  <a:srgbClr val="FF0000"/>
                </a:solidFill>
              </a:rPr>
              <a:t>Risk acceptance</a:t>
            </a:r>
          </a:p>
          <a:p>
            <a:pPr lvl="8"/>
            <a:r>
              <a:rPr lang="en-US" sz="2400" dirty="0" smtClean="0"/>
              <a:t>Have a backup or contingency plan</a:t>
            </a:r>
          </a:p>
          <a:p>
            <a:pPr lvl="1"/>
            <a:r>
              <a:rPr lang="en-US" sz="3400" dirty="0" smtClean="0">
                <a:solidFill>
                  <a:srgbClr val="FF0000"/>
                </a:solidFill>
              </a:rPr>
              <a:t>Risk transference</a:t>
            </a:r>
          </a:p>
          <a:p>
            <a:pPr lvl="8"/>
            <a:r>
              <a:rPr lang="en-US" sz="2400" dirty="0" smtClean="0"/>
              <a:t>Purchase insurance or a warranty</a:t>
            </a:r>
          </a:p>
          <a:p>
            <a:pPr lvl="1"/>
            <a:r>
              <a:rPr lang="en-US" sz="3400" dirty="0" smtClean="0">
                <a:solidFill>
                  <a:srgbClr val="FF0000"/>
                </a:solidFill>
              </a:rPr>
              <a:t>Risk mitigation</a:t>
            </a:r>
          </a:p>
          <a:p>
            <a:pPr lvl="8"/>
            <a:r>
              <a:rPr lang="en-US" sz="2400" dirty="0" smtClean="0"/>
              <a:t>Reduce the impact or the probability of       			occurrence</a:t>
            </a:r>
          </a:p>
        </p:txBody>
      </p:sp>
      <p:sp>
        <p:nvSpPr>
          <p:cNvPr id="62466" name="Rectangle 2"/>
          <p:cNvSpPr>
            <a:spLocks noGrp="1" noChangeArrowheads="1"/>
          </p:cNvSpPr>
          <p:nvPr>
            <p:ph type="title"/>
          </p:nvPr>
        </p:nvSpPr>
        <p:spPr>
          <a:xfrm>
            <a:off x="457200" y="169985"/>
            <a:ext cx="8305800" cy="792162"/>
          </a:xfrm>
        </p:spPr>
        <p:txBody>
          <a:bodyPr>
            <a:normAutofit/>
          </a:bodyPr>
          <a:lstStyle/>
          <a:p>
            <a:r>
              <a:rPr lang="en-US" dirty="0" smtClean="0"/>
              <a:t>Planning Risk Responses</a:t>
            </a:r>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60</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19746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wipe(down)">
                                      <p:cBhvr>
                                        <p:cTn id="7" dur="5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467">
                                            <p:txEl>
                                              <p:pRg st="3" end="3"/>
                                            </p:txEl>
                                          </p:spTgt>
                                        </p:tgtEl>
                                        <p:attrNameLst>
                                          <p:attrName>style.visibility</p:attrName>
                                        </p:attrNameLst>
                                      </p:cBhvr>
                                      <p:to>
                                        <p:strVal val="visible"/>
                                      </p:to>
                                    </p:set>
                                    <p:animEffect transition="in" filter="wipe(down)">
                                      <p:cBhvr>
                                        <p:cTn id="12" dur="500"/>
                                        <p:tgtEl>
                                          <p:spTgt spid="624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animEffect transition="in" filter="wipe(up)">
                                      <p:cBhvr>
                                        <p:cTn id="17" dur="500"/>
                                        <p:tgtEl>
                                          <p:spTgt spid="624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wipe(up)">
                                      <p:cBhvr>
                                        <p:cTn id="22" dur="500"/>
                                        <p:tgtEl>
                                          <p:spTgt spid="624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animEffect transition="in" filter="barn(inVertical)">
                                      <p:cBhvr>
                                        <p:cTn id="27" dur="500"/>
                                        <p:tgtEl>
                                          <p:spTgt spid="624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2467">
                                            <p:txEl>
                                              <p:pRg st="7" end="7"/>
                                            </p:txEl>
                                          </p:spTgt>
                                        </p:tgtEl>
                                        <p:attrNameLst>
                                          <p:attrName>style.visibility</p:attrName>
                                        </p:attrNameLst>
                                      </p:cBhvr>
                                      <p:to>
                                        <p:strVal val="visible"/>
                                      </p:to>
                                    </p:set>
                                    <p:animEffect transition="in" filter="barn(inVertical)">
                                      <p:cBhvr>
                                        <p:cTn id="32" dur="500"/>
                                        <p:tgtEl>
                                          <p:spTgt spid="6246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Effect transition="in" filter="barn(outVertical)">
                                      <p:cBhvr>
                                        <p:cTn id="37" dur="500"/>
                                        <p:tgtEl>
                                          <p:spTgt spid="6246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62467">
                                            <p:txEl>
                                              <p:pRg st="9" end="9"/>
                                            </p:txEl>
                                          </p:spTgt>
                                        </p:tgtEl>
                                        <p:attrNameLst>
                                          <p:attrName>style.visibility</p:attrName>
                                        </p:attrNameLst>
                                      </p:cBhvr>
                                      <p:to>
                                        <p:strVal val="visible"/>
                                      </p:to>
                                    </p:set>
                                    <p:animEffect transition="in" filter="barn(outVertical)">
                                      <p:cBhvr>
                                        <p:cTn id="42" dur="500"/>
                                        <p:tgtEl>
                                          <p:spTgt spid="62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200" dirty="0" smtClean="0"/>
              <a:t>Table 11-7. General Risk Mitigation Strategies for Technical, Cost, and Schedule Risks</a:t>
            </a:r>
            <a:endParaRPr lang="en-US" sz="4800" dirty="0" smtClean="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61</a:t>
            </a:fld>
            <a:endParaRPr lang="en-US" dirty="0"/>
          </a:p>
        </p:txBody>
      </p:sp>
      <p:pic>
        <p:nvPicPr>
          <p:cNvPr id="63491" name="Picture 3"/>
          <p:cNvPicPr>
            <a:picLocks noChangeAspect="1" noChangeArrowheads="1"/>
          </p:cNvPicPr>
          <p:nvPr/>
        </p:nvPicPr>
        <p:blipFill>
          <a:blip r:embed="rId2"/>
          <a:srcRect/>
          <a:stretch>
            <a:fillRect/>
          </a:stretch>
        </p:blipFill>
        <p:spPr bwMode="auto">
          <a:xfrm>
            <a:off x="304800" y="1600200"/>
            <a:ext cx="8653420" cy="4137025"/>
          </a:xfrm>
          <a:prstGeom prst="rect">
            <a:avLst/>
          </a:prstGeom>
          <a:noFill/>
          <a:ln w="9525">
            <a:noFill/>
            <a:miter lim="800000"/>
            <a:headEnd/>
            <a:tailEnd/>
          </a:ln>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93397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876910" y="1756752"/>
            <a:ext cx="8001000" cy="4724400"/>
          </a:xfrm>
        </p:spPr>
        <p:txBody>
          <a:bodyPr/>
          <a:lstStyle/>
          <a:p>
            <a:r>
              <a:rPr lang="en-US" sz="3700" dirty="0" smtClean="0">
                <a:solidFill>
                  <a:srgbClr val="FF0000"/>
                </a:solidFill>
              </a:rPr>
              <a:t>Risk exploitation</a:t>
            </a:r>
          </a:p>
          <a:p>
            <a:pPr lvl="2"/>
            <a:r>
              <a:rPr lang="en-US" sz="2900" b="1" dirty="0" smtClean="0">
                <a:solidFill>
                  <a:srgbClr val="0070C0"/>
                </a:solidFill>
              </a:rPr>
              <a:t>Focus on the upside potential</a:t>
            </a:r>
          </a:p>
          <a:p>
            <a:r>
              <a:rPr lang="en-US" sz="3700" dirty="0">
                <a:solidFill>
                  <a:srgbClr val="FF0000"/>
                </a:solidFill>
              </a:rPr>
              <a:t>Risk sharing</a:t>
            </a:r>
          </a:p>
          <a:p>
            <a:pPr lvl="2"/>
            <a:r>
              <a:rPr lang="en-US" sz="2900" b="1" dirty="0">
                <a:solidFill>
                  <a:srgbClr val="0070C0"/>
                </a:solidFill>
              </a:rPr>
              <a:t>Find a partner to share with</a:t>
            </a:r>
          </a:p>
          <a:p>
            <a:r>
              <a:rPr lang="en-US" sz="3700" dirty="0">
                <a:solidFill>
                  <a:srgbClr val="FF0000"/>
                </a:solidFill>
              </a:rPr>
              <a:t>Risk enhancement</a:t>
            </a:r>
          </a:p>
          <a:p>
            <a:pPr lvl="2"/>
            <a:r>
              <a:rPr lang="en-US" sz="2900" b="1" dirty="0">
                <a:solidFill>
                  <a:srgbClr val="0070C0"/>
                </a:solidFill>
              </a:rPr>
              <a:t>Increase the upside potential</a:t>
            </a:r>
          </a:p>
          <a:p>
            <a:r>
              <a:rPr lang="en-US" sz="3700" dirty="0">
                <a:solidFill>
                  <a:srgbClr val="FF0000"/>
                </a:solidFill>
              </a:rPr>
              <a:t>Risk acceptance</a:t>
            </a:r>
          </a:p>
          <a:p>
            <a:pPr lvl="2"/>
            <a:r>
              <a:rPr lang="en-US" sz="2900" b="1" dirty="0">
                <a:solidFill>
                  <a:srgbClr val="0070C0"/>
                </a:solidFill>
              </a:rPr>
              <a:t>Run with the risk</a:t>
            </a:r>
          </a:p>
        </p:txBody>
      </p:sp>
      <p:sp>
        <p:nvSpPr>
          <p:cNvPr id="64514" name="Rectangle 2"/>
          <p:cNvSpPr>
            <a:spLocks noGrp="1" noChangeArrowheads="1"/>
          </p:cNvSpPr>
          <p:nvPr>
            <p:ph type="title"/>
          </p:nvPr>
        </p:nvSpPr>
        <p:spPr>
          <a:xfrm>
            <a:off x="381000" y="533400"/>
            <a:ext cx="8382000" cy="914400"/>
          </a:xfrm>
        </p:spPr>
        <p:txBody>
          <a:bodyPr>
            <a:normAutofit fontScale="90000"/>
          </a:bodyPr>
          <a:lstStyle/>
          <a:p>
            <a:r>
              <a:rPr lang="en-US" dirty="0" smtClean="0"/>
              <a:t>Response Strategies for Positive Risks</a:t>
            </a:r>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62</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992120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down)">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up)">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up)">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wipe(left)">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wipe(left)">
                                      <p:cBhvr>
                                        <p:cTn id="32" dur="500"/>
                                        <p:tgtEl>
                                          <p:spTgt spid="645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64515">
                                            <p:txEl>
                                              <p:pRg st="6" end="6"/>
                                            </p:txEl>
                                          </p:spTgt>
                                        </p:tgtEl>
                                        <p:attrNameLst>
                                          <p:attrName>style.visibility</p:attrName>
                                        </p:attrNameLst>
                                      </p:cBhvr>
                                      <p:to>
                                        <p:strVal val="visible"/>
                                      </p:to>
                                    </p:set>
                                    <p:animEffect transition="in" filter="wipe(right)">
                                      <p:cBhvr>
                                        <p:cTn id="37" dur="500"/>
                                        <p:tgtEl>
                                          <p:spTgt spid="645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4515">
                                            <p:txEl>
                                              <p:pRg st="7" end="7"/>
                                            </p:txEl>
                                          </p:spTgt>
                                        </p:tgtEl>
                                        <p:attrNameLst>
                                          <p:attrName>style.visibility</p:attrName>
                                        </p:attrNameLst>
                                      </p:cBhvr>
                                      <p:to>
                                        <p:strVal val="visible"/>
                                      </p:to>
                                    </p:set>
                                    <p:animEffect transition="in" filter="wipe(right)">
                                      <p:cBhvr>
                                        <p:cTn id="42" dur="5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smtClean="0"/>
              <a:t>It’s also important to identify residual and secondary risks.</a:t>
            </a:r>
          </a:p>
          <a:p>
            <a:r>
              <a:rPr lang="en-US" b="1" dirty="0" smtClean="0"/>
              <a:t>Residual risks</a:t>
            </a:r>
            <a:r>
              <a:rPr lang="en-US" dirty="0" smtClean="0"/>
              <a:t> are risks that remain after all of the response strategies have been implemented.</a:t>
            </a:r>
          </a:p>
          <a:p>
            <a:r>
              <a:rPr lang="en-US" b="1" dirty="0" smtClean="0"/>
              <a:t>Secondary risks</a:t>
            </a:r>
            <a:r>
              <a:rPr lang="en-US" dirty="0" smtClean="0"/>
              <a:t> are a direct result of implementing a risk response.</a:t>
            </a:r>
          </a:p>
        </p:txBody>
      </p:sp>
      <p:sp>
        <p:nvSpPr>
          <p:cNvPr id="65538" name="Rectangle 2"/>
          <p:cNvSpPr>
            <a:spLocks noGrp="1" noChangeArrowheads="1"/>
          </p:cNvSpPr>
          <p:nvPr>
            <p:ph type="title"/>
          </p:nvPr>
        </p:nvSpPr>
        <p:spPr>
          <a:xfrm>
            <a:off x="381000" y="274638"/>
            <a:ext cx="8305800" cy="868362"/>
          </a:xfrm>
        </p:spPr>
        <p:txBody>
          <a:bodyPr/>
          <a:lstStyle/>
          <a:p>
            <a:r>
              <a:rPr lang="en-US" dirty="0" smtClean="0"/>
              <a:t>Residual and Secondary Risks</a:t>
            </a:r>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63</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34157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228600" y="1143000"/>
            <a:ext cx="8839200" cy="5257800"/>
          </a:xfrm>
        </p:spPr>
        <p:txBody>
          <a:bodyPr/>
          <a:lstStyle/>
          <a:p>
            <a:r>
              <a:rPr lang="en-US" dirty="0" smtClean="0"/>
              <a:t>Involves executing the risk management process to respond to risk events and ensuring </a:t>
            </a:r>
            <a:r>
              <a:rPr lang="en-US" dirty="0"/>
              <a:t>that risk awareness is an ongoing activity performed by the </a:t>
            </a:r>
            <a:r>
              <a:rPr lang="en-US" dirty="0" smtClean="0"/>
              <a:t>entire project </a:t>
            </a:r>
            <a:r>
              <a:rPr lang="en-US" dirty="0"/>
              <a:t>team throughout the entire project</a:t>
            </a:r>
            <a:endParaRPr lang="en-US" dirty="0" smtClean="0"/>
          </a:p>
          <a:p>
            <a:r>
              <a:rPr lang="en-US" b="1" dirty="0" smtClean="0"/>
              <a:t>Workarounds </a:t>
            </a:r>
            <a:r>
              <a:rPr lang="en-US" dirty="0" smtClean="0"/>
              <a:t>are unplanned responses to risk events that must be done when there are no contingency plans.</a:t>
            </a:r>
          </a:p>
          <a:p>
            <a:r>
              <a:rPr lang="en-US" dirty="0" smtClean="0"/>
              <a:t>Main outputs of risk control are:</a:t>
            </a:r>
          </a:p>
          <a:p>
            <a:pPr lvl="1"/>
            <a:r>
              <a:rPr lang="en-US" sz="2400" dirty="0" smtClean="0"/>
              <a:t>Work performance information</a:t>
            </a:r>
          </a:p>
          <a:p>
            <a:pPr lvl="1"/>
            <a:r>
              <a:rPr lang="en-US" sz="2400" dirty="0" smtClean="0"/>
              <a:t>change requests</a:t>
            </a:r>
          </a:p>
          <a:p>
            <a:pPr lvl="1"/>
            <a:r>
              <a:rPr lang="en-US" sz="2400" dirty="0" smtClean="0"/>
              <a:t>updates to the project management plan, other project documents, and organizational process assets</a:t>
            </a:r>
            <a:endParaRPr lang="en-US" sz="2800" dirty="0" smtClean="0"/>
          </a:p>
        </p:txBody>
      </p:sp>
      <p:sp>
        <p:nvSpPr>
          <p:cNvPr id="67586" name="Rectangle 2"/>
          <p:cNvSpPr>
            <a:spLocks noGrp="1" noChangeArrowheads="1"/>
          </p:cNvSpPr>
          <p:nvPr>
            <p:ph type="title"/>
          </p:nvPr>
        </p:nvSpPr>
        <p:spPr>
          <a:xfrm>
            <a:off x="381000" y="274638"/>
            <a:ext cx="8305800" cy="868362"/>
          </a:xfrm>
        </p:spPr>
        <p:txBody>
          <a:bodyPr>
            <a:normAutofit/>
          </a:bodyPr>
          <a:lstStyle/>
          <a:p>
            <a:r>
              <a:rPr lang="en-US" dirty="0" smtClean="0"/>
              <a:t>Control Risks – the Sixth…</a:t>
            </a:r>
            <a:endParaRPr lang="en-US" sz="5400" dirty="0" smtClean="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64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31225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752600"/>
            <a:ext cx="8458200" cy="4502944"/>
          </a:xfrm>
        </p:spPr>
        <p:txBody>
          <a:bodyPr/>
          <a:lstStyle/>
          <a:p>
            <a:r>
              <a:rPr lang="en-US" dirty="0" smtClean="0"/>
              <a:t>Risk registers can be created in a simple Word or Excel file or as part of a database</a:t>
            </a:r>
          </a:p>
          <a:p>
            <a:r>
              <a:rPr lang="en-US" dirty="0" smtClean="0"/>
              <a:t>More sophisticated risk management software, such as Monte Carlo simulation tools, help in analyzing project risks</a:t>
            </a:r>
          </a:p>
          <a:p>
            <a:r>
              <a:rPr lang="en-US" dirty="0" smtClean="0"/>
              <a:t>You can purchase add-ons for Excel and Project 2013 to perform simulations.</a:t>
            </a:r>
          </a:p>
        </p:txBody>
      </p:sp>
      <p:sp>
        <p:nvSpPr>
          <p:cNvPr id="68610" name="Rectangle 2"/>
          <p:cNvSpPr>
            <a:spLocks noGrp="1" noChangeArrowheads="1"/>
          </p:cNvSpPr>
          <p:nvPr>
            <p:ph type="title"/>
          </p:nvPr>
        </p:nvSpPr>
        <p:spPr/>
        <p:txBody>
          <a:bodyPr>
            <a:normAutofit fontScale="90000"/>
          </a:bodyPr>
          <a:lstStyle/>
          <a:p>
            <a:r>
              <a:rPr lang="en-US" dirty="0" smtClean="0"/>
              <a:t>Using Software to Assist in Project Risk Management</a:t>
            </a:r>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65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25751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1828800"/>
            <a:ext cx="8458200" cy="4419600"/>
          </a:xfrm>
        </p:spPr>
        <p:txBody>
          <a:bodyPr/>
          <a:lstStyle/>
          <a:p>
            <a:r>
              <a:rPr lang="en-US" dirty="0" smtClean="0"/>
              <a:t>Unlike crisis management, good project risk management often goes unnoticed.</a:t>
            </a:r>
          </a:p>
          <a:p>
            <a:r>
              <a:rPr lang="en-US" dirty="0" smtClean="0"/>
              <a:t>Well-run projects appear to be almost effortless, but a lot of work goes into running a project well.</a:t>
            </a:r>
          </a:p>
          <a:p>
            <a:r>
              <a:rPr lang="en-US" dirty="0" smtClean="0"/>
              <a:t>Project managers should strive to make their jobs look easy to reflect the results of well-run projects.</a:t>
            </a:r>
          </a:p>
        </p:txBody>
      </p:sp>
      <p:sp>
        <p:nvSpPr>
          <p:cNvPr id="69634" name="Rectangle 2"/>
          <p:cNvSpPr>
            <a:spLocks noGrp="1" noChangeArrowheads="1"/>
          </p:cNvSpPr>
          <p:nvPr>
            <p:ph type="title"/>
          </p:nvPr>
        </p:nvSpPr>
        <p:spPr/>
        <p:txBody>
          <a:bodyPr>
            <a:normAutofit fontScale="90000"/>
          </a:bodyPr>
          <a:lstStyle/>
          <a:p>
            <a:r>
              <a:rPr lang="en-US" dirty="0" smtClean="0"/>
              <a:t>Results of Good Project Risk Management</a:t>
            </a:r>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66</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800385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a:lnSpc>
                <a:spcPct val="90000"/>
              </a:lnSpc>
            </a:pPr>
            <a:r>
              <a:rPr lang="en-US" dirty="0" smtClean="0"/>
              <a:t>Project risk management is the art and science of identifying, analyzing, and responding to risk throughout the life of a project and in the best interests of meeting project objectives.</a:t>
            </a:r>
          </a:p>
          <a:p>
            <a:pPr>
              <a:lnSpc>
                <a:spcPct val="90000"/>
              </a:lnSpc>
            </a:pPr>
            <a:r>
              <a:rPr lang="en-US" dirty="0" smtClean="0"/>
              <a:t>Main processes include:</a:t>
            </a:r>
          </a:p>
          <a:p>
            <a:pPr lvl="1">
              <a:lnSpc>
                <a:spcPct val="90000"/>
              </a:lnSpc>
            </a:pPr>
            <a:r>
              <a:rPr lang="en-US" dirty="0" smtClean="0"/>
              <a:t>Plan risk management</a:t>
            </a:r>
          </a:p>
          <a:p>
            <a:pPr lvl="1">
              <a:lnSpc>
                <a:spcPct val="90000"/>
              </a:lnSpc>
            </a:pPr>
            <a:r>
              <a:rPr lang="en-US" dirty="0" smtClean="0"/>
              <a:t>Identify risks</a:t>
            </a:r>
          </a:p>
          <a:p>
            <a:pPr lvl="1">
              <a:lnSpc>
                <a:spcPct val="90000"/>
              </a:lnSpc>
            </a:pPr>
            <a:r>
              <a:rPr lang="en-US" dirty="0" smtClean="0"/>
              <a:t>Perform qualitative risk analysis</a:t>
            </a:r>
          </a:p>
          <a:p>
            <a:pPr lvl="1">
              <a:lnSpc>
                <a:spcPct val="90000"/>
              </a:lnSpc>
            </a:pPr>
            <a:r>
              <a:rPr lang="en-US" dirty="0" smtClean="0"/>
              <a:t>Perform quantitative risk analysis</a:t>
            </a:r>
          </a:p>
          <a:p>
            <a:pPr lvl="1">
              <a:lnSpc>
                <a:spcPct val="90000"/>
              </a:lnSpc>
            </a:pPr>
            <a:r>
              <a:rPr lang="en-US" dirty="0" smtClean="0"/>
              <a:t>Plan risk responses</a:t>
            </a:r>
          </a:p>
          <a:p>
            <a:pPr lvl="1">
              <a:lnSpc>
                <a:spcPct val="90000"/>
              </a:lnSpc>
            </a:pPr>
            <a:r>
              <a:rPr lang="en-US" dirty="0" smtClean="0"/>
              <a:t>Control risks</a:t>
            </a:r>
          </a:p>
          <a:p>
            <a:pPr lvl="1">
              <a:lnSpc>
                <a:spcPct val="80000"/>
              </a:lnSpc>
            </a:pPr>
            <a:endParaRPr lang="en-US" dirty="0" smtClean="0"/>
          </a:p>
        </p:txBody>
      </p:sp>
      <p:sp>
        <p:nvSpPr>
          <p:cNvPr id="70658"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83251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6946"/>
            <a:ext cx="8229600" cy="4525962"/>
          </a:xfrm>
        </p:spPr>
        <p:txBody>
          <a:bodyPr/>
          <a:lstStyle/>
          <a:p>
            <a:r>
              <a:rPr lang="en-US" dirty="0" smtClean="0"/>
              <a:t>No discussion of your break-even payback period model—assumptions and such</a:t>
            </a:r>
          </a:p>
          <a:p>
            <a:r>
              <a:rPr lang="en-US" dirty="0" smtClean="0"/>
              <a:t>Often your Gantt chart did not include cost and duration columns in the associated entry table</a:t>
            </a:r>
          </a:p>
          <a:p>
            <a:pPr lvl="1"/>
            <a:r>
              <a:rPr lang="en-US" dirty="0" smtClean="0"/>
              <a:t>Some of you did not state total project duration and cost.</a:t>
            </a:r>
          </a:p>
          <a:p>
            <a:r>
              <a:rPr lang="en-US" dirty="0" smtClean="0"/>
              <a:t>Some of you chose to manually schedule each task rather than specifying sequencing.  This makes the Network Chart useless.</a:t>
            </a:r>
          </a:p>
          <a:p>
            <a:r>
              <a:rPr lang="en-US" dirty="0" smtClean="0"/>
              <a:t>A few of you did not have 60 tasks.</a:t>
            </a:r>
          </a:p>
          <a:p>
            <a:r>
              <a:rPr lang="en-US" dirty="0" smtClean="0"/>
              <a:t>By all means add milestones—at least 4</a:t>
            </a:r>
          </a:p>
          <a:p>
            <a:pPr lvl="1"/>
            <a:r>
              <a:rPr lang="en-US" dirty="0" smtClean="0"/>
              <a:t>Include a milestone for each deliverable</a:t>
            </a:r>
            <a:endParaRPr lang="en-US" dirty="0"/>
          </a:p>
        </p:txBody>
      </p:sp>
      <p:sp>
        <p:nvSpPr>
          <p:cNvPr id="3" name="Title 2"/>
          <p:cNvSpPr>
            <a:spLocks noGrp="1"/>
          </p:cNvSpPr>
          <p:nvPr>
            <p:ph type="title"/>
          </p:nvPr>
        </p:nvSpPr>
        <p:spPr/>
        <p:txBody>
          <a:bodyPr/>
          <a:lstStyle/>
          <a:p>
            <a:r>
              <a:rPr lang="en-US" dirty="0" smtClean="0"/>
              <a:t>Comments about Project Plans</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7</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68557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was some over allocation of resources</a:t>
            </a:r>
          </a:p>
          <a:p>
            <a:pPr lvl="1"/>
            <a:r>
              <a:rPr lang="en-US" dirty="0"/>
              <a:t>Check resource </a:t>
            </a:r>
            <a:r>
              <a:rPr lang="en-US" dirty="0" smtClean="0"/>
              <a:t>graphs</a:t>
            </a:r>
            <a:endParaRPr lang="en-US" dirty="0"/>
          </a:p>
          <a:p>
            <a:pPr lvl="1"/>
            <a:r>
              <a:rPr lang="en-US" dirty="0"/>
              <a:t>Use RESOURCE LEVELING </a:t>
            </a:r>
            <a:r>
              <a:rPr lang="en-US" dirty="0" smtClean="0"/>
              <a:t>if necessary</a:t>
            </a:r>
            <a:endParaRPr lang="en-US" dirty="0"/>
          </a:p>
          <a:p>
            <a:r>
              <a:rPr lang="en-US" dirty="0" smtClean="0"/>
              <a:t>Under Communications Plan I wanted you to discuss:</a:t>
            </a:r>
          </a:p>
          <a:p>
            <a:pPr lvl="1"/>
            <a:r>
              <a:rPr lang="en-US" dirty="0" smtClean="0"/>
              <a:t>Meetings—what, how often </a:t>
            </a:r>
          </a:p>
          <a:p>
            <a:pPr lvl="1"/>
            <a:r>
              <a:rPr lang="en-US" dirty="0" smtClean="0"/>
              <a:t>Documents—what, to whom, how often</a:t>
            </a:r>
          </a:p>
        </p:txBody>
      </p:sp>
      <p:sp>
        <p:nvSpPr>
          <p:cNvPr id="3" name="Title 2"/>
          <p:cNvSpPr>
            <a:spLocks noGrp="1"/>
          </p:cNvSpPr>
          <p:nvPr>
            <p:ph type="title"/>
          </p:nvPr>
        </p:nvSpPr>
        <p:spPr>
          <a:xfrm>
            <a:off x="457200" y="274638"/>
            <a:ext cx="8534400" cy="1143000"/>
          </a:xfrm>
        </p:spPr>
        <p:txBody>
          <a:bodyPr>
            <a:normAutofit fontScale="90000"/>
          </a:bodyPr>
          <a:lstStyle/>
          <a:p>
            <a:r>
              <a:rPr lang="en-US" dirty="0" smtClean="0"/>
              <a:t>More Comments about Project Plans</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752249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5" dur="500"/>
                                        <p:tgtEl>
                                          <p:spTgt spid="2">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295400"/>
            <a:ext cx="8229600" cy="4953000"/>
          </a:xfrm>
        </p:spPr>
        <p:txBody>
          <a:bodyPr/>
          <a:lstStyle/>
          <a:p>
            <a:r>
              <a:rPr lang="en-US" sz="2400" b="1" dirty="0">
                <a:solidFill>
                  <a:srgbClr val="FF0000"/>
                </a:solidFill>
              </a:rPr>
              <a:t>Understand risk </a:t>
            </a:r>
            <a:r>
              <a:rPr lang="en-US" sz="2400" dirty="0"/>
              <a:t>and the importance of good project risk management</a:t>
            </a:r>
          </a:p>
          <a:p>
            <a:r>
              <a:rPr lang="en-US" sz="2400" dirty="0" smtClean="0"/>
              <a:t>Discuss </a:t>
            </a:r>
            <a:r>
              <a:rPr lang="en-US" sz="2400" dirty="0"/>
              <a:t>the elements of </a:t>
            </a:r>
            <a:r>
              <a:rPr lang="en-US" sz="2400" b="1" dirty="0">
                <a:solidFill>
                  <a:srgbClr val="FF0000"/>
                </a:solidFill>
              </a:rPr>
              <a:t>planning risk management </a:t>
            </a:r>
            <a:r>
              <a:rPr lang="en-US" sz="2400" dirty="0"/>
              <a:t>and the contents of </a:t>
            </a:r>
            <a:r>
              <a:rPr lang="en-US" sz="2400" dirty="0" smtClean="0"/>
              <a:t>a risk </a:t>
            </a:r>
            <a:r>
              <a:rPr lang="en-US" sz="2400" dirty="0"/>
              <a:t>management plan</a:t>
            </a:r>
          </a:p>
          <a:p>
            <a:r>
              <a:rPr lang="en-US" sz="2400" dirty="0" smtClean="0"/>
              <a:t>List </a:t>
            </a:r>
            <a:r>
              <a:rPr lang="en-US" sz="2400" b="1" dirty="0">
                <a:solidFill>
                  <a:srgbClr val="FF0000"/>
                </a:solidFill>
              </a:rPr>
              <a:t>common sources of risks </a:t>
            </a:r>
            <a:r>
              <a:rPr lang="en-US" sz="2400" dirty="0"/>
              <a:t>on information technology (IT) projects</a:t>
            </a:r>
          </a:p>
          <a:p>
            <a:r>
              <a:rPr lang="en-US" sz="2400" dirty="0" smtClean="0"/>
              <a:t>Describe </a:t>
            </a:r>
            <a:r>
              <a:rPr lang="en-US" sz="2400" dirty="0"/>
              <a:t>the process of </a:t>
            </a:r>
            <a:r>
              <a:rPr lang="en-US" sz="2400" b="1" dirty="0">
                <a:solidFill>
                  <a:srgbClr val="FF0000"/>
                </a:solidFill>
              </a:rPr>
              <a:t>identifying risks</a:t>
            </a:r>
            <a:r>
              <a:rPr lang="en-US" sz="2400" b="1" dirty="0"/>
              <a:t> </a:t>
            </a:r>
            <a:r>
              <a:rPr lang="en-US" sz="2400" dirty="0"/>
              <a:t>and create a risk register</a:t>
            </a:r>
          </a:p>
          <a:p>
            <a:r>
              <a:rPr lang="en-US" sz="2400" dirty="0" smtClean="0"/>
              <a:t>Discuss </a:t>
            </a:r>
            <a:r>
              <a:rPr lang="en-US" sz="2400" b="1" dirty="0">
                <a:solidFill>
                  <a:srgbClr val="FF0000"/>
                </a:solidFill>
              </a:rPr>
              <a:t>qualitative risk analysis </a:t>
            </a:r>
            <a:r>
              <a:rPr lang="en-US" sz="2400" dirty="0"/>
              <a:t>and explain how to calculate risk </a:t>
            </a:r>
            <a:r>
              <a:rPr lang="en-US" sz="2400" dirty="0" smtClean="0"/>
              <a:t>factors, create </a:t>
            </a:r>
            <a:r>
              <a:rPr lang="en-US" sz="2400" dirty="0"/>
              <a:t>probability/impact </a:t>
            </a:r>
            <a:r>
              <a:rPr lang="en-US" sz="2400" dirty="0" smtClean="0"/>
              <a:t>matrices</a:t>
            </a:r>
            <a:r>
              <a:rPr lang="en-US" sz="2400" dirty="0"/>
              <a:t>, and apply the Top Ten Risk </a:t>
            </a:r>
            <a:r>
              <a:rPr lang="en-US" sz="2400" dirty="0" smtClean="0"/>
              <a:t>Item Tracking </a:t>
            </a:r>
            <a:r>
              <a:rPr lang="en-US" sz="2400" dirty="0"/>
              <a:t>technique to rank risks</a:t>
            </a:r>
            <a:endParaRPr lang="en-US" sz="2400" dirty="0" smtClean="0"/>
          </a:p>
        </p:txBody>
      </p:sp>
      <p:sp>
        <p:nvSpPr>
          <p:cNvPr id="12290" name="Rectangle 2"/>
          <p:cNvSpPr>
            <a:spLocks noGrp="1" noChangeArrowheads="1"/>
          </p:cNvSpPr>
          <p:nvPr>
            <p:ph type="title"/>
          </p:nvPr>
        </p:nvSpPr>
        <p:spPr>
          <a:xfrm>
            <a:off x="609600" y="76200"/>
            <a:ext cx="8458200" cy="1143000"/>
          </a:xfrm>
        </p:spPr>
        <p:txBody>
          <a:bodyPr>
            <a:normAutofit/>
          </a:bodyPr>
          <a:lstStyle/>
          <a:p>
            <a:r>
              <a:rPr lang="en-US" dirty="0" smtClean="0"/>
              <a:t>Learning Objectives—</a:t>
            </a:r>
            <a:r>
              <a:rPr lang="en-US" dirty="0" err="1" smtClean="0"/>
              <a:t>ch</a:t>
            </a:r>
            <a:r>
              <a:rPr lang="en-US" dirty="0" smtClean="0"/>
              <a:t> 11, Risk</a:t>
            </a:r>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791884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wipe(down)">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arn(inVertical)">
                                      <p:cBhvr>
                                        <p:cTn id="2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5377</TotalTime>
  <Words>3939</Words>
  <Application>Microsoft Office PowerPoint</Application>
  <PresentationFormat>On-screen Show (4:3)</PresentationFormat>
  <Paragraphs>471</Paragraphs>
  <Slides>67</Slides>
  <Notes>1</Notes>
  <HiddenSlides>2</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9" baseType="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Document</vt:lpstr>
      <vt:lpstr>Chapter 11: Project Risk Management</vt:lpstr>
      <vt:lpstr>PowerPoint Presentation</vt:lpstr>
      <vt:lpstr>Recitation</vt:lpstr>
      <vt:lpstr>Recitation</vt:lpstr>
      <vt:lpstr>Recitation</vt:lpstr>
      <vt:lpstr>Recitation, Cont’d</vt:lpstr>
      <vt:lpstr>Comments about Project Plans</vt:lpstr>
      <vt:lpstr>More Comments about Project Plans</vt:lpstr>
      <vt:lpstr>Learning Objectives—ch 11, Risk</vt:lpstr>
      <vt:lpstr>Learning Objectives (cont’d)</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vt:lpstr>
      <vt:lpstr>Project Risk Management Processes (cont’d)</vt:lpstr>
      <vt:lpstr>Figure 11-3. Project Risk Management Summary</vt:lpstr>
      <vt:lpstr>Plan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 Risks – the second …..</vt:lpstr>
      <vt:lpstr>Brainstorming</vt:lpstr>
      <vt:lpstr>Delphi Technique</vt:lpstr>
      <vt:lpstr>Interviewing</vt:lpstr>
      <vt:lpstr>SWOT Analysis</vt:lpstr>
      <vt:lpstr>Risk Register</vt:lpstr>
      <vt:lpstr>Risk Register Contents</vt:lpstr>
      <vt:lpstr>Risk Register Contents (cont’d)</vt:lpstr>
      <vt:lpstr>Table 11-5. Sample Risk Register</vt:lpstr>
      <vt:lpstr>Perform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 Quantitative Risk Analysis</vt:lpstr>
      <vt:lpstr>Decision Trees and Expected Monetary Value (EMV)</vt:lpstr>
      <vt:lpstr>Figure 11-7. Expected Monetary Value (EMV) Example</vt:lpstr>
      <vt:lpstr>Simulation Model</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 Risks – the Sixth…</vt:lpstr>
      <vt:lpstr>Using Software to Assist in Project Risk Management</vt:lpstr>
      <vt:lpstr>Results of Good Project Risk Management</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Pinyarat Sirisomboonsuk</cp:lastModifiedBy>
  <cp:revision>235</cp:revision>
  <dcterms:created xsi:type="dcterms:W3CDTF">2001-07-05T23:10:12Z</dcterms:created>
  <dcterms:modified xsi:type="dcterms:W3CDTF">2017-04-06T01:55:35Z</dcterms:modified>
</cp:coreProperties>
</file>