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5"/>
  </p:notesMasterIdLst>
  <p:handoutMasterIdLst>
    <p:handoutMasterId r:id="rId86"/>
  </p:handoutMasterIdLst>
  <p:sldIdLst>
    <p:sldId id="256" r:id="rId2"/>
    <p:sldId id="257" r:id="rId3"/>
    <p:sldId id="258" r:id="rId4"/>
    <p:sldId id="336" r:id="rId5"/>
    <p:sldId id="337" r:id="rId6"/>
    <p:sldId id="339" r:id="rId7"/>
    <p:sldId id="338" r:id="rId8"/>
    <p:sldId id="317" r:id="rId9"/>
    <p:sldId id="318" r:id="rId10"/>
    <p:sldId id="340" r:id="rId11"/>
    <p:sldId id="283" r:id="rId12"/>
    <p:sldId id="326" r:id="rId13"/>
    <p:sldId id="267" r:id="rId14"/>
    <p:sldId id="344" r:id="rId15"/>
    <p:sldId id="351" r:id="rId16"/>
    <p:sldId id="346" r:id="rId17"/>
    <p:sldId id="350" r:id="rId18"/>
    <p:sldId id="266" r:id="rId19"/>
    <p:sldId id="347" r:id="rId20"/>
    <p:sldId id="263" r:id="rId21"/>
    <p:sldId id="348" r:id="rId22"/>
    <p:sldId id="349" r:id="rId23"/>
    <p:sldId id="262" r:id="rId24"/>
    <p:sldId id="264" r:id="rId25"/>
    <p:sldId id="361" r:id="rId26"/>
    <p:sldId id="327" r:id="rId27"/>
    <p:sldId id="329" r:id="rId28"/>
    <p:sldId id="330" r:id="rId29"/>
    <p:sldId id="331" r:id="rId30"/>
    <p:sldId id="332" r:id="rId31"/>
    <p:sldId id="333" r:id="rId32"/>
    <p:sldId id="334" r:id="rId33"/>
    <p:sldId id="352" r:id="rId34"/>
    <p:sldId id="353" r:id="rId35"/>
    <p:sldId id="354" r:id="rId36"/>
    <p:sldId id="355" r:id="rId37"/>
    <p:sldId id="356" r:id="rId38"/>
    <p:sldId id="357" r:id="rId39"/>
    <p:sldId id="359" r:id="rId40"/>
    <p:sldId id="360" r:id="rId41"/>
    <p:sldId id="269" r:id="rId42"/>
    <p:sldId id="270" r:id="rId43"/>
    <p:sldId id="304" r:id="rId44"/>
    <p:sldId id="305" r:id="rId45"/>
    <p:sldId id="306" r:id="rId46"/>
    <p:sldId id="307" r:id="rId47"/>
    <p:sldId id="325" r:id="rId48"/>
    <p:sldId id="265" r:id="rId49"/>
    <p:sldId id="300" r:id="rId50"/>
    <p:sldId id="309" r:id="rId51"/>
    <p:sldId id="310" r:id="rId52"/>
    <p:sldId id="311" r:id="rId53"/>
    <p:sldId id="335" r:id="rId54"/>
    <p:sldId id="272" r:id="rId55"/>
    <p:sldId id="291" r:id="rId56"/>
    <p:sldId id="312" r:id="rId57"/>
    <p:sldId id="313" r:id="rId58"/>
    <p:sldId id="314" r:id="rId59"/>
    <p:sldId id="315" r:id="rId60"/>
    <p:sldId id="260" r:id="rId61"/>
    <p:sldId id="316" r:id="rId62"/>
    <p:sldId id="320" r:id="rId63"/>
    <p:sldId id="321" r:id="rId64"/>
    <p:sldId id="323" r:id="rId65"/>
    <p:sldId id="324" r:id="rId66"/>
    <p:sldId id="282" r:id="rId67"/>
    <p:sldId id="296" r:id="rId68"/>
    <p:sldId id="297" r:id="rId69"/>
    <p:sldId id="298" r:id="rId70"/>
    <p:sldId id="299" r:id="rId71"/>
    <p:sldId id="284" r:id="rId72"/>
    <p:sldId id="292" r:id="rId73"/>
    <p:sldId id="301" r:id="rId74"/>
    <p:sldId id="302" r:id="rId75"/>
    <p:sldId id="303" r:id="rId76"/>
    <p:sldId id="287" r:id="rId77"/>
    <p:sldId id="293" r:id="rId78"/>
    <p:sldId id="288" r:id="rId79"/>
    <p:sldId id="319" r:id="rId80"/>
    <p:sldId id="342" r:id="rId81"/>
    <p:sldId id="341" r:id="rId82"/>
    <p:sldId id="343" r:id="rId83"/>
    <p:sldId id="308" r:id="rId84"/>
  </p:sldIdLst>
  <p:sldSz cx="9144000" cy="6858000" type="screen4x3"/>
  <p:notesSz cx="6858000"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3300"/>
    <a:srgbClr val="FF3300"/>
    <a:srgbClr val="FF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6" autoAdjust="0"/>
    <p:restoredTop sz="86423"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ChangeArrowheads="1"/>
          </p:cNvSpPr>
          <p:nvPr>
            <p:ph type="ftr" sz="quarter" idx="2"/>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0661" name="Rectangle 5"/>
          <p:cNvSpPr>
            <a:spLocks noGrp="1" noChangeArrowheads="1"/>
          </p:cNvSpPr>
          <p:nvPr>
            <p:ph type="sldNum" sz="quarter" idx="3"/>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D509F8-7848-48B8-97CC-8E0292A4AA60}" type="slidenum">
              <a:rPr lang="en-US" altLang="en-US"/>
              <a:pPr>
                <a:defRPr/>
              </a:pPr>
              <a:t>‹#›</a:t>
            </a:fld>
            <a:endParaRPr lang="en-US" altLang="en-US"/>
          </a:p>
        </p:txBody>
      </p:sp>
    </p:spTree>
    <p:extLst>
      <p:ext uri="{BB962C8B-B14F-4D97-AF65-F5344CB8AC3E}">
        <p14:creationId xmlns:p14="http://schemas.microsoft.com/office/powerpoint/2010/main" val="1071406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pPr>
              <a:defRPr/>
            </a:pPr>
            <a:fld id="{5359E252-E609-4164-AB3B-694737AE7150}" type="datetimeFigureOut">
              <a:rPr lang="en-US"/>
              <a:pPr>
                <a:defRPr/>
              </a:pPr>
              <a:t>5/9/2017</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71742F6-97B7-4A4B-BB32-E3257BC5B043}" type="slidenum">
              <a:rPr lang="en-US" altLang="en-US"/>
              <a:pPr>
                <a:defRPr/>
              </a:pPr>
              <a:t>‹#›</a:t>
            </a:fld>
            <a:endParaRPr lang="en-US" altLang="en-US"/>
          </a:p>
        </p:txBody>
      </p:sp>
    </p:spTree>
    <p:extLst>
      <p:ext uri="{BB962C8B-B14F-4D97-AF65-F5344CB8AC3E}">
        <p14:creationId xmlns:p14="http://schemas.microsoft.com/office/powerpoint/2010/main" val="950471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0B867C-D373-4950-BE04-69263BED2112}" type="slidenum">
              <a:rPr lang="en-US" altLang="en-US" sz="1200" smtClean="0"/>
              <a:pPr/>
              <a:t>14</a:t>
            </a:fld>
            <a:endParaRPr lang="en-US" altLang="en-US" sz="1200" smtClean="0"/>
          </a:p>
        </p:txBody>
      </p:sp>
    </p:spTree>
    <p:extLst>
      <p:ext uri="{BB962C8B-B14F-4D97-AF65-F5344CB8AC3E}">
        <p14:creationId xmlns:p14="http://schemas.microsoft.com/office/powerpoint/2010/main" val="62666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7462AD-A726-434D-9CE0-7BA455F83960}" type="slidenum">
              <a:rPr lang="en-US" altLang="en-US" sz="1200" smtClean="0"/>
              <a:pPr/>
              <a:t>40</a:t>
            </a:fld>
            <a:endParaRPr lang="en-US" altLang="en-US" sz="1200" smtClean="0"/>
          </a:p>
        </p:txBody>
      </p:sp>
    </p:spTree>
    <p:extLst>
      <p:ext uri="{BB962C8B-B14F-4D97-AF65-F5344CB8AC3E}">
        <p14:creationId xmlns:p14="http://schemas.microsoft.com/office/powerpoint/2010/main" val="131684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742F6-97B7-4A4B-BB32-E3257BC5B043}" type="slidenum">
              <a:rPr lang="en-US" altLang="en-US" smtClean="0"/>
              <a:pPr>
                <a:defRPr/>
              </a:pPr>
              <a:t>41</a:t>
            </a:fld>
            <a:endParaRPr lang="en-US" altLang="en-US"/>
          </a:p>
        </p:txBody>
      </p:sp>
    </p:spTree>
    <p:extLst>
      <p:ext uri="{BB962C8B-B14F-4D97-AF65-F5344CB8AC3E}">
        <p14:creationId xmlns:p14="http://schemas.microsoft.com/office/powerpoint/2010/main" val="383623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is the intent of Senge’s Personal Mastery….you set a direction for your career, your life, you plan steps to take you toward that goal, and you execute on some of those steps.  Then you refine and clarify that vision a bit, re-plan and execute, with the result that you are now closer to your goal, even though the goal or vision may have moved a bit.</a:t>
            </a:r>
          </a:p>
        </p:txBody>
      </p:sp>
    </p:spTree>
    <p:extLst>
      <p:ext uri="{BB962C8B-B14F-4D97-AF65-F5344CB8AC3E}">
        <p14:creationId xmlns:p14="http://schemas.microsoft.com/office/powerpoint/2010/main" val="409860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4389438" y="512763"/>
            <a:ext cx="2292350" cy="172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xfrm>
            <a:off x="233363" y="2425700"/>
            <a:ext cx="6405562"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773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31A207-8206-4133-A4AC-1D803DA60E6B}" type="slidenum">
              <a:rPr lang="en-US" altLang="en-US" sz="1200" smtClean="0"/>
              <a:pPr/>
              <a:t>33</a:t>
            </a:fld>
            <a:endParaRPr lang="en-US" altLang="en-US" sz="1200" smtClean="0"/>
          </a:p>
        </p:txBody>
      </p:sp>
    </p:spTree>
    <p:extLst>
      <p:ext uri="{BB962C8B-B14F-4D97-AF65-F5344CB8AC3E}">
        <p14:creationId xmlns:p14="http://schemas.microsoft.com/office/powerpoint/2010/main" val="59644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742F6-97B7-4A4B-BB32-E3257BC5B043}" type="slidenum">
              <a:rPr lang="en-US" altLang="en-US" smtClean="0"/>
              <a:pPr>
                <a:defRPr/>
              </a:pPr>
              <a:t>34</a:t>
            </a:fld>
            <a:endParaRPr lang="en-US" altLang="en-US"/>
          </a:p>
        </p:txBody>
      </p:sp>
    </p:spTree>
    <p:extLst>
      <p:ext uri="{BB962C8B-B14F-4D97-AF65-F5344CB8AC3E}">
        <p14:creationId xmlns:p14="http://schemas.microsoft.com/office/powerpoint/2010/main" val="243564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C92EA0-5F3D-4E84-A1A4-EE36AA224051}" type="slidenum">
              <a:rPr lang="en-US" altLang="en-US" sz="1200" smtClean="0"/>
              <a:pPr/>
              <a:t>35</a:t>
            </a:fld>
            <a:endParaRPr lang="en-US" altLang="en-US" sz="1200" smtClean="0"/>
          </a:p>
        </p:txBody>
      </p:sp>
    </p:spTree>
    <p:extLst>
      <p:ext uri="{BB962C8B-B14F-4D97-AF65-F5344CB8AC3E}">
        <p14:creationId xmlns:p14="http://schemas.microsoft.com/office/powerpoint/2010/main" val="422775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B1FAE9-9D63-47CB-AAA2-A29F198A6F1B}" type="slidenum">
              <a:rPr lang="en-US" altLang="en-US" sz="1200" smtClean="0"/>
              <a:pPr/>
              <a:t>36</a:t>
            </a:fld>
            <a:endParaRPr lang="en-US" altLang="en-US" sz="1200" smtClean="0"/>
          </a:p>
        </p:txBody>
      </p:sp>
    </p:spTree>
    <p:extLst>
      <p:ext uri="{BB962C8B-B14F-4D97-AF65-F5344CB8AC3E}">
        <p14:creationId xmlns:p14="http://schemas.microsoft.com/office/powerpoint/2010/main" val="258277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CDF979-7E6A-4143-A035-13860101DA99}" type="slidenum">
              <a:rPr lang="en-US" altLang="en-US" sz="1200" smtClean="0"/>
              <a:pPr/>
              <a:t>37</a:t>
            </a:fld>
            <a:endParaRPr lang="en-US" altLang="en-US" sz="1200" smtClean="0"/>
          </a:p>
        </p:txBody>
      </p:sp>
    </p:spTree>
    <p:extLst>
      <p:ext uri="{BB962C8B-B14F-4D97-AF65-F5344CB8AC3E}">
        <p14:creationId xmlns:p14="http://schemas.microsoft.com/office/powerpoint/2010/main" val="119609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FEF085-D8EC-4599-B563-22735B43C643}" type="slidenum">
              <a:rPr lang="en-US" altLang="en-US" sz="1200" smtClean="0"/>
              <a:pPr/>
              <a:t>39</a:t>
            </a:fld>
            <a:endParaRPr lang="en-US" altLang="en-US" sz="1200" smtClean="0"/>
          </a:p>
        </p:txBody>
      </p:sp>
    </p:spTree>
    <p:extLst>
      <p:ext uri="{BB962C8B-B14F-4D97-AF65-F5344CB8AC3E}">
        <p14:creationId xmlns:p14="http://schemas.microsoft.com/office/powerpoint/2010/main" val="38831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9" name="AutoShape 12"/>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1" name="AutoShape 14"/>
            <p:cNvSpPr>
              <a:spLocks noChangeArrowheads="1"/>
            </p:cNvSpPr>
            <p:nvPr/>
          </p:nvSpPr>
          <p:spPr bwMode="auto">
            <a:xfrm rot="5400000" flipH="1">
              <a:off x="83" y="3791"/>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29" name="Freeform 32"/>
            <p:cNvSpPr>
              <a:spLocks/>
            </p:cNvSpPr>
            <p:nvPr/>
          </p:nvSpPr>
          <p:spPr bwMode="auto">
            <a:xfrm>
              <a:off x="95" y="4060"/>
              <a:ext cx="457" cy="260"/>
            </a:xfrm>
            <a:custGeom>
              <a:avLst/>
              <a:gdLst>
                <a:gd name="T0" fmla="*/ 457 w 457"/>
                <a:gd name="T1" fmla="*/ 210 h 264"/>
                <a:gd name="T2" fmla="*/ 1 w 457"/>
                <a:gd name="T3" fmla="*/ 0 h 264"/>
                <a:gd name="T4" fmla="*/ 0 w 457"/>
                <a:gd name="T5" fmla="*/ 213 h 264"/>
                <a:gd name="T6" fmla="*/ 457 w 457"/>
                <a:gd name="T7" fmla="*/ 21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r>
              <a:rPr lang="en-US"/>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a:solidFill>
                  <a:srgbClr val="FFFFFF"/>
                </a:solidFill>
              </a:defRPr>
            </a:lvl1pPr>
          </a:lstStyle>
          <a:p>
            <a:pPr>
              <a:defRPr/>
            </a:pPr>
            <a:endParaRPr 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a:solidFill>
                  <a:srgbClr val="FFFFFF"/>
                </a:solidFill>
              </a:defRPr>
            </a:lvl1pPr>
          </a:lstStyle>
          <a:p>
            <a:pPr>
              <a:defRPr/>
            </a:pPr>
            <a:endParaRPr 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a:solidFill>
                  <a:srgbClr val="FFFFFF"/>
                </a:solidFill>
              </a:defRPr>
            </a:lvl1pPr>
          </a:lstStyle>
          <a:p>
            <a:pPr>
              <a:defRPr/>
            </a:pPr>
            <a:fld id="{F219E5AA-C773-4BBA-80AF-8F4C30C2373E}" type="slidenum">
              <a:rPr lang="en-US" altLang="en-US"/>
              <a:pPr>
                <a:defRPr/>
              </a:pPr>
              <a:t>‹#›</a:t>
            </a:fld>
            <a:endParaRPr lang="en-US" altLang="en-US"/>
          </a:p>
        </p:txBody>
      </p:sp>
    </p:spTree>
    <p:extLst>
      <p:ext uri="{BB962C8B-B14F-4D97-AF65-F5344CB8AC3E}">
        <p14:creationId xmlns:p14="http://schemas.microsoft.com/office/powerpoint/2010/main" val="17047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6D1A45-CC80-486B-BAE3-A58AE28D3D57}" type="slidenum">
              <a:rPr lang="en-US" altLang="en-US"/>
              <a:pPr>
                <a:defRPr/>
              </a:pPr>
              <a:t>‹#›</a:t>
            </a:fld>
            <a:endParaRPr lang="en-US" altLang="en-US"/>
          </a:p>
        </p:txBody>
      </p:sp>
    </p:spTree>
    <p:extLst>
      <p:ext uri="{BB962C8B-B14F-4D97-AF65-F5344CB8AC3E}">
        <p14:creationId xmlns:p14="http://schemas.microsoft.com/office/powerpoint/2010/main" val="24530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3D8D2B-E724-4EB7-ADB7-F1BF9F6ADE10}" type="slidenum">
              <a:rPr lang="en-US" altLang="en-US"/>
              <a:pPr>
                <a:defRPr/>
              </a:pPr>
              <a:t>‹#›</a:t>
            </a:fld>
            <a:endParaRPr lang="en-US" altLang="en-US"/>
          </a:p>
        </p:txBody>
      </p:sp>
    </p:spTree>
    <p:extLst>
      <p:ext uri="{BB962C8B-B14F-4D97-AF65-F5344CB8AC3E}">
        <p14:creationId xmlns:p14="http://schemas.microsoft.com/office/powerpoint/2010/main" val="53874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70089-A118-4B93-BFD9-EC768B957A8D}" type="slidenum">
              <a:rPr lang="en-US" altLang="en-US"/>
              <a:pPr>
                <a:defRPr/>
              </a:pPr>
              <a:t>‹#›</a:t>
            </a:fld>
            <a:endParaRPr lang="en-US" altLang="en-US"/>
          </a:p>
        </p:txBody>
      </p:sp>
    </p:spTree>
    <p:extLst>
      <p:ext uri="{BB962C8B-B14F-4D97-AF65-F5344CB8AC3E}">
        <p14:creationId xmlns:p14="http://schemas.microsoft.com/office/powerpoint/2010/main" val="235675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D1CE-1305-4E8E-BD42-F01E0540AB1E}" type="slidenum">
              <a:rPr lang="en-US" altLang="en-US"/>
              <a:pPr>
                <a:defRPr/>
              </a:pPr>
              <a:t>‹#›</a:t>
            </a:fld>
            <a:endParaRPr lang="en-US" altLang="en-US"/>
          </a:p>
        </p:txBody>
      </p:sp>
    </p:spTree>
    <p:extLst>
      <p:ext uri="{BB962C8B-B14F-4D97-AF65-F5344CB8AC3E}">
        <p14:creationId xmlns:p14="http://schemas.microsoft.com/office/powerpoint/2010/main" val="22762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5523CE-8979-4CCC-90A5-6B4A64284CA4}" type="slidenum">
              <a:rPr lang="en-US" altLang="en-US"/>
              <a:pPr>
                <a:defRPr/>
              </a:pPr>
              <a:t>‹#›</a:t>
            </a:fld>
            <a:endParaRPr lang="en-US" altLang="en-US"/>
          </a:p>
        </p:txBody>
      </p:sp>
    </p:spTree>
    <p:extLst>
      <p:ext uri="{BB962C8B-B14F-4D97-AF65-F5344CB8AC3E}">
        <p14:creationId xmlns:p14="http://schemas.microsoft.com/office/powerpoint/2010/main" val="237669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FE6941-D4E1-4D3B-A575-D315261E9F5C}" type="slidenum">
              <a:rPr lang="en-US" altLang="en-US"/>
              <a:pPr>
                <a:defRPr/>
              </a:pPr>
              <a:t>‹#›</a:t>
            </a:fld>
            <a:endParaRPr lang="en-US" altLang="en-US"/>
          </a:p>
        </p:txBody>
      </p:sp>
    </p:spTree>
    <p:extLst>
      <p:ext uri="{BB962C8B-B14F-4D97-AF65-F5344CB8AC3E}">
        <p14:creationId xmlns:p14="http://schemas.microsoft.com/office/powerpoint/2010/main" val="83728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EA192D-755D-456D-B32A-6F03F8FB0ED6}" type="slidenum">
              <a:rPr lang="en-US" altLang="en-US"/>
              <a:pPr>
                <a:defRPr/>
              </a:pPr>
              <a:t>‹#›</a:t>
            </a:fld>
            <a:endParaRPr lang="en-US" altLang="en-US"/>
          </a:p>
        </p:txBody>
      </p:sp>
    </p:spTree>
    <p:extLst>
      <p:ext uri="{BB962C8B-B14F-4D97-AF65-F5344CB8AC3E}">
        <p14:creationId xmlns:p14="http://schemas.microsoft.com/office/powerpoint/2010/main" val="104822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F23E82-8F8E-4B38-B7DB-5986DE4D0E84}" type="slidenum">
              <a:rPr lang="en-US" altLang="en-US"/>
              <a:pPr>
                <a:defRPr/>
              </a:pPr>
              <a:t>‹#›</a:t>
            </a:fld>
            <a:endParaRPr lang="en-US" altLang="en-US"/>
          </a:p>
        </p:txBody>
      </p:sp>
    </p:spTree>
    <p:extLst>
      <p:ext uri="{BB962C8B-B14F-4D97-AF65-F5344CB8AC3E}">
        <p14:creationId xmlns:p14="http://schemas.microsoft.com/office/powerpoint/2010/main" val="323126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631EAA-0F59-489C-91CE-C53DFD5DFB71}" type="slidenum">
              <a:rPr lang="en-US" altLang="en-US"/>
              <a:pPr>
                <a:defRPr/>
              </a:pPr>
              <a:t>‹#›</a:t>
            </a:fld>
            <a:endParaRPr lang="en-US" altLang="en-US"/>
          </a:p>
        </p:txBody>
      </p:sp>
    </p:spTree>
    <p:extLst>
      <p:ext uri="{BB962C8B-B14F-4D97-AF65-F5344CB8AC3E}">
        <p14:creationId xmlns:p14="http://schemas.microsoft.com/office/powerpoint/2010/main" val="164745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8F0EF8-9004-4867-8A3A-A898AB64D1BB}" type="slidenum">
              <a:rPr lang="en-US" altLang="en-US"/>
              <a:pPr>
                <a:defRPr/>
              </a:pPr>
              <a:t>‹#›</a:t>
            </a:fld>
            <a:endParaRPr lang="en-US" altLang="en-US"/>
          </a:p>
        </p:txBody>
      </p:sp>
    </p:spTree>
    <p:extLst>
      <p:ext uri="{BB962C8B-B14F-4D97-AF65-F5344CB8AC3E}">
        <p14:creationId xmlns:p14="http://schemas.microsoft.com/office/powerpoint/2010/main" val="176822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Narrow" pitchFamily="34" charset="0"/>
              </a:defRPr>
            </a:lvl1pPr>
          </a:lstStyle>
          <a:p>
            <a:pPr>
              <a:defRPr/>
            </a:pPr>
            <a:endParaRPr 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Arial Narrow" pitchFamily="34" charset="0"/>
              </a:defRPr>
            </a:lvl1pPr>
          </a:lstStyle>
          <a:p>
            <a:pPr>
              <a:defRPr/>
            </a:pPr>
            <a:endParaRPr 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Narrow" panose="020B0606020202030204" pitchFamily="34" charset="0"/>
              </a:defRPr>
            </a:lvl1pPr>
          </a:lstStyle>
          <a:p>
            <a:pPr>
              <a:defRPr/>
            </a:pPr>
            <a:fld id="{DB5537FB-D05B-4CB3-8BD6-3602B4BEF4C4}" type="slidenum">
              <a:rPr lang="en-US" altLang="en-US"/>
              <a:pPr>
                <a:defRPr/>
              </a:pPr>
              <a:t>‹#›</a:t>
            </a:fld>
            <a:endParaRPr lang="en-US" alt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5"/>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8" name="AutoShape 9"/>
            <p:cNvSpPr>
              <a:spLocks noChangeArrowheads="1"/>
            </p:cNvSpPr>
            <p:nvPr/>
          </p:nvSpPr>
          <p:spPr bwMode="auto">
            <a:xfrm rot="5400000" flipH="1">
              <a:off x="82" y="258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50" name="AutoShape 11"/>
            <p:cNvSpPr>
              <a:spLocks noChangeArrowheads="1"/>
            </p:cNvSpPr>
            <p:nvPr/>
          </p:nvSpPr>
          <p:spPr bwMode="auto">
            <a:xfrm rot="5400000" flipH="1">
              <a:off x="83" y="3791"/>
              <a:ext cx="558" cy="533"/>
            </a:xfrm>
            <a:prstGeom prst="parallelogram">
              <a:avLst>
                <a:gd name="adj" fmla="val 55437"/>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3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3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sp>
          <p:nvSpPr>
            <p:cNvPr id="1046" name="Freeform 29"/>
            <p:cNvSpPr>
              <a:spLocks/>
            </p:cNvSpPr>
            <p:nvPr/>
          </p:nvSpPr>
          <p:spPr bwMode="auto">
            <a:xfrm>
              <a:off x="95" y="4060"/>
              <a:ext cx="457" cy="260"/>
            </a:xfrm>
            <a:custGeom>
              <a:avLst/>
              <a:gdLst>
                <a:gd name="T0" fmla="*/ 457 w 457"/>
                <a:gd name="T1" fmla="*/ 210 h 264"/>
                <a:gd name="T2" fmla="*/ 1 w 457"/>
                <a:gd name="T3" fmla="*/ 0 h 264"/>
                <a:gd name="T4" fmla="*/ 0 w 457"/>
                <a:gd name="T5" fmla="*/ 213 h 264"/>
                <a:gd name="T6" fmla="*/ 457 w 457"/>
                <a:gd name="T7" fmla="*/ 21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91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01750" y="609600"/>
            <a:ext cx="7772400" cy="1143000"/>
          </a:xfrm>
        </p:spPr>
        <p:txBody>
          <a:bodyPr/>
          <a:lstStyle/>
          <a:p>
            <a:pPr>
              <a:defRPr/>
            </a:pPr>
            <a:r>
              <a:rPr lang="en-US" dirty="0" smtClean="0"/>
              <a:t>Review for Final in ISQS 4350</a:t>
            </a:r>
          </a:p>
        </p:txBody>
      </p:sp>
      <p:sp>
        <p:nvSpPr>
          <p:cNvPr id="4099" name="Rectangle 3"/>
          <p:cNvSpPr>
            <a:spLocks noGrp="1" noChangeArrowheads="1"/>
          </p:cNvSpPr>
          <p:nvPr>
            <p:ph type="subTitle" idx="1"/>
          </p:nvPr>
        </p:nvSpPr>
        <p:spPr>
          <a:xfrm>
            <a:off x="1143000" y="3276600"/>
            <a:ext cx="7931150" cy="2133600"/>
          </a:xfrm>
        </p:spPr>
        <p:txBody>
          <a:bodyPr/>
          <a:lstStyle/>
          <a:p>
            <a:pPr>
              <a:defRPr/>
            </a:pPr>
            <a:r>
              <a:rPr lang="en-US" sz="2700" dirty="0" smtClean="0"/>
              <a:t>Final will take place:</a:t>
            </a:r>
          </a:p>
          <a:p>
            <a:pPr>
              <a:defRPr/>
            </a:pPr>
            <a:r>
              <a:rPr lang="en-US" sz="2700" dirty="0" smtClean="0"/>
              <a:t>OO1:  Thursday, May 11,  2017,  7.30-10.00 a.m., this room</a:t>
            </a:r>
          </a:p>
          <a:p>
            <a:pPr>
              <a:defRPr/>
            </a:pPr>
            <a:r>
              <a:rPr lang="en-US" sz="2700" dirty="0" smtClean="0"/>
              <a:t>003:  Monday, May 15, 2017, 7.30-10.00 </a:t>
            </a:r>
            <a:r>
              <a:rPr lang="en-US" sz="2700" dirty="0"/>
              <a:t>a.m., this room</a:t>
            </a:r>
          </a:p>
          <a:p>
            <a:pPr>
              <a:defRPr/>
            </a:pPr>
            <a:r>
              <a:rPr lang="en-US" sz="2700" dirty="0" smtClean="0"/>
              <a:t>002:  Tuesday</a:t>
            </a:r>
            <a:r>
              <a:rPr lang="en-US" sz="2700" dirty="0"/>
              <a:t>, May </a:t>
            </a:r>
            <a:r>
              <a:rPr lang="en-US" sz="2700" dirty="0" smtClean="0"/>
              <a:t>16, </a:t>
            </a:r>
            <a:r>
              <a:rPr lang="en-US" sz="2700" dirty="0"/>
              <a:t>2017, </a:t>
            </a:r>
            <a:r>
              <a:rPr lang="en-US" sz="2700" dirty="0" smtClean="0"/>
              <a:t>1.30-4.00 p.m</a:t>
            </a:r>
            <a:r>
              <a:rPr lang="en-US" sz="2700" dirty="0"/>
              <a:t>., this room</a:t>
            </a:r>
          </a:p>
          <a:p>
            <a:pPr>
              <a:defRPr/>
            </a:pPr>
            <a:endParaRPr lang="en-US" sz="2700" dirty="0" smtClean="0"/>
          </a:p>
          <a:p>
            <a:pPr>
              <a:defRPr/>
            </a:pPr>
            <a:endParaRPr lang="en-US" sz="2700" dirty="0"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pPr>
              <a:defRPr/>
            </a:pPr>
            <a:r>
              <a:rPr lang="en-US" dirty="0" smtClean="0"/>
              <a:t>More Discussion </a:t>
            </a:r>
            <a:r>
              <a:rPr lang="en-US" dirty="0"/>
              <a:t>Q</a:t>
            </a:r>
            <a:r>
              <a:rPr lang="en-US" dirty="0" smtClean="0"/>
              <a:t>uestions</a:t>
            </a:r>
            <a:endParaRPr lang="en-US" dirty="0"/>
          </a:p>
        </p:txBody>
      </p:sp>
      <p:sp>
        <p:nvSpPr>
          <p:cNvPr id="3" name="Content Placeholder 2"/>
          <p:cNvSpPr>
            <a:spLocks noGrp="1"/>
          </p:cNvSpPr>
          <p:nvPr>
            <p:ph idx="1"/>
          </p:nvPr>
        </p:nvSpPr>
        <p:spPr>
          <a:xfrm>
            <a:off x="1066800" y="1943100"/>
            <a:ext cx="7772400" cy="4876800"/>
          </a:xfrm>
        </p:spPr>
        <p:txBody>
          <a:bodyPr/>
          <a:lstStyle/>
          <a:p>
            <a:pPr>
              <a:defRPr/>
            </a:pPr>
            <a:r>
              <a:rPr lang="en-US" dirty="0" smtClean="0">
                <a:solidFill>
                  <a:srgbClr val="FF0000"/>
                </a:solidFill>
              </a:rPr>
              <a:t>Name five or more ways to finish projects fast and frugal</a:t>
            </a:r>
          </a:p>
          <a:p>
            <a:pPr>
              <a:defRPr/>
            </a:pPr>
            <a:r>
              <a:rPr lang="en-US" dirty="0" smtClean="0">
                <a:solidFill>
                  <a:srgbClr val="FFC000"/>
                </a:solidFill>
              </a:rPr>
              <a:t>Name three or more ways to motivate project players</a:t>
            </a:r>
          </a:p>
          <a:p>
            <a:pPr>
              <a:defRPr/>
            </a:pPr>
            <a:r>
              <a:rPr lang="en-US" dirty="0" smtClean="0"/>
              <a:t>Name some things you should not do to motivate project players</a:t>
            </a:r>
          </a:p>
          <a:p>
            <a:pPr>
              <a:defRPr/>
            </a:pPr>
            <a:r>
              <a:rPr lang="en-US" dirty="0" smtClean="0"/>
              <a:t>Draw Maslow’s needs hierarchy showing the names of all five levels</a:t>
            </a:r>
          </a:p>
          <a:p>
            <a:pPr>
              <a:defRPr/>
            </a:pPr>
            <a:r>
              <a:rPr lang="en-US" dirty="0" smtClean="0"/>
              <a:t>List Covey’s SEVEN habits</a:t>
            </a:r>
          </a:p>
          <a:p>
            <a:pPr>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02" name="Rectangle 3074"/>
          <p:cNvSpPr>
            <a:spLocks noGrp="1" noChangeArrowheads="1"/>
          </p:cNvSpPr>
          <p:nvPr>
            <p:ph type="title"/>
          </p:nvPr>
        </p:nvSpPr>
        <p:spPr/>
        <p:txBody>
          <a:bodyPr/>
          <a:lstStyle/>
          <a:p>
            <a:pPr>
              <a:defRPr/>
            </a:pPr>
            <a:r>
              <a:rPr lang="en-US" dirty="0" smtClean="0"/>
              <a:t>Typical Discussion </a:t>
            </a:r>
            <a:r>
              <a:rPr lang="en-US" b="1" dirty="0" smtClean="0">
                <a:solidFill>
                  <a:srgbClr val="FF0000"/>
                </a:solidFill>
              </a:rPr>
              <a:t>Problems</a:t>
            </a:r>
          </a:p>
        </p:txBody>
      </p:sp>
      <p:sp>
        <p:nvSpPr>
          <p:cNvPr id="51203" name="Rectangle 3075"/>
          <p:cNvSpPr>
            <a:spLocks noGrp="1" noChangeArrowheads="1"/>
          </p:cNvSpPr>
          <p:nvPr>
            <p:ph type="body" idx="1"/>
          </p:nvPr>
        </p:nvSpPr>
        <p:spPr>
          <a:xfrm>
            <a:off x="1143000" y="2019300"/>
            <a:ext cx="7772400" cy="4813300"/>
          </a:xfrm>
        </p:spPr>
        <p:txBody>
          <a:bodyPr/>
          <a:lstStyle/>
          <a:p>
            <a:pPr>
              <a:lnSpc>
                <a:spcPct val="90000"/>
              </a:lnSpc>
              <a:defRPr/>
            </a:pPr>
            <a:r>
              <a:rPr lang="en-US" sz="2800" dirty="0" smtClean="0"/>
              <a:t>Construct an activity on node network chart from a table; Determine duration, ES, EF, LS, LF and mark the critical path</a:t>
            </a:r>
          </a:p>
          <a:p>
            <a:pPr>
              <a:lnSpc>
                <a:spcPct val="90000"/>
              </a:lnSpc>
              <a:defRPr/>
            </a:pPr>
            <a:r>
              <a:rPr lang="en-US" sz="2800" dirty="0" smtClean="0">
                <a:solidFill>
                  <a:srgbClr val="FF0000"/>
                </a:solidFill>
              </a:rPr>
              <a:t>Perform earned value analysis: BCWP, BCWS, ACWP, CV, SV, EV, PV, AC, CI, SI</a:t>
            </a:r>
          </a:p>
          <a:p>
            <a:pPr>
              <a:lnSpc>
                <a:spcPct val="90000"/>
              </a:lnSpc>
              <a:defRPr/>
            </a:pPr>
            <a:r>
              <a:rPr lang="en-US" sz="2800" dirty="0" smtClean="0"/>
              <a:t>Perform crashing of networks</a:t>
            </a:r>
          </a:p>
          <a:p>
            <a:pPr>
              <a:lnSpc>
                <a:spcPct val="90000"/>
              </a:lnSpc>
              <a:defRPr/>
            </a:pPr>
            <a:r>
              <a:rPr lang="en-US" sz="2800" dirty="0"/>
              <a:t>What are the five phases that make up the </a:t>
            </a:r>
            <a:r>
              <a:rPr lang="en-US" sz="2800" dirty="0" smtClean="0"/>
              <a:t>CMMI?</a:t>
            </a:r>
            <a:endParaRPr lang="en-US" sz="2800" dirty="0"/>
          </a:p>
          <a:p>
            <a:pPr>
              <a:lnSpc>
                <a:spcPct val="90000"/>
              </a:lnSpc>
              <a:defRPr/>
            </a:pPr>
            <a:r>
              <a:rPr lang="en-US" sz="2800" dirty="0"/>
              <a:t>Illustrate the tradeoff triangle</a:t>
            </a:r>
          </a:p>
          <a:p>
            <a:pPr>
              <a:lnSpc>
                <a:spcPct val="90000"/>
              </a:lnSpc>
              <a:defRPr/>
            </a:pPr>
            <a:r>
              <a:rPr lang="en-US" sz="2800" dirty="0"/>
              <a:t>Assuming that half the durations are safety, redraw a project network showing all feeding and project buffers and their lengths</a:t>
            </a:r>
          </a:p>
          <a:p>
            <a:pPr>
              <a:lnSpc>
                <a:spcPct val="90000"/>
              </a:lnSpc>
              <a:buFont typeface="Monotype Sorts" pitchFamily="2" charset="2"/>
              <a:buNone/>
              <a:defRPr/>
            </a:pPr>
            <a:endParaRPr lang="en-US" sz="2800" dirty="0" smtClean="0"/>
          </a:p>
          <a:p>
            <a:pPr>
              <a:lnSpc>
                <a:spcPct val="90000"/>
              </a:lnSpc>
              <a:defRPr/>
            </a:pPr>
            <a:endParaRPr lang="en-US" sz="2800" dirty="0" smtClean="0"/>
          </a:p>
          <a:p>
            <a:pPr>
              <a:lnSpc>
                <a:spcPct val="90000"/>
              </a:lnSpc>
              <a:defRPr/>
            </a:pPr>
            <a:endParaRPr lang="en-US" sz="2800" dirty="0" smtClean="0"/>
          </a:p>
          <a:p>
            <a:pPr>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a:t>
            </a:r>
            <a:r>
              <a:rPr lang="en-US" dirty="0"/>
              <a:t>C</a:t>
            </a:r>
            <a:r>
              <a:rPr lang="en-US" dirty="0" smtClean="0"/>
              <a:t>hoice</a:t>
            </a:r>
            <a:endParaRPr lang="en-US" dirty="0"/>
          </a:p>
        </p:txBody>
      </p:sp>
      <p:sp>
        <p:nvSpPr>
          <p:cNvPr id="3" name="Content Placeholder 2"/>
          <p:cNvSpPr>
            <a:spLocks noGrp="1"/>
          </p:cNvSpPr>
          <p:nvPr>
            <p:ph idx="1"/>
          </p:nvPr>
        </p:nvSpPr>
        <p:spPr>
          <a:xfrm>
            <a:off x="1143000" y="2209800"/>
            <a:ext cx="7772400" cy="4114800"/>
          </a:xfrm>
        </p:spPr>
        <p:txBody>
          <a:bodyPr/>
          <a:lstStyle/>
          <a:p>
            <a:pPr>
              <a:defRPr/>
            </a:pPr>
            <a:r>
              <a:rPr lang="en-US" dirty="0" smtClean="0"/>
              <a:t>Chapters 9-12 of Schwalbe</a:t>
            </a:r>
          </a:p>
          <a:p>
            <a:pPr lvl="1">
              <a:defRPr/>
            </a:pPr>
            <a:r>
              <a:rPr lang="en-US" dirty="0" smtClean="0"/>
              <a:t>Not chapter 13 of Schwalbe</a:t>
            </a:r>
          </a:p>
          <a:p>
            <a:pPr lvl="1">
              <a:defRPr/>
            </a:pPr>
            <a:r>
              <a:rPr lang="en-US" dirty="0"/>
              <a:t>L</a:t>
            </a:r>
            <a:r>
              <a:rPr lang="en-US" dirty="0" smtClean="0"/>
              <a:t>ook at the MC at the end of </a:t>
            </a:r>
            <a:r>
              <a:rPr lang="en-US" dirty="0" err="1" smtClean="0"/>
              <a:t>chs</a:t>
            </a:r>
            <a:r>
              <a:rPr lang="en-US" dirty="0" smtClean="0"/>
              <a:t> 9-12</a:t>
            </a:r>
          </a:p>
          <a:p>
            <a:pPr>
              <a:defRPr/>
            </a:pPr>
            <a:r>
              <a:rPr lang="en-US" dirty="0" smtClean="0"/>
              <a:t>Chapter 12 of Burns</a:t>
            </a:r>
          </a:p>
          <a:p>
            <a:pPr>
              <a:defRPr/>
            </a:pPr>
            <a:r>
              <a:rPr lang="en-US" dirty="0" smtClean="0"/>
              <a:t>Process maturity slides</a:t>
            </a:r>
          </a:p>
          <a:p>
            <a:pPr>
              <a:defRPr/>
            </a:pPr>
            <a:r>
              <a:rPr lang="en-US" dirty="0" smtClean="0"/>
              <a:t>Finishing projects fast slides</a:t>
            </a:r>
          </a:p>
          <a:p>
            <a:pPr>
              <a:defRPr/>
            </a:pPr>
            <a:r>
              <a:rPr lang="en-US" dirty="0" smtClean="0"/>
              <a:t>Critical chain concepts</a:t>
            </a:r>
          </a:p>
          <a:p>
            <a:pPr marL="0" indent="0">
              <a:buFont typeface="Monotype Sorts" pitchFamily="2" charset="2"/>
              <a:buNone/>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p:cTn id="6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3" dur="500"/>
                                        <p:tgtEl>
                                          <p:spTgt spid="3">
                                            <p:txEl>
                                              <p:pRg st="3" end="3"/>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 calcmode="lin" valueType="num">
                                      <p:cBhvr>
                                        <p:cTn id="6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70" dur="500"/>
                                        <p:tgtEl>
                                          <p:spTgt spid="3">
                                            <p:txEl>
                                              <p:pRg st="4" end="4"/>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down)">
                                      <p:cBhvr>
                                        <p:cTn id="75" dur="500"/>
                                        <p:tgtEl>
                                          <p:spTgt spid="3">
                                            <p:txEl>
                                              <p:pRg st="5" end="5"/>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circle(in)">
                                      <p:cBhvr>
                                        <p:cTn id="8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1219200" y="152400"/>
            <a:ext cx="7772400" cy="1409700"/>
          </a:xfrm>
        </p:spPr>
        <p:txBody>
          <a:bodyPr/>
          <a:lstStyle/>
          <a:p>
            <a:pPr>
              <a:defRPr/>
            </a:pPr>
            <a:r>
              <a:rPr lang="en-US" dirty="0" smtClean="0"/>
              <a:t>Why has Project Management become so in-vogue?</a:t>
            </a:r>
          </a:p>
        </p:txBody>
      </p:sp>
      <p:sp>
        <p:nvSpPr>
          <p:cNvPr id="24579" name="Rectangle 1027"/>
          <p:cNvSpPr>
            <a:spLocks noGrp="1" noChangeArrowheads="1"/>
          </p:cNvSpPr>
          <p:nvPr>
            <p:ph type="body" idx="1"/>
          </p:nvPr>
        </p:nvSpPr>
        <p:spPr/>
        <p:txBody>
          <a:bodyPr/>
          <a:lstStyle/>
          <a:p>
            <a:pPr>
              <a:lnSpc>
                <a:spcPct val="104000"/>
              </a:lnSpc>
              <a:defRPr/>
            </a:pPr>
            <a:r>
              <a:rPr lang="en-US" dirty="0" smtClean="0">
                <a:effectLst/>
              </a:rPr>
              <a:t>Diversity of new products and product markets</a:t>
            </a:r>
          </a:p>
          <a:p>
            <a:pPr>
              <a:lnSpc>
                <a:spcPct val="104000"/>
              </a:lnSpc>
              <a:defRPr/>
            </a:pPr>
            <a:r>
              <a:rPr lang="en-US" dirty="0" smtClean="0">
                <a:effectLst/>
              </a:rPr>
              <a:t>Shorter life span of products</a:t>
            </a:r>
          </a:p>
          <a:p>
            <a:pPr>
              <a:lnSpc>
                <a:spcPct val="104000"/>
              </a:lnSpc>
              <a:defRPr/>
            </a:pPr>
            <a:r>
              <a:rPr lang="en-US" dirty="0" smtClean="0">
                <a:effectLst/>
              </a:rPr>
              <a:t>Rapid technological changes</a:t>
            </a:r>
          </a:p>
          <a:p>
            <a:pPr>
              <a:lnSpc>
                <a:spcPct val="104000"/>
              </a:lnSpc>
              <a:defRPr/>
            </a:pPr>
            <a:endParaRPr lang="en-US" dirty="0" smtClean="0">
              <a:effectLst/>
            </a:endParaRPr>
          </a:p>
          <a:p>
            <a:pP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905750" cy="709613"/>
          </a:xfrm>
        </p:spPr>
        <p:txBody>
          <a:bodyPr/>
          <a:lstStyle/>
          <a:p>
            <a:pPr>
              <a:defRPr/>
            </a:pPr>
            <a:r>
              <a:rPr lang="en-US" dirty="0"/>
              <a:t>P</a:t>
            </a:r>
            <a:r>
              <a:rPr lang="en-US" dirty="0" smtClean="0"/>
              <a:t>rinciples for Project Managers</a:t>
            </a:r>
            <a:endParaRPr lang="en-US" dirty="0"/>
          </a:p>
        </p:txBody>
      </p:sp>
      <p:sp>
        <p:nvSpPr>
          <p:cNvPr id="3" name="Content Placeholder 2"/>
          <p:cNvSpPr>
            <a:spLocks noGrp="1"/>
          </p:cNvSpPr>
          <p:nvPr>
            <p:ph idx="1"/>
          </p:nvPr>
        </p:nvSpPr>
        <p:spPr>
          <a:xfrm>
            <a:off x="914400" y="1981200"/>
            <a:ext cx="7924800" cy="4762500"/>
          </a:xfrm>
        </p:spPr>
        <p:txBody>
          <a:bodyPr>
            <a:normAutofit fontScale="92500" lnSpcReduction="20000"/>
          </a:bodyPr>
          <a:lstStyle/>
          <a:p>
            <a:pPr>
              <a:defRPr/>
            </a:pPr>
            <a:r>
              <a:rPr lang="en-US" b="1" dirty="0" smtClean="0">
                <a:solidFill>
                  <a:srgbClr val="FFC000"/>
                </a:solidFill>
                <a:effectLst/>
                <a:latin typeface="Agency FB" panose="020B0503020202020204" pitchFamily="34" charset="0"/>
              </a:rPr>
              <a:t>The principle of Vision</a:t>
            </a:r>
            <a:r>
              <a:rPr lang="en-US" dirty="0" smtClean="0">
                <a:effectLst/>
                <a:latin typeface="Agency FB" panose="020B0503020202020204" pitchFamily="34" charset="0"/>
              </a:rPr>
              <a:t>:  In Proverbs—without vision, </a:t>
            </a:r>
            <a:r>
              <a:rPr lang="en-US" dirty="0">
                <a:effectLst/>
                <a:latin typeface="Agency FB" panose="020B0503020202020204" pitchFamily="34" charset="0"/>
              </a:rPr>
              <a:t>the people </a:t>
            </a:r>
            <a:r>
              <a:rPr lang="en-US" dirty="0" smtClean="0">
                <a:effectLst/>
                <a:latin typeface="Agency FB" panose="020B0503020202020204" pitchFamily="34" charset="0"/>
              </a:rPr>
              <a:t>perish—I teach </a:t>
            </a:r>
            <a:r>
              <a:rPr lang="en-US" dirty="0" smtClean="0">
                <a:effectLst/>
                <a:latin typeface="Agency FB" panose="020B0503020202020204" pitchFamily="34" charset="0"/>
              </a:rPr>
              <a:t>the </a:t>
            </a:r>
            <a:r>
              <a:rPr lang="en-US" dirty="0" smtClean="0">
                <a:effectLst/>
                <a:latin typeface="Agency FB" panose="020B0503020202020204" pitchFamily="34" charset="0"/>
              </a:rPr>
              <a:t>importance of having a strong, compelling, galvanizing personal </a:t>
            </a:r>
            <a:r>
              <a:rPr lang="en-US" dirty="0" smtClean="0">
                <a:effectLst/>
                <a:latin typeface="Agency FB" panose="020B0503020202020204" pitchFamily="34" charset="0"/>
              </a:rPr>
              <a:t>vision </a:t>
            </a:r>
            <a:r>
              <a:rPr lang="en-US" dirty="0" smtClean="0">
                <a:effectLst/>
                <a:latin typeface="Agency FB" panose="020B0503020202020204" pitchFamily="34" charset="0"/>
              </a:rPr>
              <a:t>for </a:t>
            </a:r>
            <a:r>
              <a:rPr lang="en-US" dirty="0" smtClean="0">
                <a:effectLst/>
                <a:latin typeface="Agency FB" panose="020B0503020202020204" pitchFamily="34" charset="0"/>
              </a:rPr>
              <a:t>projects, people</a:t>
            </a:r>
            <a:endParaRPr lang="en-US" dirty="0" smtClean="0">
              <a:effectLst/>
              <a:latin typeface="Agency FB" panose="020B0503020202020204" pitchFamily="34" charset="0"/>
            </a:endParaRPr>
          </a:p>
          <a:p>
            <a:pPr>
              <a:defRPr/>
            </a:pPr>
            <a:r>
              <a:rPr lang="en-US" b="1" dirty="0" smtClean="0">
                <a:solidFill>
                  <a:srgbClr val="FFC000"/>
                </a:solidFill>
                <a:effectLst/>
                <a:latin typeface="Agency FB" panose="020B0503020202020204" pitchFamily="34" charset="0"/>
              </a:rPr>
              <a:t>The principle of Work</a:t>
            </a:r>
            <a:r>
              <a:rPr lang="en-US" dirty="0" smtClean="0">
                <a:effectLst/>
                <a:latin typeface="Agency FB" panose="020B0503020202020204" pitchFamily="34" charset="0"/>
              </a:rPr>
              <a:t>:  People need work in order to be self-actualized, in order to have self-esteem—jobs and work have to be among our highest priorities as </a:t>
            </a:r>
            <a:r>
              <a:rPr lang="en-US" dirty="0" smtClean="0">
                <a:effectLst/>
                <a:latin typeface="Agency FB" panose="020B0503020202020204" pitchFamily="34" charset="0"/>
              </a:rPr>
              <a:t>company, a </a:t>
            </a:r>
            <a:r>
              <a:rPr lang="en-US" dirty="0" smtClean="0">
                <a:effectLst/>
                <a:latin typeface="Agency FB" panose="020B0503020202020204" pitchFamily="34" charset="0"/>
              </a:rPr>
              <a:t>community and </a:t>
            </a:r>
            <a:r>
              <a:rPr lang="en-US" dirty="0" smtClean="0">
                <a:effectLst/>
                <a:latin typeface="Agency FB" panose="020B0503020202020204" pitchFamily="34" charset="0"/>
              </a:rPr>
              <a:t>country </a:t>
            </a:r>
            <a:endParaRPr lang="en-US" dirty="0" smtClean="0">
              <a:effectLst/>
              <a:latin typeface="Agency FB" panose="020B0503020202020204" pitchFamily="34" charset="0"/>
            </a:endParaRPr>
          </a:p>
          <a:p>
            <a:pPr>
              <a:defRPr/>
            </a:pPr>
            <a:r>
              <a:rPr lang="en-US" b="1" dirty="0" smtClean="0">
                <a:solidFill>
                  <a:srgbClr val="FFC000"/>
                </a:solidFill>
                <a:effectLst/>
                <a:latin typeface="Agency FB" panose="020B0503020202020204" pitchFamily="34" charset="0"/>
              </a:rPr>
              <a:t>The principle of Productivity</a:t>
            </a:r>
            <a:r>
              <a:rPr lang="en-US" dirty="0" smtClean="0">
                <a:effectLst/>
                <a:latin typeface="Agency FB" panose="020B0503020202020204" pitchFamily="34" charset="0"/>
              </a:rPr>
              <a:t>:  We want to be effective, not just efficient—so when are we productive? When we are working toward accomplishment of that  vision. Good things take resources away from the best thing we could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More Principles</a:t>
            </a:r>
            <a:endParaRPr lang="en-US" dirty="0"/>
          </a:p>
        </p:txBody>
      </p:sp>
      <p:sp>
        <p:nvSpPr>
          <p:cNvPr id="3" name="Content Placeholder 2"/>
          <p:cNvSpPr>
            <a:spLocks noGrp="1"/>
          </p:cNvSpPr>
          <p:nvPr>
            <p:ph idx="1"/>
          </p:nvPr>
        </p:nvSpPr>
        <p:spPr>
          <a:xfrm>
            <a:off x="1066800" y="2133600"/>
            <a:ext cx="7772400" cy="4114800"/>
          </a:xfrm>
        </p:spPr>
        <p:txBody>
          <a:bodyPr/>
          <a:lstStyle/>
          <a:p>
            <a:pPr>
              <a:defRPr/>
            </a:pPr>
            <a:r>
              <a:rPr lang="en-US" sz="3000" b="1" dirty="0" smtClean="0">
                <a:solidFill>
                  <a:srgbClr val="FFC000"/>
                </a:solidFill>
                <a:effectLst/>
                <a:latin typeface="Agency FB" panose="020B0503020202020204" pitchFamily="34" charset="0"/>
              </a:rPr>
              <a:t>The principle of Trust</a:t>
            </a:r>
            <a:r>
              <a:rPr lang="en-US" sz="3000" dirty="0" smtClean="0">
                <a:effectLst/>
                <a:latin typeface="Agency FB" panose="020B0503020202020204" pitchFamily="34" charset="0"/>
              </a:rPr>
              <a:t>:  Stephen Covey tells us that to have trust, there has to be trustworthiness—and to have trustworthiness, there has to be competence and character</a:t>
            </a:r>
          </a:p>
          <a:p>
            <a:pPr>
              <a:defRPr/>
            </a:pPr>
            <a:r>
              <a:rPr lang="en-US" sz="3000" b="1" dirty="0" smtClean="0">
                <a:solidFill>
                  <a:srgbClr val="FFC000"/>
                </a:solidFill>
                <a:effectLst/>
                <a:latin typeface="Agency FB" panose="020B0503020202020204" pitchFamily="34" charset="0"/>
              </a:rPr>
              <a:t>The principle of Love</a:t>
            </a:r>
            <a:r>
              <a:rPr lang="en-US" sz="3000" dirty="0" smtClean="0">
                <a:effectLst/>
                <a:latin typeface="Agency FB" panose="020B0503020202020204" pitchFamily="34" charset="0"/>
              </a:rPr>
              <a:t>:  Covey points out how important love is in leadership of projects.  And along with love comes encouragement, forgiveness, faith, hope.</a:t>
            </a:r>
          </a:p>
          <a:p>
            <a:pPr>
              <a:defRPr/>
            </a:pPr>
            <a:r>
              <a:rPr lang="en-US" sz="3000" b="1" dirty="0" smtClean="0">
                <a:solidFill>
                  <a:srgbClr val="FFC000"/>
                </a:solidFill>
                <a:effectLst/>
                <a:latin typeface="Agency FB" panose="020B0503020202020204" pitchFamily="34" charset="0"/>
              </a:rPr>
              <a:t>The principle of Living for the Good </a:t>
            </a:r>
            <a:r>
              <a:rPr lang="en-US" sz="3000" b="1" dirty="0" smtClean="0">
                <a:solidFill>
                  <a:srgbClr val="FFC000"/>
                </a:solidFill>
                <a:effectLst/>
                <a:latin typeface="Agency FB" panose="020B0503020202020204" pitchFamily="34" charset="0"/>
              </a:rPr>
              <a:t>of (Service to) </a:t>
            </a:r>
            <a:r>
              <a:rPr lang="en-US" sz="3000" b="1" dirty="0" smtClean="0">
                <a:solidFill>
                  <a:srgbClr val="FFC000"/>
                </a:solidFill>
                <a:effectLst/>
                <a:latin typeface="Agency FB" panose="020B0503020202020204" pitchFamily="34" charset="0"/>
              </a:rPr>
              <a:t>Others</a:t>
            </a:r>
            <a:r>
              <a:rPr lang="en-US" sz="3000" dirty="0" smtClean="0">
                <a:effectLst/>
                <a:latin typeface="Agency FB" panose="020B0503020202020204" pitchFamily="34" charset="0"/>
              </a:rPr>
              <a:t>—that’s what we do in projects</a:t>
            </a:r>
          </a:p>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More Principles</a:t>
            </a:r>
            <a:endParaRPr lang="en-US" dirty="0"/>
          </a:p>
        </p:txBody>
      </p:sp>
      <p:sp>
        <p:nvSpPr>
          <p:cNvPr id="3" name="Content Placeholder 2"/>
          <p:cNvSpPr>
            <a:spLocks noGrp="1"/>
          </p:cNvSpPr>
          <p:nvPr>
            <p:ph idx="1"/>
          </p:nvPr>
        </p:nvSpPr>
        <p:spPr>
          <a:xfrm>
            <a:off x="990600" y="1905000"/>
            <a:ext cx="7848600" cy="4876800"/>
          </a:xfrm>
        </p:spPr>
        <p:txBody>
          <a:bodyPr>
            <a:noAutofit/>
          </a:bodyPr>
          <a:lstStyle/>
          <a:p>
            <a:pPr>
              <a:spcBef>
                <a:spcPts val="300"/>
              </a:spcBef>
              <a:defRPr/>
            </a:pPr>
            <a:r>
              <a:rPr lang="en-US" sz="2700" b="1" dirty="0" smtClean="0">
                <a:solidFill>
                  <a:srgbClr val="FFC000"/>
                </a:solidFill>
                <a:effectLst/>
                <a:latin typeface="Agency FB" panose="020B0503020202020204" pitchFamily="34" charset="0"/>
              </a:rPr>
              <a:t>The principle of Empowerment:</a:t>
            </a:r>
            <a:r>
              <a:rPr lang="en-US" sz="2700" dirty="0" smtClean="0">
                <a:solidFill>
                  <a:srgbClr val="FFC000"/>
                </a:solidFill>
                <a:effectLst/>
                <a:latin typeface="Agency FB" panose="020B0503020202020204" pitchFamily="34" charset="0"/>
              </a:rPr>
              <a:t>  </a:t>
            </a:r>
            <a:r>
              <a:rPr lang="en-US" sz="2700" dirty="0" smtClean="0">
                <a:effectLst/>
                <a:latin typeface="Agency FB" panose="020B0503020202020204" pitchFamily="34" charset="0"/>
              </a:rPr>
              <a:t>Empowerment means delegation with detachment.  To do that you have to have alignment and trust.</a:t>
            </a:r>
          </a:p>
          <a:p>
            <a:pPr>
              <a:spcBef>
                <a:spcPts val="300"/>
              </a:spcBef>
              <a:defRPr/>
            </a:pPr>
            <a:r>
              <a:rPr lang="en-US" sz="2700" b="1" dirty="0" smtClean="0">
                <a:solidFill>
                  <a:srgbClr val="FFC000"/>
                </a:solidFill>
                <a:effectLst/>
                <a:latin typeface="Agency FB" panose="020B0503020202020204" pitchFamily="34" charset="0"/>
              </a:rPr>
              <a:t>The principle of Alignment:</a:t>
            </a:r>
            <a:r>
              <a:rPr lang="en-US" sz="2700" dirty="0" smtClean="0">
                <a:effectLst/>
                <a:latin typeface="Agency FB" panose="020B0503020202020204" pitchFamily="34" charset="0"/>
              </a:rPr>
              <a:t> Your team has to have buy-in to the vision for the project—conformance to the vision—team members must align themselves with that vision</a:t>
            </a:r>
          </a:p>
          <a:p>
            <a:pPr>
              <a:spcBef>
                <a:spcPts val="300"/>
              </a:spcBef>
              <a:defRPr/>
            </a:pPr>
            <a:r>
              <a:rPr lang="en-US" sz="2700" b="1" dirty="0" smtClean="0">
                <a:effectLst/>
                <a:latin typeface="Agency FB" panose="020B0503020202020204" pitchFamily="34" charset="0"/>
              </a:rPr>
              <a:t> </a:t>
            </a:r>
            <a:r>
              <a:rPr lang="en-US" sz="2700" b="1" dirty="0" smtClean="0">
                <a:solidFill>
                  <a:srgbClr val="FFC000"/>
                </a:solidFill>
                <a:effectLst/>
                <a:latin typeface="Agency FB" panose="020B0503020202020204" pitchFamily="34" charset="0"/>
              </a:rPr>
              <a:t>The principle of Focus:  </a:t>
            </a:r>
            <a:r>
              <a:rPr lang="en-US" sz="2700" dirty="0" smtClean="0">
                <a:effectLst/>
                <a:latin typeface="Agency FB" panose="020B0503020202020204" pitchFamily="34" charset="0"/>
              </a:rPr>
              <a:t>Once your task begins, drop everything and do nothing but your task until it is done—</a:t>
            </a:r>
            <a:r>
              <a:rPr lang="en-US" sz="2700" dirty="0" err="1" smtClean="0">
                <a:effectLst/>
                <a:latin typeface="Agency FB" panose="020B0503020202020204" pitchFamily="34" charset="0"/>
              </a:rPr>
              <a:t>Goldratt</a:t>
            </a:r>
            <a:r>
              <a:rPr lang="en-US" sz="2700" dirty="0" smtClean="0">
                <a:effectLst/>
                <a:latin typeface="Agency FB" panose="020B0503020202020204" pitchFamily="34" charset="0"/>
              </a:rPr>
              <a:t>—150% focus—no multitasking, no procrastination</a:t>
            </a:r>
          </a:p>
          <a:p>
            <a:pPr>
              <a:spcBef>
                <a:spcPts val="300"/>
              </a:spcBef>
              <a:defRPr/>
            </a:pPr>
            <a:r>
              <a:rPr lang="en-US" sz="2700" b="1" dirty="0" smtClean="0">
                <a:solidFill>
                  <a:srgbClr val="FFC000"/>
                </a:solidFill>
                <a:effectLst/>
                <a:latin typeface="Agency FB" panose="020B0503020202020204" pitchFamily="34" charset="0"/>
              </a:rPr>
              <a:t>The principle of Learning:  </a:t>
            </a:r>
            <a:r>
              <a:rPr lang="en-US" sz="2700" dirty="0" smtClean="0">
                <a:effectLst/>
                <a:latin typeface="Agency FB" panose="020B0503020202020204" pitchFamily="34" charset="0"/>
              </a:rPr>
              <a:t>The only sustainable advantage is the rate at which teams and organizations learn.</a:t>
            </a:r>
          </a:p>
          <a:p>
            <a:pPr>
              <a:spcBef>
                <a:spcPts val="300"/>
              </a:spcBef>
              <a:defRPr/>
            </a:pPr>
            <a:r>
              <a:rPr lang="en-US" sz="2700" b="1" dirty="0" smtClean="0">
                <a:solidFill>
                  <a:srgbClr val="FFC000"/>
                </a:solidFill>
                <a:effectLst/>
                <a:latin typeface="Agency FB" panose="020B0503020202020204" pitchFamily="34" charset="0"/>
              </a:rPr>
              <a:t>The principle of Excellent Soft Competencies</a:t>
            </a:r>
            <a:r>
              <a:rPr lang="en-US" sz="2700" b="1" dirty="0">
                <a:effectLst/>
                <a:latin typeface="Agency FB" panose="020B0503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Names five principles for project management</a:t>
            </a:r>
            <a:endParaRPr lang="en-US" dirty="0"/>
          </a:p>
        </p:txBody>
      </p:sp>
      <p:sp>
        <p:nvSpPr>
          <p:cNvPr id="3" name="Content Placeholder 2"/>
          <p:cNvSpPr>
            <a:spLocks noGrp="1"/>
          </p:cNvSpPr>
          <p:nvPr>
            <p:ph sz="half" idx="1"/>
          </p:nvPr>
        </p:nvSpPr>
        <p:spPr/>
        <p:txBody>
          <a:bodyPr/>
          <a:lstStyle/>
          <a:p>
            <a:pPr>
              <a:defRPr/>
            </a:pPr>
            <a:r>
              <a:rPr lang="en-US" dirty="0" smtClean="0"/>
              <a:t>Vision</a:t>
            </a:r>
          </a:p>
          <a:p>
            <a:pPr>
              <a:defRPr/>
            </a:pPr>
            <a:r>
              <a:rPr lang="en-US" dirty="0" smtClean="0"/>
              <a:t>Work</a:t>
            </a:r>
          </a:p>
          <a:p>
            <a:pPr>
              <a:defRPr/>
            </a:pPr>
            <a:r>
              <a:rPr lang="en-US" dirty="0" smtClean="0"/>
              <a:t>Productivity</a:t>
            </a:r>
          </a:p>
          <a:p>
            <a:pPr>
              <a:defRPr/>
            </a:pPr>
            <a:r>
              <a:rPr lang="en-US" dirty="0" smtClean="0"/>
              <a:t>Trust</a:t>
            </a:r>
          </a:p>
          <a:p>
            <a:pPr>
              <a:defRPr/>
            </a:pPr>
            <a:r>
              <a:rPr lang="en-US" dirty="0" smtClean="0"/>
              <a:t>Empowerment</a:t>
            </a:r>
          </a:p>
          <a:p>
            <a:pPr>
              <a:defRPr/>
            </a:pPr>
            <a:r>
              <a:rPr lang="en-US" dirty="0" smtClean="0"/>
              <a:t>Alignment</a:t>
            </a:r>
          </a:p>
          <a:p>
            <a:pPr>
              <a:defRPr/>
            </a:pPr>
            <a:endParaRPr lang="en-US" dirty="0"/>
          </a:p>
        </p:txBody>
      </p:sp>
      <p:sp>
        <p:nvSpPr>
          <p:cNvPr id="4" name="Content Placeholder 3"/>
          <p:cNvSpPr>
            <a:spLocks noGrp="1"/>
          </p:cNvSpPr>
          <p:nvPr>
            <p:ph sz="half" idx="2"/>
          </p:nvPr>
        </p:nvSpPr>
        <p:spPr>
          <a:xfrm>
            <a:off x="4419600" y="2044700"/>
            <a:ext cx="4572000" cy="4114800"/>
          </a:xfrm>
        </p:spPr>
        <p:txBody>
          <a:bodyPr/>
          <a:lstStyle/>
          <a:p>
            <a:pPr>
              <a:defRPr/>
            </a:pPr>
            <a:r>
              <a:rPr lang="en-US" dirty="0" smtClean="0"/>
              <a:t>Learning</a:t>
            </a:r>
            <a:endParaRPr lang="en-US" dirty="0"/>
          </a:p>
          <a:p>
            <a:pPr>
              <a:defRPr/>
            </a:pPr>
            <a:r>
              <a:rPr lang="en-US" dirty="0" smtClean="0"/>
              <a:t>Focus</a:t>
            </a:r>
          </a:p>
          <a:p>
            <a:pPr>
              <a:defRPr/>
            </a:pPr>
            <a:r>
              <a:rPr lang="en-US" dirty="0" smtClean="0"/>
              <a:t>Maturity</a:t>
            </a:r>
          </a:p>
          <a:p>
            <a:pPr>
              <a:defRPr/>
            </a:pPr>
            <a:r>
              <a:rPr lang="en-US" dirty="0" smtClean="0"/>
              <a:t>Living for the good of others</a:t>
            </a:r>
          </a:p>
          <a:p>
            <a:pPr marL="0" indent="0">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mtClean="0"/>
              <a:t>What are the major reasons for project failure?</a:t>
            </a:r>
          </a:p>
        </p:txBody>
      </p:sp>
      <p:sp>
        <p:nvSpPr>
          <p:cNvPr id="21507" name="Rectangle 3"/>
          <p:cNvSpPr>
            <a:spLocks noGrp="1" noChangeArrowheads="1"/>
          </p:cNvSpPr>
          <p:nvPr>
            <p:ph type="body" idx="1"/>
          </p:nvPr>
        </p:nvSpPr>
        <p:spPr>
          <a:xfrm>
            <a:off x="1219200" y="2133600"/>
            <a:ext cx="7772400" cy="4114800"/>
          </a:xfrm>
        </p:spPr>
        <p:txBody>
          <a:bodyPr/>
          <a:lstStyle/>
          <a:p>
            <a:pPr>
              <a:lnSpc>
                <a:spcPct val="90000"/>
              </a:lnSpc>
              <a:defRPr/>
            </a:pPr>
            <a:r>
              <a:rPr lang="en-US" dirty="0" smtClean="0"/>
              <a:t>Inadequate conceptualization and definition</a:t>
            </a:r>
          </a:p>
          <a:p>
            <a:pPr lvl="1">
              <a:lnSpc>
                <a:spcPct val="90000"/>
              </a:lnSpc>
              <a:defRPr/>
            </a:pPr>
            <a:r>
              <a:rPr lang="en-US" dirty="0" smtClean="0"/>
              <a:t>Specifically, inadequate requirements</a:t>
            </a:r>
          </a:p>
          <a:p>
            <a:pPr>
              <a:lnSpc>
                <a:spcPct val="90000"/>
              </a:lnSpc>
              <a:defRPr/>
            </a:pPr>
            <a:r>
              <a:rPr lang="en-US" dirty="0" smtClean="0"/>
              <a:t>Absence of a plan</a:t>
            </a:r>
          </a:p>
          <a:p>
            <a:pPr>
              <a:lnSpc>
                <a:spcPct val="90000"/>
              </a:lnSpc>
              <a:defRPr/>
            </a:pPr>
            <a:r>
              <a:rPr lang="en-US" dirty="0" smtClean="0"/>
              <a:t>Unavailable resources when needed</a:t>
            </a:r>
          </a:p>
          <a:p>
            <a:pPr>
              <a:lnSpc>
                <a:spcPct val="90000"/>
              </a:lnSpc>
              <a:defRPr/>
            </a:pPr>
            <a:r>
              <a:rPr lang="en-US" dirty="0" smtClean="0"/>
              <a:t>Scope and hope creep</a:t>
            </a:r>
          </a:p>
          <a:p>
            <a:pPr>
              <a:lnSpc>
                <a:spcPct val="90000"/>
              </a:lnSpc>
              <a:defRPr/>
            </a:pPr>
            <a:r>
              <a:rPr lang="en-US" dirty="0" smtClean="0"/>
              <a:t>Unresponsive contractors who deliver their product late</a:t>
            </a:r>
          </a:p>
          <a:p>
            <a:pPr>
              <a:lnSpc>
                <a:spcPct val="90000"/>
              </a:lnSpc>
              <a:defRPr/>
            </a:pP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down)">
                                      <p:cBhvr>
                                        <p:cTn id="10" dur="500"/>
                                        <p:tgtEl>
                                          <p:spTgt spid="21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barn(inVertical)">
                                      <p:cBhvr>
                                        <p:cTn id="15" dur="500"/>
                                        <p:tgtEl>
                                          <p:spTgt spid="2150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1507">
                                            <p:txEl>
                                              <p:pRg st="4" end="4"/>
                                            </p:txEl>
                                          </p:spTgt>
                                        </p:tgtEl>
                                        <p:attrNameLst>
                                          <p:attrName>style.visibility</p:attrName>
                                        </p:attrNameLst>
                                      </p:cBhvr>
                                      <p:to>
                                        <p:strVal val="visible"/>
                                      </p:to>
                                    </p:set>
                                    <p:animEffect transition="in" filter="barn(inVertical)">
                                      <p:cBhvr>
                                        <p:cTn id="24" dur="500"/>
                                        <p:tgtEl>
                                          <p:spTgt spid="2150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Effect transition="in" filter="wipe(down)">
                                      <p:cBhvr>
                                        <p:cTn id="29"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ChangeArrowheads="1"/>
          </p:cNvSpPr>
          <p:nvPr/>
        </p:nvSpPr>
        <p:spPr bwMode="auto">
          <a:xfrm>
            <a:off x="1444623" y="685800"/>
            <a:ext cx="71628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2900" dirty="0">
                <a:latin typeface="Times New Roman" panose="02020603050405020304" pitchFamily="18" charset="0"/>
              </a:rPr>
              <a:t>The Project Management Life Cycle: PMBOK</a:t>
            </a:r>
          </a:p>
        </p:txBody>
      </p:sp>
      <p:pic>
        <p:nvPicPr>
          <p:cNvPr id="24582" name="Picture 5"/>
          <p:cNvPicPr>
            <a:picLocks noChangeAspect="1" noChangeArrowheads="1"/>
          </p:cNvPicPr>
          <p:nvPr/>
        </p:nvPicPr>
        <p:blipFill>
          <a:blip r:embed="rId3">
            <a:extLst>
              <a:ext uri="{28A0092B-C50C-407E-A947-70E740481C1C}">
                <a14:useLocalDpi xmlns:a14="http://schemas.microsoft.com/office/drawing/2010/main" val="0"/>
              </a:ext>
            </a:extLst>
          </a:blip>
          <a:srcRect l="59143" t="28355" r="10069" b="34027"/>
          <a:stretch>
            <a:fillRect/>
          </a:stretch>
        </p:blipFill>
        <p:spPr bwMode="auto">
          <a:xfrm>
            <a:off x="1600898" y="2057400"/>
            <a:ext cx="685025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6"/>
          <p:cNvSpPr txBox="1">
            <a:spLocks noChangeArrowheads="1"/>
          </p:cNvSpPr>
          <p:nvPr/>
        </p:nvSpPr>
        <p:spPr bwMode="auto">
          <a:xfrm>
            <a:off x="3354387" y="6165055"/>
            <a:ext cx="334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2400" b="1" dirty="0">
                <a:solidFill>
                  <a:srgbClr val="FF33CC"/>
                </a:solidFill>
                <a:latin typeface="Times New Roman" panose="02020603050405020304" pitchFamily="18" charset="0"/>
              </a:rPr>
              <a:t>Progressive Elaboration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fltVal val="0"/>
                                          </p:val>
                                        </p:tav>
                                        <p:tav tm="100000">
                                          <p:val>
                                            <p:strVal val="#ppt_w"/>
                                          </p:val>
                                        </p:tav>
                                      </p:tavLst>
                                    </p:anim>
                                    <p:anim calcmode="lin" valueType="num">
                                      <p:cBhvr>
                                        <p:cTn id="8" dur="1000" fill="hold"/>
                                        <p:tgtEl>
                                          <p:spTgt spid="13319"/>
                                        </p:tgtEl>
                                        <p:attrNameLst>
                                          <p:attrName>ppt_h</p:attrName>
                                        </p:attrNameLst>
                                      </p:cBhvr>
                                      <p:tavLst>
                                        <p:tav tm="0">
                                          <p:val>
                                            <p:fltVal val="0"/>
                                          </p:val>
                                        </p:tav>
                                        <p:tav tm="100000">
                                          <p:val>
                                            <p:strVal val="#ppt_h"/>
                                          </p:val>
                                        </p:tav>
                                      </p:tavLst>
                                    </p:anim>
                                    <p:anim calcmode="lin" valueType="num">
                                      <p:cBhvr>
                                        <p:cTn id="9" dur="1000" fill="hold"/>
                                        <p:tgtEl>
                                          <p:spTgt spid="13319"/>
                                        </p:tgtEl>
                                        <p:attrNameLst>
                                          <p:attrName>style.rotation</p:attrName>
                                        </p:attrNameLst>
                                      </p:cBhvr>
                                      <p:tavLst>
                                        <p:tav tm="0">
                                          <p:val>
                                            <p:fltVal val="90"/>
                                          </p:val>
                                        </p:tav>
                                        <p:tav tm="100000">
                                          <p:val>
                                            <p:fltVal val="0"/>
                                          </p:val>
                                        </p:tav>
                                      </p:tavLst>
                                    </p:anim>
                                    <p:animEffect transition="in" filter="fade">
                                      <p:cBhvr>
                                        <p:cTn id="10" dur="1000"/>
                                        <p:tgtEl>
                                          <p:spTgt spid="133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13319"/>
                                        </p:tgtEl>
                                        <p:attrNameLst>
                                          <p:attrName>r</p:attrName>
                                        </p:attrNameLst>
                                      </p:cBhvr>
                                    </p:animRot>
                                    <p:animRot by="-240000">
                                      <p:cBhvr>
                                        <p:cTn id="15" dur="200" fill="hold">
                                          <p:stCondLst>
                                            <p:cond delay="200"/>
                                          </p:stCondLst>
                                        </p:cTn>
                                        <p:tgtEl>
                                          <p:spTgt spid="13319"/>
                                        </p:tgtEl>
                                        <p:attrNameLst>
                                          <p:attrName>r</p:attrName>
                                        </p:attrNameLst>
                                      </p:cBhvr>
                                    </p:animRot>
                                    <p:animRot by="240000">
                                      <p:cBhvr>
                                        <p:cTn id="16" dur="200" fill="hold">
                                          <p:stCondLst>
                                            <p:cond delay="400"/>
                                          </p:stCondLst>
                                        </p:cTn>
                                        <p:tgtEl>
                                          <p:spTgt spid="13319"/>
                                        </p:tgtEl>
                                        <p:attrNameLst>
                                          <p:attrName>r</p:attrName>
                                        </p:attrNameLst>
                                      </p:cBhvr>
                                    </p:animRot>
                                    <p:animRot by="-240000">
                                      <p:cBhvr>
                                        <p:cTn id="17" dur="200" fill="hold">
                                          <p:stCondLst>
                                            <p:cond delay="600"/>
                                          </p:stCondLst>
                                        </p:cTn>
                                        <p:tgtEl>
                                          <p:spTgt spid="13319"/>
                                        </p:tgtEl>
                                        <p:attrNameLst>
                                          <p:attrName>r</p:attrName>
                                        </p:attrNameLst>
                                      </p:cBhvr>
                                    </p:animRot>
                                    <p:animRot by="120000">
                                      <p:cBhvr>
                                        <p:cTn id="18" dur="200" fill="hold">
                                          <p:stCondLst>
                                            <p:cond delay="800"/>
                                          </p:stCondLst>
                                        </p:cTn>
                                        <p:tgtEl>
                                          <p:spTgt spid="133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mtClean="0"/>
              <a:t>Format</a:t>
            </a:r>
          </a:p>
        </p:txBody>
      </p:sp>
      <p:sp>
        <p:nvSpPr>
          <p:cNvPr id="5123" name="Rectangle 3"/>
          <p:cNvSpPr>
            <a:spLocks noGrp="1" noChangeArrowheads="1"/>
          </p:cNvSpPr>
          <p:nvPr>
            <p:ph type="body" idx="1"/>
          </p:nvPr>
        </p:nvSpPr>
        <p:spPr>
          <a:xfrm>
            <a:off x="1143000" y="2133600"/>
            <a:ext cx="7772400" cy="4114800"/>
          </a:xfrm>
        </p:spPr>
        <p:txBody>
          <a:bodyPr/>
          <a:lstStyle/>
          <a:p>
            <a:pPr>
              <a:defRPr/>
            </a:pPr>
            <a:r>
              <a:rPr lang="en-US" dirty="0" smtClean="0"/>
              <a:t>Up to 100 multiple choice worth 60%</a:t>
            </a:r>
          </a:p>
          <a:p>
            <a:pPr>
              <a:defRPr/>
            </a:pPr>
            <a:r>
              <a:rPr lang="en-US" dirty="0" smtClean="0"/>
              <a:t>3 discussion problems worth 40%</a:t>
            </a:r>
          </a:p>
          <a:p>
            <a:pPr>
              <a:defRPr/>
            </a:pPr>
            <a:r>
              <a:rPr lang="en-US" sz="4000" b="1" dirty="0" smtClean="0"/>
              <a:t>Exam is closed notes/closed book</a:t>
            </a:r>
          </a:p>
          <a:p>
            <a:pPr>
              <a:defRPr/>
            </a:pPr>
            <a:r>
              <a:rPr lang="en-US" sz="4000" b="1" dirty="0" smtClean="0"/>
              <a:t>Exam will be comprehensive</a:t>
            </a:r>
          </a:p>
          <a:p>
            <a:pPr lvl="1">
              <a:defRPr/>
            </a:pPr>
            <a:r>
              <a:rPr lang="en-US" sz="3600" b="1" dirty="0"/>
              <a:t>6</a:t>
            </a:r>
            <a:r>
              <a:rPr lang="en-US" sz="3600" b="1" dirty="0" smtClean="0"/>
              <a:t>0% of the exam will cover material since Exam 2</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152400"/>
            <a:ext cx="7772400" cy="1409700"/>
          </a:xfrm>
        </p:spPr>
        <p:txBody>
          <a:bodyPr/>
          <a:lstStyle/>
          <a:p>
            <a:pPr>
              <a:defRPr/>
            </a:pPr>
            <a:r>
              <a:rPr lang="en-US" dirty="0" smtClean="0"/>
              <a:t>In which of the phases is a WBS started and completed?</a:t>
            </a:r>
          </a:p>
        </p:txBody>
      </p:sp>
      <p:sp>
        <p:nvSpPr>
          <p:cNvPr id="17411" name="Rectangle 3"/>
          <p:cNvSpPr>
            <a:spLocks noGrp="1" noChangeArrowheads="1"/>
          </p:cNvSpPr>
          <p:nvPr>
            <p:ph type="body" idx="1"/>
          </p:nvPr>
        </p:nvSpPr>
        <p:spPr/>
        <p:txBody>
          <a:bodyPr/>
          <a:lstStyle/>
          <a:p>
            <a:pPr>
              <a:defRPr/>
            </a:pPr>
            <a:r>
              <a:rPr lang="en-US" dirty="0" smtClean="0"/>
              <a:t>Planning</a:t>
            </a:r>
          </a:p>
          <a:p>
            <a:pPr lvl="1">
              <a:defRPr/>
            </a:pPr>
            <a:endParaRPr lang="en-US" dirty="0" smtClean="0"/>
          </a:p>
          <a:p>
            <a:pPr>
              <a:buFont typeface="Monotype Sorts" pitchFamily="2" charset="2"/>
              <a:buNone/>
              <a:defRPr/>
            </a:pP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333500"/>
          </a:xfrm>
        </p:spPr>
        <p:txBody>
          <a:bodyPr/>
          <a:lstStyle/>
          <a:p>
            <a:pPr>
              <a:defRPr/>
            </a:pPr>
            <a:r>
              <a:rPr lang="en-US" dirty="0" smtClean="0"/>
              <a:t>In which of these phases is a project charter developed?</a:t>
            </a:r>
            <a:endParaRPr lang="en-US" dirty="0"/>
          </a:p>
        </p:txBody>
      </p:sp>
      <p:sp>
        <p:nvSpPr>
          <p:cNvPr id="3" name="Content Placeholder 2"/>
          <p:cNvSpPr>
            <a:spLocks noGrp="1"/>
          </p:cNvSpPr>
          <p:nvPr>
            <p:ph idx="1"/>
          </p:nvPr>
        </p:nvSpPr>
        <p:spPr/>
        <p:txBody>
          <a:bodyPr/>
          <a:lstStyle/>
          <a:p>
            <a:pPr>
              <a:defRPr/>
            </a:pPr>
            <a:r>
              <a:rPr lang="en-US" dirty="0" smtClean="0"/>
              <a:t>Initiating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409700"/>
          </a:xfrm>
        </p:spPr>
        <p:txBody>
          <a:bodyPr/>
          <a:lstStyle/>
          <a:p>
            <a:pPr>
              <a:defRPr/>
            </a:pPr>
            <a:r>
              <a:rPr lang="en-US" dirty="0" smtClean="0"/>
              <a:t>In which of these phases are requirements determined?</a:t>
            </a:r>
            <a:endParaRPr lang="en-US" dirty="0"/>
          </a:p>
        </p:txBody>
      </p:sp>
      <p:sp>
        <p:nvSpPr>
          <p:cNvPr id="3" name="Content Placeholder 2"/>
          <p:cNvSpPr>
            <a:spLocks noGrp="1"/>
          </p:cNvSpPr>
          <p:nvPr>
            <p:ph idx="1"/>
          </p:nvPr>
        </p:nvSpPr>
        <p:spPr/>
        <p:txBody>
          <a:bodyPr/>
          <a:lstStyle/>
          <a:p>
            <a:pPr>
              <a:defRPr/>
            </a:pPr>
            <a:r>
              <a:rPr lang="en-US" dirty="0" smtClean="0"/>
              <a:t>Planning</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5500" y="0"/>
            <a:ext cx="8305800" cy="1409700"/>
          </a:xfrm>
        </p:spPr>
        <p:txBody>
          <a:bodyPr/>
          <a:lstStyle/>
          <a:p>
            <a:pPr>
              <a:defRPr/>
            </a:pPr>
            <a:r>
              <a:rPr lang="en-US" dirty="0" smtClean="0"/>
              <a:t>What are the ten knowledge areas?</a:t>
            </a:r>
          </a:p>
        </p:txBody>
      </p:sp>
      <p:sp>
        <p:nvSpPr>
          <p:cNvPr id="15363" name="Rectangle 3"/>
          <p:cNvSpPr>
            <a:spLocks noGrp="1" noChangeArrowheads="1"/>
          </p:cNvSpPr>
          <p:nvPr>
            <p:ph type="body" sz="half" idx="1"/>
          </p:nvPr>
        </p:nvSpPr>
        <p:spPr>
          <a:xfrm>
            <a:off x="1219200" y="1981200"/>
            <a:ext cx="3810000" cy="4584700"/>
          </a:xfrm>
        </p:spPr>
        <p:txBody>
          <a:bodyPr/>
          <a:lstStyle/>
          <a:p>
            <a:pPr>
              <a:defRPr/>
            </a:pPr>
            <a:r>
              <a:rPr lang="en-US" sz="3200" dirty="0" smtClean="0">
                <a:solidFill>
                  <a:srgbClr val="FFFF66"/>
                </a:solidFill>
              </a:rPr>
              <a:t>Scope management</a:t>
            </a:r>
          </a:p>
          <a:p>
            <a:pPr>
              <a:defRPr/>
            </a:pPr>
            <a:r>
              <a:rPr lang="en-US" sz="3200" dirty="0" smtClean="0">
                <a:solidFill>
                  <a:srgbClr val="FFFF66"/>
                </a:solidFill>
              </a:rPr>
              <a:t>Time management</a:t>
            </a:r>
          </a:p>
          <a:p>
            <a:pPr>
              <a:defRPr/>
            </a:pPr>
            <a:r>
              <a:rPr lang="en-US" sz="3200" dirty="0" smtClean="0">
                <a:solidFill>
                  <a:srgbClr val="FFFF66"/>
                </a:solidFill>
              </a:rPr>
              <a:t>Cost management</a:t>
            </a:r>
          </a:p>
          <a:p>
            <a:pPr>
              <a:defRPr/>
            </a:pPr>
            <a:r>
              <a:rPr lang="en-US" sz="3200" dirty="0" smtClean="0">
                <a:solidFill>
                  <a:srgbClr val="FFFF66"/>
                </a:solidFill>
              </a:rPr>
              <a:t>Quality management</a:t>
            </a:r>
          </a:p>
          <a:p>
            <a:pPr>
              <a:defRPr/>
            </a:pPr>
            <a:r>
              <a:rPr lang="en-US" sz="4000" i="1" dirty="0" smtClean="0">
                <a:solidFill>
                  <a:srgbClr val="FF3300"/>
                </a:solidFill>
              </a:rPr>
              <a:t>Integration management</a:t>
            </a:r>
          </a:p>
          <a:p>
            <a:pPr>
              <a:defRPr/>
            </a:pPr>
            <a:endParaRPr lang="en-US" dirty="0" smtClean="0"/>
          </a:p>
          <a:p>
            <a:pPr>
              <a:defRPr/>
            </a:pPr>
            <a:endParaRPr lang="en-US" dirty="0" smtClean="0"/>
          </a:p>
        </p:txBody>
      </p:sp>
      <p:sp>
        <p:nvSpPr>
          <p:cNvPr id="15364" name="Rectangle 4"/>
          <p:cNvSpPr>
            <a:spLocks noGrp="1" noChangeArrowheads="1"/>
          </p:cNvSpPr>
          <p:nvPr>
            <p:ph type="body" sz="half" idx="2"/>
          </p:nvPr>
        </p:nvSpPr>
        <p:spPr>
          <a:xfrm>
            <a:off x="5181600" y="1981200"/>
            <a:ext cx="3810000" cy="4584700"/>
          </a:xfrm>
        </p:spPr>
        <p:txBody>
          <a:bodyPr/>
          <a:lstStyle/>
          <a:p>
            <a:pPr>
              <a:defRPr/>
            </a:pPr>
            <a:r>
              <a:rPr lang="en-US" dirty="0" smtClean="0"/>
              <a:t>Risk management</a:t>
            </a:r>
          </a:p>
          <a:p>
            <a:pPr>
              <a:defRPr/>
            </a:pPr>
            <a:r>
              <a:rPr lang="en-US" dirty="0" smtClean="0"/>
              <a:t>Procurement management</a:t>
            </a:r>
          </a:p>
          <a:p>
            <a:pPr>
              <a:defRPr/>
            </a:pPr>
            <a:r>
              <a:rPr lang="en-US" dirty="0" smtClean="0"/>
              <a:t>Human resource management</a:t>
            </a:r>
          </a:p>
          <a:p>
            <a:pPr>
              <a:defRPr/>
            </a:pPr>
            <a:r>
              <a:rPr lang="en-US" dirty="0" smtClean="0"/>
              <a:t>Communications management</a:t>
            </a:r>
          </a:p>
          <a:p>
            <a:pPr>
              <a:defRPr/>
            </a:pPr>
            <a:r>
              <a:rPr lang="en-US" dirty="0" smtClean="0"/>
              <a:t>Stakeholder management</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FF3300"/>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t>In which phase is scope management most important?</a:t>
            </a:r>
          </a:p>
        </p:txBody>
      </p:sp>
      <p:sp>
        <p:nvSpPr>
          <p:cNvPr id="19459" name="Rectangle 3"/>
          <p:cNvSpPr>
            <a:spLocks noGrp="1" noChangeArrowheads="1"/>
          </p:cNvSpPr>
          <p:nvPr>
            <p:ph type="body" idx="1"/>
          </p:nvPr>
        </p:nvSpPr>
        <p:spPr/>
        <p:txBody>
          <a:bodyPr/>
          <a:lstStyle/>
          <a:p>
            <a:pPr>
              <a:defRPr/>
            </a:pPr>
            <a:r>
              <a:rPr lang="en-US" dirty="0" smtClean="0"/>
              <a:t>The second phase:  Planning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outVertical)">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1779" y="956279"/>
            <a:ext cx="8372560" cy="709865"/>
          </a:xfrm>
        </p:spPr>
        <p:txBody>
          <a:bodyPr/>
          <a:lstStyle/>
          <a:p>
            <a:pPr algn="ctr"/>
            <a:r>
              <a:rPr lang="en-US" altLang="en-US" dirty="0" smtClean="0"/>
              <a:t>Competencies of the IT Project Manager </a:t>
            </a:r>
          </a:p>
        </p:txBody>
      </p:sp>
      <p:sp>
        <p:nvSpPr>
          <p:cNvPr id="31747" name="Text Placeholder 2"/>
          <p:cNvSpPr>
            <a:spLocks noGrp="1"/>
          </p:cNvSpPr>
          <p:nvPr>
            <p:ph sz="half" idx="1"/>
          </p:nvPr>
        </p:nvSpPr>
        <p:spPr>
          <a:xfrm>
            <a:off x="471053" y="2258295"/>
            <a:ext cx="3990802" cy="4197927"/>
          </a:xfrm>
        </p:spPr>
        <p:txBody>
          <a:bodyPr>
            <a:normAutofit/>
          </a:bodyPr>
          <a:lstStyle/>
          <a:p>
            <a:r>
              <a:rPr lang="en-US" altLang="en-US" sz="2100" dirty="0"/>
              <a:t>Coach</a:t>
            </a:r>
          </a:p>
          <a:p>
            <a:r>
              <a:rPr lang="en-US" altLang="en-US" sz="2100" dirty="0"/>
              <a:t>Mentor</a:t>
            </a:r>
          </a:p>
          <a:p>
            <a:r>
              <a:rPr lang="en-US" altLang="en-US" sz="2100" dirty="0"/>
              <a:t>Leader</a:t>
            </a:r>
          </a:p>
          <a:p>
            <a:r>
              <a:rPr lang="en-US" altLang="en-US" sz="2100" dirty="0"/>
              <a:t>Negotiator</a:t>
            </a:r>
          </a:p>
          <a:p>
            <a:r>
              <a:rPr lang="en-US" altLang="en-US" sz="2100" dirty="0"/>
              <a:t>Assessor</a:t>
            </a:r>
          </a:p>
          <a:p>
            <a:r>
              <a:rPr lang="en-US" altLang="en-US" sz="2100" dirty="0"/>
              <a:t>Encourager</a:t>
            </a:r>
          </a:p>
          <a:p>
            <a:r>
              <a:rPr lang="en-US" altLang="en-US" sz="2100" dirty="0"/>
              <a:t>A positive ‘can do’ person</a:t>
            </a:r>
          </a:p>
          <a:p>
            <a:r>
              <a:rPr lang="en-US" altLang="en-US" sz="2100" dirty="0"/>
              <a:t>Able to handle </a:t>
            </a:r>
            <a:r>
              <a:rPr lang="en-US" altLang="en-US" sz="2100" dirty="0" smtClean="0"/>
              <a:t>stress</a:t>
            </a:r>
            <a:endParaRPr lang="en-US" altLang="en-US" dirty="0" smtClean="0"/>
          </a:p>
        </p:txBody>
      </p:sp>
      <p:sp>
        <p:nvSpPr>
          <p:cNvPr id="3" name="Content Placeholder 2"/>
          <p:cNvSpPr>
            <a:spLocks noGrp="1"/>
          </p:cNvSpPr>
          <p:nvPr>
            <p:ph sz="half" idx="2"/>
          </p:nvPr>
        </p:nvSpPr>
        <p:spPr>
          <a:xfrm>
            <a:off x="4487332" y="2272150"/>
            <a:ext cx="4314717" cy="4197927"/>
          </a:xfrm>
        </p:spPr>
        <p:txBody>
          <a:bodyPr>
            <a:normAutofit/>
          </a:bodyPr>
          <a:lstStyle/>
          <a:p>
            <a:r>
              <a:rPr lang="en-US" altLang="en-US" sz="2100" dirty="0"/>
              <a:t>Informer/communicator</a:t>
            </a:r>
          </a:p>
          <a:p>
            <a:r>
              <a:rPr lang="en-US" altLang="en-US" sz="2100" dirty="0"/>
              <a:t>Motivator</a:t>
            </a:r>
          </a:p>
          <a:p>
            <a:r>
              <a:rPr lang="en-US" altLang="en-US" sz="2100" dirty="0"/>
              <a:t>Delegator</a:t>
            </a:r>
          </a:p>
          <a:p>
            <a:r>
              <a:rPr lang="en-US" altLang="en-US" sz="2100" dirty="0"/>
              <a:t>Visionary</a:t>
            </a:r>
          </a:p>
          <a:p>
            <a:r>
              <a:rPr lang="en-US" altLang="en-US" sz="2100" dirty="0"/>
              <a:t>A good listener, after Covey</a:t>
            </a:r>
          </a:p>
          <a:p>
            <a:r>
              <a:rPr lang="en-US" altLang="en-US" sz="2100" dirty="0"/>
              <a:t>An ability to develop people</a:t>
            </a:r>
          </a:p>
          <a:p>
            <a:r>
              <a:rPr lang="en-US" altLang="en-US" sz="2100" dirty="0"/>
              <a:t>Interpersonal competencies</a:t>
            </a:r>
          </a:p>
          <a:p>
            <a:r>
              <a:rPr lang="en-US" altLang="en-US" sz="2100" dirty="0"/>
              <a:t>Time management skills</a:t>
            </a:r>
          </a:p>
          <a:p>
            <a:r>
              <a:rPr lang="en-US" altLang="en-US" sz="2100" dirty="0"/>
              <a:t>Builds trust and </a:t>
            </a:r>
            <a:r>
              <a:rPr lang="en-US" altLang="en-US" sz="2100" dirty="0" smtClean="0"/>
              <a:t>confidence</a:t>
            </a:r>
            <a:endParaRPr lang="en-US" altLang="en-US" sz="2100" dirty="0"/>
          </a:p>
          <a:p>
            <a:endParaRPr lang="en-US" altLang="en-US" dirty="0" smtClean="0"/>
          </a:p>
        </p:txBody>
      </p:sp>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089079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anim calcmode="lin" valueType="num">
                                      <p:cBhvr>
                                        <p:cTn id="8" dur="500" fill="hold"/>
                                        <p:tgtEl>
                                          <p:spTgt spid="3174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500"/>
                                        <p:tgtEl>
                                          <p:spTgt spid="31747">
                                            <p:txEl>
                                              <p:pRg st="1" end="1"/>
                                            </p:txEl>
                                          </p:spTgt>
                                        </p:tgtEl>
                                      </p:cBhvr>
                                    </p:animEffect>
                                    <p:anim calcmode="lin" valueType="num">
                                      <p:cBhvr>
                                        <p:cTn id="15" dur="500" fill="hold"/>
                                        <p:tgtEl>
                                          <p:spTgt spid="31747">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500"/>
                                        <p:tgtEl>
                                          <p:spTgt spid="31747">
                                            <p:txEl>
                                              <p:pRg st="2" end="2"/>
                                            </p:txEl>
                                          </p:spTgt>
                                        </p:tgtEl>
                                      </p:cBhvr>
                                    </p:animEffect>
                                    <p:anim calcmode="lin" valueType="num">
                                      <p:cBhvr>
                                        <p:cTn id="22" dur="500" fill="hold"/>
                                        <p:tgtEl>
                                          <p:spTgt spid="31747">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317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Effect transition="in" filter="fade">
                                      <p:cBhvr>
                                        <p:cTn id="28" dur="500"/>
                                        <p:tgtEl>
                                          <p:spTgt spid="31747">
                                            <p:txEl>
                                              <p:pRg st="3" end="3"/>
                                            </p:txEl>
                                          </p:spTgt>
                                        </p:tgtEl>
                                      </p:cBhvr>
                                    </p:animEffect>
                                    <p:anim calcmode="lin" valueType="num">
                                      <p:cBhvr>
                                        <p:cTn id="29" dur="500" fill="hold"/>
                                        <p:tgtEl>
                                          <p:spTgt spid="31747">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3174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Effect transition="in" filter="fade">
                                      <p:cBhvr>
                                        <p:cTn id="35" dur="500"/>
                                        <p:tgtEl>
                                          <p:spTgt spid="31747">
                                            <p:txEl>
                                              <p:pRg st="4" end="4"/>
                                            </p:txEl>
                                          </p:spTgt>
                                        </p:tgtEl>
                                      </p:cBhvr>
                                    </p:animEffect>
                                    <p:anim calcmode="lin" valueType="num">
                                      <p:cBhvr>
                                        <p:cTn id="36" dur="500" fill="hold"/>
                                        <p:tgtEl>
                                          <p:spTgt spid="31747">
                                            <p:txEl>
                                              <p:pRg st="4" end="4"/>
                                            </p:txEl>
                                          </p:spTgt>
                                        </p:tgtEl>
                                        <p:attrNameLst>
                                          <p:attrName>ppt_w</p:attrName>
                                        </p:attrNameLst>
                                      </p:cBhvr>
                                      <p:tavLst>
                                        <p:tav tm="0" fmla="#ppt_w*sin(2.5*pi*$)">
                                          <p:val>
                                            <p:fltVal val="0"/>
                                          </p:val>
                                        </p:tav>
                                        <p:tav tm="100000">
                                          <p:val>
                                            <p:fltVal val="1"/>
                                          </p:val>
                                        </p:tav>
                                      </p:tavLst>
                                    </p:anim>
                                    <p:anim calcmode="lin" valueType="num">
                                      <p:cBhvr>
                                        <p:cTn id="37" dur="500" fill="hold"/>
                                        <p:tgtEl>
                                          <p:spTgt spid="3174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Effect transition="in" filter="fade">
                                      <p:cBhvr>
                                        <p:cTn id="42" dur="500"/>
                                        <p:tgtEl>
                                          <p:spTgt spid="31747">
                                            <p:txEl>
                                              <p:pRg st="5" end="5"/>
                                            </p:txEl>
                                          </p:spTgt>
                                        </p:tgtEl>
                                      </p:cBhvr>
                                    </p:animEffect>
                                    <p:anim calcmode="lin" valueType="num">
                                      <p:cBhvr>
                                        <p:cTn id="43" dur="500" fill="hold"/>
                                        <p:tgtEl>
                                          <p:spTgt spid="31747">
                                            <p:txEl>
                                              <p:pRg st="5" end="5"/>
                                            </p:txEl>
                                          </p:spTgt>
                                        </p:tgtEl>
                                        <p:attrNameLst>
                                          <p:attrName>ppt_w</p:attrName>
                                        </p:attrNameLst>
                                      </p:cBhvr>
                                      <p:tavLst>
                                        <p:tav tm="0" fmla="#ppt_w*sin(2.5*pi*$)">
                                          <p:val>
                                            <p:fltVal val="0"/>
                                          </p:val>
                                        </p:tav>
                                        <p:tav tm="100000">
                                          <p:val>
                                            <p:fltVal val="1"/>
                                          </p:val>
                                        </p:tav>
                                      </p:tavLst>
                                    </p:anim>
                                    <p:anim calcmode="lin" valueType="num">
                                      <p:cBhvr>
                                        <p:cTn id="44" dur="500" fill="hold"/>
                                        <p:tgtEl>
                                          <p:spTgt spid="3174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animEffect transition="in" filter="fade">
                                      <p:cBhvr>
                                        <p:cTn id="49" dur="500"/>
                                        <p:tgtEl>
                                          <p:spTgt spid="31747">
                                            <p:txEl>
                                              <p:pRg st="6" end="6"/>
                                            </p:txEl>
                                          </p:spTgt>
                                        </p:tgtEl>
                                      </p:cBhvr>
                                    </p:animEffect>
                                    <p:anim calcmode="lin" valueType="num">
                                      <p:cBhvr>
                                        <p:cTn id="50" dur="500" fill="hold"/>
                                        <p:tgtEl>
                                          <p:spTgt spid="31747">
                                            <p:txEl>
                                              <p:pRg st="6" end="6"/>
                                            </p:txEl>
                                          </p:spTgt>
                                        </p:tgtEl>
                                        <p:attrNameLst>
                                          <p:attrName>ppt_w</p:attrName>
                                        </p:attrNameLst>
                                      </p:cBhvr>
                                      <p:tavLst>
                                        <p:tav tm="0" fmla="#ppt_w*sin(2.5*pi*$)">
                                          <p:val>
                                            <p:fltVal val="0"/>
                                          </p:val>
                                        </p:tav>
                                        <p:tav tm="100000">
                                          <p:val>
                                            <p:fltVal val="1"/>
                                          </p:val>
                                        </p:tav>
                                      </p:tavLst>
                                    </p:anim>
                                    <p:anim calcmode="lin" valueType="num">
                                      <p:cBhvr>
                                        <p:cTn id="51" dur="500" fill="hold"/>
                                        <p:tgtEl>
                                          <p:spTgt spid="3174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1747">
                                            <p:txEl>
                                              <p:pRg st="7" end="7"/>
                                            </p:txEl>
                                          </p:spTgt>
                                        </p:tgtEl>
                                        <p:attrNameLst>
                                          <p:attrName>style.visibility</p:attrName>
                                        </p:attrNameLst>
                                      </p:cBhvr>
                                      <p:to>
                                        <p:strVal val="visible"/>
                                      </p:to>
                                    </p:set>
                                    <p:animEffect transition="in" filter="fade">
                                      <p:cBhvr>
                                        <p:cTn id="56" dur="500"/>
                                        <p:tgtEl>
                                          <p:spTgt spid="31747">
                                            <p:txEl>
                                              <p:pRg st="7" end="7"/>
                                            </p:txEl>
                                          </p:spTgt>
                                        </p:tgtEl>
                                      </p:cBhvr>
                                    </p:animEffect>
                                    <p:anim calcmode="lin" valueType="num">
                                      <p:cBhvr>
                                        <p:cTn id="57" dur="500" fill="hold"/>
                                        <p:tgtEl>
                                          <p:spTgt spid="31747">
                                            <p:txEl>
                                              <p:pRg st="7" end="7"/>
                                            </p:txEl>
                                          </p:spTgt>
                                        </p:tgtEl>
                                        <p:attrNameLst>
                                          <p:attrName>ppt_w</p:attrName>
                                        </p:attrNameLst>
                                      </p:cBhvr>
                                      <p:tavLst>
                                        <p:tav tm="0" fmla="#ppt_w*sin(2.5*pi*$)">
                                          <p:val>
                                            <p:fltVal val="0"/>
                                          </p:val>
                                        </p:tav>
                                        <p:tav tm="100000">
                                          <p:val>
                                            <p:fltVal val="1"/>
                                          </p:val>
                                        </p:tav>
                                      </p:tavLst>
                                    </p:anim>
                                    <p:anim calcmode="lin" valueType="num">
                                      <p:cBhvr>
                                        <p:cTn id="58" dur="500" fill="hold"/>
                                        <p:tgtEl>
                                          <p:spTgt spid="3174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wipe(down)">
                                      <p:cBhvr>
                                        <p:cTn id="63" dur="145">
                                          <p:stCondLst>
                                            <p:cond delay="0"/>
                                          </p:stCondLst>
                                        </p:cTn>
                                        <p:tgtEl>
                                          <p:spTgt spid="3">
                                            <p:txEl>
                                              <p:pRg st="0" end="0"/>
                                            </p:txEl>
                                          </p:spTgt>
                                        </p:tgtEl>
                                      </p:cBhvr>
                                    </p:animEffect>
                                    <p:anim calcmode="lin" valueType="num">
                                      <p:cBhvr>
                                        <p:cTn id="64" dur="455"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69" dur="6">
                                          <p:stCondLst>
                                            <p:cond delay="162"/>
                                          </p:stCondLst>
                                        </p:cTn>
                                        <p:tgtEl>
                                          <p:spTgt spid="3">
                                            <p:txEl>
                                              <p:pRg st="0" end="0"/>
                                            </p:txEl>
                                          </p:spTgt>
                                        </p:tgtEl>
                                      </p:cBhvr>
                                      <p:to x="100000" y="60000"/>
                                    </p:animScale>
                                    <p:animScale>
                                      <p:cBhvr>
                                        <p:cTn id="70" dur="41" decel="50000">
                                          <p:stCondLst>
                                            <p:cond delay="169"/>
                                          </p:stCondLst>
                                        </p:cTn>
                                        <p:tgtEl>
                                          <p:spTgt spid="3">
                                            <p:txEl>
                                              <p:pRg st="0" end="0"/>
                                            </p:txEl>
                                          </p:spTgt>
                                        </p:tgtEl>
                                      </p:cBhvr>
                                      <p:to x="100000" y="100000"/>
                                    </p:animScale>
                                    <p:animScale>
                                      <p:cBhvr>
                                        <p:cTn id="71" dur="6">
                                          <p:stCondLst>
                                            <p:cond delay="328"/>
                                          </p:stCondLst>
                                        </p:cTn>
                                        <p:tgtEl>
                                          <p:spTgt spid="3">
                                            <p:txEl>
                                              <p:pRg st="0" end="0"/>
                                            </p:txEl>
                                          </p:spTgt>
                                        </p:tgtEl>
                                      </p:cBhvr>
                                      <p:to x="100000" y="80000"/>
                                    </p:animScale>
                                    <p:animScale>
                                      <p:cBhvr>
                                        <p:cTn id="72" dur="41" decel="50000">
                                          <p:stCondLst>
                                            <p:cond delay="334"/>
                                          </p:stCondLst>
                                        </p:cTn>
                                        <p:tgtEl>
                                          <p:spTgt spid="3">
                                            <p:txEl>
                                              <p:pRg st="0" end="0"/>
                                            </p:txEl>
                                          </p:spTgt>
                                        </p:tgtEl>
                                      </p:cBhvr>
                                      <p:to x="100000" y="100000"/>
                                    </p:animScale>
                                    <p:animScale>
                                      <p:cBhvr>
                                        <p:cTn id="73" dur="6">
                                          <p:stCondLst>
                                            <p:cond delay="410"/>
                                          </p:stCondLst>
                                        </p:cTn>
                                        <p:tgtEl>
                                          <p:spTgt spid="3">
                                            <p:txEl>
                                              <p:pRg st="0" end="0"/>
                                            </p:txEl>
                                          </p:spTgt>
                                        </p:tgtEl>
                                      </p:cBhvr>
                                      <p:to x="100000" y="90000"/>
                                    </p:animScale>
                                    <p:animScale>
                                      <p:cBhvr>
                                        <p:cTn id="74" dur="41" decel="50000">
                                          <p:stCondLst>
                                            <p:cond delay="417"/>
                                          </p:stCondLst>
                                        </p:cTn>
                                        <p:tgtEl>
                                          <p:spTgt spid="3">
                                            <p:txEl>
                                              <p:pRg st="0" end="0"/>
                                            </p:txEl>
                                          </p:spTgt>
                                        </p:tgtEl>
                                      </p:cBhvr>
                                      <p:to x="100000" y="100000"/>
                                    </p:animScale>
                                    <p:animScale>
                                      <p:cBhvr>
                                        <p:cTn id="75" dur="6">
                                          <p:stCondLst>
                                            <p:cond delay="452"/>
                                          </p:stCondLst>
                                        </p:cTn>
                                        <p:tgtEl>
                                          <p:spTgt spid="3">
                                            <p:txEl>
                                              <p:pRg st="0" end="0"/>
                                            </p:txEl>
                                          </p:spTgt>
                                        </p:tgtEl>
                                      </p:cBhvr>
                                      <p:to x="100000" y="95000"/>
                                    </p:animScale>
                                    <p:animScale>
                                      <p:cBhvr>
                                        <p:cTn id="76" dur="41" decel="50000">
                                          <p:stCondLst>
                                            <p:cond delay="458"/>
                                          </p:stCondLst>
                                        </p:cTn>
                                        <p:tgtEl>
                                          <p:spTgt spid="3">
                                            <p:txEl>
                                              <p:pRg st="0" end="0"/>
                                            </p:txEl>
                                          </p:spTgt>
                                        </p:tgtEl>
                                      </p:cBhvr>
                                      <p:to x="100000" y="100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3">
                                            <p:txEl>
                                              <p:pRg st="1" end="1"/>
                                            </p:txEl>
                                          </p:spTgt>
                                        </p:tgtEl>
                                        <p:attrNameLst>
                                          <p:attrName>style.visibility</p:attrName>
                                        </p:attrNameLst>
                                      </p:cBhvr>
                                      <p:to>
                                        <p:strVal val="visible"/>
                                      </p:to>
                                    </p:set>
                                    <p:animEffect transition="in" filter="wipe(down)">
                                      <p:cBhvr>
                                        <p:cTn id="81" dur="145">
                                          <p:stCondLst>
                                            <p:cond delay="0"/>
                                          </p:stCondLst>
                                        </p:cTn>
                                        <p:tgtEl>
                                          <p:spTgt spid="3">
                                            <p:txEl>
                                              <p:pRg st="1" end="1"/>
                                            </p:txEl>
                                          </p:spTgt>
                                        </p:tgtEl>
                                      </p:cBhvr>
                                    </p:animEffect>
                                    <p:anim calcmode="lin" valueType="num">
                                      <p:cBhvr>
                                        <p:cTn id="82" dur="455"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87" dur="6">
                                          <p:stCondLst>
                                            <p:cond delay="162"/>
                                          </p:stCondLst>
                                        </p:cTn>
                                        <p:tgtEl>
                                          <p:spTgt spid="3">
                                            <p:txEl>
                                              <p:pRg st="1" end="1"/>
                                            </p:txEl>
                                          </p:spTgt>
                                        </p:tgtEl>
                                      </p:cBhvr>
                                      <p:to x="100000" y="60000"/>
                                    </p:animScale>
                                    <p:animScale>
                                      <p:cBhvr>
                                        <p:cTn id="88" dur="41" decel="50000">
                                          <p:stCondLst>
                                            <p:cond delay="169"/>
                                          </p:stCondLst>
                                        </p:cTn>
                                        <p:tgtEl>
                                          <p:spTgt spid="3">
                                            <p:txEl>
                                              <p:pRg st="1" end="1"/>
                                            </p:txEl>
                                          </p:spTgt>
                                        </p:tgtEl>
                                      </p:cBhvr>
                                      <p:to x="100000" y="100000"/>
                                    </p:animScale>
                                    <p:animScale>
                                      <p:cBhvr>
                                        <p:cTn id="89" dur="6">
                                          <p:stCondLst>
                                            <p:cond delay="328"/>
                                          </p:stCondLst>
                                        </p:cTn>
                                        <p:tgtEl>
                                          <p:spTgt spid="3">
                                            <p:txEl>
                                              <p:pRg st="1" end="1"/>
                                            </p:txEl>
                                          </p:spTgt>
                                        </p:tgtEl>
                                      </p:cBhvr>
                                      <p:to x="100000" y="80000"/>
                                    </p:animScale>
                                    <p:animScale>
                                      <p:cBhvr>
                                        <p:cTn id="90" dur="41" decel="50000">
                                          <p:stCondLst>
                                            <p:cond delay="334"/>
                                          </p:stCondLst>
                                        </p:cTn>
                                        <p:tgtEl>
                                          <p:spTgt spid="3">
                                            <p:txEl>
                                              <p:pRg st="1" end="1"/>
                                            </p:txEl>
                                          </p:spTgt>
                                        </p:tgtEl>
                                      </p:cBhvr>
                                      <p:to x="100000" y="100000"/>
                                    </p:animScale>
                                    <p:animScale>
                                      <p:cBhvr>
                                        <p:cTn id="91" dur="6">
                                          <p:stCondLst>
                                            <p:cond delay="410"/>
                                          </p:stCondLst>
                                        </p:cTn>
                                        <p:tgtEl>
                                          <p:spTgt spid="3">
                                            <p:txEl>
                                              <p:pRg st="1" end="1"/>
                                            </p:txEl>
                                          </p:spTgt>
                                        </p:tgtEl>
                                      </p:cBhvr>
                                      <p:to x="100000" y="90000"/>
                                    </p:animScale>
                                    <p:animScale>
                                      <p:cBhvr>
                                        <p:cTn id="92" dur="41" decel="50000">
                                          <p:stCondLst>
                                            <p:cond delay="417"/>
                                          </p:stCondLst>
                                        </p:cTn>
                                        <p:tgtEl>
                                          <p:spTgt spid="3">
                                            <p:txEl>
                                              <p:pRg st="1" end="1"/>
                                            </p:txEl>
                                          </p:spTgt>
                                        </p:tgtEl>
                                      </p:cBhvr>
                                      <p:to x="100000" y="100000"/>
                                    </p:animScale>
                                    <p:animScale>
                                      <p:cBhvr>
                                        <p:cTn id="93" dur="6">
                                          <p:stCondLst>
                                            <p:cond delay="452"/>
                                          </p:stCondLst>
                                        </p:cTn>
                                        <p:tgtEl>
                                          <p:spTgt spid="3">
                                            <p:txEl>
                                              <p:pRg st="1" end="1"/>
                                            </p:txEl>
                                          </p:spTgt>
                                        </p:tgtEl>
                                      </p:cBhvr>
                                      <p:to x="100000" y="95000"/>
                                    </p:animScale>
                                    <p:animScale>
                                      <p:cBhvr>
                                        <p:cTn id="94" dur="41" decel="50000">
                                          <p:stCondLst>
                                            <p:cond delay="458"/>
                                          </p:stCondLst>
                                        </p:cTn>
                                        <p:tgtEl>
                                          <p:spTgt spid="3">
                                            <p:txEl>
                                              <p:pRg st="1" end="1"/>
                                            </p:txEl>
                                          </p:spTgt>
                                        </p:tgtEl>
                                      </p:cBhvr>
                                      <p:to x="100000" y="100000"/>
                                    </p:animScale>
                                  </p:childTnLst>
                                </p:cTn>
                              </p:par>
                            </p:childTnLst>
                          </p:cTn>
                        </p:par>
                      </p:childTnLst>
                    </p:cTn>
                  </p:par>
                  <p:par>
                    <p:cTn id="95" fill="hold" nodeType="clickPar">
                      <p:stCondLst>
                        <p:cond delay="indefinite"/>
                      </p:stCondLst>
                      <p:childTnLst>
                        <p:par>
                          <p:cTn id="96" fill="hold" nodeType="withGroup">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
                                            <p:txEl>
                                              <p:pRg st="2" end="2"/>
                                            </p:txEl>
                                          </p:spTgt>
                                        </p:tgtEl>
                                        <p:attrNameLst>
                                          <p:attrName>style.visibility</p:attrName>
                                        </p:attrNameLst>
                                      </p:cBhvr>
                                      <p:to>
                                        <p:strVal val="visible"/>
                                      </p:to>
                                    </p:set>
                                    <p:animEffect transition="in" filter="wipe(down)">
                                      <p:cBhvr>
                                        <p:cTn id="99" dur="145">
                                          <p:stCondLst>
                                            <p:cond delay="0"/>
                                          </p:stCondLst>
                                        </p:cTn>
                                        <p:tgtEl>
                                          <p:spTgt spid="3">
                                            <p:txEl>
                                              <p:pRg st="2" end="2"/>
                                            </p:txEl>
                                          </p:spTgt>
                                        </p:tgtEl>
                                      </p:cBhvr>
                                    </p:animEffect>
                                    <p:anim calcmode="lin" valueType="num">
                                      <p:cBhvr>
                                        <p:cTn id="100" dur="455"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01"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2"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03"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04"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105" dur="6">
                                          <p:stCondLst>
                                            <p:cond delay="162"/>
                                          </p:stCondLst>
                                        </p:cTn>
                                        <p:tgtEl>
                                          <p:spTgt spid="3">
                                            <p:txEl>
                                              <p:pRg st="2" end="2"/>
                                            </p:txEl>
                                          </p:spTgt>
                                        </p:tgtEl>
                                      </p:cBhvr>
                                      <p:to x="100000" y="60000"/>
                                    </p:animScale>
                                    <p:animScale>
                                      <p:cBhvr>
                                        <p:cTn id="106" dur="41" decel="50000">
                                          <p:stCondLst>
                                            <p:cond delay="169"/>
                                          </p:stCondLst>
                                        </p:cTn>
                                        <p:tgtEl>
                                          <p:spTgt spid="3">
                                            <p:txEl>
                                              <p:pRg st="2" end="2"/>
                                            </p:txEl>
                                          </p:spTgt>
                                        </p:tgtEl>
                                      </p:cBhvr>
                                      <p:to x="100000" y="100000"/>
                                    </p:animScale>
                                    <p:animScale>
                                      <p:cBhvr>
                                        <p:cTn id="107" dur="6">
                                          <p:stCondLst>
                                            <p:cond delay="328"/>
                                          </p:stCondLst>
                                        </p:cTn>
                                        <p:tgtEl>
                                          <p:spTgt spid="3">
                                            <p:txEl>
                                              <p:pRg st="2" end="2"/>
                                            </p:txEl>
                                          </p:spTgt>
                                        </p:tgtEl>
                                      </p:cBhvr>
                                      <p:to x="100000" y="80000"/>
                                    </p:animScale>
                                    <p:animScale>
                                      <p:cBhvr>
                                        <p:cTn id="108" dur="41" decel="50000">
                                          <p:stCondLst>
                                            <p:cond delay="334"/>
                                          </p:stCondLst>
                                        </p:cTn>
                                        <p:tgtEl>
                                          <p:spTgt spid="3">
                                            <p:txEl>
                                              <p:pRg st="2" end="2"/>
                                            </p:txEl>
                                          </p:spTgt>
                                        </p:tgtEl>
                                      </p:cBhvr>
                                      <p:to x="100000" y="100000"/>
                                    </p:animScale>
                                    <p:animScale>
                                      <p:cBhvr>
                                        <p:cTn id="109" dur="6">
                                          <p:stCondLst>
                                            <p:cond delay="410"/>
                                          </p:stCondLst>
                                        </p:cTn>
                                        <p:tgtEl>
                                          <p:spTgt spid="3">
                                            <p:txEl>
                                              <p:pRg st="2" end="2"/>
                                            </p:txEl>
                                          </p:spTgt>
                                        </p:tgtEl>
                                      </p:cBhvr>
                                      <p:to x="100000" y="90000"/>
                                    </p:animScale>
                                    <p:animScale>
                                      <p:cBhvr>
                                        <p:cTn id="110" dur="41" decel="50000">
                                          <p:stCondLst>
                                            <p:cond delay="417"/>
                                          </p:stCondLst>
                                        </p:cTn>
                                        <p:tgtEl>
                                          <p:spTgt spid="3">
                                            <p:txEl>
                                              <p:pRg st="2" end="2"/>
                                            </p:txEl>
                                          </p:spTgt>
                                        </p:tgtEl>
                                      </p:cBhvr>
                                      <p:to x="100000" y="100000"/>
                                    </p:animScale>
                                    <p:animScale>
                                      <p:cBhvr>
                                        <p:cTn id="111" dur="6">
                                          <p:stCondLst>
                                            <p:cond delay="452"/>
                                          </p:stCondLst>
                                        </p:cTn>
                                        <p:tgtEl>
                                          <p:spTgt spid="3">
                                            <p:txEl>
                                              <p:pRg st="2" end="2"/>
                                            </p:txEl>
                                          </p:spTgt>
                                        </p:tgtEl>
                                      </p:cBhvr>
                                      <p:to x="100000" y="95000"/>
                                    </p:animScale>
                                    <p:animScale>
                                      <p:cBhvr>
                                        <p:cTn id="112" dur="41" decel="50000">
                                          <p:stCondLst>
                                            <p:cond delay="458"/>
                                          </p:stCondLst>
                                        </p:cTn>
                                        <p:tgtEl>
                                          <p:spTgt spid="3">
                                            <p:txEl>
                                              <p:pRg st="2" end="2"/>
                                            </p:txEl>
                                          </p:spTgt>
                                        </p:tgtEl>
                                      </p:cBhvr>
                                      <p:to x="100000" y="100000"/>
                                    </p:animScale>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3">
                                            <p:txEl>
                                              <p:pRg st="3" end="3"/>
                                            </p:txEl>
                                          </p:spTgt>
                                        </p:tgtEl>
                                        <p:attrNameLst>
                                          <p:attrName>style.visibility</p:attrName>
                                        </p:attrNameLst>
                                      </p:cBhvr>
                                      <p:to>
                                        <p:strVal val="visible"/>
                                      </p:to>
                                    </p:set>
                                    <p:animEffect transition="in" filter="wipe(down)">
                                      <p:cBhvr>
                                        <p:cTn id="117" dur="145">
                                          <p:stCondLst>
                                            <p:cond delay="0"/>
                                          </p:stCondLst>
                                        </p:cTn>
                                        <p:tgtEl>
                                          <p:spTgt spid="3">
                                            <p:txEl>
                                              <p:pRg st="3" end="3"/>
                                            </p:txEl>
                                          </p:spTgt>
                                        </p:tgtEl>
                                      </p:cBhvr>
                                    </p:animEffect>
                                    <p:anim calcmode="lin" valueType="num">
                                      <p:cBhvr>
                                        <p:cTn id="118" dur="455"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19"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20"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21"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2"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123" dur="6">
                                          <p:stCondLst>
                                            <p:cond delay="162"/>
                                          </p:stCondLst>
                                        </p:cTn>
                                        <p:tgtEl>
                                          <p:spTgt spid="3">
                                            <p:txEl>
                                              <p:pRg st="3" end="3"/>
                                            </p:txEl>
                                          </p:spTgt>
                                        </p:tgtEl>
                                      </p:cBhvr>
                                      <p:to x="100000" y="60000"/>
                                    </p:animScale>
                                    <p:animScale>
                                      <p:cBhvr>
                                        <p:cTn id="124" dur="41" decel="50000">
                                          <p:stCondLst>
                                            <p:cond delay="169"/>
                                          </p:stCondLst>
                                        </p:cTn>
                                        <p:tgtEl>
                                          <p:spTgt spid="3">
                                            <p:txEl>
                                              <p:pRg st="3" end="3"/>
                                            </p:txEl>
                                          </p:spTgt>
                                        </p:tgtEl>
                                      </p:cBhvr>
                                      <p:to x="100000" y="100000"/>
                                    </p:animScale>
                                    <p:animScale>
                                      <p:cBhvr>
                                        <p:cTn id="125" dur="6">
                                          <p:stCondLst>
                                            <p:cond delay="328"/>
                                          </p:stCondLst>
                                        </p:cTn>
                                        <p:tgtEl>
                                          <p:spTgt spid="3">
                                            <p:txEl>
                                              <p:pRg st="3" end="3"/>
                                            </p:txEl>
                                          </p:spTgt>
                                        </p:tgtEl>
                                      </p:cBhvr>
                                      <p:to x="100000" y="80000"/>
                                    </p:animScale>
                                    <p:animScale>
                                      <p:cBhvr>
                                        <p:cTn id="126" dur="41" decel="50000">
                                          <p:stCondLst>
                                            <p:cond delay="334"/>
                                          </p:stCondLst>
                                        </p:cTn>
                                        <p:tgtEl>
                                          <p:spTgt spid="3">
                                            <p:txEl>
                                              <p:pRg st="3" end="3"/>
                                            </p:txEl>
                                          </p:spTgt>
                                        </p:tgtEl>
                                      </p:cBhvr>
                                      <p:to x="100000" y="100000"/>
                                    </p:animScale>
                                    <p:animScale>
                                      <p:cBhvr>
                                        <p:cTn id="127" dur="6">
                                          <p:stCondLst>
                                            <p:cond delay="410"/>
                                          </p:stCondLst>
                                        </p:cTn>
                                        <p:tgtEl>
                                          <p:spTgt spid="3">
                                            <p:txEl>
                                              <p:pRg st="3" end="3"/>
                                            </p:txEl>
                                          </p:spTgt>
                                        </p:tgtEl>
                                      </p:cBhvr>
                                      <p:to x="100000" y="90000"/>
                                    </p:animScale>
                                    <p:animScale>
                                      <p:cBhvr>
                                        <p:cTn id="128" dur="41" decel="50000">
                                          <p:stCondLst>
                                            <p:cond delay="417"/>
                                          </p:stCondLst>
                                        </p:cTn>
                                        <p:tgtEl>
                                          <p:spTgt spid="3">
                                            <p:txEl>
                                              <p:pRg st="3" end="3"/>
                                            </p:txEl>
                                          </p:spTgt>
                                        </p:tgtEl>
                                      </p:cBhvr>
                                      <p:to x="100000" y="100000"/>
                                    </p:animScale>
                                    <p:animScale>
                                      <p:cBhvr>
                                        <p:cTn id="129" dur="6">
                                          <p:stCondLst>
                                            <p:cond delay="452"/>
                                          </p:stCondLst>
                                        </p:cTn>
                                        <p:tgtEl>
                                          <p:spTgt spid="3">
                                            <p:txEl>
                                              <p:pRg st="3" end="3"/>
                                            </p:txEl>
                                          </p:spTgt>
                                        </p:tgtEl>
                                      </p:cBhvr>
                                      <p:to x="100000" y="95000"/>
                                    </p:animScale>
                                    <p:animScale>
                                      <p:cBhvr>
                                        <p:cTn id="130" dur="41" decel="50000">
                                          <p:stCondLst>
                                            <p:cond delay="458"/>
                                          </p:stCondLst>
                                        </p:cTn>
                                        <p:tgtEl>
                                          <p:spTgt spid="3">
                                            <p:txEl>
                                              <p:pRg st="3" end="3"/>
                                            </p:tx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
                                            <p:txEl>
                                              <p:pRg st="4" end="4"/>
                                            </p:txEl>
                                          </p:spTgt>
                                        </p:tgtEl>
                                        <p:attrNameLst>
                                          <p:attrName>style.visibility</p:attrName>
                                        </p:attrNameLst>
                                      </p:cBhvr>
                                      <p:to>
                                        <p:strVal val="visible"/>
                                      </p:to>
                                    </p:set>
                                    <p:animEffect transition="in" filter="wipe(down)">
                                      <p:cBhvr>
                                        <p:cTn id="135" dur="145">
                                          <p:stCondLst>
                                            <p:cond delay="0"/>
                                          </p:stCondLst>
                                        </p:cTn>
                                        <p:tgtEl>
                                          <p:spTgt spid="3">
                                            <p:txEl>
                                              <p:pRg st="4" end="4"/>
                                            </p:txEl>
                                          </p:spTgt>
                                        </p:tgtEl>
                                      </p:cBhvr>
                                    </p:animEffect>
                                    <p:anim calcmode="lin" valueType="num">
                                      <p:cBhvr>
                                        <p:cTn id="136" dur="455"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37"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38"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39"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40"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141" dur="6">
                                          <p:stCondLst>
                                            <p:cond delay="162"/>
                                          </p:stCondLst>
                                        </p:cTn>
                                        <p:tgtEl>
                                          <p:spTgt spid="3">
                                            <p:txEl>
                                              <p:pRg st="4" end="4"/>
                                            </p:txEl>
                                          </p:spTgt>
                                        </p:tgtEl>
                                      </p:cBhvr>
                                      <p:to x="100000" y="60000"/>
                                    </p:animScale>
                                    <p:animScale>
                                      <p:cBhvr>
                                        <p:cTn id="142" dur="41" decel="50000">
                                          <p:stCondLst>
                                            <p:cond delay="169"/>
                                          </p:stCondLst>
                                        </p:cTn>
                                        <p:tgtEl>
                                          <p:spTgt spid="3">
                                            <p:txEl>
                                              <p:pRg st="4" end="4"/>
                                            </p:txEl>
                                          </p:spTgt>
                                        </p:tgtEl>
                                      </p:cBhvr>
                                      <p:to x="100000" y="100000"/>
                                    </p:animScale>
                                    <p:animScale>
                                      <p:cBhvr>
                                        <p:cTn id="143" dur="6">
                                          <p:stCondLst>
                                            <p:cond delay="328"/>
                                          </p:stCondLst>
                                        </p:cTn>
                                        <p:tgtEl>
                                          <p:spTgt spid="3">
                                            <p:txEl>
                                              <p:pRg st="4" end="4"/>
                                            </p:txEl>
                                          </p:spTgt>
                                        </p:tgtEl>
                                      </p:cBhvr>
                                      <p:to x="100000" y="80000"/>
                                    </p:animScale>
                                    <p:animScale>
                                      <p:cBhvr>
                                        <p:cTn id="144" dur="41" decel="50000">
                                          <p:stCondLst>
                                            <p:cond delay="334"/>
                                          </p:stCondLst>
                                        </p:cTn>
                                        <p:tgtEl>
                                          <p:spTgt spid="3">
                                            <p:txEl>
                                              <p:pRg st="4" end="4"/>
                                            </p:txEl>
                                          </p:spTgt>
                                        </p:tgtEl>
                                      </p:cBhvr>
                                      <p:to x="100000" y="100000"/>
                                    </p:animScale>
                                    <p:animScale>
                                      <p:cBhvr>
                                        <p:cTn id="145" dur="6">
                                          <p:stCondLst>
                                            <p:cond delay="410"/>
                                          </p:stCondLst>
                                        </p:cTn>
                                        <p:tgtEl>
                                          <p:spTgt spid="3">
                                            <p:txEl>
                                              <p:pRg st="4" end="4"/>
                                            </p:txEl>
                                          </p:spTgt>
                                        </p:tgtEl>
                                      </p:cBhvr>
                                      <p:to x="100000" y="90000"/>
                                    </p:animScale>
                                    <p:animScale>
                                      <p:cBhvr>
                                        <p:cTn id="146" dur="41" decel="50000">
                                          <p:stCondLst>
                                            <p:cond delay="417"/>
                                          </p:stCondLst>
                                        </p:cTn>
                                        <p:tgtEl>
                                          <p:spTgt spid="3">
                                            <p:txEl>
                                              <p:pRg st="4" end="4"/>
                                            </p:txEl>
                                          </p:spTgt>
                                        </p:tgtEl>
                                      </p:cBhvr>
                                      <p:to x="100000" y="100000"/>
                                    </p:animScale>
                                    <p:animScale>
                                      <p:cBhvr>
                                        <p:cTn id="147" dur="6">
                                          <p:stCondLst>
                                            <p:cond delay="452"/>
                                          </p:stCondLst>
                                        </p:cTn>
                                        <p:tgtEl>
                                          <p:spTgt spid="3">
                                            <p:txEl>
                                              <p:pRg st="4" end="4"/>
                                            </p:txEl>
                                          </p:spTgt>
                                        </p:tgtEl>
                                      </p:cBhvr>
                                      <p:to x="100000" y="95000"/>
                                    </p:animScale>
                                    <p:animScale>
                                      <p:cBhvr>
                                        <p:cTn id="148" dur="41" decel="50000">
                                          <p:stCondLst>
                                            <p:cond delay="458"/>
                                          </p:stCondLst>
                                        </p:cTn>
                                        <p:tgtEl>
                                          <p:spTgt spid="3">
                                            <p:txEl>
                                              <p:pRg st="4" end="4"/>
                                            </p:txEl>
                                          </p:spTgt>
                                        </p:tgtEl>
                                      </p:cBhvr>
                                      <p:to x="100000" y="100000"/>
                                    </p:animScale>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grpId="0" nodeType="clickEffect">
                                  <p:stCondLst>
                                    <p:cond delay="0"/>
                                  </p:stCondLst>
                                  <p:childTnLst>
                                    <p:set>
                                      <p:cBhvr>
                                        <p:cTn id="152" dur="1" fill="hold">
                                          <p:stCondLst>
                                            <p:cond delay="0"/>
                                          </p:stCondLst>
                                        </p:cTn>
                                        <p:tgtEl>
                                          <p:spTgt spid="3">
                                            <p:txEl>
                                              <p:pRg st="5" end="5"/>
                                            </p:txEl>
                                          </p:spTgt>
                                        </p:tgtEl>
                                        <p:attrNameLst>
                                          <p:attrName>style.visibility</p:attrName>
                                        </p:attrNameLst>
                                      </p:cBhvr>
                                      <p:to>
                                        <p:strVal val="visible"/>
                                      </p:to>
                                    </p:set>
                                    <p:animEffect transition="in" filter="wipe(down)">
                                      <p:cBhvr>
                                        <p:cTn id="153" dur="145">
                                          <p:stCondLst>
                                            <p:cond delay="0"/>
                                          </p:stCondLst>
                                        </p:cTn>
                                        <p:tgtEl>
                                          <p:spTgt spid="3">
                                            <p:txEl>
                                              <p:pRg st="5" end="5"/>
                                            </p:txEl>
                                          </p:spTgt>
                                        </p:tgtEl>
                                      </p:cBhvr>
                                    </p:animEffect>
                                    <p:anim calcmode="lin" valueType="num">
                                      <p:cBhvr>
                                        <p:cTn id="154" dur="455"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55"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56"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57"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58"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159" dur="6">
                                          <p:stCondLst>
                                            <p:cond delay="162"/>
                                          </p:stCondLst>
                                        </p:cTn>
                                        <p:tgtEl>
                                          <p:spTgt spid="3">
                                            <p:txEl>
                                              <p:pRg st="5" end="5"/>
                                            </p:txEl>
                                          </p:spTgt>
                                        </p:tgtEl>
                                      </p:cBhvr>
                                      <p:to x="100000" y="60000"/>
                                    </p:animScale>
                                    <p:animScale>
                                      <p:cBhvr>
                                        <p:cTn id="160" dur="41" decel="50000">
                                          <p:stCondLst>
                                            <p:cond delay="169"/>
                                          </p:stCondLst>
                                        </p:cTn>
                                        <p:tgtEl>
                                          <p:spTgt spid="3">
                                            <p:txEl>
                                              <p:pRg st="5" end="5"/>
                                            </p:txEl>
                                          </p:spTgt>
                                        </p:tgtEl>
                                      </p:cBhvr>
                                      <p:to x="100000" y="100000"/>
                                    </p:animScale>
                                    <p:animScale>
                                      <p:cBhvr>
                                        <p:cTn id="161" dur="6">
                                          <p:stCondLst>
                                            <p:cond delay="328"/>
                                          </p:stCondLst>
                                        </p:cTn>
                                        <p:tgtEl>
                                          <p:spTgt spid="3">
                                            <p:txEl>
                                              <p:pRg st="5" end="5"/>
                                            </p:txEl>
                                          </p:spTgt>
                                        </p:tgtEl>
                                      </p:cBhvr>
                                      <p:to x="100000" y="80000"/>
                                    </p:animScale>
                                    <p:animScale>
                                      <p:cBhvr>
                                        <p:cTn id="162" dur="41" decel="50000">
                                          <p:stCondLst>
                                            <p:cond delay="334"/>
                                          </p:stCondLst>
                                        </p:cTn>
                                        <p:tgtEl>
                                          <p:spTgt spid="3">
                                            <p:txEl>
                                              <p:pRg st="5" end="5"/>
                                            </p:txEl>
                                          </p:spTgt>
                                        </p:tgtEl>
                                      </p:cBhvr>
                                      <p:to x="100000" y="100000"/>
                                    </p:animScale>
                                    <p:animScale>
                                      <p:cBhvr>
                                        <p:cTn id="163" dur="6">
                                          <p:stCondLst>
                                            <p:cond delay="410"/>
                                          </p:stCondLst>
                                        </p:cTn>
                                        <p:tgtEl>
                                          <p:spTgt spid="3">
                                            <p:txEl>
                                              <p:pRg st="5" end="5"/>
                                            </p:txEl>
                                          </p:spTgt>
                                        </p:tgtEl>
                                      </p:cBhvr>
                                      <p:to x="100000" y="90000"/>
                                    </p:animScale>
                                    <p:animScale>
                                      <p:cBhvr>
                                        <p:cTn id="164" dur="41" decel="50000">
                                          <p:stCondLst>
                                            <p:cond delay="417"/>
                                          </p:stCondLst>
                                        </p:cTn>
                                        <p:tgtEl>
                                          <p:spTgt spid="3">
                                            <p:txEl>
                                              <p:pRg st="5" end="5"/>
                                            </p:txEl>
                                          </p:spTgt>
                                        </p:tgtEl>
                                      </p:cBhvr>
                                      <p:to x="100000" y="100000"/>
                                    </p:animScale>
                                    <p:animScale>
                                      <p:cBhvr>
                                        <p:cTn id="165" dur="6">
                                          <p:stCondLst>
                                            <p:cond delay="452"/>
                                          </p:stCondLst>
                                        </p:cTn>
                                        <p:tgtEl>
                                          <p:spTgt spid="3">
                                            <p:txEl>
                                              <p:pRg st="5" end="5"/>
                                            </p:txEl>
                                          </p:spTgt>
                                        </p:tgtEl>
                                      </p:cBhvr>
                                      <p:to x="100000" y="95000"/>
                                    </p:animScale>
                                    <p:animScale>
                                      <p:cBhvr>
                                        <p:cTn id="166" dur="41" decel="50000">
                                          <p:stCondLst>
                                            <p:cond delay="458"/>
                                          </p:stCondLst>
                                        </p:cTn>
                                        <p:tgtEl>
                                          <p:spTgt spid="3">
                                            <p:txEl>
                                              <p:pRg st="5" end="5"/>
                                            </p:txEl>
                                          </p:spTgt>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3">
                                            <p:txEl>
                                              <p:pRg st="6" end="6"/>
                                            </p:txEl>
                                          </p:spTgt>
                                        </p:tgtEl>
                                        <p:attrNameLst>
                                          <p:attrName>style.visibility</p:attrName>
                                        </p:attrNameLst>
                                      </p:cBhvr>
                                      <p:to>
                                        <p:strVal val="visible"/>
                                      </p:to>
                                    </p:set>
                                    <p:animEffect transition="in" filter="wipe(down)">
                                      <p:cBhvr>
                                        <p:cTn id="171" dur="145">
                                          <p:stCondLst>
                                            <p:cond delay="0"/>
                                          </p:stCondLst>
                                        </p:cTn>
                                        <p:tgtEl>
                                          <p:spTgt spid="3">
                                            <p:txEl>
                                              <p:pRg st="6" end="6"/>
                                            </p:txEl>
                                          </p:spTgt>
                                        </p:tgtEl>
                                      </p:cBhvr>
                                    </p:animEffect>
                                    <p:anim calcmode="lin" valueType="num">
                                      <p:cBhvr>
                                        <p:cTn id="172" dur="455"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73"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74"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75"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76"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77" dur="6">
                                          <p:stCondLst>
                                            <p:cond delay="162"/>
                                          </p:stCondLst>
                                        </p:cTn>
                                        <p:tgtEl>
                                          <p:spTgt spid="3">
                                            <p:txEl>
                                              <p:pRg st="6" end="6"/>
                                            </p:txEl>
                                          </p:spTgt>
                                        </p:tgtEl>
                                      </p:cBhvr>
                                      <p:to x="100000" y="60000"/>
                                    </p:animScale>
                                    <p:animScale>
                                      <p:cBhvr>
                                        <p:cTn id="178" dur="41" decel="50000">
                                          <p:stCondLst>
                                            <p:cond delay="169"/>
                                          </p:stCondLst>
                                        </p:cTn>
                                        <p:tgtEl>
                                          <p:spTgt spid="3">
                                            <p:txEl>
                                              <p:pRg st="6" end="6"/>
                                            </p:txEl>
                                          </p:spTgt>
                                        </p:tgtEl>
                                      </p:cBhvr>
                                      <p:to x="100000" y="100000"/>
                                    </p:animScale>
                                    <p:animScale>
                                      <p:cBhvr>
                                        <p:cTn id="179" dur="6">
                                          <p:stCondLst>
                                            <p:cond delay="328"/>
                                          </p:stCondLst>
                                        </p:cTn>
                                        <p:tgtEl>
                                          <p:spTgt spid="3">
                                            <p:txEl>
                                              <p:pRg st="6" end="6"/>
                                            </p:txEl>
                                          </p:spTgt>
                                        </p:tgtEl>
                                      </p:cBhvr>
                                      <p:to x="100000" y="80000"/>
                                    </p:animScale>
                                    <p:animScale>
                                      <p:cBhvr>
                                        <p:cTn id="180" dur="41" decel="50000">
                                          <p:stCondLst>
                                            <p:cond delay="334"/>
                                          </p:stCondLst>
                                        </p:cTn>
                                        <p:tgtEl>
                                          <p:spTgt spid="3">
                                            <p:txEl>
                                              <p:pRg st="6" end="6"/>
                                            </p:txEl>
                                          </p:spTgt>
                                        </p:tgtEl>
                                      </p:cBhvr>
                                      <p:to x="100000" y="100000"/>
                                    </p:animScale>
                                    <p:animScale>
                                      <p:cBhvr>
                                        <p:cTn id="181" dur="6">
                                          <p:stCondLst>
                                            <p:cond delay="410"/>
                                          </p:stCondLst>
                                        </p:cTn>
                                        <p:tgtEl>
                                          <p:spTgt spid="3">
                                            <p:txEl>
                                              <p:pRg st="6" end="6"/>
                                            </p:txEl>
                                          </p:spTgt>
                                        </p:tgtEl>
                                      </p:cBhvr>
                                      <p:to x="100000" y="90000"/>
                                    </p:animScale>
                                    <p:animScale>
                                      <p:cBhvr>
                                        <p:cTn id="182" dur="41" decel="50000">
                                          <p:stCondLst>
                                            <p:cond delay="417"/>
                                          </p:stCondLst>
                                        </p:cTn>
                                        <p:tgtEl>
                                          <p:spTgt spid="3">
                                            <p:txEl>
                                              <p:pRg st="6" end="6"/>
                                            </p:txEl>
                                          </p:spTgt>
                                        </p:tgtEl>
                                      </p:cBhvr>
                                      <p:to x="100000" y="100000"/>
                                    </p:animScale>
                                    <p:animScale>
                                      <p:cBhvr>
                                        <p:cTn id="183" dur="6">
                                          <p:stCondLst>
                                            <p:cond delay="452"/>
                                          </p:stCondLst>
                                        </p:cTn>
                                        <p:tgtEl>
                                          <p:spTgt spid="3">
                                            <p:txEl>
                                              <p:pRg st="6" end="6"/>
                                            </p:txEl>
                                          </p:spTgt>
                                        </p:tgtEl>
                                      </p:cBhvr>
                                      <p:to x="100000" y="95000"/>
                                    </p:animScale>
                                    <p:animScale>
                                      <p:cBhvr>
                                        <p:cTn id="184" dur="41" decel="50000">
                                          <p:stCondLst>
                                            <p:cond delay="458"/>
                                          </p:stCondLst>
                                        </p:cTn>
                                        <p:tgtEl>
                                          <p:spTgt spid="3">
                                            <p:txEl>
                                              <p:pRg st="6" end="6"/>
                                            </p:txEl>
                                          </p:spTgt>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26" presetClass="entr" presetSubtype="0" fill="hold" grpId="0" nodeType="clickEffect">
                                  <p:stCondLst>
                                    <p:cond delay="0"/>
                                  </p:stCondLst>
                                  <p:childTnLst>
                                    <p:set>
                                      <p:cBhvr>
                                        <p:cTn id="188" dur="1" fill="hold">
                                          <p:stCondLst>
                                            <p:cond delay="0"/>
                                          </p:stCondLst>
                                        </p:cTn>
                                        <p:tgtEl>
                                          <p:spTgt spid="3">
                                            <p:txEl>
                                              <p:pRg st="7" end="7"/>
                                            </p:txEl>
                                          </p:spTgt>
                                        </p:tgtEl>
                                        <p:attrNameLst>
                                          <p:attrName>style.visibility</p:attrName>
                                        </p:attrNameLst>
                                      </p:cBhvr>
                                      <p:to>
                                        <p:strVal val="visible"/>
                                      </p:to>
                                    </p:set>
                                    <p:animEffect transition="in" filter="wipe(down)">
                                      <p:cBhvr>
                                        <p:cTn id="189" dur="145">
                                          <p:stCondLst>
                                            <p:cond delay="0"/>
                                          </p:stCondLst>
                                        </p:cTn>
                                        <p:tgtEl>
                                          <p:spTgt spid="3">
                                            <p:txEl>
                                              <p:pRg st="7" end="7"/>
                                            </p:txEl>
                                          </p:spTgt>
                                        </p:tgtEl>
                                      </p:cBhvr>
                                    </p:animEffect>
                                    <p:anim calcmode="lin" valueType="num">
                                      <p:cBhvr>
                                        <p:cTn id="190" dur="455"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91"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92"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93"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94"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95" dur="6">
                                          <p:stCondLst>
                                            <p:cond delay="162"/>
                                          </p:stCondLst>
                                        </p:cTn>
                                        <p:tgtEl>
                                          <p:spTgt spid="3">
                                            <p:txEl>
                                              <p:pRg st="7" end="7"/>
                                            </p:txEl>
                                          </p:spTgt>
                                        </p:tgtEl>
                                      </p:cBhvr>
                                      <p:to x="100000" y="60000"/>
                                    </p:animScale>
                                    <p:animScale>
                                      <p:cBhvr>
                                        <p:cTn id="196" dur="41" decel="50000">
                                          <p:stCondLst>
                                            <p:cond delay="169"/>
                                          </p:stCondLst>
                                        </p:cTn>
                                        <p:tgtEl>
                                          <p:spTgt spid="3">
                                            <p:txEl>
                                              <p:pRg st="7" end="7"/>
                                            </p:txEl>
                                          </p:spTgt>
                                        </p:tgtEl>
                                      </p:cBhvr>
                                      <p:to x="100000" y="100000"/>
                                    </p:animScale>
                                    <p:animScale>
                                      <p:cBhvr>
                                        <p:cTn id="197" dur="6">
                                          <p:stCondLst>
                                            <p:cond delay="328"/>
                                          </p:stCondLst>
                                        </p:cTn>
                                        <p:tgtEl>
                                          <p:spTgt spid="3">
                                            <p:txEl>
                                              <p:pRg st="7" end="7"/>
                                            </p:txEl>
                                          </p:spTgt>
                                        </p:tgtEl>
                                      </p:cBhvr>
                                      <p:to x="100000" y="80000"/>
                                    </p:animScale>
                                    <p:animScale>
                                      <p:cBhvr>
                                        <p:cTn id="198" dur="41" decel="50000">
                                          <p:stCondLst>
                                            <p:cond delay="334"/>
                                          </p:stCondLst>
                                        </p:cTn>
                                        <p:tgtEl>
                                          <p:spTgt spid="3">
                                            <p:txEl>
                                              <p:pRg st="7" end="7"/>
                                            </p:txEl>
                                          </p:spTgt>
                                        </p:tgtEl>
                                      </p:cBhvr>
                                      <p:to x="100000" y="100000"/>
                                    </p:animScale>
                                    <p:animScale>
                                      <p:cBhvr>
                                        <p:cTn id="199" dur="6">
                                          <p:stCondLst>
                                            <p:cond delay="410"/>
                                          </p:stCondLst>
                                        </p:cTn>
                                        <p:tgtEl>
                                          <p:spTgt spid="3">
                                            <p:txEl>
                                              <p:pRg st="7" end="7"/>
                                            </p:txEl>
                                          </p:spTgt>
                                        </p:tgtEl>
                                      </p:cBhvr>
                                      <p:to x="100000" y="90000"/>
                                    </p:animScale>
                                    <p:animScale>
                                      <p:cBhvr>
                                        <p:cTn id="200" dur="41" decel="50000">
                                          <p:stCondLst>
                                            <p:cond delay="417"/>
                                          </p:stCondLst>
                                        </p:cTn>
                                        <p:tgtEl>
                                          <p:spTgt spid="3">
                                            <p:txEl>
                                              <p:pRg st="7" end="7"/>
                                            </p:txEl>
                                          </p:spTgt>
                                        </p:tgtEl>
                                      </p:cBhvr>
                                      <p:to x="100000" y="100000"/>
                                    </p:animScale>
                                    <p:animScale>
                                      <p:cBhvr>
                                        <p:cTn id="201" dur="6">
                                          <p:stCondLst>
                                            <p:cond delay="452"/>
                                          </p:stCondLst>
                                        </p:cTn>
                                        <p:tgtEl>
                                          <p:spTgt spid="3">
                                            <p:txEl>
                                              <p:pRg st="7" end="7"/>
                                            </p:txEl>
                                          </p:spTgt>
                                        </p:tgtEl>
                                      </p:cBhvr>
                                      <p:to x="100000" y="95000"/>
                                    </p:animScale>
                                    <p:animScale>
                                      <p:cBhvr>
                                        <p:cTn id="202" dur="41" decel="50000">
                                          <p:stCondLst>
                                            <p:cond delay="458"/>
                                          </p:stCondLst>
                                        </p:cTn>
                                        <p:tgtEl>
                                          <p:spTgt spid="3">
                                            <p:txEl>
                                              <p:pRg st="7" end="7"/>
                                            </p:txEl>
                                          </p:spTgt>
                                        </p:tgtEl>
                                      </p:cBhvr>
                                      <p:to x="100000" y="100000"/>
                                    </p:animScale>
                                  </p:childTnLst>
                                </p:cTn>
                              </p:par>
                            </p:childTnLst>
                          </p:cTn>
                        </p:par>
                      </p:childTnLst>
                    </p:cTn>
                  </p:par>
                  <p:par>
                    <p:cTn id="203" fill="hold">
                      <p:stCondLst>
                        <p:cond delay="indefinite"/>
                      </p:stCondLst>
                      <p:childTnLst>
                        <p:par>
                          <p:cTn id="204" fill="hold">
                            <p:stCondLst>
                              <p:cond delay="0"/>
                            </p:stCondLst>
                            <p:childTnLst>
                              <p:par>
                                <p:cTn id="205" presetID="26" presetClass="entr" presetSubtype="0" fill="hold" grpId="0" nodeType="clickEffect">
                                  <p:stCondLst>
                                    <p:cond delay="0"/>
                                  </p:stCondLst>
                                  <p:childTnLst>
                                    <p:set>
                                      <p:cBhvr>
                                        <p:cTn id="206" dur="1" fill="hold">
                                          <p:stCondLst>
                                            <p:cond delay="0"/>
                                          </p:stCondLst>
                                        </p:cTn>
                                        <p:tgtEl>
                                          <p:spTgt spid="3">
                                            <p:txEl>
                                              <p:pRg st="8" end="8"/>
                                            </p:txEl>
                                          </p:spTgt>
                                        </p:tgtEl>
                                        <p:attrNameLst>
                                          <p:attrName>style.visibility</p:attrName>
                                        </p:attrNameLst>
                                      </p:cBhvr>
                                      <p:to>
                                        <p:strVal val="visible"/>
                                      </p:to>
                                    </p:set>
                                    <p:animEffect transition="in" filter="wipe(down)">
                                      <p:cBhvr>
                                        <p:cTn id="207" dur="145">
                                          <p:stCondLst>
                                            <p:cond delay="0"/>
                                          </p:stCondLst>
                                        </p:cTn>
                                        <p:tgtEl>
                                          <p:spTgt spid="3">
                                            <p:txEl>
                                              <p:pRg st="8" end="8"/>
                                            </p:txEl>
                                          </p:spTgt>
                                        </p:tgtEl>
                                      </p:cBhvr>
                                    </p:animEffect>
                                    <p:anim calcmode="lin" valueType="num">
                                      <p:cBhvr>
                                        <p:cTn id="208" dur="455"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209" dur="16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210" dur="166" tmFilter="0, 0; 0.125,0.2665; 0.25,0.4; 0.375,0.465; 0.5,0.5;  0.625,0.535; 0.75,0.6; 0.875,0.7335; 1,1">
                                          <p:stCondLst>
                                            <p:cond delay="16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211" dur="83" tmFilter="0, 0; 0.125,0.2665; 0.25,0.4; 0.375,0.465; 0.5,0.5;  0.625,0.535; 0.75,0.6; 0.875,0.7335; 1,1">
                                          <p:stCondLst>
                                            <p:cond delay="331"/>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212" dur="41" tmFilter="0, 0; 0.125,0.2665; 0.25,0.4; 0.375,0.465; 0.5,0.5;  0.625,0.535; 0.75,0.6; 0.875,0.7335; 1,1">
                                          <p:stCondLst>
                                            <p:cond delay="414"/>
                                          </p:stCondLst>
                                        </p:cTn>
                                        <p:tgtEl>
                                          <p:spTgt spid="3">
                                            <p:txEl>
                                              <p:pRg st="8" end="8"/>
                                            </p:txEl>
                                          </p:spTgt>
                                        </p:tgtEl>
                                        <p:attrNameLst>
                                          <p:attrName>ppt_y</p:attrName>
                                        </p:attrNameLst>
                                      </p:cBhvr>
                                      <p:tavLst>
                                        <p:tav tm="0" fmla="#ppt_y-sin(pi*$)/81">
                                          <p:val>
                                            <p:fltVal val="0"/>
                                          </p:val>
                                        </p:tav>
                                        <p:tav tm="100000">
                                          <p:val>
                                            <p:fltVal val="1"/>
                                          </p:val>
                                        </p:tav>
                                      </p:tavLst>
                                    </p:anim>
                                    <p:animScale>
                                      <p:cBhvr>
                                        <p:cTn id="213" dur="6">
                                          <p:stCondLst>
                                            <p:cond delay="162"/>
                                          </p:stCondLst>
                                        </p:cTn>
                                        <p:tgtEl>
                                          <p:spTgt spid="3">
                                            <p:txEl>
                                              <p:pRg st="8" end="8"/>
                                            </p:txEl>
                                          </p:spTgt>
                                        </p:tgtEl>
                                      </p:cBhvr>
                                      <p:to x="100000" y="60000"/>
                                    </p:animScale>
                                    <p:animScale>
                                      <p:cBhvr>
                                        <p:cTn id="214" dur="41" decel="50000">
                                          <p:stCondLst>
                                            <p:cond delay="169"/>
                                          </p:stCondLst>
                                        </p:cTn>
                                        <p:tgtEl>
                                          <p:spTgt spid="3">
                                            <p:txEl>
                                              <p:pRg st="8" end="8"/>
                                            </p:txEl>
                                          </p:spTgt>
                                        </p:tgtEl>
                                      </p:cBhvr>
                                      <p:to x="100000" y="100000"/>
                                    </p:animScale>
                                    <p:animScale>
                                      <p:cBhvr>
                                        <p:cTn id="215" dur="6">
                                          <p:stCondLst>
                                            <p:cond delay="328"/>
                                          </p:stCondLst>
                                        </p:cTn>
                                        <p:tgtEl>
                                          <p:spTgt spid="3">
                                            <p:txEl>
                                              <p:pRg st="8" end="8"/>
                                            </p:txEl>
                                          </p:spTgt>
                                        </p:tgtEl>
                                      </p:cBhvr>
                                      <p:to x="100000" y="80000"/>
                                    </p:animScale>
                                    <p:animScale>
                                      <p:cBhvr>
                                        <p:cTn id="216" dur="41" decel="50000">
                                          <p:stCondLst>
                                            <p:cond delay="334"/>
                                          </p:stCondLst>
                                        </p:cTn>
                                        <p:tgtEl>
                                          <p:spTgt spid="3">
                                            <p:txEl>
                                              <p:pRg st="8" end="8"/>
                                            </p:txEl>
                                          </p:spTgt>
                                        </p:tgtEl>
                                      </p:cBhvr>
                                      <p:to x="100000" y="100000"/>
                                    </p:animScale>
                                    <p:animScale>
                                      <p:cBhvr>
                                        <p:cTn id="217" dur="6">
                                          <p:stCondLst>
                                            <p:cond delay="410"/>
                                          </p:stCondLst>
                                        </p:cTn>
                                        <p:tgtEl>
                                          <p:spTgt spid="3">
                                            <p:txEl>
                                              <p:pRg st="8" end="8"/>
                                            </p:txEl>
                                          </p:spTgt>
                                        </p:tgtEl>
                                      </p:cBhvr>
                                      <p:to x="100000" y="90000"/>
                                    </p:animScale>
                                    <p:animScale>
                                      <p:cBhvr>
                                        <p:cTn id="218" dur="41" decel="50000">
                                          <p:stCondLst>
                                            <p:cond delay="417"/>
                                          </p:stCondLst>
                                        </p:cTn>
                                        <p:tgtEl>
                                          <p:spTgt spid="3">
                                            <p:txEl>
                                              <p:pRg st="8" end="8"/>
                                            </p:txEl>
                                          </p:spTgt>
                                        </p:tgtEl>
                                      </p:cBhvr>
                                      <p:to x="100000" y="100000"/>
                                    </p:animScale>
                                    <p:animScale>
                                      <p:cBhvr>
                                        <p:cTn id="219" dur="6">
                                          <p:stCondLst>
                                            <p:cond delay="452"/>
                                          </p:stCondLst>
                                        </p:cTn>
                                        <p:tgtEl>
                                          <p:spTgt spid="3">
                                            <p:txEl>
                                              <p:pRg st="8" end="8"/>
                                            </p:txEl>
                                          </p:spTgt>
                                        </p:tgtEl>
                                      </p:cBhvr>
                                      <p:to x="100000" y="95000"/>
                                    </p:animScale>
                                    <p:animScale>
                                      <p:cBhvr>
                                        <p:cTn id="220" dur="41" decel="50000">
                                          <p:stCondLst>
                                            <p:cond delay="458"/>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63" y="228600"/>
            <a:ext cx="7772400" cy="1143000"/>
          </a:xfrm>
        </p:spPr>
        <p:txBody>
          <a:bodyPr/>
          <a:lstStyle/>
          <a:p>
            <a:pPr>
              <a:defRPr/>
            </a:pPr>
            <a:r>
              <a:rPr lang="en-US" dirty="0" smtClean="0"/>
              <a:t>Capability Maturity </a:t>
            </a:r>
            <a:r>
              <a:rPr lang="en-US" dirty="0"/>
              <a:t>M</a:t>
            </a:r>
            <a:r>
              <a:rPr lang="en-US" dirty="0" smtClean="0"/>
              <a:t>odel</a:t>
            </a:r>
            <a:endParaRPr lang="en-US" dirty="0"/>
          </a:p>
        </p:txBody>
      </p:sp>
      <p:sp>
        <p:nvSpPr>
          <p:cNvPr id="3" name="Content Placeholder 2"/>
          <p:cNvSpPr>
            <a:spLocks noGrp="1"/>
          </p:cNvSpPr>
          <p:nvPr>
            <p:ph idx="1"/>
          </p:nvPr>
        </p:nvSpPr>
        <p:spPr>
          <a:xfrm>
            <a:off x="1079500" y="1828800"/>
            <a:ext cx="7904163" cy="5029200"/>
          </a:xfrm>
        </p:spPr>
        <p:txBody>
          <a:bodyPr/>
          <a:lstStyle/>
          <a:p>
            <a:pPr>
              <a:defRPr/>
            </a:pPr>
            <a:r>
              <a:rPr lang="en-US" dirty="0" smtClean="0"/>
              <a:t>At which level is the extensive training and instruction performed?</a:t>
            </a:r>
          </a:p>
          <a:p>
            <a:pPr lvl="1">
              <a:defRPr/>
            </a:pPr>
            <a:r>
              <a:rPr lang="en-US" dirty="0" smtClean="0">
                <a:solidFill>
                  <a:srgbClr val="FFC000"/>
                </a:solidFill>
              </a:rPr>
              <a:t>Level </a:t>
            </a:r>
            <a:r>
              <a:rPr lang="en-US" dirty="0">
                <a:solidFill>
                  <a:srgbClr val="FFC000"/>
                </a:solidFill>
              </a:rPr>
              <a:t>3 </a:t>
            </a:r>
            <a:r>
              <a:rPr lang="en-US" dirty="0" smtClean="0">
                <a:solidFill>
                  <a:srgbClr val="FFC000"/>
                </a:solidFill>
              </a:rPr>
              <a:t>— normally called the </a:t>
            </a:r>
            <a:r>
              <a:rPr lang="en-US" sz="3600" dirty="0" smtClean="0">
                <a:solidFill>
                  <a:srgbClr val="FF0000"/>
                </a:solidFill>
              </a:rPr>
              <a:t>defined</a:t>
            </a:r>
            <a:r>
              <a:rPr lang="en-US" dirty="0" smtClean="0">
                <a:solidFill>
                  <a:srgbClr val="FFC000"/>
                </a:solidFill>
              </a:rPr>
              <a:t> level</a:t>
            </a:r>
          </a:p>
          <a:p>
            <a:pPr>
              <a:defRPr/>
            </a:pPr>
            <a:r>
              <a:rPr lang="en-US" dirty="0" smtClean="0"/>
              <a:t>At which level do we measure time (schedule) and cost?</a:t>
            </a:r>
          </a:p>
          <a:p>
            <a:pPr lvl="1">
              <a:defRPr/>
            </a:pPr>
            <a:r>
              <a:rPr lang="en-US" dirty="0" smtClean="0">
                <a:solidFill>
                  <a:srgbClr val="FFC000"/>
                </a:solidFill>
              </a:rPr>
              <a:t>Level 2 — Managed</a:t>
            </a:r>
          </a:p>
          <a:p>
            <a:pPr>
              <a:defRPr/>
            </a:pPr>
            <a:r>
              <a:rPr lang="en-US" dirty="0" smtClean="0"/>
              <a:t>At which level do we measure productivity and quality?</a:t>
            </a:r>
          </a:p>
          <a:p>
            <a:pPr lvl="1">
              <a:defRPr/>
            </a:pPr>
            <a:r>
              <a:rPr lang="en-US" dirty="0" smtClean="0">
                <a:solidFill>
                  <a:srgbClr val="FFC000"/>
                </a:solidFill>
              </a:rPr>
              <a:t>Level 4 — Quantitatively Managed</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152400"/>
            <a:ext cx="7772400" cy="914400"/>
          </a:xfrm>
        </p:spPr>
        <p:txBody>
          <a:bodyPr/>
          <a:lstStyle/>
          <a:p>
            <a:pPr>
              <a:defRPr/>
            </a:pPr>
            <a:r>
              <a:rPr lang="en-US" altLang="en-US" dirty="0" smtClean="0"/>
              <a:t>Five Levels</a:t>
            </a:r>
          </a:p>
        </p:txBody>
      </p:sp>
      <p:graphicFrame>
        <p:nvGraphicFramePr>
          <p:cNvPr id="21508" name="Object 4"/>
          <p:cNvGraphicFramePr>
            <a:graphicFrameLocks noChangeAspect="1"/>
          </p:cNvGraphicFramePr>
          <p:nvPr>
            <p:extLst>
              <p:ext uri="{D42A27DB-BD31-4B8C-83A1-F6EECF244321}">
                <p14:modId xmlns:p14="http://schemas.microsoft.com/office/powerpoint/2010/main" val="3641388426"/>
              </p:ext>
            </p:extLst>
          </p:nvPr>
        </p:nvGraphicFramePr>
        <p:xfrm>
          <a:off x="1066800" y="1295400"/>
          <a:ext cx="7848600" cy="5289550"/>
        </p:xfrm>
        <a:graphic>
          <a:graphicData uri="http://schemas.openxmlformats.org/presentationml/2006/ole">
            <mc:AlternateContent xmlns:mc="http://schemas.openxmlformats.org/markup-compatibility/2006">
              <mc:Choice xmlns:v="urn:schemas-microsoft-com:vml" Requires="v">
                <p:oleObj spid="_x0000_s32780" name="Bitmap Image" r:id="rId4" imgW="3304762" imgH="2228571" progId="Paint.Picture">
                  <p:embed/>
                </p:oleObj>
              </mc:Choice>
              <mc:Fallback>
                <p:oleObj name="Bitmap Image" r:id="rId4" imgW="3304762" imgH="222857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7848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711200" y="596900"/>
            <a:ext cx="853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685800" indent="-22860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543050" indent="-171450">
              <a:spcBef>
                <a:spcPct val="20000"/>
              </a:spcBef>
              <a:buChar char="–"/>
              <a:defRPr kumimoji="1" sz="2000">
                <a:solidFill>
                  <a:schemeClr val="tx1"/>
                </a:solidFill>
                <a:latin typeface="Impact" panose="020B0806030902050204" pitchFamily="34" charset="0"/>
              </a:defRPr>
            </a:lvl4pPr>
            <a:lvl5pPr marL="2000250" indent="-171450">
              <a:spcBef>
                <a:spcPct val="20000"/>
              </a:spcBef>
              <a:buChar char="»"/>
              <a:defRPr kumimoji="1" sz="2000">
                <a:solidFill>
                  <a:schemeClr val="tx1"/>
                </a:solidFill>
                <a:latin typeface="Impact" panose="020B0806030902050204" pitchFamily="34" charset="0"/>
              </a:defRPr>
            </a:lvl5pPr>
            <a:lvl6pPr marL="2457450" indent="-17145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14650" indent="-17145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371850" indent="-17145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29050" indent="-17145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lnSpc>
                <a:spcPts val="3200"/>
              </a:lnSpc>
              <a:spcBef>
                <a:spcPct val="0"/>
              </a:spcBef>
              <a:buClrTx/>
              <a:buSzTx/>
              <a:buFontTx/>
              <a:buNone/>
            </a:pPr>
            <a:r>
              <a:rPr kumimoji="0" lang="en-US" altLang="en-US" sz="2800" b="1">
                <a:solidFill>
                  <a:schemeClr val="accent1"/>
                </a:solidFill>
                <a:latin typeface="Arial" panose="020B0604020202020204" pitchFamily="34" charset="0"/>
              </a:rPr>
              <a:t>CMMI Staged Representation - 5 Maturity Levels</a:t>
            </a:r>
          </a:p>
        </p:txBody>
      </p:sp>
      <p:sp>
        <p:nvSpPr>
          <p:cNvPr id="33796" name="Text Box 3"/>
          <p:cNvSpPr txBox="1">
            <a:spLocks noChangeArrowheads="1"/>
          </p:cNvSpPr>
          <p:nvPr/>
        </p:nvSpPr>
        <p:spPr bwMode="auto">
          <a:xfrm>
            <a:off x="4257675" y="1263650"/>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Level  5 </a:t>
            </a:r>
          </a:p>
        </p:txBody>
      </p:sp>
      <p:sp>
        <p:nvSpPr>
          <p:cNvPr id="33797" name="AutoShape 4"/>
          <p:cNvSpPr>
            <a:spLocks noChangeArrowheads="1"/>
          </p:cNvSpPr>
          <p:nvPr/>
        </p:nvSpPr>
        <p:spPr bwMode="auto">
          <a:xfrm>
            <a:off x="257175" y="5724525"/>
            <a:ext cx="1792288" cy="701675"/>
          </a:xfrm>
          <a:prstGeom prst="cube">
            <a:avLst>
              <a:gd name="adj" fmla="val 25000"/>
            </a:avLst>
          </a:prstGeom>
          <a:gradFill rotWithShape="0">
            <a:gsLst>
              <a:gs pos="0">
                <a:srgbClr val="5E1800"/>
              </a:gs>
              <a:gs pos="100000">
                <a:srgbClr val="CC33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en-US" sz="1600" b="1">
                <a:solidFill>
                  <a:schemeClr val="bg1"/>
                </a:solidFill>
                <a:latin typeface="Arial" panose="020B0604020202020204" pitchFamily="34" charset="0"/>
              </a:rPr>
              <a:t>Initial</a:t>
            </a:r>
            <a:r>
              <a:rPr kumimoji="0" lang="en-US" altLang="en-US" sz="1600" b="1">
                <a:latin typeface="Arial" panose="020B0604020202020204" pitchFamily="34" charset="0"/>
              </a:rPr>
              <a:t> </a:t>
            </a:r>
          </a:p>
        </p:txBody>
      </p:sp>
      <p:sp>
        <p:nvSpPr>
          <p:cNvPr id="33798" name="Text Box 5"/>
          <p:cNvSpPr txBox="1">
            <a:spLocks noChangeArrowheads="1"/>
          </p:cNvSpPr>
          <p:nvPr/>
        </p:nvSpPr>
        <p:spPr bwMode="auto">
          <a:xfrm>
            <a:off x="685800" y="5429250"/>
            <a:ext cx="104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Level  1  </a:t>
            </a:r>
          </a:p>
        </p:txBody>
      </p:sp>
      <p:sp>
        <p:nvSpPr>
          <p:cNvPr id="33799" name="Text Box 6"/>
          <p:cNvSpPr txBox="1">
            <a:spLocks noChangeArrowheads="1"/>
          </p:cNvSpPr>
          <p:nvPr/>
        </p:nvSpPr>
        <p:spPr bwMode="auto">
          <a:xfrm>
            <a:off x="2590800" y="6019800"/>
            <a:ext cx="617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Processes are unpredictable, poorly controlled, reactive.  </a:t>
            </a:r>
          </a:p>
        </p:txBody>
      </p:sp>
      <p:sp>
        <p:nvSpPr>
          <p:cNvPr id="33800" name="AutoShape 7"/>
          <p:cNvSpPr>
            <a:spLocks noChangeArrowheads="1"/>
          </p:cNvSpPr>
          <p:nvPr/>
        </p:nvSpPr>
        <p:spPr bwMode="auto">
          <a:xfrm>
            <a:off x="1117600" y="4672013"/>
            <a:ext cx="1792288" cy="701675"/>
          </a:xfrm>
          <a:prstGeom prst="cube">
            <a:avLst>
              <a:gd name="adj" fmla="val 25000"/>
            </a:avLst>
          </a:prstGeom>
          <a:gradFill rotWithShape="0">
            <a:gsLst>
              <a:gs pos="0">
                <a:srgbClr val="764700"/>
              </a:gs>
              <a:gs pos="100000">
                <a:srgbClr val="FF99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en-US" sz="1600" b="1">
                <a:solidFill>
                  <a:schemeClr val="bg1"/>
                </a:solidFill>
                <a:latin typeface="Arial" panose="020B0604020202020204" pitchFamily="34" charset="0"/>
              </a:rPr>
              <a:t>Managed</a:t>
            </a:r>
            <a:r>
              <a:rPr kumimoji="0" lang="en-US" altLang="en-US" sz="1600" b="1">
                <a:latin typeface="Arial" panose="020B0604020202020204" pitchFamily="34" charset="0"/>
              </a:rPr>
              <a:t> </a:t>
            </a:r>
          </a:p>
        </p:txBody>
      </p:sp>
      <p:sp>
        <p:nvSpPr>
          <p:cNvPr id="33801" name="Text Box 8"/>
          <p:cNvSpPr txBox="1">
            <a:spLocks noChangeArrowheads="1"/>
          </p:cNvSpPr>
          <p:nvPr/>
        </p:nvSpPr>
        <p:spPr bwMode="auto">
          <a:xfrm>
            <a:off x="1663700" y="4391025"/>
            <a:ext cx="1101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Level  2   </a:t>
            </a:r>
          </a:p>
        </p:txBody>
      </p:sp>
      <p:sp>
        <p:nvSpPr>
          <p:cNvPr id="33802" name="Text Box 9"/>
          <p:cNvSpPr txBox="1">
            <a:spLocks noChangeArrowheads="1"/>
          </p:cNvSpPr>
          <p:nvPr/>
        </p:nvSpPr>
        <p:spPr bwMode="auto">
          <a:xfrm>
            <a:off x="3352800" y="4876800"/>
            <a:ext cx="5400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dirty="0">
                <a:latin typeface="Arial" panose="020B0604020202020204" pitchFamily="34" charset="0"/>
              </a:rPr>
              <a:t>Processes are planned, documented, performed, monitored, and controlled at the </a:t>
            </a:r>
            <a:r>
              <a:rPr kumimoji="0" lang="en-US" altLang="en-US" sz="1600" b="1" dirty="0">
                <a:solidFill>
                  <a:schemeClr val="accent1"/>
                </a:solidFill>
                <a:latin typeface="Arial" panose="020B0604020202020204" pitchFamily="34" charset="0"/>
              </a:rPr>
              <a:t>project</a:t>
            </a:r>
            <a:r>
              <a:rPr kumimoji="0" lang="en-US" altLang="en-US" sz="1600" b="1" dirty="0">
                <a:latin typeface="Arial" panose="020B0604020202020204" pitchFamily="34" charset="0"/>
              </a:rPr>
              <a:t> level.  Often reactive.</a:t>
            </a:r>
          </a:p>
        </p:txBody>
      </p:sp>
      <p:sp>
        <p:nvSpPr>
          <p:cNvPr id="33803" name="AutoShape 10"/>
          <p:cNvSpPr>
            <a:spLocks noChangeArrowheads="1"/>
          </p:cNvSpPr>
          <p:nvPr/>
        </p:nvSpPr>
        <p:spPr bwMode="auto">
          <a:xfrm>
            <a:off x="1978025" y="3690938"/>
            <a:ext cx="1790700" cy="700087"/>
          </a:xfrm>
          <a:prstGeom prst="cube">
            <a:avLst>
              <a:gd name="adj" fmla="val 25000"/>
            </a:avLst>
          </a:prstGeom>
          <a:gradFill rotWithShape="0">
            <a:gsLst>
              <a:gs pos="0">
                <a:srgbClr val="470076"/>
              </a:gs>
              <a:gs pos="100000">
                <a:srgbClr val="9900FF"/>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en-US" sz="1600" b="1">
                <a:solidFill>
                  <a:schemeClr val="bg1"/>
                </a:solidFill>
                <a:latin typeface="Arial" panose="020B0604020202020204" pitchFamily="34" charset="0"/>
              </a:rPr>
              <a:t>Defined</a:t>
            </a:r>
          </a:p>
        </p:txBody>
      </p:sp>
      <p:sp>
        <p:nvSpPr>
          <p:cNvPr id="33804" name="Text Box 11"/>
          <p:cNvSpPr txBox="1">
            <a:spLocks noChangeArrowheads="1"/>
          </p:cNvSpPr>
          <p:nvPr/>
        </p:nvSpPr>
        <p:spPr bwMode="auto">
          <a:xfrm>
            <a:off x="2495550" y="339566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Level  3 </a:t>
            </a:r>
          </a:p>
        </p:txBody>
      </p:sp>
      <p:sp>
        <p:nvSpPr>
          <p:cNvPr id="33805" name="Text Box 12"/>
          <p:cNvSpPr txBox="1">
            <a:spLocks noChangeArrowheads="1"/>
          </p:cNvSpPr>
          <p:nvPr/>
        </p:nvSpPr>
        <p:spPr bwMode="auto">
          <a:xfrm>
            <a:off x="4572000" y="3581400"/>
            <a:ext cx="47783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Processes are well characterized and understood.  Processes, standards, procedures, tools, etc. are defined at the </a:t>
            </a:r>
            <a:r>
              <a:rPr kumimoji="0" lang="en-US" altLang="en-US" sz="1600" b="1">
                <a:solidFill>
                  <a:schemeClr val="accent1"/>
                </a:solidFill>
                <a:latin typeface="Arial" panose="020B0604020202020204" pitchFamily="34" charset="0"/>
              </a:rPr>
              <a:t>organizational (Organization X )</a:t>
            </a:r>
            <a:r>
              <a:rPr kumimoji="0" lang="en-US" altLang="en-US" sz="1600" b="1">
                <a:solidFill>
                  <a:srgbClr val="F42E00"/>
                </a:solidFill>
                <a:latin typeface="Arial" panose="020B0604020202020204" pitchFamily="34" charset="0"/>
              </a:rPr>
              <a:t> </a:t>
            </a:r>
            <a:r>
              <a:rPr kumimoji="0" lang="en-US" altLang="en-US" sz="1600" b="1">
                <a:latin typeface="Arial" panose="020B0604020202020204" pitchFamily="34" charset="0"/>
              </a:rPr>
              <a:t>level.  Proactive.</a:t>
            </a:r>
          </a:p>
        </p:txBody>
      </p:sp>
      <p:sp>
        <p:nvSpPr>
          <p:cNvPr id="33806" name="AutoShape 13"/>
          <p:cNvSpPr>
            <a:spLocks noChangeArrowheads="1"/>
          </p:cNvSpPr>
          <p:nvPr/>
        </p:nvSpPr>
        <p:spPr bwMode="auto">
          <a:xfrm>
            <a:off x="2909888" y="2566988"/>
            <a:ext cx="1790700" cy="701675"/>
          </a:xfrm>
          <a:prstGeom prst="cube">
            <a:avLst>
              <a:gd name="adj" fmla="val 25000"/>
            </a:avLst>
          </a:prstGeom>
          <a:gradFill rotWithShape="0">
            <a:gsLst>
              <a:gs pos="0">
                <a:srgbClr val="181847"/>
              </a:gs>
              <a:gs pos="100000">
                <a:srgbClr val="333399"/>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en-US" sz="1600" b="1">
                <a:solidFill>
                  <a:schemeClr val="bg1"/>
                </a:solidFill>
                <a:latin typeface="Arial" panose="020B0604020202020204" pitchFamily="34" charset="0"/>
              </a:rPr>
              <a:t>Quantitatively</a:t>
            </a:r>
            <a:r>
              <a:rPr kumimoji="0" lang="en-US" altLang="en-US" sz="1600" b="1">
                <a:latin typeface="Arial" panose="020B0604020202020204" pitchFamily="34" charset="0"/>
              </a:rPr>
              <a:t> </a:t>
            </a:r>
          </a:p>
          <a:p>
            <a:pPr algn="ctr" eaLnBrk="1" hangingPunct="1">
              <a:spcBef>
                <a:spcPct val="0"/>
              </a:spcBef>
              <a:buClrTx/>
              <a:buSzTx/>
              <a:buFontTx/>
              <a:buNone/>
            </a:pPr>
            <a:r>
              <a:rPr kumimoji="0" lang="en-US" altLang="en-US" sz="1600" b="1">
                <a:solidFill>
                  <a:schemeClr val="bg1"/>
                </a:solidFill>
                <a:latin typeface="Arial" panose="020B0604020202020204" pitchFamily="34" charset="0"/>
              </a:rPr>
              <a:t>Managed</a:t>
            </a:r>
            <a:r>
              <a:rPr kumimoji="0" lang="en-US" altLang="en-US" sz="1600" b="1">
                <a:latin typeface="Arial" panose="020B0604020202020204" pitchFamily="34" charset="0"/>
              </a:rPr>
              <a:t> </a:t>
            </a:r>
          </a:p>
        </p:txBody>
      </p:sp>
      <p:sp>
        <p:nvSpPr>
          <p:cNvPr id="33807" name="Text Box 14"/>
          <p:cNvSpPr txBox="1">
            <a:spLocks noChangeArrowheads="1"/>
          </p:cNvSpPr>
          <p:nvPr/>
        </p:nvSpPr>
        <p:spPr bwMode="auto">
          <a:xfrm>
            <a:off x="3462338" y="22717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Level  4 </a:t>
            </a:r>
          </a:p>
        </p:txBody>
      </p:sp>
      <p:sp>
        <p:nvSpPr>
          <p:cNvPr id="33808" name="Text Box 15"/>
          <p:cNvSpPr txBox="1">
            <a:spLocks noChangeArrowheads="1"/>
          </p:cNvSpPr>
          <p:nvPr/>
        </p:nvSpPr>
        <p:spPr bwMode="auto">
          <a:xfrm>
            <a:off x="5245100" y="2590800"/>
            <a:ext cx="3898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1600" b="1">
                <a:latin typeface="Arial" panose="020B0604020202020204" pitchFamily="34" charset="0"/>
              </a:rPr>
              <a:t>Processes are controlled using statistical and other quantitative techniques.</a:t>
            </a:r>
          </a:p>
        </p:txBody>
      </p:sp>
      <p:sp>
        <p:nvSpPr>
          <p:cNvPr id="33809" name="AutoShape 16"/>
          <p:cNvSpPr>
            <a:spLocks noChangeArrowheads="1"/>
          </p:cNvSpPr>
          <p:nvPr/>
        </p:nvSpPr>
        <p:spPr bwMode="auto">
          <a:xfrm>
            <a:off x="3768725" y="1600200"/>
            <a:ext cx="1792288" cy="701675"/>
          </a:xfrm>
          <a:prstGeom prst="cube">
            <a:avLst>
              <a:gd name="adj" fmla="val 25000"/>
            </a:avLst>
          </a:prstGeom>
          <a:gradFill rotWithShape="0">
            <a:gsLst>
              <a:gs pos="0">
                <a:srgbClr val="003B00"/>
              </a:gs>
              <a:gs pos="100000">
                <a:srgbClr val="008000"/>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lgn="ctr" eaLnBrk="1" hangingPunct="1">
              <a:spcBef>
                <a:spcPct val="0"/>
              </a:spcBef>
              <a:buClrTx/>
              <a:buSzTx/>
              <a:buFontTx/>
              <a:buNone/>
            </a:pPr>
            <a:r>
              <a:rPr kumimoji="0" lang="en-US" altLang="en-US" sz="1600" b="1">
                <a:solidFill>
                  <a:schemeClr val="bg1"/>
                </a:solidFill>
                <a:latin typeface="Arial" panose="020B0604020202020204" pitchFamily="34" charset="0"/>
              </a:rPr>
              <a:t>Optimizing</a:t>
            </a:r>
            <a:r>
              <a:rPr kumimoji="0" lang="en-US" altLang="en-US" sz="1600" b="1">
                <a:latin typeface="Arial" panose="020B0604020202020204" pitchFamily="34" charset="0"/>
              </a:rPr>
              <a:t> </a:t>
            </a:r>
          </a:p>
        </p:txBody>
      </p:sp>
      <p:sp>
        <p:nvSpPr>
          <p:cNvPr id="33810" name="AutoShape 17"/>
          <p:cNvSpPr>
            <a:spLocks noChangeArrowheads="1"/>
          </p:cNvSpPr>
          <p:nvPr/>
        </p:nvSpPr>
        <p:spPr bwMode="auto">
          <a:xfrm rot="2212552">
            <a:off x="2479675" y="5499100"/>
            <a:ext cx="285750" cy="492125"/>
          </a:xfrm>
          <a:prstGeom prst="upArrow">
            <a:avLst>
              <a:gd name="adj1" fmla="val 50000"/>
              <a:gd name="adj2" fmla="val 43056"/>
            </a:avLst>
          </a:prstGeom>
          <a:solidFill>
            <a:srgbClr val="999999"/>
          </a:solidFill>
          <a:ln w="9525">
            <a:solidFill>
              <a:srgbClr val="99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endParaRPr kumimoji="0" lang="en-US" altLang="en-US" sz="1200" b="1">
              <a:latin typeface="Arial" panose="020B0604020202020204" pitchFamily="34" charset="0"/>
            </a:endParaRPr>
          </a:p>
        </p:txBody>
      </p:sp>
      <p:sp>
        <p:nvSpPr>
          <p:cNvPr id="33811" name="AutoShape 18"/>
          <p:cNvSpPr>
            <a:spLocks noChangeArrowheads="1"/>
          </p:cNvSpPr>
          <p:nvPr/>
        </p:nvSpPr>
        <p:spPr bwMode="auto">
          <a:xfrm rot="2212552">
            <a:off x="3340100" y="4518025"/>
            <a:ext cx="285750" cy="490538"/>
          </a:xfrm>
          <a:prstGeom prst="upArrow">
            <a:avLst>
              <a:gd name="adj1" fmla="val 50000"/>
              <a:gd name="adj2" fmla="val 42917"/>
            </a:avLst>
          </a:prstGeom>
          <a:solidFill>
            <a:srgbClr val="9999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endParaRPr kumimoji="0" lang="en-US" altLang="en-US" sz="1200" b="1">
              <a:latin typeface="Arial" panose="020B0604020202020204" pitchFamily="34" charset="0"/>
            </a:endParaRPr>
          </a:p>
        </p:txBody>
      </p:sp>
      <p:sp>
        <p:nvSpPr>
          <p:cNvPr id="33812" name="AutoShape 19"/>
          <p:cNvSpPr>
            <a:spLocks noChangeArrowheads="1"/>
          </p:cNvSpPr>
          <p:nvPr/>
        </p:nvSpPr>
        <p:spPr bwMode="auto">
          <a:xfrm rot="2212552">
            <a:off x="4191000" y="3505200"/>
            <a:ext cx="285750" cy="490538"/>
          </a:xfrm>
          <a:prstGeom prst="upArrow">
            <a:avLst>
              <a:gd name="adj1" fmla="val 50000"/>
              <a:gd name="adj2" fmla="val 42917"/>
            </a:avLst>
          </a:prstGeom>
          <a:solidFill>
            <a:srgbClr val="9999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endParaRPr kumimoji="0" lang="en-US" altLang="en-US" sz="1200" b="1">
              <a:latin typeface="Arial" panose="020B0604020202020204" pitchFamily="34" charset="0"/>
            </a:endParaRPr>
          </a:p>
        </p:txBody>
      </p:sp>
      <p:sp>
        <p:nvSpPr>
          <p:cNvPr id="33813" name="AutoShape 20"/>
          <p:cNvSpPr>
            <a:spLocks noChangeArrowheads="1"/>
          </p:cNvSpPr>
          <p:nvPr/>
        </p:nvSpPr>
        <p:spPr bwMode="auto">
          <a:xfrm rot="2212552">
            <a:off x="5203825" y="2271713"/>
            <a:ext cx="285750" cy="492125"/>
          </a:xfrm>
          <a:prstGeom prst="upArrow">
            <a:avLst>
              <a:gd name="adj1" fmla="val 50000"/>
              <a:gd name="adj2" fmla="val 43056"/>
            </a:avLst>
          </a:prstGeom>
          <a:solidFill>
            <a:srgbClr val="9999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endParaRPr kumimoji="0" lang="en-US" altLang="en-US" sz="1200" b="1">
              <a:latin typeface="Arial" panose="020B0604020202020204" pitchFamily="34" charset="0"/>
            </a:endParaRPr>
          </a:p>
        </p:txBody>
      </p:sp>
      <p:sp>
        <p:nvSpPr>
          <p:cNvPr id="33814" name="Text Box 21"/>
          <p:cNvSpPr txBox="1">
            <a:spLocks noChangeArrowheads="1"/>
          </p:cNvSpPr>
          <p:nvPr/>
        </p:nvSpPr>
        <p:spPr bwMode="auto">
          <a:xfrm rot="-3063224">
            <a:off x="1251744" y="2855119"/>
            <a:ext cx="2090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0"/>
              </a:spcBef>
              <a:buClrTx/>
              <a:buSzTx/>
              <a:buFontTx/>
              <a:buNone/>
            </a:pPr>
            <a:r>
              <a:rPr kumimoji="0" lang="en-US" altLang="en-US" sz="2000" b="1" i="1">
                <a:latin typeface="Arial" panose="020B0604020202020204" pitchFamily="34" charset="0"/>
              </a:rPr>
              <a:t>Process Maturity</a:t>
            </a:r>
          </a:p>
        </p:txBody>
      </p:sp>
      <p:sp>
        <p:nvSpPr>
          <p:cNvPr id="33815" name="Rectangle 22"/>
          <p:cNvSpPr>
            <a:spLocks noChangeArrowheads="1"/>
          </p:cNvSpPr>
          <p:nvPr/>
        </p:nvSpPr>
        <p:spPr bwMode="auto">
          <a:xfrm>
            <a:off x="5715000" y="1219200"/>
            <a:ext cx="3200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eaLnBrk="1" hangingPunct="1">
              <a:spcBef>
                <a:spcPct val="50000"/>
              </a:spcBef>
              <a:buClrTx/>
              <a:buSzTx/>
              <a:buFontTx/>
              <a:buNone/>
            </a:pPr>
            <a:r>
              <a:rPr kumimoji="0" lang="en-US" altLang="en-US" sz="1600" b="1">
                <a:latin typeface="Arial" panose="020B0604020202020204" pitchFamily="34" charset="0"/>
              </a:rPr>
              <a:t>Process performance continually improved through incremental and innovative technological improvements. </a:t>
            </a:r>
          </a:p>
        </p:txBody>
      </p:sp>
      <p:sp>
        <p:nvSpPr>
          <p:cNvPr id="33816" name="Line 27"/>
          <p:cNvSpPr>
            <a:spLocks noChangeShapeType="1"/>
          </p:cNvSpPr>
          <p:nvPr/>
        </p:nvSpPr>
        <p:spPr bwMode="auto">
          <a:xfrm flipV="1">
            <a:off x="3019425" y="1524000"/>
            <a:ext cx="571500" cy="725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447800"/>
          </a:xfrm>
        </p:spPr>
        <p:txBody>
          <a:bodyPr/>
          <a:lstStyle/>
          <a:p>
            <a:pPr>
              <a:defRPr/>
            </a:pPr>
            <a:r>
              <a:rPr lang="en-US" dirty="0" smtClean="0"/>
              <a:t>How long does it take to go from one level to the next?</a:t>
            </a:r>
            <a:endParaRPr lang="en-US" dirty="0"/>
          </a:p>
        </p:txBody>
      </p:sp>
      <p:sp>
        <p:nvSpPr>
          <p:cNvPr id="3" name="Content Placeholder 2"/>
          <p:cNvSpPr>
            <a:spLocks noGrp="1"/>
          </p:cNvSpPr>
          <p:nvPr>
            <p:ph idx="1"/>
          </p:nvPr>
        </p:nvSpPr>
        <p:spPr/>
        <p:txBody>
          <a:bodyPr/>
          <a:lstStyle/>
          <a:p>
            <a:pPr>
              <a:defRPr/>
            </a:pPr>
            <a:r>
              <a:rPr lang="en-US" dirty="0" smtClean="0"/>
              <a:t>One year, normally</a:t>
            </a:r>
          </a:p>
          <a:p>
            <a:pPr>
              <a:defRPr/>
            </a:pPr>
            <a:r>
              <a:rPr lang="en-US" dirty="0" smtClean="0"/>
              <a:t>As determined by an external appraiser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mtClean="0"/>
              <a:t>Bring</a:t>
            </a:r>
          </a:p>
        </p:txBody>
      </p:sp>
      <p:sp>
        <p:nvSpPr>
          <p:cNvPr id="8195" name="Rectangle 3"/>
          <p:cNvSpPr>
            <a:spLocks noGrp="1" noChangeArrowheads="1"/>
          </p:cNvSpPr>
          <p:nvPr>
            <p:ph type="body" idx="1"/>
          </p:nvPr>
        </p:nvSpPr>
        <p:spPr/>
        <p:txBody>
          <a:bodyPr/>
          <a:lstStyle/>
          <a:p>
            <a:pPr>
              <a:defRPr/>
            </a:pPr>
            <a:r>
              <a:rPr lang="en-US" dirty="0" smtClean="0"/>
              <a:t>Pencils</a:t>
            </a:r>
          </a:p>
          <a:p>
            <a:pPr>
              <a:defRPr/>
            </a:pPr>
            <a:r>
              <a:rPr lang="en-US" dirty="0" smtClean="0"/>
              <a:t>Calculator</a:t>
            </a:r>
          </a:p>
          <a:p>
            <a:pPr>
              <a:defRPr/>
            </a:pPr>
            <a:r>
              <a:rPr lang="en-US" dirty="0" smtClean="0"/>
              <a:t>Orange </a:t>
            </a:r>
            <a:r>
              <a:rPr lang="en-US" dirty="0" err="1" smtClean="0"/>
              <a:t>Scantron</a:t>
            </a:r>
            <a:r>
              <a:rPr lang="en-US" dirty="0" smtClean="0"/>
              <a:t> sheet</a:t>
            </a:r>
          </a:p>
          <a:p>
            <a:pPr>
              <a:buFont typeface="Monotype Sorts" pitchFamily="2" charset="2"/>
              <a:buNone/>
              <a:defRPr/>
            </a:pPr>
            <a:endParaRPr lang="en-US"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1257300"/>
          </a:xfrm>
        </p:spPr>
        <p:txBody>
          <a:bodyPr/>
          <a:lstStyle/>
          <a:p>
            <a:pPr>
              <a:defRPr/>
            </a:pPr>
            <a:r>
              <a:rPr lang="en-US" dirty="0" smtClean="0"/>
              <a:t>How does maturity help with estimation?</a:t>
            </a:r>
            <a:endParaRPr lang="en-US" dirty="0"/>
          </a:p>
        </p:txBody>
      </p:sp>
      <p:sp>
        <p:nvSpPr>
          <p:cNvPr id="3" name="Content Placeholder 2"/>
          <p:cNvSpPr>
            <a:spLocks noGrp="1"/>
          </p:cNvSpPr>
          <p:nvPr>
            <p:ph idx="1"/>
          </p:nvPr>
        </p:nvSpPr>
        <p:spPr/>
        <p:txBody>
          <a:bodyPr/>
          <a:lstStyle/>
          <a:p>
            <a:pPr>
              <a:defRPr/>
            </a:pPr>
            <a:r>
              <a:rPr lang="en-US" dirty="0" smtClean="0">
                <a:solidFill>
                  <a:srgbClr val="FF0000"/>
                </a:solidFill>
              </a:rPr>
              <a:t>Estimates of cost and duration are determined in part by a history database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409700"/>
          </a:xfrm>
        </p:spPr>
        <p:txBody>
          <a:bodyPr/>
          <a:lstStyle/>
          <a:p>
            <a:pPr>
              <a:defRPr/>
            </a:pPr>
            <a:r>
              <a:rPr lang="en-US" dirty="0" smtClean="0"/>
              <a:t>How does maturity help with quality issues (defects)?</a:t>
            </a:r>
            <a:endParaRPr lang="en-US" dirty="0"/>
          </a:p>
        </p:txBody>
      </p:sp>
      <p:sp>
        <p:nvSpPr>
          <p:cNvPr id="3" name="Content Placeholder 2"/>
          <p:cNvSpPr>
            <a:spLocks noGrp="1"/>
          </p:cNvSpPr>
          <p:nvPr>
            <p:ph idx="1"/>
          </p:nvPr>
        </p:nvSpPr>
        <p:spPr>
          <a:xfrm>
            <a:off x="1016000" y="2133600"/>
            <a:ext cx="8001000" cy="4114800"/>
          </a:xfrm>
        </p:spPr>
        <p:txBody>
          <a:bodyPr/>
          <a:lstStyle/>
          <a:p>
            <a:pPr>
              <a:defRPr/>
            </a:pPr>
            <a:r>
              <a:rPr lang="en-US" dirty="0" smtClean="0"/>
              <a:t>A standardized, documented process is used</a:t>
            </a:r>
          </a:p>
          <a:p>
            <a:pPr>
              <a:defRPr/>
            </a:pPr>
            <a:r>
              <a:rPr lang="en-US" dirty="0" smtClean="0"/>
              <a:t>Defect (quality) databases and productivity databases are populated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457200"/>
            <a:ext cx="8229600" cy="1143000"/>
          </a:xfrm>
        </p:spPr>
        <p:txBody>
          <a:bodyPr/>
          <a:lstStyle/>
          <a:p>
            <a:pPr>
              <a:defRPr/>
            </a:pPr>
            <a:r>
              <a:rPr lang="en-US" dirty="0" smtClean="0"/>
              <a:t>How are processes improved, innovated with maturity concepts?</a:t>
            </a:r>
            <a:endParaRPr lang="en-US" dirty="0"/>
          </a:p>
        </p:txBody>
      </p:sp>
      <p:sp>
        <p:nvSpPr>
          <p:cNvPr id="3" name="Content Placeholder 2"/>
          <p:cNvSpPr>
            <a:spLocks noGrp="1"/>
          </p:cNvSpPr>
          <p:nvPr>
            <p:ph idx="1"/>
          </p:nvPr>
        </p:nvSpPr>
        <p:spPr>
          <a:xfrm>
            <a:off x="1193800" y="2133600"/>
            <a:ext cx="7772400" cy="4114800"/>
          </a:xfrm>
        </p:spPr>
        <p:txBody>
          <a:bodyPr/>
          <a:lstStyle/>
          <a:p>
            <a:pPr>
              <a:defRPr/>
            </a:pPr>
            <a:r>
              <a:rPr lang="en-US" dirty="0" smtClean="0"/>
              <a:t>The fifth and final phase of any maturity model is OPTIMIZING in which Deming’s PDCA wheel is used in conjunction with </a:t>
            </a:r>
            <a:r>
              <a:rPr lang="en-US" dirty="0" err="1" smtClean="0"/>
              <a:t>Senge’s</a:t>
            </a:r>
            <a:r>
              <a:rPr lang="en-US" dirty="0" smtClean="0"/>
              <a:t> learning concepts</a:t>
            </a:r>
            <a:endParaRPr lang="en-US" dirty="0"/>
          </a:p>
        </p:txBody>
      </p:sp>
      <p:sp>
        <p:nvSpPr>
          <p:cNvPr id="4" name="Rectangle 3"/>
          <p:cNvSpPr/>
          <p:nvPr/>
        </p:nvSpPr>
        <p:spPr>
          <a:xfrm>
            <a:off x="2436813" y="4953000"/>
            <a:ext cx="4570412" cy="923925"/>
          </a:xfrm>
          <a:prstGeom prst="rect">
            <a:avLst/>
          </a:prstGeom>
          <a:noFill/>
        </p:spPr>
        <p:txBody>
          <a:bodyPr wrap="none">
            <a:spAutoFit/>
          </a:bodyPr>
          <a:lstStyle/>
          <a:p>
            <a:pPr algn="ctr">
              <a:defRPr/>
            </a:pPr>
            <a:r>
              <a:rPr lang="en-US" sz="5400" b="1" dirty="0">
                <a:ln/>
                <a:solidFill>
                  <a:srgbClr val="FF0000"/>
                </a:solidFill>
                <a:effectLst>
                  <a:outerShdw blurRad="38100" dist="19050" dir="2700000" algn="tl" rotWithShape="0">
                    <a:schemeClr val="dk1">
                      <a:lumMod val="50000"/>
                      <a:alpha val="40000"/>
                    </a:schemeClr>
                  </a:outerShdw>
                </a:effectLst>
              </a:rPr>
              <a:t>Optimization!!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676400" y="457200"/>
            <a:ext cx="6229350" cy="746125"/>
          </a:xfrm>
        </p:spPr>
        <p:txBody>
          <a:bodyPr>
            <a:normAutofit fontScale="90000"/>
          </a:bodyPr>
          <a:lstStyle/>
          <a:p>
            <a:pPr algn="ctr">
              <a:defRPr/>
            </a:pPr>
            <a:r>
              <a:rPr lang="en-US" dirty="0" smtClean="0"/>
              <a:t>Product Life Cycles:  PMBOK</a:t>
            </a:r>
          </a:p>
        </p:txBody>
      </p:sp>
      <p:sp>
        <p:nvSpPr>
          <p:cNvPr id="29701" name="Rectangle 3"/>
          <p:cNvSpPr>
            <a:spLocks noGrp="1" noChangeArrowheads="1"/>
          </p:cNvSpPr>
          <p:nvPr>
            <p:ph idx="1"/>
          </p:nvPr>
        </p:nvSpPr>
        <p:spPr>
          <a:xfrm>
            <a:off x="914400" y="2057400"/>
            <a:ext cx="8142287" cy="4622800"/>
          </a:xfrm>
        </p:spPr>
        <p:txBody>
          <a:bodyPr>
            <a:normAutofit fontScale="62500" lnSpcReduction="20000"/>
          </a:bodyPr>
          <a:lstStyle/>
          <a:p>
            <a:pPr>
              <a:defRPr/>
            </a:pPr>
            <a:r>
              <a:rPr lang="en-US" sz="4300" dirty="0" smtClean="0">
                <a:effectLst/>
                <a:latin typeface="Agency FB" panose="020B0503020202020204" pitchFamily="34" charset="0"/>
              </a:rPr>
              <a:t>Products also have life cycles</a:t>
            </a:r>
          </a:p>
          <a:p>
            <a:pPr>
              <a:defRPr/>
            </a:pPr>
            <a:r>
              <a:rPr lang="en-US" sz="4300" dirty="0" smtClean="0">
                <a:effectLst/>
                <a:latin typeface="Agency FB" panose="020B0503020202020204" pitchFamily="34" charset="0"/>
              </a:rPr>
              <a:t>The </a:t>
            </a:r>
            <a:r>
              <a:rPr lang="en-US" sz="4300" b="1" dirty="0" smtClean="0">
                <a:effectLst/>
                <a:latin typeface="Agency FB" panose="020B0503020202020204" pitchFamily="34" charset="0"/>
              </a:rPr>
              <a:t>Systems Development Life Cycle (SDLC)</a:t>
            </a:r>
            <a:r>
              <a:rPr lang="en-US" sz="4300" dirty="0" smtClean="0">
                <a:effectLst/>
                <a:latin typeface="Agency FB" panose="020B0503020202020204" pitchFamily="34" charset="0"/>
              </a:rPr>
              <a:t> is a framework for describing the phases involved in developing and maintaining information systems</a:t>
            </a:r>
          </a:p>
          <a:p>
            <a:pPr>
              <a:defRPr/>
            </a:pPr>
            <a:r>
              <a:rPr lang="en-US" sz="4300" dirty="0" smtClean="0">
                <a:effectLst/>
                <a:latin typeface="Agency FB" panose="020B0503020202020204" pitchFamily="34" charset="0"/>
              </a:rPr>
              <a:t>Systems development projects can follow </a:t>
            </a:r>
          </a:p>
          <a:p>
            <a:pPr lvl="1">
              <a:defRPr/>
            </a:pPr>
            <a:r>
              <a:rPr lang="en-US" sz="4300" b="1" dirty="0">
                <a:solidFill>
                  <a:srgbClr val="FF0000"/>
                </a:solidFill>
                <a:effectLst/>
                <a:latin typeface="Agency FB" panose="020B0503020202020204" pitchFamily="34" charset="0"/>
              </a:rPr>
              <a:t>Predictive life cycle</a:t>
            </a:r>
            <a:r>
              <a:rPr lang="en-US" sz="4300" dirty="0" smtClean="0">
                <a:effectLst/>
                <a:latin typeface="Agency FB" panose="020B0503020202020204" pitchFamily="34" charset="0"/>
              </a:rPr>
              <a:t>: the scope of the project can be clearly articulated, is static and stable, and the schedule and cost can be predicted</a:t>
            </a:r>
          </a:p>
          <a:p>
            <a:pPr lvl="1">
              <a:defRPr/>
            </a:pPr>
            <a:r>
              <a:rPr lang="en-US" sz="4300" b="1" dirty="0">
                <a:solidFill>
                  <a:srgbClr val="FF0000"/>
                </a:solidFill>
                <a:effectLst/>
                <a:latin typeface="Agency FB" panose="020B0503020202020204" pitchFamily="34" charset="0"/>
              </a:rPr>
              <a:t>Adaptive Software Development (ASD)</a:t>
            </a:r>
            <a:r>
              <a:rPr lang="en-US" sz="4300" dirty="0">
                <a:solidFill>
                  <a:srgbClr val="FF0000"/>
                </a:solidFill>
                <a:effectLst/>
                <a:latin typeface="Agency FB" panose="020B0503020202020204" pitchFamily="34" charset="0"/>
              </a:rPr>
              <a:t> </a:t>
            </a:r>
            <a:r>
              <a:rPr lang="en-US" sz="4300" b="1" dirty="0">
                <a:solidFill>
                  <a:srgbClr val="FF0000"/>
                </a:solidFill>
                <a:effectLst/>
                <a:latin typeface="Agency FB" panose="020B0503020202020204" pitchFamily="34" charset="0"/>
              </a:rPr>
              <a:t>life cycle</a:t>
            </a:r>
            <a:r>
              <a:rPr lang="en-US" sz="4300" dirty="0" smtClean="0">
                <a:effectLst/>
                <a:latin typeface="Agency FB" panose="020B0503020202020204" pitchFamily="34" charset="0"/>
              </a:rPr>
              <a:t>: requirements cannot be clearly expressed, projects are mission driven and component based, using time-based cycles to meet target dates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01">
                                            <p:txEl>
                                              <p:pRg st="3" end="3"/>
                                            </p:txEl>
                                          </p:spTgt>
                                        </p:tgtEl>
                                        <p:attrNameLst>
                                          <p:attrName>style.visibility</p:attrName>
                                        </p:attrNameLst>
                                      </p:cBhvr>
                                      <p:to>
                                        <p:strVal val="visible"/>
                                      </p:to>
                                    </p:set>
                                    <p:animEffect transition="in" filter="barn(inVertical)">
                                      <p:cBhvr>
                                        <p:cTn id="7" dur="500"/>
                                        <p:tgtEl>
                                          <p:spTgt spid="2970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29701">
                                            <p:txEl>
                                              <p:pRg st="4" end="4"/>
                                            </p:txEl>
                                          </p:spTgt>
                                        </p:tgtEl>
                                        <p:attrNameLst>
                                          <p:attrName>style.visibility</p:attrName>
                                        </p:attrNameLst>
                                      </p:cBhvr>
                                      <p:to>
                                        <p:strVal val="visible"/>
                                      </p:to>
                                    </p:set>
                                    <p:animEffect transition="in" filter="barn(outVertical)">
                                      <p:cBhvr>
                                        <p:cTn id="12" dur="500"/>
                                        <p:tgtEl>
                                          <p:spTgt spid="297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07194"/>
            <a:ext cx="7331075" cy="808037"/>
          </a:xfrm>
        </p:spPr>
        <p:txBody>
          <a:bodyPr/>
          <a:lstStyle/>
          <a:p>
            <a:pPr algn="ctr">
              <a:defRPr/>
            </a:pPr>
            <a:r>
              <a:rPr lang="en-US" dirty="0" smtClean="0"/>
              <a:t>Predictive vs. Adaptive or Agile</a:t>
            </a:r>
            <a:endParaRPr lang="en-US" dirty="0"/>
          </a:p>
        </p:txBody>
      </p:sp>
      <p:sp>
        <p:nvSpPr>
          <p:cNvPr id="4" name="Text Placeholder 3"/>
          <p:cNvSpPr>
            <a:spLocks noGrp="1"/>
          </p:cNvSpPr>
          <p:nvPr>
            <p:ph type="body" idx="1"/>
          </p:nvPr>
        </p:nvSpPr>
        <p:spPr>
          <a:xfrm>
            <a:off x="1455738" y="1971674"/>
            <a:ext cx="3633787" cy="758825"/>
          </a:xfrm>
        </p:spPr>
        <p:txBody>
          <a:bodyPr/>
          <a:lstStyle/>
          <a:p>
            <a:pPr>
              <a:defRPr/>
            </a:pPr>
            <a:r>
              <a:rPr lang="en-US" sz="2700" dirty="0" smtClean="0">
                <a:latin typeface="Agency FB" panose="020B0503020202020204" pitchFamily="34" charset="0"/>
              </a:rPr>
              <a:t>Predictive</a:t>
            </a:r>
            <a:endParaRPr lang="en-US" sz="2700" dirty="0">
              <a:latin typeface="Agency FB" panose="020B0503020202020204" pitchFamily="34" charset="0"/>
            </a:endParaRPr>
          </a:p>
        </p:txBody>
      </p:sp>
      <p:sp>
        <p:nvSpPr>
          <p:cNvPr id="5" name="Content Placeholder 4"/>
          <p:cNvSpPr>
            <a:spLocks noGrp="1"/>
          </p:cNvSpPr>
          <p:nvPr>
            <p:ph sz="half" idx="2"/>
          </p:nvPr>
        </p:nvSpPr>
        <p:spPr>
          <a:xfrm>
            <a:off x="838200" y="2863850"/>
            <a:ext cx="4365625" cy="3511550"/>
          </a:xfrm>
        </p:spPr>
        <p:txBody>
          <a:bodyPr>
            <a:normAutofit fontScale="92500" lnSpcReduction="20000"/>
          </a:bodyPr>
          <a:lstStyle/>
          <a:p>
            <a:pPr>
              <a:defRPr/>
            </a:pPr>
            <a:r>
              <a:rPr lang="en-US" sz="2700" dirty="0" smtClean="0">
                <a:latin typeface="Agency FB" panose="020B0503020202020204" pitchFamily="34" charset="0"/>
              </a:rPr>
              <a:t>High discipline</a:t>
            </a:r>
          </a:p>
          <a:p>
            <a:pPr>
              <a:defRPr/>
            </a:pPr>
            <a:r>
              <a:rPr lang="en-US" sz="2700" dirty="0" smtClean="0">
                <a:latin typeface="Agency FB" panose="020B0503020202020204" pitchFamily="34" charset="0"/>
              </a:rPr>
              <a:t>High levels of documentation</a:t>
            </a:r>
          </a:p>
          <a:p>
            <a:pPr>
              <a:defRPr/>
            </a:pPr>
            <a:r>
              <a:rPr lang="en-US" sz="2700" dirty="0" smtClean="0">
                <a:latin typeface="Agency FB" panose="020B0503020202020204" pitchFamily="34" charset="0"/>
              </a:rPr>
              <a:t>Project durations and budgets are more predictable</a:t>
            </a:r>
          </a:p>
          <a:p>
            <a:pPr>
              <a:defRPr/>
            </a:pPr>
            <a:r>
              <a:rPr lang="en-US" sz="2700" dirty="0" smtClean="0">
                <a:latin typeface="Agency FB" panose="020B0503020202020204" pitchFamily="34" charset="0"/>
              </a:rPr>
              <a:t>Great for projects in which requirements are static and stable</a:t>
            </a:r>
          </a:p>
          <a:p>
            <a:pPr>
              <a:defRPr/>
            </a:pPr>
            <a:r>
              <a:rPr lang="en-US" sz="2700" dirty="0" smtClean="0">
                <a:latin typeface="Agency FB" panose="020B0503020202020204" pitchFamily="34" charset="0"/>
              </a:rPr>
              <a:t>Users first experience with the product is after it is entirely completed—usually months after project start</a:t>
            </a:r>
            <a:endParaRPr lang="en-US" sz="2700" dirty="0">
              <a:latin typeface="Agency FB" panose="020B0503020202020204" pitchFamily="34" charset="0"/>
            </a:endParaRPr>
          </a:p>
        </p:txBody>
      </p:sp>
      <p:sp>
        <p:nvSpPr>
          <p:cNvPr id="6" name="Text Placeholder 5"/>
          <p:cNvSpPr>
            <a:spLocks noGrp="1"/>
          </p:cNvSpPr>
          <p:nvPr>
            <p:ph type="body" sz="quarter" idx="3"/>
          </p:nvPr>
        </p:nvSpPr>
        <p:spPr>
          <a:xfrm>
            <a:off x="5507037" y="1973261"/>
            <a:ext cx="3636963" cy="755650"/>
          </a:xfrm>
        </p:spPr>
        <p:txBody>
          <a:bodyPr/>
          <a:lstStyle/>
          <a:p>
            <a:pPr>
              <a:defRPr/>
            </a:pPr>
            <a:r>
              <a:rPr lang="en-US" sz="2700" dirty="0" smtClean="0">
                <a:latin typeface="Agency FB" panose="020B0503020202020204" pitchFamily="34" charset="0"/>
              </a:rPr>
              <a:t>Adaptive</a:t>
            </a:r>
            <a:endParaRPr lang="en-US" sz="2700" dirty="0">
              <a:latin typeface="Agency FB" panose="020B0503020202020204" pitchFamily="34" charset="0"/>
            </a:endParaRPr>
          </a:p>
        </p:txBody>
      </p:sp>
      <p:sp>
        <p:nvSpPr>
          <p:cNvPr id="7" name="Content Placeholder 6"/>
          <p:cNvSpPr>
            <a:spLocks noGrp="1"/>
          </p:cNvSpPr>
          <p:nvPr>
            <p:ph sz="quarter" idx="4"/>
          </p:nvPr>
        </p:nvSpPr>
        <p:spPr>
          <a:xfrm>
            <a:off x="4752975" y="2860675"/>
            <a:ext cx="4365625" cy="3514725"/>
          </a:xfrm>
        </p:spPr>
        <p:txBody>
          <a:bodyPr>
            <a:normAutofit lnSpcReduction="10000"/>
          </a:bodyPr>
          <a:lstStyle/>
          <a:p>
            <a:pPr>
              <a:defRPr/>
            </a:pPr>
            <a:r>
              <a:rPr lang="en-US" sz="2700" dirty="0" smtClean="0">
                <a:latin typeface="Agency FB" panose="020B0503020202020204" pitchFamily="34" charset="0"/>
              </a:rPr>
              <a:t>Less dependence on discipline and documentation</a:t>
            </a:r>
          </a:p>
          <a:p>
            <a:pPr>
              <a:defRPr/>
            </a:pPr>
            <a:r>
              <a:rPr lang="en-US" sz="2700" dirty="0" smtClean="0">
                <a:latin typeface="Agency FB" panose="020B0503020202020204" pitchFamily="34" charset="0"/>
              </a:rPr>
              <a:t>Iterative, time-boxed development</a:t>
            </a:r>
          </a:p>
          <a:p>
            <a:pPr>
              <a:defRPr/>
            </a:pPr>
            <a:r>
              <a:rPr lang="en-US" sz="2700" dirty="0" smtClean="0">
                <a:latin typeface="Agency FB" panose="020B0503020202020204" pitchFamily="34" charset="0"/>
              </a:rPr>
              <a:t>Users receive the product incrementally, one piece at a time</a:t>
            </a:r>
          </a:p>
          <a:p>
            <a:pPr>
              <a:defRPr/>
            </a:pPr>
            <a:r>
              <a:rPr lang="en-US" sz="2700" dirty="0" smtClean="0">
                <a:latin typeface="Agency FB" panose="020B0503020202020204" pitchFamily="34" charset="0"/>
              </a:rPr>
              <a:t>User feedback is early and often</a:t>
            </a:r>
          </a:p>
          <a:p>
            <a:pPr>
              <a:defRPr/>
            </a:pPr>
            <a:r>
              <a:rPr lang="en-US" sz="2700" dirty="0" smtClean="0">
                <a:latin typeface="Agency FB" panose="020B0503020202020204" pitchFamily="34" charset="0"/>
              </a:rPr>
              <a:t>Works well when requirements are unknown or unstable</a:t>
            </a:r>
            <a:endParaRPr lang="en-US" sz="2700" dirty="0">
              <a:latin typeface="Agency FB" panose="020B0503020202020204" pitchFamily="34" charset="0"/>
            </a:endParaRPr>
          </a:p>
        </p:txBody>
      </p:sp>
      <p:sp>
        <p:nvSpPr>
          <p:cNvPr id="3" name="TextBox 2"/>
          <p:cNvSpPr txBox="1">
            <a:spLocks noChangeArrowheads="1"/>
          </p:cNvSpPr>
          <p:nvPr/>
        </p:nvSpPr>
        <p:spPr bwMode="auto">
          <a:xfrm>
            <a:off x="490538" y="3957638"/>
            <a:ext cx="4013200" cy="1108075"/>
          </a:xfrm>
          <a:prstGeom prst="rect">
            <a:avLst/>
          </a:prstGeom>
          <a:solidFill>
            <a:schemeClr val="accent1">
              <a:lumMod val="10000"/>
            </a:schemeClr>
          </a:solid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300" b="1" dirty="0">
                <a:solidFill>
                  <a:srgbClr val="FF0000"/>
                </a:solidFill>
              </a:rPr>
              <a:t>Static and stable requirements</a:t>
            </a:r>
          </a:p>
        </p:txBody>
      </p:sp>
      <p:sp>
        <p:nvSpPr>
          <p:cNvPr id="9" name="TextBox 8"/>
          <p:cNvSpPr txBox="1">
            <a:spLocks noChangeArrowheads="1"/>
          </p:cNvSpPr>
          <p:nvPr/>
        </p:nvSpPr>
        <p:spPr bwMode="auto">
          <a:xfrm>
            <a:off x="5064125" y="3773488"/>
            <a:ext cx="3619500" cy="1476375"/>
          </a:xfrm>
          <a:prstGeom prst="rect">
            <a:avLst/>
          </a:prstGeom>
          <a:solidFill>
            <a:schemeClr val="tx2">
              <a:lumMod val="10000"/>
            </a:schemeClr>
          </a:solid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000" b="1" dirty="0">
                <a:solidFill>
                  <a:srgbClr val="00B050"/>
                </a:solidFill>
              </a:rPr>
              <a:t>Unknown and unstable requirements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2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2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2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2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25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2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2" dur="2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3"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1676400" y="457200"/>
            <a:ext cx="6172200" cy="857250"/>
          </a:xfrm>
        </p:spPr>
        <p:txBody>
          <a:bodyPr>
            <a:normAutofit fontScale="90000"/>
          </a:bodyPr>
          <a:lstStyle/>
          <a:p>
            <a:pPr>
              <a:defRPr/>
            </a:pPr>
            <a:r>
              <a:rPr lang="en-US" dirty="0" smtClean="0"/>
              <a:t>Predictive Life Cycle Models</a:t>
            </a:r>
          </a:p>
        </p:txBody>
      </p:sp>
      <p:sp>
        <p:nvSpPr>
          <p:cNvPr id="30725" name="Rectangle 3"/>
          <p:cNvSpPr>
            <a:spLocks noGrp="1" noChangeArrowheads="1"/>
          </p:cNvSpPr>
          <p:nvPr>
            <p:ph idx="1"/>
          </p:nvPr>
        </p:nvSpPr>
        <p:spPr>
          <a:xfrm>
            <a:off x="1066800" y="2133600"/>
            <a:ext cx="7924800" cy="4211637"/>
          </a:xfrm>
        </p:spPr>
        <p:txBody>
          <a:bodyPr>
            <a:noAutofit/>
          </a:bodyPr>
          <a:lstStyle/>
          <a:p>
            <a:pPr>
              <a:lnSpc>
                <a:spcPct val="90000"/>
              </a:lnSpc>
              <a:defRPr/>
            </a:pPr>
            <a:r>
              <a:rPr lang="en-US" sz="2700" b="1" dirty="0">
                <a:solidFill>
                  <a:srgbClr val="FF0000"/>
                </a:solidFill>
                <a:effectLst/>
                <a:latin typeface="Agency FB" panose="020B0503020202020204" pitchFamily="34" charset="0"/>
              </a:rPr>
              <a:t>Waterfall model</a:t>
            </a:r>
            <a:r>
              <a:rPr lang="en-US" sz="2700" dirty="0">
                <a:effectLst/>
                <a:latin typeface="Agency FB" panose="020B0503020202020204" pitchFamily="34" charset="0"/>
              </a:rPr>
              <a:t>: has well-defined, linear stages of systems development and support</a:t>
            </a:r>
          </a:p>
          <a:p>
            <a:pPr>
              <a:lnSpc>
                <a:spcPct val="90000"/>
              </a:lnSpc>
              <a:defRPr/>
            </a:pPr>
            <a:r>
              <a:rPr lang="en-US" sz="2700" b="1" dirty="0">
                <a:solidFill>
                  <a:srgbClr val="FF0000"/>
                </a:solidFill>
                <a:effectLst/>
                <a:latin typeface="Agency FB" panose="020B0503020202020204" pitchFamily="34" charset="0"/>
              </a:rPr>
              <a:t>Spiral model</a:t>
            </a:r>
            <a:r>
              <a:rPr lang="en-US" sz="2700" dirty="0">
                <a:effectLst/>
                <a:latin typeface="Agency FB" panose="020B0503020202020204" pitchFamily="34" charset="0"/>
              </a:rPr>
              <a:t>: shows that software is developed using an iterative or spiral approach rather than a linear approach</a:t>
            </a:r>
          </a:p>
          <a:p>
            <a:pPr>
              <a:lnSpc>
                <a:spcPct val="90000"/>
              </a:lnSpc>
              <a:defRPr/>
            </a:pPr>
            <a:r>
              <a:rPr lang="en-US" sz="2700" b="1" dirty="0">
                <a:solidFill>
                  <a:srgbClr val="FF0000"/>
                </a:solidFill>
                <a:effectLst/>
                <a:latin typeface="Agency FB" panose="020B0503020202020204" pitchFamily="34" charset="0"/>
              </a:rPr>
              <a:t>Incremental build model</a:t>
            </a:r>
            <a:r>
              <a:rPr lang="en-US" sz="2700" dirty="0">
                <a:effectLst/>
                <a:latin typeface="Agency FB" panose="020B0503020202020204" pitchFamily="34" charset="0"/>
              </a:rPr>
              <a:t>: provides for progressive development of operational software</a:t>
            </a:r>
          </a:p>
          <a:p>
            <a:pPr>
              <a:lnSpc>
                <a:spcPct val="90000"/>
              </a:lnSpc>
              <a:defRPr/>
            </a:pPr>
            <a:r>
              <a:rPr lang="en-US" sz="2700" b="1" dirty="0">
                <a:solidFill>
                  <a:srgbClr val="FF0000"/>
                </a:solidFill>
                <a:effectLst/>
                <a:latin typeface="Agency FB" panose="020B0503020202020204" pitchFamily="34" charset="0"/>
              </a:rPr>
              <a:t>Prototyping model</a:t>
            </a:r>
            <a:r>
              <a:rPr lang="en-US" sz="2700" dirty="0">
                <a:effectLst/>
                <a:latin typeface="Agency FB" panose="020B0503020202020204" pitchFamily="34" charset="0"/>
              </a:rPr>
              <a:t>: used for developing prototypes to clarify user requirements</a:t>
            </a:r>
          </a:p>
          <a:p>
            <a:pPr>
              <a:lnSpc>
                <a:spcPct val="90000"/>
              </a:lnSpc>
              <a:defRPr/>
            </a:pPr>
            <a:r>
              <a:rPr lang="en-US" sz="2700" b="1" dirty="0">
                <a:solidFill>
                  <a:srgbClr val="FF0000"/>
                </a:solidFill>
                <a:effectLst/>
                <a:latin typeface="Agency FB" panose="020B0503020202020204" pitchFamily="34" charset="0"/>
              </a:rPr>
              <a:t>Rapid Application Development (RAD) model</a:t>
            </a:r>
            <a:r>
              <a:rPr lang="en-US" sz="2700" dirty="0">
                <a:effectLst/>
                <a:latin typeface="Agency FB" panose="020B0503020202020204" pitchFamily="34" charset="0"/>
              </a:rPr>
              <a:t>:  used to produce systems quickly without sacrificing quality using time-boxes</a:t>
            </a:r>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33400"/>
            <a:ext cx="8153400" cy="779463"/>
          </a:xfrm>
        </p:spPr>
        <p:txBody>
          <a:bodyPr>
            <a:normAutofit fontScale="90000"/>
          </a:bodyPr>
          <a:lstStyle/>
          <a:p>
            <a:pPr>
              <a:defRPr/>
            </a:pPr>
            <a:r>
              <a:rPr lang="en-US" dirty="0" smtClean="0"/>
              <a:t>Waterfall and Spiral Life Cycle Models</a:t>
            </a:r>
            <a:endParaRPr lang="en-US" dirty="0"/>
          </a:p>
        </p:txBody>
      </p:sp>
      <p:pic>
        <p:nvPicPr>
          <p:cNvPr id="45059" name="Picture 5"/>
          <p:cNvPicPr>
            <a:picLocks noChangeAspect="1"/>
          </p:cNvPicPr>
          <p:nvPr/>
        </p:nvPicPr>
        <p:blipFill>
          <a:blip r:embed="rId3">
            <a:extLst>
              <a:ext uri="{28A0092B-C50C-407E-A947-70E740481C1C}">
                <a14:useLocalDpi xmlns:a14="http://schemas.microsoft.com/office/drawing/2010/main" val="0"/>
              </a:ext>
            </a:extLst>
          </a:blip>
          <a:srcRect b="5807"/>
          <a:stretch>
            <a:fillRect/>
          </a:stretch>
        </p:blipFill>
        <p:spPr bwMode="auto">
          <a:xfrm>
            <a:off x="1153318" y="1552575"/>
            <a:ext cx="78279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3700" y="457200"/>
            <a:ext cx="6343650" cy="709612"/>
          </a:xfrm>
        </p:spPr>
        <p:txBody>
          <a:bodyPr>
            <a:normAutofit fontScale="90000"/>
          </a:bodyPr>
          <a:lstStyle/>
          <a:p>
            <a:pPr algn="ctr">
              <a:defRPr/>
            </a:pPr>
            <a:r>
              <a:rPr lang="en-US" dirty="0" smtClean="0"/>
              <a:t>Agile Software Development</a:t>
            </a:r>
            <a:endParaRPr lang="en-US" dirty="0"/>
          </a:p>
        </p:txBody>
      </p:sp>
      <p:sp>
        <p:nvSpPr>
          <p:cNvPr id="2" name="Content Placeholder 1"/>
          <p:cNvSpPr>
            <a:spLocks noGrp="1"/>
          </p:cNvSpPr>
          <p:nvPr>
            <p:ph idx="1"/>
          </p:nvPr>
        </p:nvSpPr>
        <p:spPr>
          <a:xfrm>
            <a:off x="1122363" y="2286000"/>
            <a:ext cx="8021637" cy="3530600"/>
          </a:xfrm>
        </p:spPr>
        <p:txBody>
          <a:bodyPr>
            <a:normAutofit/>
          </a:bodyPr>
          <a:lstStyle/>
          <a:p>
            <a:pPr>
              <a:defRPr/>
            </a:pPr>
            <a:r>
              <a:rPr lang="en-US" sz="2900" dirty="0" smtClean="0">
                <a:effectLst>
                  <a:outerShdw blurRad="38100" dist="38100" dir="2700000" algn="tl">
                    <a:srgbClr val="000000">
                      <a:alpha val="43137"/>
                    </a:srgbClr>
                  </a:outerShdw>
                </a:effectLst>
                <a:latin typeface="Agency FB" panose="020B0503020202020204" pitchFamily="34" charset="0"/>
              </a:rPr>
              <a:t>Is an </a:t>
            </a:r>
            <a:r>
              <a:rPr lang="en-US" sz="2900" b="1" dirty="0" smtClean="0">
                <a:solidFill>
                  <a:srgbClr val="FF0000"/>
                </a:solidFill>
                <a:effectLst>
                  <a:outerShdw blurRad="38100" dist="38100" dir="2700000" algn="tl">
                    <a:srgbClr val="000000">
                      <a:alpha val="43137"/>
                    </a:srgbClr>
                  </a:outerShdw>
                </a:effectLst>
                <a:latin typeface="Agency FB" panose="020B0503020202020204" pitchFamily="34" charset="0"/>
              </a:rPr>
              <a:t>Adaptive Lifecycle </a:t>
            </a:r>
            <a:r>
              <a:rPr lang="en-US" sz="2900" dirty="0" smtClean="0">
                <a:effectLst>
                  <a:outerShdw blurRad="38100" dist="38100" dir="2700000" algn="tl">
                    <a:srgbClr val="000000">
                      <a:alpha val="43137"/>
                    </a:srgbClr>
                  </a:outerShdw>
                </a:effectLst>
                <a:latin typeface="Agency FB" panose="020B0503020202020204" pitchFamily="34" charset="0"/>
              </a:rPr>
              <a:t>approach</a:t>
            </a:r>
          </a:p>
          <a:p>
            <a:pPr>
              <a:defRPr/>
            </a:pPr>
            <a:r>
              <a:rPr lang="en-US" sz="2900" dirty="0" smtClean="0">
                <a:effectLst>
                  <a:outerShdw blurRad="38100" dist="38100" dir="2700000" algn="tl">
                    <a:srgbClr val="000000">
                      <a:alpha val="43137"/>
                    </a:srgbClr>
                  </a:outerShdw>
                </a:effectLst>
                <a:latin typeface="Agency FB" panose="020B0503020202020204" pitchFamily="34" charset="0"/>
              </a:rPr>
              <a:t>Is a </a:t>
            </a:r>
            <a:r>
              <a:rPr lang="en-US" sz="2900" b="1" dirty="0" smtClean="0">
                <a:solidFill>
                  <a:srgbClr val="FF0000"/>
                </a:solidFill>
                <a:effectLst>
                  <a:outerShdw blurRad="38100" dist="38100" dir="2700000" algn="tl">
                    <a:srgbClr val="000000">
                      <a:alpha val="43137"/>
                    </a:srgbClr>
                  </a:outerShdw>
                </a:effectLst>
                <a:latin typeface="Agency FB" panose="020B0503020202020204" pitchFamily="34" charset="0"/>
              </a:rPr>
              <a:t>time-boxed</a:t>
            </a:r>
            <a:r>
              <a:rPr lang="en-US" sz="2900" dirty="0" smtClean="0">
                <a:effectLst>
                  <a:outerShdw blurRad="38100" dist="38100" dir="2700000" algn="tl">
                    <a:srgbClr val="000000">
                      <a:alpha val="43137"/>
                    </a:srgbClr>
                  </a:outerShdw>
                </a:effectLst>
                <a:latin typeface="Agency FB" panose="020B0503020202020204" pitchFamily="34" charset="0"/>
              </a:rPr>
              <a:t> approach, usually</a:t>
            </a:r>
          </a:p>
          <a:p>
            <a:pPr>
              <a:defRPr/>
            </a:pPr>
            <a:r>
              <a:rPr lang="en-US" sz="2900" dirty="0" smtClean="0">
                <a:effectLst>
                  <a:outerShdw blurRad="38100" dist="38100" dir="2700000" algn="tl">
                    <a:srgbClr val="000000">
                      <a:alpha val="43137"/>
                    </a:srgbClr>
                  </a:outerShdw>
                </a:effectLst>
                <a:latin typeface="Agency FB" panose="020B0503020202020204" pitchFamily="34" charset="0"/>
              </a:rPr>
              <a:t>Agile software development has become popular to describe new approaches that focus on </a:t>
            </a:r>
            <a:r>
              <a:rPr lang="en-US" sz="2900" dirty="0" smtClean="0">
                <a:solidFill>
                  <a:srgbClr val="FF0000"/>
                </a:solidFill>
                <a:effectLst>
                  <a:outerShdw blurRad="38100" dist="38100" dir="2700000" algn="tl">
                    <a:srgbClr val="000000">
                      <a:alpha val="43137"/>
                    </a:srgbClr>
                  </a:outerShdw>
                </a:effectLst>
                <a:latin typeface="Agency FB" panose="020B0503020202020204" pitchFamily="34" charset="0"/>
              </a:rPr>
              <a:t>close collaboration between programming teams and business experts</a:t>
            </a:r>
          </a:p>
          <a:p>
            <a:pPr>
              <a:defRPr/>
            </a:pPr>
            <a:r>
              <a:rPr lang="en-US" sz="2900" dirty="0" smtClean="0">
                <a:effectLst>
                  <a:outerShdw blurRad="38100" dist="38100" dir="2700000" algn="tl">
                    <a:srgbClr val="000000">
                      <a:alpha val="43137"/>
                    </a:srgbClr>
                  </a:outerShdw>
                </a:effectLst>
                <a:latin typeface="Agency FB" panose="020B0503020202020204" pitchFamily="34" charset="0"/>
              </a:rPr>
              <a:t>Includes </a:t>
            </a:r>
            <a:r>
              <a:rPr lang="en-US" sz="2900" dirty="0" smtClean="0">
                <a:solidFill>
                  <a:srgbClr val="FF0000"/>
                </a:solidFill>
                <a:effectLst>
                  <a:outerShdw blurRad="38100" dist="38100" dir="2700000" algn="tl">
                    <a:srgbClr val="000000">
                      <a:alpha val="43137"/>
                    </a:srgbClr>
                  </a:outerShdw>
                </a:effectLst>
                <a:latin typeface="Agency FB" panose="020B0503020202020204" pitchFamily="34" charset="0"/>
              </a:rPr>
              <a:t>Scrum, Extreme programming and RUP</a:t>
            </a:r>
            <a:endParaRPr lang="en-US" sz="2900" dirty="0" smtClean="0">
              <a:effectLst>
                <a:outerShdw blurRad="38100" dist="38100" dir="2700000" algn="tl">
                  <a:srgbClr val="000000">
                    <a:alpha val="43137"/>
                  </a:srgbClr>
                </a:outerShdw>
              </a:effectLst>
              <a:latin typeface="Agency FB" panose="020B0503020202020204" pitchFamily="34" charset="0"/>
            </a:endParaRPr>
          </a:p>
          <a:p>
            <a:pPr>
              <a:defRPr/>
            </a:pPr>
            <a:endParaRPr lang="en-US" dirty="0"/>
          </a:p>
        </p:txBody>
      </p:sp>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FFC"/>
            </a:gs>
            <a:gs pos="30000">
              <a:srgbClr val="FAFFFC"/>
            </a:gs>
            <a:gs pos="74001">
              <a:srgbClr val="D1FFE8"/>
            </a:gs>
            <a:gs pos="83000">
              <a:srgbClr val="D1FFE8"/>
            </a:gs>
            <a:gs pos="100000">
              <a:srgbClr val="E0FFF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0213" y="533400"/>
            <a:ext cx="6345237" cy="711200"/>
          </a:xfrm>
        </p:spPr>
        <p:txBody>
          <a:bodyPr/>
          <a:lstStyle/>
          <a:p>
            <a:pPr algn="ctr">
              <a:defRPr/>
            </a:pPr>
            <a:r>
              <a:rPr lang="en-US" dirty="0" smtClean="0">
                <a:solidFill>
                  <a:schemeClr val="accent1">
                    <a:lumMod val="10000"/>
                  </a:schemeClr>
                </a:solidFill>
                <a:effectLst/>
              </a:rPr>
              <a:t>Agile Manifesto</a:t>
            </a:r>
            <a:endParaRPr lang="en-US" dirty="0">
              <a:solidFill>
                <a:schemeClr val="accent1">
                  <a:lumMod val="10000"/>
                </a:schemeClr>
              </a:solidFill>
              <a:effectLst/>
            </a:endParaRPr>
          </a:p>
        </p:txBody>
      </p:sp>
      <p:sp>
        <p:nvSpPr>
          <p:cNvPr id="3" name="Content Placeholder 2"/>
          <p:cNvSpPr>
            <a:spLocks noGrp="1"/>
          </p:cNvSpPr>
          <p:nvPr>
            <p:ph idx="1"/>
          </p:nvPr>
        </p:nvSpPr>
        <p:spPr>
          <a:xfrm>
            <a:off x="993775" y="2260600"/>
            <a:ext cx="8004175" cy="4216400"/>
          </a:xfrm>
          <a:solidFill>
            <a:schemeClr val="bg2">
              <a:lumMod val="10000"/>
              <a:lumOff val="90000"/>
            </a:schemeClr>
          </a:solidFill>
        </p:spPr>
        <p:txBody>
          <a:bodyPr>
            <a:normAutofit fontScale="92500" lnSpcReduction="10000"/>
          </a:bodyPr>
          <a:lstStyle/>
          <a:p>
            <a:pPr>
              <a:buClr>
                <a:srgbClr val="002060"/>
              </a:buClr>
              <a:defRPr/>
            </a:pPr>
            <a:r>
              <a:rPr lang="en-US" sz="2500" b="1" dirty="0">
                <a:solidFill>
                  <a:schemeClr val="accent2">
                    <a:lumMod val="75000"/>
                  </a:schemeClr>
                </a:solidFill>
                <a:effectLst/>
                <a:latin typeface="Arial Narrow" panose="020B0606020202030204" pitchFamily="34" charset="0"/>
              </a:rPr>
              <a:t>We are uncovering better ways of </a:t>
            </a:r>
            <a:r>
              <a:rPr lang="en-US" sz="2500" b="1" dirty="0" smtClean="0">
                <a:solidFill>
                  <a:schemeClr val="accent2">
                    <a:lumMod val="75000"/>
                  </a:schemeClr>
                </a:solidFill>
                <a:effectLst/>
                <a:latin typeface="Arial Narrow" panose="020B0606020202030204" pitchFamily="34" charset="0"/>
              </a:rPr>
              <a:t>developing software </a:t>
            </a:r>
            <a:r>
              <a:rPr lang="en-US" sz="2500" b="1" dirty="0">
                <a:solidFill>
                  <a:schemeClr val="accent2">
                    <a:lumMod val="75000"/>
                  </a:schemeClr>
                </a:solidFill>
                <a:effectLst/>
                <a:latin typeface="Arial Narrow" panose="020B0606020202030204" pitchFamily="34" charset="0"/>
              </a:rPr>
              <a:t>by doing it and helping others do </a:t>
            </a:r>
            <a:r>
              <a:rPr lang="en-US" sz="2500" b="1" dirty="0" smtClean="0">
                <a:solidFill>
                  <a:schemeClr val="accent2">
                    <a:lumMod val="75000"/>
                  </a:schemeClr>
                </a:solidFill>
                <a:effectLst/>
                <a:latin typeface="Arial Narrow" panose="020B0606020202030204" pitchFamily="34" charset="0"/>
              </a:rPr>
              <a:t>it.  Through </a:t>
            </a:r>
            <a:r>
              <a:rPr lang="en-US" sz="2500" b="1" dirty="0">
                <a:solidFill>
                  <a:schemeClr val="accent2">
                    <a:lumMod val="75000"/>
                  </a:schemeClr>
                </a:solidFill>
                <a:effectLst/>
                <a:latin typeface="Arial Narrow" panose="020B0606020202030204" pitchFamily="34" charset="0"/>
              </a:rPr>
              <a:t>this work we have come to value</a:t>
            </a:r>
            <a:r>
              <a:rPr lang="en-US" sz="2500" b="1" dirty="0">
                <a:solidFill>
                  <a:srgbClr val="FFC000"/>
                </a:solidFill>
                <a:effectLst/>
                <a:latin typeface="Arial Narrow" panose="020B0606020202030204" pitchFamily="34" charset="0"/>
              </a:rPr>
              <a:t>:</a:t>
            </a:r>
            <a:r>
              <a:rPr lang="en-US" sz="2500" dirty="0">
                <a:effectLst/>
                <a:latin typeface="Arial Narrow" panose="020B0606020202030204" pitchFamily="34" charset="0"/>
              </a:rPr>
              <a:t/>
            </a:r>
            <a:br>
              <a:rPr lang="en-US" sz="2500" dirty="0">
                <a:effectLst/>
                <a:latin typeface="Arial Narrow" panose="020B0606020202030204" pitchFamily="34" charset="0"/>
              </a:rPr>
            </a:br>
            <a:endParaRPr lang="en-US" sz="2500" dirty="0">
              <a:effectLst/>
              <a:latin typeface="Arial Narrow" panose="020B0606020202030204" pitchFamily="34" charset="0"/>
            </a:endParaRPr>
          </a:p>
          <a:p>
            <a:pPr>
              <a:buClr>
                <a:srgbClr val="002060"/>
              </a:buClr>
              <a:defRPr/>
            </a:pPr>
            <a:r>
              <a:rPr lang="en-US" sz="2500" b="1" dirty="0">
                <a:solidFill>
                  <a:srgbClr val="00B050"/>
                </a:solidFill>
                <a:effectLst/>
                <a:latin typeface="Arial Narrow" panose="020B0606020202030204" pitchFamily="34" charset="0"/>
              </a:rPr>
              <a:t>Individuals and interactions</a:t>
            </a:r>
            <a:r>
              <a:rPr lang="en-US" sz="2500" dirty="0">
                <a:solidFill>
                  <a:srgbClr val="FFC000"/>
                </a:solidFill>
                <a:effectLst/>
                <a:latin typeface="Arial Narrow" panose="020B0606020202030204" pitchFamily="34" charset="0"/>
              </a:rPr>
              <a:t> over </a:t>
            </a:r>
            <a:r>
              <a:rPr lang="en-US" sz="2500" dirty="0">
                <a:solidFill>
                  <a:srgbClr val="FF0000"/>
                </a:solidFill>
                <a:effectLst/>
                <a:latin typeface="Arial Narrow" panose="020B0606020202030204" pitchFamily="34" charset="0"/>
              </a:rPr>
              <a:t>processes and tools</a:t>
            </a:r>
          </a:p>
          <a:p>
            <a:pPr>
              <a:buClr>
                <a:srgbClr val="002060"/>
              </a:buClr>
              <a:defRPr/>
            </a:pPr>
            <a:r>
              <a:rPr lang="en-US" sz="2500" b="1" dirty="0">
                <a:solidFill>
                  <a:srgbClr val="00B050"/>
                </a:solidFill>
                <a:effectLst/>
                <a:latin typeface="Arial Narrow" panose="020B0606020202030204" pitchFamily="34" charset="0"/>
              </a:rPr>
              <a:t>Working software</a:t>
            </a:r>
            <a:r>
              <a:rPr lang="en-US" sz="2500" dirty="0">
                <a:effectLst/>
                <a:latin typeface="Arial Narrow" panose="020B0606020202030204" pitchFamily="34" charset="0"/>
              </a:rPr>
              <a:t> </a:t>
            </a:r>
            <a:r>
              <a:rPr lang="en-US" sz="2500" dirty="0">
                <a:solidFill>
                  <a:srgbClr val="FFC000"/>
                </a:solidFill>
                <a:effectLst/>
                <a:latin typeface="Arial Narrow" panose="020B0606020202030204" pitchFamily="34" charset="0"/>
              </a:rPr>
              <a:t>over</a:t>
            </a:r>
            <a:r>
              <a:rPr lang="en-US" sz="2500" dirty="0">
                <a:effectLst/>
                <a:latin typeface="Arial Narrow" panose="020B0606020202030204" pitchFamily="34" charset="0"/>
              </a:rPr>
              <a:t> </a:t>
            </a:r>
            <a:r>
              <a:rPr lang="en-US" sz="2500" dirty="0">
                <a:solidFill>
                  <a:srgbClr val="FF0000"/>
                </a:solidFill>
                <a:effectLst/>
                <a:latin typeface="Arial Narrow" panose="020B0606020202030204" pitchFamily="34" charset="0"/>
              </a:rPr>
              <a:t>comprehensive documentation</a:t>
            </a:r>
          </a:p>
          <a:p>
            <a:pPr>
              <a:buClr>
                <a:srgbClr val="002060"/>
              </a:buClr>
              <a:defRPr/>
            </a:pPr>
            <a:r>
              <a:rPr lang="en-US" sz="2500" b="1" dirty="0">
                <a:solidFill>
                  <a:srgbClr val="00B050"/>
                </a:solidFill>
                <a:effectLst/>
                <a:latin typeface="Arial Narrow" panose="020B0606020202030204" pitchFamily="34" charset="0"/>
              </a:rPr>
              <a:t>Customer collaboration</a:t>
            </a:r>
            <a:r>
              <a:rPr lang="en-US" sz="2500" dirty="0">
                <a:effectLst/>
                <a:latin typeface="Arial Narrow" panose="020B0606020202030204" pitchFamily="34" charset="0"/>
              </a:rPr>
              <a:t> </a:t>
            </a:r>
            <a:r>
              <a:rPr lang="en-US" sz="2500" dirty="0">
                <a:solidFill>
                  <a:srgbClr val="FFC000"/>
                </a:solidFill>
                <a:effectLst/>
                <a:latin typeface="Arial Narrow" panose="020B0606020202030204" pitchFamily="34" charset="0"/>
              </a:rPr>
              <a:t>over</a:t>
            </a:r>
            <a:r>
              <a:rPr lang="en-US" sz="2500" dirty="0">
                <a:effectLst/>
                <a:latin typeface="Arial Narrow" panose="020B0606020202030204" pitchFamily="34" charset="0"/>
              </a:rPr>
              <a:t> </a:t>
            </a:r>
            <a:r>
              <a:rPr lang="en-US" sz="2500" dirty="0">
                <a:solidFill>
                  <a:srgbClr val="FF0000"/>
                </a:solidFill>
                <a:effectLst/>
                <a:latin typeface="Arial Narrow" panose="020B0606020202030204" pitchFamily="34" charset="0"/>
              </a:rPr>
              <a:t>contract negotiation</a:t>
            </a:r>
          </a:p>
          <a:p>
            <a:pPr>
              <a:buClr>
                <a:srgbClr val="002060"/>
              </a:buClr>
              <a:defRPr/>
            </a:pPr>
            <a:r>
              <a:rPr lang="en-US" sz="2500" b="1" dirty="0">
                <a:solidFill>
                  <a:srgbClr val="00B050"/>
                </a:solidFill>
                <a:effectLst/>
                <a:latin typeface="Arial Narrow" panose="020B0606020202030204" pitchFamily="34" charset="0"/>
              </a:rPr>
              <a:t>Responding to change</a:t>
            </a:r>
            <a:r>
              <a:rPr lang="en-US" sz="2500" dirty="0">
                <a:effectLst/>
                <a:latin typeface="Arial Narrow" panose="020B0606020202030204" pitchFamily="34" charset="0"/>
              </a:rPr>
              <a:t> </a:t>
            </a:r>
            <a:r>
              <a:rPr lang="en-US" sz="2500" dirty="0">
                <a:solidFill>
                  <a:srgbClr val="FFC000"/>
                </a:solidFill>
                <a:effectLst/>
                <a:latin typeface="Arial Narrow" panose="020B0606020202030204" pitchFamily="34" charset="0"/>
              </a:rPr>
              <a:t>over</a:t>
            </a:r>
            <a:r>
              <a:rPr lang="en-US" sz="2500" dirty="0">
                <a:effectLst/>
                <a:latin typeface="Arial Narrow" panose="020B0606020202030204" pitchFamily="34" charset="0"/>
              </a:rPr>
              <a:t> </a:t>
            </a:r>
            <a:r>
              <a:rPr lang="en-US" sz="2500" dirty="0">
                <a:solidFill>
                  <a:srgbClr val="FF0000"/>
                </a:solidFill>
                <a:effectLst/>
                <a:latin typeface="Arial Narrow" panose="020B0606020202030204" pitchFamily="34" charset="0"/>
              </a:rPr>
              <a:t>following a plan</a:t>
            </a:r>
            <a:r>
              <a:rPr lang="en-US" sz="2500" dirty="0">
                <a:effectLst/>
                <a:latin typeface="Arial Narrow" panose="020B0606020202030204" pitchFamily="34" charset="0"/>
              </a:rPr>
              <a:t/>
            </a:r>
            <a:br>
              <a:rPr lang="en-US" sz="2500" dirty="0">
                <a:effectLst/>
                <a:latin typeface="Arial Narrow" panose="020B0606020202030204" pitchFamily="34" charset="0"/>
              </a:rPr>
            </a:br>
            <a:endParaRPr lang="en-US" sz="2500" dirty="0">
              <a:effectLst/>
              <a:latin typeface="Arial Narrow" panose="020B0606020202030204" pitchFamily="34" charset="0"/>
            </a:endParaRPr>
          </a:p>
          <a:p>
            <a:pPr>
              <a:buClr>
                <a:srgbClr val="002060"/>
              </a:buClr>
              <a:defRPr/>
            </a:pPr>
            <a:r>
              <a:rPr lang="en-US" sz="2500" b="1" dirty="0">
                <a:solidFill>
                  <a:schemeClr val="accent2">
                    <a:lumMod val="75000"/>
                  </a:schemeClr>
                </a:solidFill>
                <a:effectLst/>
                <a:latin typeface="Arial Narrow" panose="020B0606020202030204" pitchFamily="34" charset="0"/>
              </a:rPr>
              <a:t>That is, while there is value in the items </a:t>
            </a:r>
            <a:r>
              <a:rPr lang="en-US" sz="2500" b="1" dirty="0" smtClean="0">
                <a:solidFill>
                  <a:schemeClr val="accent2">
                    <a:lumMod val="75000"/>
                  </a:schemeClr>
                </a:solidFill>
                <a:effectLst/>
                <a:latin typeface="Arial Narrow" panose="020B0606020202030204" pitchFamily="34" charset="0"/>
              </a:rPr>
              <a:t>on the </a:t>
            </a:r>
            <a:r>
              <a:rPr lang="en-US" sz="2500" b="1" dirty="0">
                <a:solidFill>
                  <a:schemeClr val="accent2">
                    <a:lumMod val="75000"/>
                  </a:schemeClr>
                </a:solidFill>
                <a:effectLst/>
                <a:latin typeface="Arial Narrow" panose="020B0606020202030204" pitchFamily="34" charset="0"/>
              </a:rPr>
              <a:t>right, we value the items on the left more.</a:t>
            </a:r>
          </a:p>
          <a:p>
            <a:pPr>
              <a:defRPr/>
            </a:pPr>
            <a:endParaRPr lang="en-US" dirty="0"/>
          </a:p>
        </p:txBody>
      </p:sp>
      <p:sp>
        <p:nvSpPr>
          <p:cNvPr id="49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4F86F5-4BD6-4DB4-B146-1B40D2500454}" type="slidenum">
              <a:rPr lang="en-US" altLang="en-US" sz="1400" smtClean="0">
                <a:latin typeface="Arial Narrow" panose="020B0606020202030204" pitchFamily="34" charset="0"/>
              </a:rPr>
              <a:pPr/>
              <a:t>38</a:t>
            </a:fld>
            <a:endParaRPr lang="en-US" altLang="en-US" sz="1400" smtClean="0">
              <a:latin typeface="Arial Narrow" panose="020B060602020203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533400"/>
            <a:ext cx="6343650" cy="709612"/>
          </a:xfrm>
        </p:spPr>
        <p:txBody>
          <a:bodyPr/>
          <a:lstStyle/>
          <a:p>
            <a:pPr algn="ctr">
              <a:defRPr/>
            </a:pPr>
            <a:r>
              <a:rPr lang="en-US" dirty="0" smtClean="0"/>
              <a:t>Scrum</a:t>
            </a:r>
            <a:endParaRPr lang="en-US" dirty="0"/>
          </a:p>
        </p:txBody>
      </p:sp>
      <p:sp>
        <p:nvSpPr>
          <p:cNvPr id="2" name="Content Placeholder 1"/>
          <p:cNvSpPr>
            <a:spLocks noGrp="1"/>
          </p:cNvSpPr>
          <p:nvPr>
            <p:ph idx="1"/>
          </p:nvPr>
        </p:nvSpPr>
        <p:spPr>
          <a:xfrm>
            <a:off x="976313" y="2209800"/>
            <a:ext cx="8021637" cy="3938587"/>
          </a:xfrm>
        </p:spPr>
        <p:txBody>
          <a:bodyPr>
            <a:noAutofit/>
          </a:bodyPr>
          <a:lstStyle/>
          <a:p>
            <a:pPr>
              <a:defRPr/>
            </a:pPr>
            <a:r>
              <a:rPr lang="en-US" sz="2900" dirty="0">
                <a:latin typeface="Book Antiqua" panose="02040602050305030304" pitchFamily="18" charset="0"/>
              </a:rPr>
              <a:t>According to the Scrum Alliance, </a:t>
            </a:r>
            <a:r>
              <a:rPr lang="en-US" sz="2900" b="1" dirty="0">
                <a:solidFill>
                  <a:srgbClr val="FF0000"/>
                </a:solidFill>
                <a:latin typeface="Book Antiqua" panose="02040602050305030304" pitchFamily="18" charset="0"/>
              </a:rPr>
              <a:t>Scrum is the leading agile development method </a:t>
            </a:r>
            <a:r>
              <a:rPr lang="en-US" sz="2900" dirty="0">
                <a:latin typeface="Book Antiqua" panose="02040602050305030304" pitchFamily="18" charset="0"/>
              </a:rPr>
              <a:t>for completing projects with a complex, innovative scope of work.</a:t>
            </a:r>
          </a:p>
          <a:p>
            <a:pPr>
              <a:defRPr/>
            </a:pPr>
            <a:r>
              <a:rPr lang="en-US" sz="2900" dirty="0">
                <a:latin typeface="Book Antiqua" panose="02040602050305030304" pitchFamily="18" charset="0"/>
              </a:rPr>
              <a:t>The term was coined in 1986 in a Harvard Business Review study that compared high-performing, cross-functional teams to the scrum formation used by rugby teams.</a:t>
            </a: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38200" y="685800"/>
            <a:ext cx="8153400" cy="5943600"/>
          </a:xfrm>
          <a:prstGeom prst="rect">
            <a:avLst/>
          </a:prstGeom>
          <a:ln>
            <a:solidFill>
              <a:schemeClr val="tx1"/>
            </a:solidFill>
          </a:ln>
        </p:spPr>
      </p:pic>
      <p:sp>
        <p:nvSpPr>
          <p:cNvPr id="2" name="Rectangle 1"/>
          <p:cNvSpPr/>
          <p:nvPr/>
        </p:nvSpPr>
        <p:spPr>
          <a:xfrm>
            <a:off x="1066800" y="147935"/>
            <a:ext cx="2049985" cy="461665"/>
          </a:xfrm>
          <a:prstGeom prst="rect">
            <a:avLst/>
          </a:prstGeom>
        </p:spPr>
        <p:txBody>
          <a:bodyPr wrap="none">
            <a:spAutoFit/>
          </a:bodyPr>
          <a:lstStyle/>
          <a:p>
            <a:r>
              <a:rPr lang="en-US" b="1" u="sng" dirty="0" smtClean="0">
                <a:effectLst/>
                <a:latin typeface="Calibri" panose="020F0502020204030204" pitchFamily="34" charset="0"/>
                <a:ea typeface="Times New Roman" panose="02020603050405020304" pitchFamily="18" charset="0"/>
                <a:cs typeface="Times New Roman" panose="02020603050405020304" pitchFamily="18" charset="0"/>
              </a:rPr>
              <a:t>Problem 12-13</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6893" y="609600"/>
            <a:ext cx="6343650" cy="709613"/>
          </a:xfrm>
        </p:spPr>
        <p:txBody>
          <a:bodyPr/>
          <a:lstStyle/>
          <a:p>
            <a:pPr algn="ctr">
              <a:defRPr/>
            </a:pPr>
            <a:r>
              <a:rPr lang="en-US" dirty="0" smtClean="0"/>
              <a:t>Scrum Framework</a:t>
            </a:r>
            <a:endParaRPr lang="en-US" dirty="0"/>
          </a:p>
        </p:txBody>
      </p:sp>
      <p:pic>
        <p:nvPicPr>
          <p:cNvPr id="532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814863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7772400" cy="1371600"/>
          </a:xfrm>
        </p:spPr>
        <p:txBody>
          <a:bodyPr/>
          <a:lstStyle/>
          <a:p>
            <a:pPr>
              <a:defRPr/>
            </a:pPr>
            <a:r>
              <a:rPr lang="en-US" sz="4000" dirty="0" smtClean="0"/>
              <a:t>Activity </a:t>
            </a:r>
            <a:r>
              <a:rPr lang="en-US" sz="4000" dirty="0"/>
              <a:t>D</a:t>
            </a:r>
            <a:r>
              <a:rPr lang="en-US" sz="4000" dirty="0" smtClean="0"/>
              <a:t>efinition (Define Activities) is ___</a:t>
            </a:r>
          </a:p>
        </p:txBody>
      </p:sp>
      <p:sp>
        <p:nvSpPr>
          <p:cNvPr id="30723" name="Rectangle 3"/>
          <p:cNvSpPr>
            <a:spLocks noGrp="1" noChangeArrowheads="1"/>
          </p:cNvSpPr>
          <p:nvPr>
            <p:ph type="body" idx="1"/>
          </p:nvPr>
        </p:nvSpPr>
        <p:spPr>
          <a:xfrm>
            <a:off x="1219200" y="2209800"/>
            <a:ext cx="7772400" cy="4114800"/>
          </a:xfrm>
        </p:spPr>
        <p:txBody>
          <a:bodyPr/>
          <a:lstStyle/>
          <a:p>
            <a:pPr>
              <a:defRPr/>
            </a:pPr>
            <a:r>
              <a:rPr lang="en-US" dirty="0" smtClean="0"/>
              <a:t>a subproject</a:t>
            </a:r>
          </a:p>
          <a:p>
            <a:pPr>
              <a:defRPr/>
            </a:pPr>
            <a:r>
              <a:rPr lang="en-US" dirty="0" smtClean="0"/>
              <a:t>a process</a:t>
            </a:r>
          </a:p>
          <a:p>
            <a:pPr>
              <a:defRPr/>
            </a:pPr>
            <a:r>
              <a:rPr lang="en-US" dirty="0" smtClean="0"/>
              <a:t>a problem</a:t>
            </a:r>
          </a:p>
          <a:p>
            <a:pPr>
              <a:defRPr/>
            </a:pPr>
            <a:r>
              <a:rPr lang="en-US" dirty="0" smtClean="0"/>
              <a:t>a plan</a:t>
            </a:r>
          </a:p>
          <a:p>
            <a:pPr>
              <a:defRPr/>
            </a:pPr>
            <a:r>
              <a:rPr lang="en-US" sz="4800" dirty="0" smtClean="0"/>
              <a:t>WHICH???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0723">
                                            <p:txEl>
                                              <p:pRg st="1" end="1"/>
                                            </p:txEl>
                                          </p:spTgt>
                                        </p:tgtEl>
                                        <p:attrNameLst>
                                          <p:attrName>style.color</p:attrName>
                                        </p:attrNameLst>
                                      </p:cBhvr>
                                      <p:to>
                                        <a:schemeClr val="accent2"/>
                                      </p:to>
                                    </p:animClr>
                                    <p:animClr clrSpc="rgb" dir="cw">
                                      <p:cBhvr>
                                        <p:cTn id="7" dur="500" fill="hold"/>
                                        <p:tgtEl>
                                          <p:spTgt spid="30723">
                                            <p:txEl>
                                              <p:pRg st="1" end="1"/>
                                            </p:txEl>
                                          </p:spTgt>
                                        </p:tgtEl>
                                        <p:attrNameLst>
                                          <p:attrName>fillcolor</p:attrName>
                                        </p:attrNameLst>
                                      </p:cBhvr>
                                      <p:to>
                                        <a:schemeClr val="accent2"/>
                                      </p:to>
                                    </p:animClr>
                                    <p:set>
                                      <p:cBhvr>
                                        <p:cTn id="8" dur="500" fill="hold"/>
                                        <p:tgtEl>
                                          <p:spTgt spid="30723">
                                            <p:txEl>
                                              <p:pRg st="1" end="1"/>
                                            </p:txEl>
                                          </p:spTgt>
                                        </p:tgtEl>
                                        <p:attrNameLst>
                                          <p:attrName>fill.type</p:attrName>
                                        </p:attrNameLst>
                                      </p:cBhvr>
                                      <p:to>
                                        <p:strVal val="solid"/>
                                      </p:to>
                                    </p:set>
                                    <p:set>
                                      <p:cBhvr>
                                        <p:cTn id="9" dur="500" fill="hold"/>
                                        <p:tgtEl>
                                          <p:spTgt spid="3072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152400"/>
            <a:ext cx="7772400" cy="1409700"/>
          </a:xfrm>
        </p:spPr>
        <p:txBody>
          <a:bodyPr/>
          <a:lstStyle/>
          <a:p>
            <a:pPr>
              <a:defRPr/>
            </a:pPr>
            <a:r>
              <a:rPr lang="en-US" sz="4000" dirty="0" smtClean="0"/>
              <a:t>Activity Definition (Define Activities) is part of what knowledge area?</a:t>
            </a:r>
          </a:p>
        </p:txBody>
      </p:sp>
      <p:sp>
        <p:nvSpPr>
          <p:cNvPr id="32771" name="Rectangle 3"/>
          <p:cNvSpPr>
            <a:spLocks noGrp="1" noChangeArrowheads="1"/>
          </p:cNvSpPr>
          <p:nvPr>
            <p:ph type="body" idx="1"/>
          </p:nvPr>
        </p:nvSpPr>
        <p:spPr/>
        <p:txBody>
          <a:bodyPr/>
          <a:lstStyle/>
          <a:p>
            <a:pPr>
              <a:defRPr/>
            </a:pPr>
            <a:r>
              <a:rPr lang="en-US" dirty="0" smtClean="0"/>
              <a:t>Time management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9200" y="76200"/>
            <a:ext cx="7772400" cy="1485900"/>
          </a:xfrm>
        </p:spPr>
        <p:txBody>
          <a:bodyPr/>
          <a:lstStyle/>
          <a:p>
            <a:pPr>
              <a:defRPr/>
            </a:pPr>
            <a:r>
              <a:rPr lang="en-US" dirty="0" smtClean="0"/>
              <a:t>Project Scope Management Processes</a:t>
            </a:r>
          </a:p>
        </p:txBody>
      </p:sp>
      <p:sp>
        <p:nvSpPr>
          <p:cNvPr id="106499" name="Rectangle 3"/>
          <p:cNvSpPr>
            <a:spLocks noGrp="1" noChangeArrowheads="1"/>
          </p:cNvSpPr>
          <p:nvPr>
            <p:ph type="body" idx="1"/>
          </p:nvPr>
        </p:nvSpPr>
        <p:spPr>
          <a:xfrm>
            <a:off x="1600200" y="2286000"/>
            <a:ext cx="6019800" cy="3289300"/>
          </a:xfrm>
        </p:spPr>
        <p:txBody>
          <a:bodyPr/>
          <a:lstStyle/>
          <a:p>
            <a:pPr>
              <a:lnSpc>
                <a:spcPct val="90000"/>
              </a:lnSpc>
              <a:defRPr/>
            </a:pPr>
            <a:r>
              <a:rPr lang="en-US" dirty="0" smtClean="0">
                <a:solidFill>
                  <a:srgbClr val="990000"/>
                </a:solidFill>
              </a:rPr>
              <a:t>Plan Scope Management</a:t>
            </a:r>
          </a:p>
          <a:p>
            <a:pPr>
              <a:lnSpc>
                <a:spcPct val="90000"/>
              </a:lnSpc>
              <a:defRPr/>
            </a:pPr>
            <a:r>
              <a:rPr lang="en-US" dirty="0" smtClean="0">
                <a:solidFill>
                  <a:srgbClr val="FFC000"/>
                </a:solidFill>
              </a:rPr>
              <a:t>Collect Requirements</a:t>
            </a:r>
            <a:endParaRPr lang="en-US" dirty="0">
              <a:solidFill>
                <a:srgbClr val="FFC000"/>
              </a:solidFill>
            </a:endParaRPr>
          </a:p>
          <a:p>
            <a:pPr>
              <a:lnSpc>
                <a:spcPct val="90000"/>
              </a:lnSpc>
              <a:defRPr/>
            </a:pPr>
            <a:r>
              <a:rPr lang="en-US" dirty="0" smtClean="0"/>
              <a:t>Define Scope</a:t>
            </a:r>
          </a:p>
          <a:p>
            <a:pPr>
              <a:lnSpc>
                <a:spcPct val="90000"/>
              </a:lnSpc>
              <a:defRPr/>
            </a:pPr>
            <a:r>
              <a:rPr lang="en-US" dirty="0" smtClean="0">
                <a:solidFill>
                  <a:srgbClr val="CC3300"/>
                </a:solidFill>
              </a:rPr>
              <a:t>Create WBS</a:t>
            </a:r>
          </a:p>
          <a:p>
            <a:pPr>
              <a:lnSpc>
                <a:spcPct val="90000"/>
              </a:lnSpc>
              <a:defRPr/>
            </a:pPr>
            <a:r>
              <a:rPr lang="en-US" dirty="0" smtClean="0">
                <a:solidFill>
                  <a:schemeClr val="accent1">
                    <a:lumMod val="75000"/>
                  </a:schemeClr>
                </a:solidFill>
              </a:rPr>
              <a:t>Verify Scope</a:t>
            </a:r>
          </a:p>
          <a:p>
            <a:pPr>
              <a:lnSpc>
                <a:spcPct val="90000"/>
              </a:lnSpc>
              <a:defRPr/>
            </a:pPr>
            <a:r>
              <a:rPr lang="en-US" dirty="0" smtClean="0">
                <a:solidFill>
                  <a:srgbClr val="FF0000"/>
                </a:solidFill>
              </a:rPr>
              <a:t>Control Scope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fade">
                                      <p:cBhvr>
                                        <p:cTn id="12" dur="1000"/>
                                        <p:tgtEl>
                                          <p:spTgt spid="106499">
                                            <p:txEl>
                                              <p:pRg st="1" end="1"/>
                                            </p:txEl>
                                          </p:spTgt>
                                        </p:tgtEl>
                                      </p:cBhvr>
                                    </p:animEffect>
                                    <p:anim calcmode="lin" valueType="num">
                                      <p:cBhvr>
                                        <p:cTn id="13"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64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fade">
                                      <p:cBhvr>
                                        <p:cTn id="17" dur="1000"/>
                                        <p:tgtEl>
                                          <p:spTgt spid="106499">
                                            <p:txEl>
                                              <p:pRg st="2" end="2"/>
                                            </p:txEl>
                                          </p:spTgt>
                                        </p:tgtEl>
                                      </p:cBhvr>
                                    </p:animEffect>
                                    <p:anim calcmode="lin" valueType="num">
                                      <p:cBhvr>
                                        <p:cTn id="18"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64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fade">
                                      <p:cBhvr>
                                        <p:cTn id="22" dur="1000"/>
                                        <p:tgtEl>
                                          <p:spTgt spid="106499">
                                            <p:txEl>
                                              <p:pRg st="3" end="3"/>
                                            </p:txEl>
                                          </p:spTgt>
                                        </p:tgtEl>
                                      </p:cBhvr>
                                    </p:animEffect>
                                    <p:anim calcmode="lin" valueType="num">
                                      <p:cBhvr>
                                        <p:cTn id="23"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649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fade">
                                      <p:cBhvr>
                                        <p:cTn id="27" dur="1000"/>
                                        <p:tgtEl>
                                          <p:spTgt spid="106499">
                                            <p:txEl>
                                              <p:pRg st="4" end="4"/>
                                            </p:txEl>
                                          </p:spTgt>
                                        </p:tgtEl>
                                      </p:cBhvr>
                                    </p:animEffect>
                                    <p:anim calcmode="lin" valueType="num">
                                      <p:cBhvr>
                                        <p:cTn id="28"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649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6499">
                                            <p:txEl>
                                              <p:pRg st="5" end="5"/>
                                            </p:txEl>
                                          </p:spTgt>
                                        </p:tgtEl>
                                        <p:attrNameLst>
                                          <p:attrName>style.visibility</p:attrName>
                                        </p:attrNameLst>
                                      </p:cBhvr>
                                      <p:to>
                                        <p:strVal val="visible"/>
                                      </p:to>
                                    </p:set>
                                    <p:animEffect transition="in" filter="fade">
                                      <p:cBhvr>
                                        <p:cTn id="32" dur="1000"/>
                                        <p:tgtEl>
                                          <p:spTgt spid="106499">
                                            <p:txEl>
                                              <p:pRg st="5" end="5"/>
                                            </p:txEl>
                                          </p:spTgt>
                                        </p:tgtEl>
                                      </p:cBhvr>
                                    </p:animEffect>
                                    <p:anim calcmode="lin" valueType="num">
                                      <p:cBhvr>
                                        <p:cTn id="33"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64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219200" y="152400"/>
            <a:ext cx="7772400" cy="1409700"/>
          </a:xfrm>
        </p:spPr>
        <p:txBody>
          <a:bodyPr/>
          <a:lstStyle/>
          <a:p>
            <a:pPr>
              <a:defRPr/>
            </a:pPr>
            <a:r>
              <a:rPr lang="en-US" dirty="0" smtClean="0"/>
              <a:t>Project Time Management Processes</a:t>
            </a:r>
          </a:p>
        </p:txBody>
      </p:sp>
      <p:sp>
        <p:nvSpPr>
          <p:cNvPr id="107523" name="Rectangle 3"/>
          <p:cNvSpPr>
            <a:spLocks noGrp="1" noChangeArrowheads="1"/>
          </p:cNvSpPr>
          <p:nvPr>
            <p:ph type="body" idx="1"/>
          </p:nvPr>
        </p:nvSpPr>
        <p:spPr>
          <a:xfrm>
            <a:off x="1447800" y="2133600"/>
            <a:ext cx="7010400" cy="4114800"/>
          </a:xfrm>
        </p:spPr>
        <p:txBody>
          <a:bodyPr/>
          <a:lstStyle/>
          <a:p>
            <a:pPr>
              <a:defRPr/>
            </a:pPr>
            <a:r>
              <a:rPr lang="en-US" dirty="0" smtClean="0">
                <a:solidFill>
                  <a:srgbClr val="FFFF66"/>
                </a:solidFill>
              </a:rPr>
              <a:t>Plan Schedule Management</a:t>
            </a:r>
          </a:p>
          <a:p>
            <a:pPr>
              <a:defRPr/>
            </a:pPr>
            <a:r>
              <a:rPr lang="en-US" dirty="0" smtClean="0">
                <a:solidFill>
                  <a:srgbClr val="FFFF66"/>
                </a:solidFill>
              </a:rPr>
              <a:t>Define Activities</a:t>
            </a:r>
          </a:p>
          <a:p>
            <a:pPr>
              <a:defRPr/>
            </a:pPr>
            <a:r>
              <a:rPr lang="en-US" dirty="0" smtClean="0">
                <a:solidFill>
                  <a:srgbClr val="FF0000"/>
                </a:solidFill>
              </a:rPr>
              <a:t>Sequence Activities</a:t>
            </a:r>
          </a:p>
          <a:p>
            <a:pPr>
              <a:defRPr/>
            </a:pPr>
            <a:r>
              <a:rPr lang="en-US" dirty="0" smtClean="0"/>
              <a:t>Estimate Activity Resources</a:t>
            </a:r>
          </a:p>
          <a:p>
            <a:pPr>
              <a:defRPr/>
            </a:pPr>
            <a:r>
              <a:rPr lang="en-US" dirty="0" smtClean="0">
                <a:solidFill>
                  <a:schemeClr val="accent1">
                    <a:lumMod val="75000"/>
                  </a:schemeClr>
                </a:solidFill>
              </a:rPr>
              <a:t>Estimate Activity Durations</a:t>
            </a:r>
          </a:p>
          <a:p>
            <a:pPr>
              <a:defRPr/>
            </a:pPr>
            <a:r>
              <a:rPr lang="en-US" dirty="0" smtClean="0"/>
              <a:t>Develop Schedule</a:t>
            </a:r>
          </a:p>
          <a:p>
            <a:pPr>
              <a:defRPr/>
            </a:pPr>
            <a:r>
              <a:rPr lang="en-US" dirty="0" smtClean="0">
                <a:solidFill>
                  <a:srgbClr val="FF3300"/>
                </a:solidFill>
              </a:rPr>
              <a:t>Control Schedule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anim calcmode="lin" valueType="num">
                                      <p:cBhvr additive="base">
                                        <p:cTn id="11"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75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anim calcmode="lin" valueType="num">
                                      <p:cBhvr additive="base">
                                        <p:cTn id="15"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75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anim calcmode="lin" valueType="num">
                                      <p:cBhvr additive="base">
                                        <p:cTn id="23"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752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anim calcmode="lin" valueType="num">
                                      <p:cBhvr additive="base">
                                        <p:cTn id="27"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2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7523">
                                            <p:txEl>
                                              <p:pRg st="6" end="6"/>
                                            </p:txEl>
                                          </p:spTgt>
                                        </p:tgtEl>
                                        <p:attrNameLst>
                                          <p:attrName>style.visibility</p:attrName>
                                        </p:attrNameLst>
                                      </p:cBhvr>
                                      <p:to>
                                        <p:strVal val="visible"/>
                                      </p:to>
                                    </p:set>
                                    <p:anim calcmode="lin" valueType="num">
                                      <p:cBhvr additive="base">
                                        <p:cTn id="31"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19200" y="152400"/>
            <a:ext cx="7772400" cy="1409700"/>
          </a:xfrm>
        </p:spPr>
        <p:txBody>
          <a:bodyPr/>
          <a:lstStyle/>
          <a:p>
            <a:pPr>
              <a:defRPr/>
            </a:pPr>
            <a:r>
              <a:rPr lang="en-US" dirty="0" smtClean="0"/>
              <a:t>Project Cost Management Processes</a:t>
            </a:r>
          </a:p>
        </p:txBody>
      </p:sp>
      <p:sp>
        <p:nvSpPr>
          <p:cNvPr id="108547" name="Rectangle 3"/>
          <p:cNvSpPr>
            <a:spLocks noGrp="1" noChangeArrowheads="1"/>
          </p:cNvSpPr>
          <p:nvPr>
            <p:ph type="body" idx="1"/>
          </p:nvPr>
        </p:nvSpPr>
        <p:spPr>
          <a:xfrm>
            <a:off x="1524000" y="2209800"/>
            <a:ext cx="6477000" cy="4114800"/>
          </a:xfrm>
        </p:spPr>
        <p:txBody>
          <a:bodyPr/>
          <a:lstStyle/>
          <a:p>
            <a:pPr>
              <a:defRPr/>
            </a:pPr>
            <a:r>
              <a:rPr lang="en-US" dirty="0" smtClean="0">
                <a:solidFill>
                  <a:srgbClr val="FFC000"/>
                </a:solidFill>
              </a:rPr>
              <a:t>Plan Cost Management</a:t>
            </a:r>
          </a:p>
          <a:p>
            <a:pPr>
              <a:defRPr/>
            </a:pPr>
            <a:r>
              <a:rPr lang="en-US" dirty="0" smtClean="0"/>
              <a:t>Estimate Costs</a:t>
            </a:r>
          </a:p>
          <a:p>
            <a:pPr>
              <a:defRPr/>
            </a:pPr>
            <a:r>
              <a:rPr lang="en-US" dirty="0" smtClean="0">
                <a:solidFill>
                  <a:srgbClr val="FF3300"/>
                </a:solidFill>
              </a:rPr>
              <a:t>Determine Budget</a:t>
            </a:r>
          </a:p>
          <a:p>
            <a:pPr>
              <a:defRPr/>
            </a:pPr>
            <a:r>
              <a:rPr lang="en-US" dirty="0" smtClean="0">
                <a:solidFill>
                  <a:srgbClr val="FFFF00"/>
                </a:solidFill>
              </a:rPr>
              <a:t>Control Costs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19200" y="152400"/>
            <a:ext cx="7772400" cy="1409700"/>
          </a:xfrm>
        </p:spPr>
        <p:txBody>
          <a:bodyPr/>
          <a:lstStyle/>
          <a:p>
            <a:pPr>
              <a:defRPr/>
            </a:pPr>
            <a:r>
              <a:rPr lang="en-US" dirty="0" smtClean="0"/>
              <a:t>Project Quality Management Processes</a:t>
            </a:r>
          </a:p>
        </p:txBody>
      </p:sp>
      <p:sp>
        <p:nvSpPr>
          <p:cNvPr id="109571" name="Rectangle 3"/>
          <p:cNvSpPr>
            <a:spLocks noGrp="1" noChangeArrowheads="1"/>
          </p:cNvSpPr>
          <p:nvPr>
            <p:ph type="body" idx="1"/>
          </p:nvPr>
        </p:nvSpPr>
        <p:spPr>
          <a:xfrm>
            <a:off x="1371600" y="2286000"/>
            <a:ext cx="6705600" cy="4114800"/>
          </a:xfrm>
        </p:spPr>
        <p:txBody>
          <a:bodyPr/>
          <a:lstStyle/>
          <a:p>
            <a:pPr>
              <a:defRPr/>
            </a:pPr>
            <a:r>
              <a:rPr lang="en-US" dirty="0" smtClean="0">
                <a:solidFill>
                  <a:srgbClr val="FFFF66"/>
                </a:solidFill>
              </a:rPr>
              <a:t>Plan Quality Management</a:t>
            </a:r>
          </a:p>
          <a:p>
            <a:pPr>
              <a:defRPr/>
            </a:pPr>
            <a:r>
              <a:rPr lang="en-US" dirty="0" smtClean="0"/>
              <a:t>Perform Quality Assurance</a:t>
            </a:r>
          </a:p>
          <a:p>
            <a:pPr>
              <a:defRPr/>
            </a:pPr>
            <a:r>
              <a:rPr lang="en-US" dirty="0" smtClean="0">
                <a:solidFill>
                  <a:srgbClr val="C00000"/>
                </a:solidFill>
              </a:rPr>
              <a:t>Control Quality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 calcmode="lin" valueType="num">
                                      <p:cBhvr additive="base">
                                        <p:cTn id="11"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 calcmode="lin" valueType="num">
                                      <p:cBhvr additive="base">
                                        <p:cTn id="15"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333500"/>
          </a:xfrm>
        </p:spPr>
        <p:txBody>
          <a:bodyPr/>
          <a:lstStyle/>
          <a:p>
            <a:pPr>
              <a:defRPr/>
            </a:pPr>
            <a:r>
              <a:rPr lang="en-US" dirty="0" smtClean="0"/>
              <a:t>Models are used in decision making…</a:t>
            </a:r>
            <a:endParaRPr lang="en-US" dirty="0"/>
          </a:p>
        </p:txBody>
      </p:sp>
      <p:sp>
        <p:nvSpPr>
          <p:cNvPr id="3" name="Content Placeholder 2"/>
          <p:cNvSpPr>
            <a:spLocks noGrp="1"/>
          </p:cNvSpPr>
          <p:nvPr>
            <p:ph idx="1"/>
          </p:nvPr>
        </p:nvSpPr>
        <p:spPr/>
        <p:txBody>
          <a:bodyPr/>
          <a:lstStyle/>
          <a:p>
            <a:pPr marL="514350" indent="-514350">
              <a:buFont typeface="+mj-lt"/>
              <a:buAutoNum type="alphaLcParenR"/>
              <a:defRPr/>
            </a:pPr>
            <a:r>
              <a:rPr lang="en-US" dirty="0" smtClean="0"/>
              <a:t>Never</a:t>
            </a:r>
          </a:p>
          <a:p>
            <a:pPr marL="514350" indent="-514350">
              <a:buFont typeface="+mj-lt"/>
              <a:buAutoNum type="alphaLcParenR"/>
              <a:defRPr/>
            </a:pPr>
            <a:r>
              <a:rPr lang="en-US" dirty="0" smtClean="0"/>
              <a:t>Sometimes</a:t>
            </a:r>
          </a:p>
          <a:p>
            <a:pPr marL="514350" indent="-514350">
              <a:buFont typeface="+mj-lt"/>
              <a:buAutoNum type="alphaLcParenR"/>
              <a:defRPr/>
            </a:pPr>
            <a:r>
              <a:rPr lang="en-US" dirty="0" smtClean="0"/>
              <a:t>Frequently</a:t>
            </a:r>
          </a:p>
          <a:p>
            <a:pPr marL="514350" indent="-514350">
              <a:buFont typeface="+mj-lt"/>
              <a:buAutoNum type="alphaLcParenR"/>
              <a:defRPr/>
            </a:pPr>
            <a:r>
              <a:rPr lang="en-US" dirty="0" smtClean="0"/>
              <a:t>Always</a:t>
            </a:r>
          </a:p>
          <a:p>
            <a:pPr>
              <a:defRPr/>
            </a:pPr>
            <a:endParaRPr lang="en-US" dirty="0" smtClean="0"/>
          </a:p>
          <a:p>
            <a:pPr>
              <a:defRPr/>
            </a:pPr>
            <a:endParaRPr lang="en-US" dirty="0"/>
          </a:p>
        </p:txBody>
      </p:sp>
      <p:sp>
        <p:nvSpPr>
          <p:cNvPr id="4" name="Rectangle 3"/>
          <p:cNvSpPr/>
          <p:nvPr/>
        </p:nvSpPr>
        <p:spPr>
          <a:xfrm>
            <a:off x="1600200" y="4648200"/>
            <a:ext cx="6475413" cy="1754188"/>
          </a:xfrm>
          <a:prstGeom prst="rect">
            <a:avLst/>
          </a:prstGeom>
          <a:noFill/>
        </p:spPr>
        <p:txBody>
          <a:bodyPr wrap="none">
            <a:spAutoFit/>
          </a:bodyPr>
          <a:lstStyle/>
          <a:p>
            <a:pPr algn="ctr">
              <a:defRPr/>
            </a:pPr>
            <a:r>
              <a:rPr lang="en-US" sz="5400" b="1" dirty="0">
                <a:ln w="0"/>
                <a:solidFill>
                  <a:srgbClr val="FF0000"/>
                </a:solidFill>
                <a:effectLst>
                  <a:outerShdw blurRad="38100" dist="19050" dir="2700000" algn="tl" rotWithShape="0">
                    <a:schemeClr val="dk1">
                      <a:alpha val="40000"/>
                    </a:schemeClr>
                  </a:outerShdw>
                </a:effectLst>
              </a:rPr>
              <a:t>Always</a:t>
            </a:r>
            <a:r>
              <a:rPr lang="en-US" sz="5400" dirty="0">
                <a:ln w="0"/>
                <a:effectLst>
                  <a:outerShdw blurRad="38100" dist="19050" dir="2700000" algn="tl" rotWithShape="0">
                    <a:schemeClr val="dk1">
                      <a:alpha val="40000"/>
                    </a:schemeClr>
                  </a:outerShdw>
                </a:effectLst>
              </a:rPr>
              <a:t>, B/C a mental </a:t>
            </a:r>
          </a:p>
          <a:p>
            <a:pPr algn="ctr">
              <a:defRPr/>
            </a:pPr>
            <a:r>
              <a:rPr lang="en-US" sz="5400" dirty="0">
                <a:ln w="0"/>
                <a:effectLst>
                  <a:outerShdw blurRad="38100" dist="19050" dir="2700000" algn="tl" rotWithShape="0">
                    <a:schemeClr val="dk1">
                      <a:alpha val="40000"/>
                    </a:schemeClr>
                  </a:outerShdw>
                </a:effectLst>
              </a:rPr>
              <a:t>model is always used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152400"/>
            <a:ext cx="7772400" cy="1409700"/>
          </a:xfrm>
        </p:spPr>
        <p:txBody>
          <a:bodyPr/>
          <a:lstStyle/>
          <a:p>
            <a:pPr>
              <a:defRPr/>
            </a:pPr>
            <a:r>
              <a:rPr lang="en-US" dirty="0" smtClean="0"/>
              <a:t>The main purpose of a project plan is to ____</a:t>
            </a:r>
          </a:p>
        </p:txBody>
      </p:sp>
      <p:sp>
        <p:nvSpPr>
          <p:cNvPr id="20483" name="Rectangle 3"/>
          <p:cNvSpPr>
            <a:spLocks noGrp="1" noChangeArrowheads="1"/>
          </p:cNvSpPr>
          <p:nvPr>
            <p:ph type="body" idx="1"/>
          </p:nvPr>
        </p:nvSpPr>
        <p:spPr/>
        <p:txBody>
          <a:bodyPr/>
          <a:lstStyle/>
          <a:p>
            <a:pPr>
              <a:defRPr/>
            </a:pPr>
            <a:r>
              <a:rPr lang="en-US" dirty="0" smtClean="0"/>
              <a:t>acquire resources</a:t>
            </a:r>
          </a:p>
          <a:p>
            <a:pPr>
              <a:defRPr/>
            </a:pPr>
            <a:r>
              <a:rPr lang="en-US" dirty="0"/>
              <a:t>guide project </a:t>
            </a:r>
            <a:r>
              <a:rPr lang="en-US" dirty="0" smtClean="0"/>
              <a:t>execution</a:t>
            </a:r>
          </a:p>
          <a:p>
            <a:pPr>
              <a:defRPr/>
            </a:pPr>
            <a:r>
              <a:rPr lang="en-US" dirty="0" smtClean="0"/>
              <a:t> meet standards expectations</a:t>
            </a:r>
          </a:p>
          <a:p>
            <a:pPr>
              <a:defRPr/>
            </a:pPr>
            <a:r>
              <a:rPr lang="en-US" dirty="0" smtClean="0">
                <a:effectLst/>
              </a:rPr>
              <a:t>reduce risk</a:t>
            </a:r>
          </a:p>
        </p:txBody>
      </p:sp>
      <p:sp>
        <p:nvSpPr>
          <p:cNvPr id="2" name="TextBox 1"/>
          <p:cNvSpPr txBox="1">
            <a:spLocks noChangeArrowheads="1"/>
          </p:cNvSpPr>
          <p:nvPr/>
        </p:nvSpPr>
        <p:spPr bwMode="auto">
          <a:xfrm>
            <a:off x="1524000" y="510540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pitchFamily="2" charset="2"/>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0"/>
              </a:spcBef>
              <a:buClrTx/>
              <a:buSzTx/>
              <a:buFontTx/>
              <a:buNone/>
            </a:pPr>
            <a:r>
              <a:rPr kumimoji="0" lang="en-US" altLang="en-US" sz="4000" b="1" dirty="0">
                <a:solidFill>
                  <a:srgbClr val="FFFF00"/>
                </a:solidFill>
                <a:latin typeface="Times New Roman" panose="02020603050405020304" pitchFamily="18" charset="0"/>
              </a:rPr>
              <a:t>guide project </a:t>
            </a:r>
            <a:r>
              <a:rPr kumimoji="0" lang="en-US" altLang="en-US" sz="4000" b="1" dirty="0" smtClean="0">
                <a:solidFill>
                  <a:srgbClr val="FFFF00"/>
                </a:solidFill>
                <a:latin typeface="Times New Roman" panose="02020603050405020304" pitchFamily="18" charset="0"/>
              </a:rPr>
              <a:t>execution</a:t>
            </a:r>
            <a:endParaRPr kumimoji="0" lang="en-US" altLang="en-US" sz="4000" b="1" dirty="0">
              <a:solidFill>
                <a:srgbClr val="FFFF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mtClean="0"/>
              <a:t>The  most important output of project execution is</a:t>
            </a:r>
          </a:p>
        </p:txBody>
      </p:sp>
      <p:sp>
        <p:nvSpPr>
          <p:cNvPr id="97283" name="Rectangle 3"/>
          <p:cNvSpPr>
            <a:spLocks noGrp="1" noChangeArrowheads="1"/>
          </p:cNvSpPr>
          <p:nvPr>
            <p:ph type="body" idx="1"/>
          </p:nvPr>
        </p:nvSpPr>
        <p:spPr>
          <a:xfrm>
            <a:off x="1219200" y="2044700"/>
            <a:ext cx="7772400" cy="4510088"/>
          </a:xfrm>
        </p:spPr>
        <p:txBody>
          <a:bodyPr/>
          <a:lstStyle/>
          <a:p>
            <a:pPr>
              <a:defRPr/>
            </a:pPr>
            <a:r>
              <a:rPr lang="en-US" dirty="0" smtClean="0"/>
              <a:t>Not</a:t>
            </a:r>
            <a:r>
              <a:rPr lang="en-US" dirty="0"/>
              <a:t>—</a:t>
            </a:r>
            <a:r>
              <a:rPr lang="en-US" dirty="0" smtClean="0"/>
              <a:t>change requests</a:t>
            </a:r>
          </a:p>
          <a:p>
            <a:pPr>
              <a:defRPr/>
            </a:pPr>
            <a:r>
              <a:rPr lang="en-US" dirty="0" smtClean="0"/>
              <a:t>Not—the WBS</a:t>
            </a:r>
          </a:p>
          <a:p>
            <a:pPr>
              <a:defRPr/>
            </a:pPr>
            <a:r>
              <a:rPr lang="en-US" dirty="0" smtClean="0"/>
              <a:t>Not—project plan</a:t>
            </a:r>
          </a:p>
          <a:p>
            <a:pPr>
              <a:defRPr/>
            </a:pPr>
            <a:r>
              <a:rPr lang="en-US" dirty="0" smtClean="0"/>
              <a:t>Not—requirements doc</a:t>
            </a:r>
          </a:p>
        </p:txBody>
      </p:sp>
      <p:sp>
        <p:nvSpPr>
          <p:cNvPr id="2" name="Rectangle 1"/>
          <p:cNvSpPr/>
          <p:nvPr/>
        </p:nvSpPr>
        <p:spPr>
          <a:xfrm>
            <a:off x="1219200" y="4876800"/>
            <a:ext cx="7327647" cy="1538883"/>
          </a:xfrm>
          <a:prstGeom prst="rect">
            <a:avLst/>
          </a:prstGeom>
          <a:noFill/>
        </p:spPr>
        <p:txBody>
          <a:bodyPr wrap="none">
            <a:spAutoFit/>
          </a:bodyPr>
          <a:lstStyle/>
          <a:p>
            <a:pPr algn="ctr">
              <a:defRPr/>
            </a:pPr>
            <a:r>
              <a:rPr lang="en-US" sz="4700" dirty="0">
                <a:ln w="0"/>
                <a:effectLst>
                  <a:outerShdw blurRad="38100" dist="19050" dir="2700000" algn="tl" rotWithShape="0">
                    <a:schemeClr val="dk1">
                      <a:alpha val="40000"/>
                    </a:schemeClr>
                  </a:outerShdw>
                </a:effectLst>
              </a:rPr>
              <a:t>Work Products and</a:t>
            </a:r>
          </a:p>
          <a:p>
            <a:pPr algn="ctr">
              <a:defRPr/>
            </a:pPr>
            <a:r>
              <a:rPr lang="en-US" sz="4700" dirty="0">
                <a:ln w="0"/>
                <a:effectLst>
                  <a:outerShdw blurRad="38100" dist="19050" dir="2700000" algn="tl" rotWithShape="0">
                    <a:schemeClr val="dk1">
                      <a:alpha val="40000"/>
                    </a:schemeClr>
                  </a:outerShdw>
                </a:effectLst>
              </a:rPr>
              <a:t>The </a:t>
            </a:r>
            <a:r>
              <a:rPr lang="en-US" sz="4700" dirty="0">
                <a:ln w="0"/>
                <a:solidFill>
                  <a:srgbClr val="FF0000"/>
                </a:solidFill>
                <a:effectLst>
                  <a:outerShdw blurRad="38100" dist="19050" dir="2700000" algn="tl" rotWithShape="0">
                    <a:schemeClr val="dk1">
                      <a:alpha val="40000"/>
                    </a:schemeClr>
                  </a:outerShdw>
                </a:effectLst>
              </a:rPr>
              <a:t>Final Project Deliverable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 to B: Problem 12-13</a:t>
            </a:r>
            <a:endParaRPr lang="en-US" dirty="0"/>
          </a:p>
        </p:txBody>
      </p:sp>
      <p:sp>
        <p:nvSpPr>
          <p:cNvPr id="3" name="Content Placeholder 2"/>
          <p:cNvSpPr>
            <a:spLocks noGrp="1"/>
          </p:cNvSpPr>
          <p:nvPr>
            <p:ph idx="1"/>
          </p:nvPr>
        </p:nvSpPr>
        <p:spPr>
          <a:xfrm>
            <a:off x="1066800" y="2133600"/>
            <a:ext cx="7772400" cy="4114800"/>
          </a:xfrm>
        </p:spPr>
        <p:txBody>
          <a:bodyPr/>
          <a:lstStyle/>
          <a:p>
            <a:pPr>
              <a:defRPr/>
            </a:pPr>
            <a:r>
              <a:rPr lang="en-US" dirty="0">
                <a:effectLst/>
              </a:rPr>
              <a:t>The project appears to be over budget but ahead of schedule based on the EVA analysis.  When examining the Critical Path, we see the project is indeed ahead of schedule because critical task C is performing well in terms of cost and schedule.  In this case the two criteria are consistent.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9200" y="228600"/>
            <a:ext cx="7772400" cy="1143000"/>
          </a:xfrm>
        </p:spPr>
        <p:txBody>
          <a:bodyPr/>
          <a:lstStyle/>
          <a:p>
            <a:pPr>
              <a:defRPr/>
            </a:pPr>
            <a:r>
              <a:rPr lang="en-US" dirty="0" smtClean="0"/>
              <a:t>The Concept…</a:t>
            </a:r>
          </a:p>
        </p:txBody>
      </p:sp>
      <p:sp>
        <p:nvSpPr>
          <p:cNvPr id="113667" name="Rectangle 3"/>
          <p:cNvSpPr>
            <a:spLocks noGrp="1" noChangeArrowheads="1"/>
          </p:cNvSpPr>
          <p:nvPr>
            <p:ph type="body" idx="1"/>
          </p:nvPr>
        </p:nvSpPr>
        <p:spPr/>
        <p:txBody>
          <a:bodyPr/>
          <a:lstStyle/>
          <a:p>
            <a:pPr>
              <a:defRPr/>
            </a:pPr>
            <a:r>
              <a:rPr lang="en-US" dirty="0" smtClean="0"/>
              <a:t>That work tends to fill up the time allotted for it is known as…..</a:t>
            </a:r>
          </a:p>
        </p:txBody>
      </p:sp>
      <p:sp>
        <p:nvSpPr>
          <p:cNvPr id="113668" name="WordArt 4"/>
          <p:cNvSpPr>
            <a:spLocks noChangeArrowheads="1" noChangeShapeType="1" noTextEdit="1"/>
          </p:cNvSpPr>
          <p:nvPr/>
        </p:nvSpPr>
        <p:spPr bwMode="auto">
          <a:xfrm>
            <a:off x="1371600" y="3124200"/>
            <a:ext cx="6629400" cy="3352800"/>
          </a:xfrm>
          <a:prstGeom prst="rect">
            <a:avLst/>
          </a:prstGeom>
        </p:spPr>
        <p:txBody>
          <a:bodyPr wrap="none" fromWordArt="1">
            <a:prstTxWarp prst="textCascadeUp">
              <a:avLst>
                <a:gd name="adj" fmla="val 44444"/>
              </a:avLst>
            </a:prstTxWarp>
            <a:scene3d>
              <a:camera prst="legacyPerspectiveFront">
                <a:rot lat="20519964"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Parkinson's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diamond(in)">
                                      <p:cBhvr>
                                        <p:cTn id="7" dur="1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06500" y="152400"/>
            <a:ext cx="7772400" cy="1143000"/>
          </a:xfrm>
        </p:spPr>
        <p:txBody>
          <a:bodyPr/>
          <a:lstStyle/>
          <a:p>
            <a:pPr>
              <a:defRPr/>
            </a:pPr>
            <a:r>
              <a:rPr lang="en-US" sz="4000" smtClean="0"/>
              <a:t>Most core knowledge areas have a </a:t>
            </a:r>
          </a:p>
        </p:txBody>
      </p:sp>
      <p:sp>
        <p:nvSpPr>
          <p:cNvPr id="114691" name="Rectangle 3"/>
          <p:cNvSpPr>
            <a:spLocks noGrp="1" noChangeArrowheads="1"/>
          </p:cNvSpPr>
          <p:nvPr>
            <p:ph type="body" idx="1"/>
          </p:nvPr>
        </p:nvSpPr>
        <p:spPr>
          <a:xfrm>
            <a:off x="1206500" y="2209800"/>
            <a:ext cx="7772400" cy="3441700"/>
          </a:xfrm>
        </p:spPr>
        <p:txBody>
          <a:bodyPr/>
          <a:lstStyle/>
          <a:p>
            <a:pPr>
              <a:defRPr/>
            </a:pPr>
            <a:r>
              <a:rPr lang="en-US" dirty="0" smtClean="0"/>
              <a:t>Planning process</a:t>
            </a:r>
          </a:p>
          <a:p>
            <a:pPr>
              <a:defRPr/>
            </a:pPr>
            <a:endParaRPr lang="en-US" dirty="0" smtClean="0"/>
          </a:p>
          <a:p>
            <a:pPr>
              <a:defRPr/>
            </a:pPr>
            <a:r>
              <a:rPr lang="en-US" dirty="0" smtClean="0"/>
              <a:t>And a</a:t>
            </a:r>
          </a:p>
          <a:p>
            <a:pPr>
              <a:buFont typeface="Monotype Sorts" pitchFamily="2" charset="2"/>
              <a:buNone/>
              <a:defRPr/>
            </a:pPr>
            <a:endParaRPr lang="en-US" dirty="0" smtClean="0"/>
          </a:p>
          <a:p>
            <a:pPr>
              <a:defRPr/>
            </a:pPr>
            <a:r>
              <a:rPr lang="en-US" dirty="0" smtClean="0"/>
              <a:t>Controlling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arn(inVertical)">
                                      <p:cBhvr>
                                        <p:cTn id="7" dur="500"/>
                                        <p:tgtEl>
                                          <p:spTgt spid="11469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4691">
                                            <p:txEl>
                                              <p:pRg st="2" end="2"/>
                                            </p:txEl>
                                          </p:spTgt>
                                        </p:tgtEl>
                                        <p:attrNameLst>
                                          <p:attrName>style.visibility</p:attrName>
                                        </p:attrNameLst>
                                      </p:cBhvr>
                                      <p:to>
                                        <p:strVal val="visible"/>
                                      </p:to>
                                    </p:set>
                                    <p:animEffect transition="in" filter="barn(inVertical)">
                                      <p:cBhvr>
                                        <p:cTn id="10" dur="500"/>
                                        <p:tgtEl>
                                          <p:spTgt spid="11469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14691">
                                            <p:txEl>
                                              <p:pRg st="4" end="4"/>
                                            </p:txEl>
                                          </p:spTgt>
                                        </p:tgtEl>
                                        <p:attrNameLst>
                                          <p:attrName>style.visibility</p:attrName>
                                        </p:attrNameLst>
                                      </p:cBhvr>
                                      <p:to>
                                        <p:strVal val="visible"/>
                                      </p:to>
                                    </p:set>
                                    <p:animEffect transition="in" filter="wipe(down)">
                                      <p:cBhvr>
                                        <p:cTn id="15" dur="5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US" dirty="0" smtClean="0"/>
              <a:t>During the …</a:t>
            </a:r>
          </a:p>
        </p:txBody>
      </p:sp>
      <p:sp>
        <p:nvSpPr>
          <p:cNvPr id="115715" name="Rectangle 3"/>
          <p:cNvSpPr>
            <a:spLocks noGrp="1" noChangeArrowheads="1"/>
          </p:cNvSpPr>
          <p:nvPr>
            <p:ph type="body" idx="1"/>
          </p:nvPr>
        </p:nvSpPr>
        <p:spPr/>
        <p:txBody>
          <a:bodyPr/>
          <a:lstStyle/>
          <a:p>
            <a:pPr>
              <a:defRPr/>
            </a:pPr>
            <a:r>
              <a:rPr lang="en-US" dirty="0" smtClean="0"/>
              <a:t>Planning phase, it is important that the project manager get</a:t>
            </a:r>
          </a:p>
          <a:p>
            <a:pPr>
              <a:defRPr/>
            </a:pPr>
            <a:endParaRPr lang="en-US" dirty="0" smtClean="0"/>
          </a:p>
          <a:p>
            <a:pPr>
              <a:buFont typeface="Monotype Sorts" pitchFamily="2" charset="2"/>
              <a:buNone/>
              <a:defRPr/>
            </a:pPr>
            <a:endParaRPr lang="en-US" b="1" dirty="0">
              <a:ln w="9525">
                <a:solidFill>
                  <a:schemeClr val="bg1"/>
                </a:solidFill>
                <a:prstDash val="solid"/>
              </a:ln>
              <a:effectLst>
                <a:outerShdw blurRad="12700" dist="38100" dir="2700000" algn="tl" rotWithShape="0">
                  <a:schemeClr val="bg1">
                    <a:lumMod val="50000"/>
                  </a:schemeClr>
                </a:outerShdw>
              </a:effectLst>
            </a:endParaRPr>
          </a:p>
          <a:p>
            <a:pPr>
              <a:buFont typeface="Monotype Sorts" pitchFamily="2" charset="2"/>
              <a:buNone/>
              <a:defRPr/>
            </a:pPr>
            <a:endParaRPr lang="en-US" dirty="0" smtClean="0"/>
          </a:p>
        </p:txBody>
      </p:sp>
      <p:sp>
        <p:nvSpPr>
          <p:cNvPr id="115716" name="WordArt 4"/>
          <p:cNvSpPr>
            <a:spLocks noChangeArrowheads="1" noChangeShapeType="1" noTextEdit="1"/>
          </p:cNvSpPr>
          <p:nvPr/>
        </p:nvSpPr>
        <p:spPr bwMode="auto">
          <a:xfrm>
            <a:off x="1758832" y="4419600"/>
            <a:ext cx="62293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9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Consensus and Cohesion</a:t>
            </a:r>
          </a:p>
        </p:txBody>
      </p:sp>
      <p:sp>
        <p:nvSpPr>
          <p:cNvPr id="2" name="Rectangle 1"/>
          <p:cNvSpPr/>
          <p:nvPr/>
        </p:nvSpPr>
        <p:spPr>
          <a:xfrm>
            <a:off x="4479925" y="2967038"/>
            <a:ext cx="184150" cy="923925"/>
          </a:xfrm>
          <a:prstGeom prst="rect">
            <a:avLst/>
          </a:prstGeom>
          <a:noFill/>
        </p:spPr>
        <p:txBody>
          <a:bodyPr wrap="none">
            <a:spAutoFit/>
          </a:bodyPr>
          <a:lstStyle/>
          <a:p>
            <a:pPr algn="ctr">
              <a:defRPr/>
            </a:pP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angle 2"/>
          <p:cNvSpPr/>
          <p:nvPr/>
        </p:nvSpPr>
        <p:spPr>
          <a:xfrm>
            <a:off x="1568801" y="5381869"/>
            <a:ext cx="6660799" cy="784830"/>
          </a:xfrm>
          <a:prstGeom prst="rect">
            <a:avLst/>
          </a:prstGeom>
          <a:noFill/>
        </p:spPr>
        <p:txBody>
          <a:bodyPr wrap="none">
            <a:spAutoFit/>
          </a:bodyPr>
          <a:lstStyle/>
          <a:p>
            <a:pPr algn="ctr">
              <a:defRPr/>
            </a:pPr>
            <a:r>
              <a:rPr lang="en-US" sz="4500" b="1" dirty="0">
                <a:ln w="9525">
                  <a:solidFill>
                    <a:schemeClr val="bg1"/>
                  </a:solidFill>
                  <a:prstDash val="solid"/>
                </a:ln>
                <a:effectLst>
                  <a:outerShdw blurRad="12700" dist="38100" dir="2700000" algn="tl" rotWithShape="0">
                    <a:schemeClr val="bg1">
                      <a:lumMod val="50000"/>
                    </a:schemeClr>
                  </a:outerShdw>
                </a:effectLst>
              </a:rPr>
              <a:t>Amongst the Stakeholders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ox(in)">
                                      <p:cBhvr>
                                        <p:cTn id="7" dur="5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66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409700"/>
          </a:xfrm>
        </p:spPr>
        <p:txBody>
          <a:bodyPr/>
          <a:lstStyle/>
          <a:p>
            <a:pPr>
              <a:defRPr/>
            </a:pPr>
            <a:r>
              <a:rPr lang="en-US" dirty="0" smtClean="0"/>
              <a:t>Which of the following is NOT a way to motivate people?</a:t>
            </a:r>
            <a:endParaRPr lang="en-US" dirty="0"/>
          </a:p>
        </p:txBody>
      </p:sp>
      <p:sp>
        <p:nvSpPr>
          <p:cNvPr id="3" name="Content Placeholder 2"/>
          <p:cNvSpPr>
            <a:spLocks noGrp="1"/>
          </p:cNvSpPr>
          <p:nvPr>
            <p:ph idx="1"/>
          </p:nvPr>
        </p:nvSpPr>
        <p:spPr>
          <a:xfrm>
            <a:off x="1219200" y="2044700"/>
            <a:ext cx="7772400" cy="4584700"/>
          </a:xfrm>
        </p:spPr>
        <p:txBody>
          <a:bodyPr/>
          <a:lstStyle/>
          <a:p>
            <a:pPr marL="514350" indent="-514350">
              <a:buFont typeface="+mj-lt"/>
              <a:buAutoNum type="alphaLcParenR"/>
              <a:defRPr/>
            </a:pPr>
            <a:r>
              <a:rPr lang="en-US" dirty="0" smtClean="0"/>
              <a:t>Compelling vision of where the project is going</a:t>
            </a:r>
          </a:p>
          <a:p>
            <a:pPr marL="514350" indent="-514350">
              <a:buFont typeface="+mj-lt"/>
              <a:buAutoNum type="alphaLcParenR"/>
              <a:defRPr/>
            </a:pPr>
            <a:r>
              <a:rPr lang="en-US" dirty="0" smtClean="0"/>
              <a:t>Treat people with respect, dignity</a:t>
            </a:r>
          </a:p>
          <a:p>
            <a:pPr marL="514350" indent="-514350">
              <a:buFont typeface="+mj-lt"/>
              <a:buAutoNum type="alphaLcParenR"/>
              <a:defRPr/>
            </a:pPr>
            <a:r>
              <a:rPr lang="en-US" dirty="0" smtClean="0"/>
              <a:t>Appreciate, value people by making them feel important, being interested in them</a:t>
            </a:r>
          </a:p>
          <a:p>
            <a:pPr marL="514350" indent="-514350">
              <a:buFont typeface="+mj-lt"/>
              <a:buAutoNum type="alphaLcParenR"/>
              <a:defRPr/>
            </a:pPr>
            <a:r>
              <a:rPr lang="en-US" dirty="0" smtClean="0"/>
              <a:t>Know what their “hot button” is</a:t>
            </a:r>
          </a:p>
          <a:p>
            <a:pPr marL="514350" indent="-514350">
              <a:buFont typeface="+mj-lt"/>
              <a:buAutoNum type="alphaLcParenR"/>
              <a:defRPr/>
            </a:pPr>
            <a:r>
              <a:rPr lang="en-US" dirty="0" smtClean="0"/>
              <a:t>All of the above are ways to motivate people </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mph" presetSubtype="0" fill="hold" nodeType="clickEffect">
                                  <p:stCondLst>
                                    <p:cond delay="0"/>
                                  </p:stCondLst>
                                  <p:childTnLst>
                                    <p:animScale>
                                      <p:cBhvr>
                                        <p:cTn id="33"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9200" y="152400"/>
            <a:ext cx="7772400" cy="1562100"/>
          </a:xfrm>
        </p:spPr>
        <p:txBody>
          <a:bodyPr/>
          <a:lstStyle/>
          <a:p>
            <a:pPr>
              <a:defRPr/>
            </a:pPr>
            <a:r>
              <a:rPr lang="en-US" dirty="0" smtClean="0"/>
              <a:t>What are the five steps of the Theory of Constraints (</a:t>
            </a:r>
            <a:r>
              <a:rPr lang="en-US" dirty="0" err="1" smtClean="0"/>
              <a:t>Goldratt</a:t>
            </a:r>
            <a:r>
              <a:rPr lang="en-US" dirty="0" smtClean="0"/>
              <a:t>)?</a:t>
            </a:r>
          </a:p>
        </p:txBody>
      </p:sp>
      <p:sp>
        <p:nvSpPr>
          <p:cNvPr id="34819" name="Rectangle 3"/>
          <p:cNvSpPr>
            <a:spLocks noGrp="1" noChangeArrowheads="1"/>
          </p:cNvSpPr>
          <p:nvPr>
            <p:ph type="body" idx="1"/>
          </p:nvPr>
        </p:nvSpPr>
        <p:spPr/>
        <p:txBody>
          <a:bodyPr/>
          <a:lstStyle/>
          <a:p>
            <a:pPr>
              <a:defRPr/>
            </a:pPr>
            <a:endParaRPr lang="en-US" dirty="0" smtClean="0">
              <a:effectLst/>
            </a:endParaRPr>
          </a:p>
          <a:p>
            <a:pPr marL="514350" indent="-514350">
              <a:buFont typeface="+mj-lt"/>
              <a:buAutoNum type="alphaLcParenR"/>
              <a:defRPr/>
            </a:pPr>
            <a:r>
              <a:rPr lang="en-US" dirty="0" smtClean="0">
                <a:effectLst/>
              </a:rPr>
              <a:t>IDENTIFY the project constraint</a:t>
            </a:r>
          </a:p>
          <a:p>
            <a:pPr marL="514350" indent="-514350">
              <a:buFont typeface="+mj-lt"/>
              <a:buAutoNum type="alphaLcParenR"/>
              <a:defRPr/>
            </a:pPr>
            <a:r>
              <a:rPr lang="en-US" dirty="0" smtClean="0">
                <a:effectLst/>
              </a:rPr>
              <a:t>Decide how to EXPLOITE that constraint</a:t>
            </a:r>
          </a:p>
          <a:p>
            <a:pPr marL="514350" indent="-514350">
              <a:buFont typeface="+mj-lt"/>
              <a:buAutoNum type="alphaLcParenR"/>
              <a:defRPr/>
            </a:pPr>
            <a:r>
              <a:rPr lang="en-US" dirty="0" smtClean="0">
                <a:effectLst/>
              </a:rPr>
              <a:t>SUBORDINATE everything to that decision</a:t>
            </a:r>
          </a:p>
          <a:p>
            <a:pPr marL="514350" indent="-514350">
              <a:buFont typeface="+mj-lt"/>
              <a:buAutoNum type="alphaLcParenR"/>
              <a:defRPr/>
            </a:pPr>
            <a:r>
              <a:rPr lang="en-US" dirty="0" smtClean="0">
                <a:effectLst/>
              </a:rPr>
              <a:t>ELEVATE the system’s constraint</a:t>
            </a:r>
          </a:p>
          <a:p>
            <a:pPr marL="514350" indent="-514350">
              <a:buFont typeface="+mj-lt"/>
              <a:buAutoNum type="alphaLcParenR"/>
              <a:defRPr/>
            </a:pPr>
            <a:r>
              <a:rPr lang="en-US" dirty="0" smtClean="0">
                <a:effectLst/>
              </a:rPr>
              <a:t>Go back to step a</a:t>
            </a: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additive="base">
                                        <p:cTn id="7"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anim calcmode="lin" valueType="num">
                                      <p:cBhvr additive="base">
                                        <p:cTn id="11"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 calcmode="lin" valueType="num">
                                      <p:cBhvr additive="base">
                                        <p:cTn id="1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anim calcmode="lin" valueType="num">
                                      <p:cBhvr additive="base">
                                        <p:cTn id="23"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a:defRPr/>
            </a:pPr>
            <a:r>
              <a:rPr lang="en-US" dirty="0" smtClean="0"/>
              <a:t>NOT…</a:t>
            </a:r>
          </a:p>
        </p:txBody>
      </p:sp>
      <p:sp>
        <p:nvSpPr>
          <p:cNvPr id="78851" name="Rectangle 1027"/>
          <p:cNvSpPr>
            <a:spLocks noGrp="1" noChangeArrowheads="1"/>
          </p:cNvSpPr>
          <p:nvPr>
            <p:ph type="body" idx="1"/>
          </p:nvPr>
        </p:nvSpPr>
        <p:spPr/>
        <p:txBody>
          <a:bodyPr/>
          <a:lstStyle/>
          <a:p>
            <a:pPr>
              <a:defRPr/>
            </a:pPr>
            <a:r>
              <a:rPr lang="en-US" dirty="0" smtClean="0"/>
              <a:t>SUBORDINATE that decision to everything else</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dirty="0" smtClean="0"/>
              <a:t>According to </a:t>
            </a:r>
            <a:r>
              <a:rPr lang="en-US" dirty="0" err="1" smtClean="0"/>
              <a:t>Goldratt</a:t>
            </a:r>
            <a:r>
              <a:rPr lang="en-US" dirty="0" smtClean="0"/>
              <a:t>…</a:t>
            </a:r>
          </a:p>
        </p:txBody>
      </p:sp>
      <p:sp>
        <p:nvSpPr>
          <p:cNvPr id="116739" name="Rectangle 3"/>
          <p:cNvSpPr>
            <a:spLocks noGrp="1" noChangeArrowheads="1"/>
          </p:cNvSpPr>
          <p:nvPr>
            <p:ph type="body" idx="1"/>
          </p:nvPr>
        </p:nvSpPr>
        <p:spPr/>
        <p:txBody>
          <a:bodyPr/>
          <a:lstStyle/>
          <a:p>
            <a:pPr>
              <a:defRPr/>
            </a:pPr>
            <a:r>
              <a:rPr lang="en-US" dirty="0" smtClean="0"/>
              <a:t>Team players put too much ____ into their estimated durations</a:t>
            </a:r>
          </a:p>
        </p:txBody>
      </p:sp>
      <p:sp>
        <p:nvSpPr>
          <p:cNvPr id="116740" name="WordArt 4"/>
          <p:cNvSpPr>
            <a:spLocks noChangeArrowheads="1" noChangeShapeType="1" noTextEdit="1"/>
          </p:cNvSpPr>
          <p:nvPr/>
        </p:nvSpPr>
        <p:spPr bwMode="auto">
          <a:xfrm>
            <a:off x="2133600" y="3352800"/>
            <a:ext cx="5562600" cy="3200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Safety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circle(in)">
                                      <p:cBhvr>
                                        <p:cTn id="7" dur="1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19200" y="228600"/>
            <a:ext cx="7772400" cy="1143000"/>
          </a:xfrm>
        </p:spPr>
        <p:txBody>
          <a:bodyPr/>
          <a:lstStyle/>
          <a:p>
            <a:pPr>
              <a:defRPr/>
            </a:pPr>
            <a:r>
              <a:rPr lang="en-US" dirty="0" smtClean="0"/>
              <a:t>As </a:t>
            </a:r>
            <a:r>
              <a:rPr lang="en-US" dirty="0" err="1" smtClean="0"/>
              <a:t>Goldratt</a:t>
            </a:r>
            <a:r>
              <a:rPr lang="en-US" dirty="0" smtClean="0"/>
              <a:t> sees it, ….</a:t>
            </a:r>
          </a:p>
        </p:txBody>
      </p:sp>
      <p:sp>
        <p:nvSpPr>
          <p:cNvPr id="117763" name="Rectangle 3"/>
          <p:cNvSpPr>
            <a:spLocks noGrp="1" noChangeArrowheads="1"/>
          </p:cNvSpPr>
          <p:nvPr>
            <p:ph type="body" idx="1"/>
          </p:nvPr>
        </p:nvSpPr>
        <p:spPr/>
        <p:txBody>
          <a:bodyPr/>
          <a:lstStyle/>
          <a:p>
            <a:pPr>
              <a:defRPr/>
            </a:pPr>
            <a:r>
              <a:rPr lang="en-US" smtClean="0"/>
              <a:t>The ultimate constraint in projects is….</a:t>
            </a:r>
          </a:p>
        </p:txBody>
      </p:sp>
      <p:sp>
        <p:nvSpPr>
          <p:cNvPr id="117764" name="WordArt 4"/>
          <p:cNvSpPr>
            <a:spLocks noChangeArrowheads="1" noChangeShapeType="1" noTextEdit="1"/>
          </p:cNvSpPr>
          <p:nvPr/>
        </p:nvSpPr>
        <p:spPr bwMode="auto">
          <a:xfrm>
            <a:off x="1371600" y="3124200"/>
            <a:ext cx="6934200" cy="29718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Critical Chain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checkerboard(across)">
                                      <p:cBhvr>
                                        <p:cTn id="7"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219200" y="304800"/>
            <a:ext cx="7772400" cy="1257300"/>
          </a:xfrm>
        </p:spPr>
        <p:txBody>
          <a:bodyPr/>
          <a:lstStyle/>
          <a:p>
            <a:pPr>
              <a:defRPr/>
            </a:pPr>
            <a:r>
              <a:rPr lang="en-US" sz="4000" dirty="0" smtClean="0"/>
              <a:t>Which of the following does </a:t>
            </a:r>
            <a:r>
              <a:rPr lang="en-US" sz="4000" dirty="0" err="1" smtClean="0"/>
              <a:t>Goldratt</a:t>
            </a:r>
            <a:r>
              <a:rPr lang="en-US" sz="4000" dirty="0" smtClean="0"/>
              <a:t> regard as a positive thing</a:t>
            </a:r>
          </a:p>
        </p:txBody>
      </p:sp>
      <p:sp>
        <p:nvSpPr>
          <p:cNvPr id="118787" name="Rectangle 3"/>
          <p:cNvSpPr>
            <a:spLocks noGrp="1" noChangeArrowheads="1"/>
          </p:cNvSpPr>
          <p:nvPr>
            <p:ph type="body" idx="1"/>
          </p:nvPr>
        </p:nvSpPr>
        <p:spPr/>
        <p:txBody>
          <a:bodyPr/>
          <a:lstStyle/>
          <a:p>
            <a:pPr>
              <a:defRPr/>
            </a:pPr>
            <a:r>
              <a:rPr lang="en-US" dirty="0" smtClean="0"/>
              <a:t>Safety</a:t>
            </a:r>
          </a:p>
          <a:p>
            <a:pPr>
              <a:defRPr/>
            </a:pPr>
            <a:r>
              <a:rPr lang="en-US" dirty="0" smtClean="0"/>
              <a:t>Multitasking</a:t>
            </a:r>
          </a:p>
          <a:p>
            <a:pPr>
              <a:defRPr/>
            </a:pPr>
            <a:r>
              <a:rPr lang="en-US" dirty="0" smtClean="0"/>
              <a:t>Student syndrome</a:t>
            </a:r>
          </a:p>
          <a:p>
            <a:pPr>
              <a:defRPr/>
            </a:pPr>
            <a:r>
              <a:rPr lang="en-US" dirty="0" smtClean="0"/>
              <a:t>Win/lose contracting</a:t>
            </a:r>
          </a:p>
          <a:p>
            <a:pPr>
              <a:defRPr/>
            </a:pPr>
            <a:r>
              <a:rPr lang="en-US" dirty="0" smtClean="0"/>
              <a:t>None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18787">
                                            <p:txEl>
                                              <p:pRg st="4" end="4"/>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18787">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19200" y="101600"/>
            <a:ext cx="7772400" cy="2590800"/>
          </a:xfrm>
        </p:spPr>
        <p:txBody>
          <a:bodyPr/>
          <a:lstStyle/>
          <a:p>
            <a:pPr>
              <a:defRPr/>
            </a:pPr>
            <a:r>
              <a:rPr lang="en-US" sz="4000" dirty="0" smtClean="0"/>
              <a:t>An activity has probabilistic completion times of 20, 50 and 80 for the optimistic, most likely and pessimistic durations.</a:t>
            </a:r>
          </a:p>
        </p:txBody>
      </p:sp>
      <p:sp>
        <p:nvSpPr>
          <p:cNvPr id="119811" name="Rectangle 3"/>
          <p:cNvSpPr>
            <a:spLocks noGrp="1" noChangeArrowheads="1"/>
          </p:cNvSpPr>
          <p:nvPr>
            <p:ph type="body" idx="1"/>
          </p:nvPr>
        </p:nvSpPr>
        <p:spPr>
          <a:xfrm>
            <a:off x="1219200" y="2667000"/>
            <a:ext cx="7772400" cy="4038600"/>
          </a:xfrm>
        </p:spPr>
        <p:txBody>
          <a:bodyPr/>
          <a:lstStyle/>
          <a:p>
            <a:pPr>
              <a:defRPr/>
            </a:pPr>
            <a:r>
              <a:rPr lang="en-US" dirty="0" smtClean="0"/>
              <a:t>What is the average time (duration) assuming a beta distribution?</a:t>
            </a:r>
          </a:p>
          <a:p>
            <a:pPr>
              <a:defRPr/>
            </a:pPr>
            <a:r>
              <a:rPr lang="en-US" dirty="0" smtClean="0"/>
              <a:t>30</a:t>
            </a:r>
          </a:p>
          <a:p>
            <a:pPr>
              <a:defRPr/>
            </a:pPr>
            <a:r>
              <a:rPr lang="en-US" dirty="0" smtClean="0"/>
              <a:t>40</a:t>
            </a:r>
          </a:p>
          <a:p>
            <a:pPr>
              <a:defRPr/>
            </a:pPr>
            <a:r>
              <a:rPr lang="en-US" dirty="0" smtClean="0"/>
              <a:t>50</a:t>
            </a:r>
          </a:p>
          <a:p>
            <a:pPr>
              <a:defRPr/>
            </a:pPr>
            <a:r>
              <a:rPr lang="en-US" dirty="0" smtClean="0"/>
              <a:t>60</a:t>
            </a:r>
          </a:p>
          <a:p>
            <a:pPr>
              <a:defRPr/>
            </a:pPr>
            <a:r>
              <a:rPr lang="en-US" dirty="0" smtClean="0"/>
              <a:t>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19811">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914400" y="685800"/>
            <a:ext cx="8076995" cy="5791200"/>
          </a:xfrm>
          <a:prstGeom prst="rect">
            <a:avLst/>
          </a:prstGeom>
          <a:ln>
            <a:solidFill>
              <a:schemeClr val="tx1"/>
            </a:solidFill>
          </a:ln>
        </p:spPr>
      </p:pic>
      <p:sp>
        <p:nvSpPr>
          <p:cNvPr id="2" name="Rectangle 1"/>
          <p:cNvSpPr/>
          <p:nvPr/>
        </p:nvSpPr>
        <p:spPr>
          <a:xfrm>
            <a:off x="990600" y="71735"/>
            <a:ext cx="2049985" cy="461665"/>
          </a:xfrm>
          <a:prstGeom prst="rect">
            <a:avLst/>
          </a:prstGeom>
        </p:spPr>
        <p:txBody>
          <a:bodyPr wrap="none">
            <a:spAutoFit/>
          </a:bodyPr>
          <a:lstStyle/>
          <a:p>
            <a:r>
              <a:rPr lang="en-US" b="1" u="sng" dirty="0" smtClean="0">
                <a:effectLst/>
                <a:latin typeface="Calibri" panose="020F0502020204030204" pitchFamily="34" charset="0"/>
                <a:ea typeface="Times New Roman" panose="02020603050405020304" pitchFamily="18" charset="0"/>
                <a:cs typeface="Times New Roman" panose="02020603050405020304" pitchFamily="18" charset="0"/>
              </a:rPr>
              <a:t>Problem 12-19</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smtClean="0"/>
              <a:t>You should know</a:t>
            </a:r>
          </a:p>
        </p:txBody>
      </p:sp>
      <p:sp>
        <p:nvSpPr>
          <p:cNvPr id="12291" name="Rectangle 3"/>
          <p:cNvSpPr>
            <a:spLocks noGrp="1" noChangeArrowheads="1"/>
          </p:cNvSpPr>
          <p:nvPr>
            <p:ph type="body" idx="1"/>
          </p:nvPr>
        </p:nvSpPr>
        <p:spPr/>
        <p:txBody>
          <a:bodyPr/>
          <a:lstStyle/>
          <a:p>
            <a:pPr>
              <a:defRPr/>
            </a:pPr>
            <a:r>
              <a:rPr lang="en-US" dirty="0" smtClean="0"/>
              <a:t>How to construct a NETWORK chart from a table</a:t>
            </a:r>
          </a:p>
          <a:p>
            <a:pPr>
              <a:defRPr/>
            </a:pPr>
            <a:r>
              <a:rPr lang="en-US" dirty="0" smtClean="0"/>
              <a:t>How to construct a Gantt chart from a table</a:t>
            </a:r>
          </a:p>
          <a:p>
            <a:pPr>
              <a:defRPr/>
            </a:pPr>
            <a:r>
              <a:rPr lang="en-US" dirty="0" smtClean="0"/>
              <a:t>How to perform NETWORK crashing </a:t>
            </a:r>
          </a:p>
          <a:p>
            <a:pPr>
              <a:defRPr/>
            </a:pPr>
            <a:r>
              <a:rPr lang="en-US" sz="4800" dirty="0" smtClean="0">
                <a:solidFill>
                  <a:srgbClr val="FFC000"/>
                </a:solidFill>
              </a:rPr>
              <a:t>How to do EVA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2291">
                                            <p:txEl>
                                              <p:pRg st="3" end="3"/>
                                            </p:txEl>
                                          </p:spTgt>
                                        </p:tgtEl>
                                        <p:attrNameLst>
                                          <p:attrName>r</p:attrName>
                                        </p:attrNameLst>
                                      </p:cBhvr>
                                    </p:animRot>
                                    <p:animRot by="-240000">
                                      <p:cBhvr>
                                        <p:cTn id="27" dur="200" fill="hold">
                                          <p:stCondLst>
                                            <p:cond delay="200"/>
                                          </p:stCondLst>
                                        </p:cTn>
                                        <p:tgtEl>
                                          <p:spTgt spid="12291">
                                            <p:txEl>
                                              <p:pRg st="3" end="3"/>
                                            </p:txEl>
                                          </p:spTgt>
                                        </p:tgtEl>
                                        <p:attrNameLst>
                                          <p:attrName>r</p:attrName>
                                        </p:attrNameLst>
                                      </p:cBhvr>
                                    </p:animRot>
                                    <p:animRot by="240000">
                                      <p:cBhvr>
                                        <p:cTn id="28" dur="200" fill="hold">
                                          <p:stCondLst>
                                            <p:cond delay="400"/>
                                          </p:stCondLst>
                                        </p:cTn>
                                        <p:tgtEl>
                                          <p:spTgt spid="12291">
                                            <p:txEl>
                                              <p:pRg st="3" end="3"/>
                                            </p:txEl>
                                          </p:spTgt>
                                        </p:tgtEl>
                                        <p:attrNameLst>
                                          <p:attrName>r</p:attrName>
                                        </p:attrNameLst>
                                      </p:cBhvr>
                                    </p:animRot>
                                    <p:animRot by="-240000">
                                      <p:cBhvr>
                                        <p:cTn id="29" dur="200" fill="hold">
                                          <p:stCondLst>
                                            <p:cond delay="600"/>
                                          </p:stCondLst>
                                        </p:cTn>
                                        <p:tgtEl>
                                          <p:spTgt spid="12291">
                                            <p:txEl>
                                              <p:pRg st="3" end="3"/>
                                            </p:txEl>
                                          </p:spTgt>
                                        </p:tgtEl>
                                        <p:attrNameLst>
                                          <p:attrName>r</p:attrName>
                                        </p:attrNameLst>
                                      </p:cBhvr>
                                    </p:animRot>
                                    <p:animRot by="120000">
                                      <p:cBhvr>
                                        <p:cTn id="30" dur="200" fill="hold">
                                          <p:stCondLst>
                                            <p:cond delay="800"/>
                                          </p:stCondLst>
                                        </p:cTn>
                                        <p:tgtEl>
                                          <p:spTgt spid="1229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219200" y="304800"/>
            <a:ext cx="7772400" cy="1143000"/>
          </a:xfrm>
        </p:spPr>
        <p:txBody>
          <a:bodyPr/>
          <a:lstStyle/>
          <a:p>
            <a:pPr>
              <a:defRPr/>
            </a:pPr>
            <a:r>
              <a:rPr lang="en-US" dirty="0" smtClean="0"/>
              <a:t>A work package…</a:t>
            </a:r>
          </a:p>
        </p:txBody>
      </p:sp>
      <p:sp>
        <p:nvSpPr>
          <p:cNvPr id="120835" name="Rectangle 3"/>
          <p:cNvSpPr>
            <a:spLocks noGrp="1" noChangeArrowheads="1"/>
          </p:cNvSpPr>
          <p:nvPr>
            <p:ph type="body" idx="1"/>
          </p:nvPr>
        </p:nvSpPr>
        <p:spPr/>
        <p:txBody>
          <a:bodyPr/>
          <a:lstStyle/>
          <a:p>
            <a:pPr>
              <a:defRPr/>
            </a:pPr>
            <a:r>
              <a:rPr lang="en-US" dirty="0" smtClean="0">
                <a:latin typeface="Arial" panose="020B0604020202020204" pitchFamily="34" charset="0"/>
                <a:cs typeface="Arial" panose="020B0604020202020204" pitchFamily="34" charset="0"/>
              </a:rPr>
              <a:t>Has $100,000 budgeted for it</a:t>
            </a:r>
          </a:p>
          <a:p>
            <a:pPr>
              <a:defRPr/>
            </a:pPr>
            <a:r>
              <a:rPr lang="en-US" dirty="0" smtClean="0">
                <a:latin typeface="Arial" panose="020B0604020202020204" pitchFamily="34" charset="0"/>
                <a:cs typeface="Arial" panose="020B0604020202020204" pitchFamily="34" charset="0"/>
              </a:rPr>
              <a:t>Is 50% complete</a:t>
            </a:r>
          </a:p>
          <a:p>
            <a:pPr>
              <a:defRPr/>
            </a:pPr>
            <a:r>
              <a:rPr lang="en-US" dirty="0" smtClean="0">
                <a:latin typeface="Arial" panose="020B0604020202020204" pitchFamily="34" charset="0"/>
                <a:cs typeface="Arial" panose="020B0604020202020204" pitchFamily="34" charset="0"/>
              </a:rPr>
              <a:t>What is its BCWP (EV)?</a:t>
            </a:r>
          </a:p>
          <a:p>
            <a:pPr>
              <a:defRPr/>
            </a:pPr>
            <a:r>
              <a:rPr lang="en-US" dirty="0" smtClean="0">
                <a:latin typeface="Arial" panose="020B0604020202020204" pitchFamily="34" charset="0"/>
                <a:cs typeface="Arial" panose="020B0604020202020204" pitchFamily="34" charset="0"/>
              </a:rPr>
              <a:t>$30,000</a:t>
            </a:r>
          </a:p>
          <a:p>
            <a:pPr>
              <a:defRPr/>
            </a:pPr>
            <a:r>
              <a:rPr lang="en-US" dirty="0" smtClean="0">
                <a:latin typeface="Arial" panose="020B0604020202020204" pitchFamily="34" charset="0"/>
                <a:cs typeface="Arial" panose="020B0604020202020204" pitchFamily="34" charset="0"/>
              </a:rPr>
              <a:t>$40,000</a:t>
            </a:r>
          </a:p>
          <a:p>
            <a:pPr>
              <a:defRPr/>
            </a:pPr>
            <a:r>
              <a:rPr lang="en-US" dirty="0" smtClean="0">
                <a:latin typeface="Arial" panose="020B0604020202020204" pitchFamily="34" charset="0"/>
                <a:cs typeface="Arial" panose="020B0604020202020204" pitchFamily="34" charset="0"/>
              </a:rPr>
              <a:t>$50,000</a:t>
            </a:r>
          </a:p>
          <a:p>
            <a:pPr>
              <a:defRPr/>
            </a:pPr>
            <a:r>
              <a:rPr lang="en-US" dirty="0" smtClean="0">
                <a:latin typeface="Arial" panose="020B0604020202020204" pitchFamily="34" charset="0"/>
                <a:cs typeface="Arial" panose="020B0604020202020204" pitchFamily="34" charset="0"/>
              </a:rPr>
              <a:t>$60,000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20835">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19200" y="228600"/>
            <a:ext cx="7772400" cy="1333500"/>
          </a:xfrm>
        </p:spPr>
        <p:txBody>
          <a:bodyPr/>
          <a:lstStyle/>
          <a:p>
            <a:pPr>
              <a:defRPr/>
            </a:pPr>
            <a:r>
              <a:rPr lang="en-US" sz="4000" dirty="0" smtClean="0"/>
              <a:t>A task with a $10,000 budget has a start date in the future</a:t>
            </a:r>
          </a:p>
        </p:txBody>
      </p:sp>
      <p:sp>
        <p:nvSpPr>
          <p:cNvPr id="125955" name="Rectangle 3"/>
          <p:cNvSpPr>
            <a:spLocks noGrp="1" noChangeArrowheads="1"/>
          </p:cNvSpPr>
          <p:nvPr>
            <p:ph type="body" idx="1"/>
          </p:nvPr>
        </p:nvSpPr>
        <p:spPr>
          <a:xfrm>
            <a:off x="1219200" y="2286000"/>
            <a:ext cx="7772400" cy="4114800"/>
          </a:xfrm>
        </p:spPr>
        <p:txBody>
          <a:bodyPr/>
          <a:lstStyle/>
          <a:p>
            <a:pPr>
              <a:defRPr/>
            </a:pPr>
            <a:r>
              <a:rPr lang="en-US" dirty="0" smtClean="0">
                <a:latin typeface="Arial" panose="020B0604020202020204" pitchFamily="34" charset="0"/>
                <a:cs typeface="Arial" panose="020B0604020202020204" pitchFamily="34" charset="0"/>
              </a:rPr>
              <a:t>Its BCWS (PV) is</a:t>
            </a:r>
          </a:p>
          <a:p>
            <a:pPr lvl="1">
              <a:defRPr/>
            </a:pPr>
            <a:r>
              <a:rPr lang="en-US" dirty="0" smtClean="0">
                <a:latin typeface="Arial" panose="020B0604020202020204" pitchFamily="34" charset="0"/>
                <a:cs typeface="Arial" panose="020B0604020202020204" pitchFamily="34" charset="0"/>
              </a:rPr>
              <a:t>$0</a:t>
            </a:r>
          </a:p>
          <a:p>
            <a:pPr lvl="1">
              <a:defRPr/>
            </a:pPr>
            <a:r>
              <a:rPr lang="en-US" dirty="0" smtClean="0">
                <a:latin typeface="Arial" panose="020B0604020202020204" pitchFamily="34" charset="0"/>
                <a:cs typeface="Arial" panose="020B0604020202020204" pitchFamily="34" charset="0"/>
              </a:rPr>
              <a:t>$5,000</a:t>
            </a:r>
          </a:p>
          <a:p>
            <a:pPr lvl="1">
              <a:defRPr/>
            </a:pPr>
            <a:r>
              <a:rPr lang="en-US" dirty="0" smtClean="0">
                <a:latin typeface="Arial" panose="020B0604020202020204" pitchFamily="34" charset="0"/>
                <a:cs typeface="Arial" panose="020B0604020202020204" pitchFamily="34" charset="0"/>
              </a:rPr>
              <a:t>$10,000</a:t>
            </a:r>
          </a:p>
          <a:p>
            <a:pPr lvl="1">
              <a:defRPr/>
            </a:pPr>
            <a:r>
              <a:rPr lang="en-US" dirty="0" smtClean="0">
                <a:latin typeface="Arial" panose="020B0604020202020204" pitchFamily="34" charset="0"/>
                <a:cs typeface="Arial" panose="020B0604020202020204" pitchFamily="34" charset="0"/>
              </a:rPr>
              <a:t>Can’t be determined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5955">
                                            <p:txEl>
                                              <p:pRg st="1" end="1"/>
                                            </p:txEl>
                                          </p:spTgt>
                                        </p:tgtEl>
                                      </p:cBhvr>
                                    </p:animEffect>
                                    <p:animScale>
                                      <p:cBhvr>
                                        <p:cTn id="7" dur="250" autoRev="1" fill="hold"/>
                                        <p:tgtEl>
                                          <p:spTgt spid="125955">
                                            <p:txEl>
                                              <p:pRg st="1" end="1"/>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125955">
                                            <p:txEl>
                                              <p:pRg st="1" end="1"/>
                                            </p:txEl>
                                          </p:spTgt>
                                        </p:tgtEl>
                                        <p:attrNameLst>
                                          <p:attrName>style.color</p:attrName>
                                        </p:attrNameLst>
                                      </p:cBhvr>
                                      <p:to>
                                        <a:schemeClr val="bg1"/>
                                      </p:to>
                                    </p:animClr>
                                    <p:animClr clrSpc="rgb" dir="cw">
                                      <p:cBhvr>
                                        <p:cTn id="12" dur="250" autoRev="1" fill="remove"/>
                                        <p:tgtEl>
                                          <p:spTgt spid="125955">
                                            <p:txEl>
                                              <p:pRg st="1" end="1"/>
                                            </p:txEl>
                                          </p:spTgt>
                                        </p:tgtEl>
                                        <p:attrNameLst>
                                          <p:attrName>fillcolor</p:attrName>
                                        </p:attrNameLst>
                                      </p:cBhvr>
                                      <p:to>
                                        <a:schemeClr val="bg1"/>
                                      </p:to>
                                    </p:animClr>
                                    <p:set>
                                      <p:cBhvr>
                                        <p:cTn id="13" dur="250" autoRev="1" fill="remove"/>
                                        <p:tgtEl>
                                          <p:spTgt spid="125955">
                                            <p:txEl>
                                              <p:pRg st="1" end="1"/>
                                            </p:txEl>
                                          </p:spTgt>
                                        </p:tgtEl>
                                        <p:attrNameLst>
                                          <p:attrName>fill.type</p:attrName>
                                        </p:attrNameLst>
                                      </p:cBhvr>
                                      <p:to>
                                        <p:strVal val="solid"/>
                                      </p:to>
                                    </p:set>
                                    <p:set>
                                      <p:cBhvr>
                                        <p:cTn id="14" dur="250" autoRev="1" fill="remove"/>
                                        <p:tgtEl>
                                          <p:spTgt spid="125955">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219200" y="152400"/>
            <a:ext cx="7772400" cy="1409700"/>
          </a:xfrm>
        </p:spPr>
        <p:txBody>
          <a:bodyPr/>
          <a:lstStyle/>
          <a:p>
            <a:pPr>
              <a:defRPr/>
            </a:pPr>
            <a:r>
              <a:rPr lang="en-US" sz="4000" dirty="0" smtClean="0"/>
              <a:t>A task with a $10,000 budget has a stop date in the past.</a:t>
            </a:r>
          </a:p>
        </p:txBody>
      </p:sp>
      <p:sp>
        <p:nvSpPr>
          <p:cNvPr id="128003" name="Rectangle 3"/>
          <p:cNvSpPr>
            <a:spLocks noGrp="1" noChangeArrowheads="1"/>
          </p:cNvSpPr>
          <p:nvPr>
            <p:ph type="body" idx="1"/>
          </p:nvPr>
        </p:nvSpPr>
        <p:spPr/>
        <p:txBody>
          <a:bodyPr/>
          <a:lstStyle/>
          <a:p>
            <a:pPr>
              <a:defRPr/>
            </a:pPr>
            <a:r>
              <a:rPr lang="en-US" dirty="0" smtClean="0">
                <a:latin typeface="Bodoni MT" panose="02070603080606020203" pitchFamily="18" charset="0"/>
              </a:rPr>
              <a:t>Its BCWS (PV) is</a:t>
            </a:r>
          </a:p>
          <a:p>
            <a:pPr>
              <a:defRPr/>
            </a:pPr>
            <a:r>
              <a:rPr lang="en-US" dirty="0" smtClean="0">
                <a:latin typeface="Bodoni MT" panose="02070603080606020203" pitchFamily="18" charset="0"/>
              </a:rPr>
              <a:t>$0</a:t>
            </a:r>
          </a:p>
          <a:p>
            <a:pPr>
              <a:defRPr/>
            </a:pPr>
            <a:r>
              <a:rPr lang="en-US" dirty="0" smtClean="0">
                <a:latin typeface="Bodoni MT" panose="02070603080606020203" pitchFamily="18" charset="0"/>
              </a:rPr>
              <a:t>$5,000</a:t>
            </a:r>
          </a:p>
          <a:p>
            <a:pPr>
              <a:defRPr/>
            </a:pPr>
            <a:r>
              <a:rPr lang="en-US" dirty="0" smtClean="0">
                <a:latin typeface="Bodoni MT" panose="02070603080606020203" pitchFamily="18" charset="0"/>
              </a:rPr>
              <a:t>$10,000</a:t>
            </a:r>
          </a:p>
          <a:p>
            <a:pPr>
              <a:defRPr/>
            </a:pPr>
            <a:r>
              <a:rPr lang="en-US" dirty="0" smtClean="0">
                <a:latin typeface="Bodoni MT" panose="02070603080606020203" pitchFamily="18" charset="0"/>
              </a:rPr>
              <a:t>Can’t be determined</a:t>
            </a: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2800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219200" y="228600"/>
            <a:ext cx="7772400" cy="1333500"/>
          </a:xfrm>
        </p:spPr>
        <p:txBody>
          <a:bodyPr/>
          <a:lstStyle/>
          <a:p>
            <a:pPr>
              <a:defRPr/>
            </a:pPr>
            <a:r>
              <a:rPr lang="en-US" sz="4000" dirty="0" smtClean="0"/>
              <a:t>A task with a $10,000 budget and a 6 day duration has just finished day 3</a:t>
            </a:r>
          </a:p>
        </p:txBody>
      </p:sp>
      <p:sp>
        <p:nvSpPr>
          <p:cNvPr id="131075" name="Rectangle 3"/>
          <p:cNvSpPr>
            <a:spLocks noGrp="1" noChangeArrowheads="1"/>
          </p:cNvSpPr>
          <p:nvPr>
            <p:ph type="body" idx="1"/>
          </p:nvPr>
        </p:nvSpPr>
        <p:spPr/>
        <p:txBody>
          <a:bodyPr/>
          <a:lstStyle/>
          <a:p>
            <a:pPr>
              <a:buFont typeface="Wingdings" panose="05000000000000000000" pitchFamily="2" charset="2"/>
              <a:buChar char="Ø"/>
              <a:defRPr/>
            </a:pPr>
            <a:r>
              <a:rPr lang="en-US" dirty="0" smtClean="0">
                <a:latin typeface="Bell MT" panose="02020503060305020303" pitchFamily="18" charset="0"/>
              </a:rPr>
              <a:t>Its BCWS is</a:t>
            </a:r>
          </a:p>
          <a:p>
            <a:pPr>
              <a:buFont typeface="Wingdings" panose="05000000000000000000" pitchFamily="2" charset="2"/>
              <a:buChar char="Ø"/>
              <a:defRPr/>
            </a:pPr>
            <a:r>
              <a:rPr lang="en-US" dirty="0" smtClean="0">
                <a:latin typeface="Bell MT" panose="02020503060305020303" pitchFamily="18" charset="0"/>
              </a:rPr>
              <a:t>$0</a:t>
            </a:r>
          </a:p>
          <a:p>
            <a:pPr>
              <a:buFont typeface="Wingdings" panose="05000000000000000000" pitchFamily="2" charset="2"/>
              <a:buChar char="Ø"/>
              <a:defRPr/>
            </a:pPr>
            <a:r>
              <a:rPr lang="en-US" dirty="0" smtClean="0">
                <a:latin typeface="Bell MT" panose="02020503060305020303" pitchFamily="18" charset="0"/>
              </a:rPr>
              <a:t>$5,000</a:t>
            </a:r>
          </a:p>
          <a:p>
            <a:pPr>
              <a:buFont typeface="Wingdings" panose="05000000000000000000" pitchFamily="2" charset="2"/>
              <a:buChar char="Ø"/>
              <a:defRPr/>
            </a:pPr>
            <a:r>
              <a:rPr lang="en-US" dirty="0" smtClean="0">
                <a:latin typeface="Bell MT" panose="02020503060305020303" pitchFamily="18" charset="0"/>
              </a:rPr>
              <a:t>$10,000</a:t>
            </a:r>
          </a:p>
          <a:p>
            <a:pPr>
              <a:buFont typeface="Wingdings" panose="05000000000000000000" pitchFamily="2" charset="2"/>
              <a:buChar char="Ø"/>
              <a:defRPr/>
            </a:pPr>
            <a:r>
              <a:rPr lang="en-US" dirty="0" smtClean="0">
                <a:latin typeface="Bell MT" panose="02020503060305020303" pitchFamily="18" charset="0"/>
              </a:rPr>
              <a:t>Can’t be determined</a:t>
            </a:r>
            <a:r>
              <a:rPr lang="en-US" dirty="0" smtClean="0"/>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3107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219200" y="304800"/>
            <a:ext cx="7772400" cy="1257300"/>
          </a:xfrm>
        </p:spPr>
        <p:txBody>
          <a:bodyPr/>
          <a:lstStyle/>
          <a:p>
            <a:pPr>
              <a:defRPr/>
            </a:pPr>
            <a:r>
              <a:rPr lang="en-US" sz="4000" dirty="0" smtClean="0"/>
              <a:t>A task has a budget of $20,000 and a scheduled duration of 5 days</a:t>
            </a:r>
          </a:p>
        </p:txBody>
      </p:sp>
      <p:sp>
        <p:nvSpPr>
          <p:cNvPr id="132099" name="Rectangle 3"/>
          <p:cNvSpPr>
            <a:spLocks noGrp="1" noChangeArrowheads="1"/>
          </p:cNvSpPr>
          <p:nvPr>
            <p:ph type="body" idx="1"/>
          </p:nvPr>
        </p:nvSpPr>
        <p:spPr>
          <a:xfrm>
            <a:off x="1219200" y="2133600"/>
            <a:ext cx="7772400" cy="4114800"/>
          </a:xfrm>
        </p:spPr>
        <p:txBody>
          <a:bodyPr/>
          <a:lstStyle/>
          <a:p>
            <a:pPr>
              <a:defRPr/>
            </a:pPr>
            <a:r>
              <a:rPr lang="en-US" dirty="0" smtClean="0"/>
              <a:t>What is its daily burn rate?</a:t>
            </a:r>
          </a:p>
          <a:p>
            <a:pPr>
              <a:defRPr/>
            </a:pPr>
            <a:r>
              <a:rPr lang="en-US" dirty="0" smtClean="0"/>
              <a:t>If the project is 20% complete what is its BCWP?</a:t>
            </a:r>
          </a:p>
          <a:p>
            <a:pPr>
              <a:defRPr/>
            </a:pPr>
            <a:r>
              <a:rPr lang="en-US" dirty="0" smtClean="0"/>
              <a:t>If day three has just transpired, what is the BCWS?</a:t>
            </a:r>
          </a:p>
          <a:p>
            <a:pPr>
              <a:defRPr/>
            </a:pPr>
            <a:r>
              <a:rPr lang="en-US" dirty="0" smtClean="0"/>
              <a:t>What is the task’s SV (schedule variance)</a:t>
            </a:r>
          </a:p>
          <a:p>
            <a:pPr>
              <a:defRPr/>
            </a:pPr>
            <a:r>
              <a:rPr lang="en-US" dirty="0" smtClean="0"/>
              <a:t>Is the task ahead or behind schedule?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arn(inVertical)">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arn(inVertical)">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wipe(down)">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wipe(down)">
                                      <p:cBhvr>
                                        <p:cTn id="22" dur="500"/>
                                        <p:tgtEl>
                                          <p:spTgt spid="13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1000"/>
                                        <p:tgtEl>
                                          <p:spTgt spid="132099">
                                            <p:txEl>
                                              <p:pRg st="4" end="4"/>
                                            </p:txEl>
                                          </p:spTgt>
                                        </p:tgtEl>
                                      </p:cBhvr>
                                    </p:animEffect>
                                    <p:anim calcmode="lin" valueType="num">
                                      <p:cBhvr>
                                        <p:cTn id="28" dur="10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32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228600"/>
            <a:ext cx="7772400" cy="1143000"/>
          </a:xfrm>
        </p:spPr>
        <p:txBody>
          <a:bodyPr/>
          <a:lstStyle/>
          <a:p>
            <a:pPr>
              <a:defRPr/>
            </a:pPr>
            <a:r>
              <a:rPr lang="en-US" smtClean="0"/>
              <a:t>Questions about MS Project</a:t>
            </a:r>
          </a:p>
        </p:txBody>
      </p:sp>
      <p:sp>
        <p:nvSpPr>
          <p:cNvPr id="49155" name="Rectangle 3"/>
          <p:cNvSpPr>
            <a:spLocks noGrp="1" noChangeArrowheads="1"/>
          </p:cNvSpPr>
          <p:nvPr>
            <p:ph type="body" idx="1"/>
          </p:nvPr>
        </p:nvSpPr>
        <p:spPr/>
        <p:txBody>
          <a:bodyPr/>
          <a:lstStyle/>
          <a:p>
            <a:pPr>
              <a:defRPr/>
            </a:pPr>
            <a:r>
              <a:rPr lang="en-US" dirty="0" smtClean="0"/>
              <a:t>Which key for subordination</a:t>
            </a:r>
          </a:p>
          <a:p>
            <a:pPr>
              <a:defRPr/>
            </a:pPr>
            <a:r>
              <a:rPr lang="en-US" dirty="0" smtClean="0"/>
              <a:t>Which key for linking</a:t>
            </a:r>
          </a:p>
          <a:p>
            <a:pPr>
              <a:defRPr/>
            </a:pPr>
            <a:r>
              <a:rPr lang="en-US" dirty="0" smtClean="0"/>
              <a:t>How to see total project duration and cost on the entry table</a:t>
            </a:r>
          </a:p>
          <a:p>
            <a:pPr>
              <a:defRPr/>
            </a:pPr>
            <a:r>
              <a:rPr lang="en-US" dirty="0" smtClean="0"/>
              <a:t>How to view project duration and cost on the project information dialog box</a:t>
            </a:r>
          </a:p>
          <a:p>
            <a:pPr>
              <a:defRPr/>
            </a:pPr>
            <a:r>
              <a:rPr lang="en-US" dirty="0" smtClean="0"/>
              <a:t>How to see all of the activity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Effect transition="in" filter="fade">
                                      <p:cBhvr>
                                        <p:cTn id="13" dur="1000"/>
                                        <p:tgtEl>
                                          <p:spTgt spid="49155">
                                            <p:txEl>
                                              <p:pRg st="1" end="1"/>
                                            </p:txEl>
                                          </p:spTgt>
                                        </p:tgtEl>
                                      </p:cBhvr>
                                    </p:animEffect>
                                    <p:anim calcmode="lin" valueType="num">
                                      <p:cBhvr>
                                        <p:cTn id="14"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9155">
                                            <p:txEl>
                                              <p:pRg st="2" end="2"/>
                                            </p:txEl>
                                          </p:spTgt>
                                        </p:tgtEl>
                                        <p:attrNameLst>
                                          <p:attrName>style.visibility</p:attrName>
                                        </p:attrNameLst>
                                      </p:cBhvr>
                                      <p:to>
                                        <p:strVal val="visible"/>
                                      </p:to>
                                    </p:set>
                                    <p:anim calcmode="lin" valueType="num">
                                      <p:cBhvr additive="base">
                                        <p:cTn id="20"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9155">
                                            <p:txEl>
                                              <p:pRg st="3" end="3"/>
                                            </p:txEl>
                                          </p:spTgt>
                                        </p:tgtEl>
                                        <p:attrNameLst>
                                          <p:attrName>style.visibility</p:attrName>
                                        </p:attrNameLst>
                                      </p:cBhvr>
                                      <p:to>
                                        <p:strVal val="visible"/>
                                      </p:to>
                                    </p:set>
                                    <p:animEffect transition="in" filter="fade">
                                      <p:cBhvr>
                                        <p:cTn id="26" dur="1000"/>
                                        <p:tgtEl>
                                          <p:spTgt spid="49155">
                                            <p:txEl>
                                              <p:pRg st="3" end="3"/>
                                            </p:txEl>
                                          </p:spTgt>
                                        </p:tgtEl>
                                      </p:cBhvr>
                                    </p:animEffect>
                                    <p:anim calcmode="lin" valueType="num">
                                      <p:cBhvr>
                                        <p:cTn id="27" dur="10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91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49155">
                                            <p:txEl>
                                              <p:pRg st="4" end="4"/>
                                            </p:txEl>
                                          </p:spTgt>
                                        </p:tgtEl>
                                        <p:attrNameLst>
                                          <p:attrName>style.visibility</p:attrName>
                                        </p:attrNameLst>
                                      </p:cBhvr>
                                      <p:to>
                                        <p:strVal val="visible"/>
                                      </p:to>
                                    </p:set>
                                    <p:animEffect transition="in" filter="barn(inVertical)">
                                      <p:cBhvr>
                                        <p:cTn id="33"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1219200" y="25400"/>
            <a:ext cx="7772400" cy="1562100"/>
          </a:xfrm>
        </p:spPr>
        <p:txBody>
          <a:bodyPr/>
          <a:lstStyle/>
          <a:p>
            <a:pPr>
              <a:defRPr/>
            </a:pPr>
            <a:r>
              <a:rPr lang="en-US" dirty="0" smtClean="0"/>
              <a:t>For MS Project to cost your project, it needs to know</a:t>
            </a:r>
          </a:p>
        </p:txBody>
      </p:sp>
      <p:sp>
        <p:nvSpPr>
          <p:cNvPr id="89091" name="Rectangle 1027"/>
          <p:cNvSpPr>
            <a:spLocks noGrp="1" noChangeArrowheads="1"/>
          </p:cNvSpPr>
          <p:nvPr>
            <p:ph type="body" idx="1"/>
          </p:nvPr>
        </p:nvSpPr>
        <p:spPr/>
        <p:txBody>
          <a:bodyPr/>
          <a:lstStyle/>
          <a:p>
            <a:pPr>
              <a:defRPr/>
            </a:pPr>
            <a:r>
              <a:rPr lang="en-US" dirty="0" smtClean="0"/>
              <a:t>Resource hourly costs</a:t>
            </a:r>
          </a:p>
          <a:p>
            <a:pPr>
              <a:defRPr/>
            </a:pPr>
            <a:r>
              <a:rPr lang="en-US" dirty="0" smtClean="0"/>
              <a:t>Activity fixed costs</a:t>
            </a:r>
          </a:p>
          <a:p>
            <a:pPr>
              <a:defRPr/>
            </a:pPr>
            <a:r>
              <a:rPr lang="en-US" dirty="0" smtClean="0"/>
              <a:t>THIS IS 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down)">
                                      <p:cBhvr>
                                        <p:cTn id="7" dur="500"/>
                                        <p:tgtEl>
                                          <p:spTgt spid="8909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wipe(down)">
                                      <p:cBhvr>
                                        <p:cTn id="10" dur="500"/>
                                        <p:tgtEl>
                                          <p:spTgt spid="8909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Effect transition="in" filter="wipe(down)">
                                      <p:cBhvr>
                                        <p:cTn id="13"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228600"/>
            <a:ext cx="7848600" cy="1524000"/>
          </a:xfrm>
        </p:spPr>
        <p:txBody>
          <a:bodyPr/>
          <a:lstStyle/>
          <a:p>
            <a:pPr>
              <a:defRPr/>
            </a:pPr>
            <a:r>
              <a:rPr lang="en-US" dirty="0" smtClean="0"/>
              <a:t>In MS Project, durations/costs of phases (summary tasks) …..</a:t>
            </a:r>
          </a:p>
        </p:txBody>
      </p:sp>
      <p:sp>
        <p:nvSpPr>
          <p:cNvPr id="91139" name="Rectangle 3"/>
          <p:cNvSpPr>
            <a:spLocks noGrp="1" noChangeArrowheads="1"/>
          </p:cNvSpPr>
          <p:nvPr>
            <p:ph type="body" idx="1"/>
          </p:nvPr>
        </p:nvSpPr>
        <p:spPr>
          <a:xfrm>
            <a:off x="1181100" y="2286000"/>
            <a:ext cx="7772400" cy="4114800"/>
          </a:xfrm>
        </p:spPr>
        <p:txBody>
          <a:bodyPr/>
          <a:lstStyle/>
          <a:p>
            <a:pPr>
              <a:defRPr/>
            </a:pPr>
            <a:r>
              <a:rPr lang="en-US" dirty="0" smtClean="0"/>
              <a:t>Containing one or more subordinate tasks can be specified </a:t>
            </a:r>
            <a:r>
              <a:rPr lang="en-US" dirty="0" smtClean="0">
                <a:solidFill>
                  <a:srgbClr val="FF3300"/>
                </a:solidFill>
              </a:rPr>
              <a:t>only by MS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304800"/>
            <a:ext cx="7620000" cy="1333500"/>
          </a:xfrm>
        </p:spPr>
        <p:txBody>
          <a:bodyPr/>
          <a:lstStyle/>
          <a:p>
            <a:pPr>
              <a:defRPr/>
            </a:pPr>
            <a:r>
              <a:rPr lang="en-US" dirty="0" smtClean="0"/>
              <a:t>Task info is entered in which view of MS Project, usually?</a:t>
            </a:r>
          </a:p>
        </p:txBody>
      </p:sp>
      <p:sp>
        <p:nvSpPr>
          <p:cNvPr id="93187" name="Rectangle 3"/>
          <p:cNvSpPr>
            <a:spLocks noGrp="1" noChangeArrowheads="1"/>
          </p:cNvSpPr>
          <p:nvPr>
            <p:ph type="body" idx="1"/>
          </p:nvPr>
        </p:nvSpPr>
        <p:spPr>
          <a:xfrm>
            <a:off x="1143000" y="2209800"/>
            <a:ext cx="7772400" cy="4114800"/>
          </a:xfrm>
        </p:spPr>
        <p:txBody>
          <a:bodyPr/>
          <a:lstStyle/>
          <a:p>
            <a:pPr>
              <a:defRPr/>
            </a:pPr>
            <a:r>
              <a:rPr lang="en-US" dirty="0" smtClean="0"/>
              <a:t>The Gantt view, using the entry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arn(inVertical)">
                                      <p:cBhvr>
                                        <p:cTn id="7" dur="500"/>
                                        <p:tgtEl>
                                          <p:spTgt spid="93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 to B: Problem 12-19</a:t>
            </a:r>
            <a:endParaRPr lang="en-US" dirty="0"/>
          </a:p>
        </p:txBody>
      </p:sp>
      <p:sp>
        <p:nvSpPr>
          <p:cNvPr id="3" name="Content Placeholder 2"/>
          <p:cNvSpPr>
            <a:spLocks noGrp="1"/>
          </p:cNvSpPr>
          <p:nvPr>
            <p:ph idx="1"/>
          </p:nvPr>
        </p:nvSpPr>
        <p:spPr>
          <a:xfrm>
            <a:off x="1219200" y="2057400"/>
            <a:ext cx="7772400" cy="4114800"/>
          </a:xfrm>
        </p:spPr>
        <p:txBody>
          <a:bodyPr/>
          <a:lstStyle/>
          <a:p>
            <a:pPr>
              <a:defRPr/>
            </a:pPr>
            <a:r>
              <a:rPr lang="en-US" dirty="0">
                <a:effectLst/>
              </a:rPr>
              <a:t>From the EVA, the project appears to be behind schedule and over budget.  When we examine the Critical Path, we see the project is indeed behind schedule because critical task C is behind schedule and over budget.  In this case the two criteria (EVA and critical path) are consistent.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9200" y="152400"/>
            <a:ext cx="7772400" cy="1409700"/>
          </a:xfrm>
        </p:spPr>
        <p:txBody>
          <a:bodyPr/>
          <a:lstStyle/>
          <a:p>
            <a:pPr>
              <a:defRPr/>
            </a:pPr>
            <a:r>
              <a:rPr lang="en-US" dirty="0" smtClean="0"/>
              <a:t>When using the standard calendar, MS Project assumes </a:t>
            </a:r>
          </a:p>
        </p:txBody>
      </p:sp>
      <p:sp>
        <p:nvSpPr>
          <p:cNvPr id="95235" name="Rectangle 3"/>
          <p:cNvSpPr>
            <a:spLocks noGrp="1" noChangeArrowheads="1"/>
          </p:cNvSpPr>
          <p:nvPr>
            <p:ph type="body" idx="1"/>
          </p:nvPr>
        </p:nvSpPr>
        <p:spPr/>
        <p:txBody>
          <a:bodyPr/>
          <a:lstStyle/>
          <a:p>
            <a:pPr marL="514350" indent="-514350">
              <a:buFont typeface="+mj-lt"/>
              <a:buAutoNum type="alphaLcPeriod"/>
              <a:defRPr/>
            </a:pPr>
            <a:r>
              <a:rPr lang="en-US" dirty="0" smtClean="0"/>
              <a:t>8-hour work days</a:t>
            </a:r>
          </a:p>
          <a:p>
            <a:pPr marL="514350" indent="-514350">
              <a:buFont typeface="+mj-lt"/>
              <a:buAutoNum type="alphaLcPeriod"/>
              <a:defRPr/>
            </a:pPr>
            <a:r>
              <a:rPr lang="en-US" dirty="0" smtClean="0"/>
              <a:t>No work on Sat or Sun</a:t>
            </a:r>
          </a:p>
          <a:p>
            <a:pPr marL="514350" indent="-514350">
              <a:buFont typeface="+mj-lt"/>
              <a:buAutoNum type="alphaLcPeriod"/>
              <a:defRPr/>
            </a:pPr>
            <a:r>
              <a:rPr lang="en-US" dirty="0" smtClean="0"/>
              <a:t>Two persons can do the work in half o f the time it takes one person</a:t>
            </a:r>
          </a:p>
          <a:p>
            <a:pPr marL="514350" indent="-514350">
              <a:buFont typeface="+mj-lt"/>
              <a:buAutoNum type="alphaLcPeriod"/>
              <a:defRPr/>
            </a:pPr>
            <a:r>
              <a:rPr lang="en-US" dirty="0" smtClean="0"/>
              <a:t>All of the above</a:t>
            </a:r>
          </a:p>
          <a:p>
            <a:pPr marL="514350" indent="-514350">
              <a:buFont typeface="+mj-lt"/>
              <a:buAutoNum type="alphaLcPeriod"/>
              <a:defRPr/>
            </a:pPr>
            <a:r>
              <a:rPr lang="en-US" dirty="0" smtClean="0"/>
              <a:t>Just a and b only</a:t>
            </a:r>
          </a:p>
          <a:p>
            <a:pPr>
              <a:defRPr/>
            </a:pPr>
            <a:endParaRPr lang="en-US" dirty="0" smtClean="0"/>
          </a:p>
          <a:p>
            <a:pPr>
              <a:buFont typeface="Monotype Sort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arn(inVertical)">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barn(inVertical)">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barn(inVertical)">
                                      <p:cBhvr>
                                        <p:cTn id="17" dur="500"/>
                                        <p:tgtEl>
                                          <p:spTgt spid="95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barn(inVertical)">
                                      <p:cBhvr>
                                        <p:cTn id="22" dur="500"/>
                                        <p:tgtEl>
                                          <p:spTgt spid="95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barn(inVertical)">
                                      <p:cBhvr>
                                        <p:cTn id="27" dur="500"/>
                                        <p:tgtEl>
                                          <p:spTgt spid="95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21600000">
                                      <p:cBhvr>
                                        <p:cTn id="31" dur="2000" fill="hold"/>
                                        <p:tgtEl>
                                          <p:spTgt spid="95235">
                                            <p:txEl>
                                              <p:pRg st="3" end="3"/>
                                            </p:txEl>
                                          </p:spTgt>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32" fill="hold" nodeType="clickEffect">
                                  <p:stCondLst>
                                    <p:cond delay="0"/>
                                  </p:stCondLst>
                                  <p:childTnLst>
                                    <p:animEffect transition="out" filter="diamond(out)">
                                      <p:cBhvr>
                                        <p:cTn id="35" dur="2000"/>
                                        <p:tgtEl>
                                          <p:spTgt spid="95235">
                                            <p:txEl>
                                              <p:pRg st="3" end="3"/>
                                            </p:txEl>
                                          </p:spTgt>
                                        </p:tgtEl>
                                      </p:cBhvr>
                                    </p:animEffect>
                                    <p:set>
                                      <p:cBhvr>
                                        <p:cTn id="36" dur="1" fill="hold">
                                          <p:stCondLst>
                                            <p:cond delay="1999"/>
                                          </p:stCondLst>
                                        </p:cTn>
                                        <p:tgtEl>
                                          <p:spTgt spid="9523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Questions over </a:t>
            </a:r>
            <a:r>
              <a:rPr lang="en-US" i="1" dirty="0" smtClean="0"/>
              <a:t>CRITICAL CHAIN</a:t>
            </a:r>
          </a:p>
        </p:txBody>
      </p:sp>
      <p:sp>
        <p:nvSpPr>
          <p:cNvPr id="53251" name="Rectangle 3"/>
          <p:cNvSpPr>
            <a:spLocks noGrp="1" noChangeArrowheads="1"/>
          </p:cNvSpPr>
          <p:nvPr>
            <p:ph type="body" idx="1"/>
          </p:nvPr>
        </p:nvSpPr>
        <p:spPr/>
        <p:txBody>
          <a:bodyPr/>
          <a:lstStyle/>
          <a:p>
            <a:pPr>
              <a:defRPr/>
            </a:pPr>
            <a:r>
              <a:rPr lang="en-US" i="1" dirty="0" smtClean="0"/>
              <a:t>Major conclusions, recommendations</a:t>
            </a:r>
          </a:p>
          <a:p>
            <a:pPr>
              <a:defRPr/>
            </a:pPr>
            <a:r>
              <a:rPr lang="en-US" i="1" dirty="0" err="1" smtClean="0"/>
              <a:t>Goldratt’s</a:t>
            </a:r>
            <a:r>
              <a:rPr lang="en-US" i="1" dirty="0" smtClean="0"/>
              <a:t> view of EVA</a:t>
            </a:r>
          </a:p>
          <a:p>
            <a:pPr>
              <a:defRPr/>
            </a:pPr>
            <a:r>
              <a:rPr lang="en-US" i="1" dirty="0" smtClean="0"/>
              <a:t>What to Measure</a:t>
            </a:r>
          </a:p>
          <a:p>
            <a:pPr>
              <a:defRPr/>
            </a:pPr>
            <a:r>
              <a:rPr lang="en-US" i="1" dirty="0" smtClean="0"/>
              <a:t>What to Focus 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04900" y="228600"/>
            <a:ext cx="8001000" cy="1333500"/>
          </a:xfrm>
        </p:spPr>
        <p:txBody>
          <a:bodyPr/>
          <a:lstStyle/>
          <a:p>
            <a:pPr>
              <a:defRPr/>
            </a:pPr>
            <a:r>
              <a:rPr lang="en-US" dirty="0" smtClean="0"/>
              <a:t>More Questions on CRITICAL CHAIN</a:t>
            </a:r>
          </a:p>
        </p:txBody>
      </p:sp>
      <p:sp>
        <p:nvSpPr>
          <p:cNvPr id="80899" name="Rectangle 3"/>
          <p:cNvSpPr>
            <a:spLocks noGrp="1" noChangeArrowheads="1"/>
          </p:cNvSpPr>
          <p:nvPr>
            <p:ph type="body" idx="1"/>
          </p:nvPr>
        </p:nvSpPr>
        <p:spPr/>
        <p:txBody>
          <a:bodyPr/>
          <a:lstStyle/>
          <a:p>
            <a:pPr>
              <a:defRPr/>
            </a:pPr>
            <a:r>
              <a:rPr lang="en-US" dirty="0" smtClean="0"/>
              <a:t>To avoid non critical paths from becoming critical you should…</a:t>
            </a:r>
          </a:p>
          <a:p>
            <a:pPr>
              <a:defRPr/>
            </a:pPr>
            <a:r>
              <a:rPr lang="en-US" dirty="0" smtClean="0"/>
              <a:t>Critical chain is the sequence of tasks performed by key persons both on and off the critical path</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06500" y="228600"/>
            <a:ext cx="7772400" cy="1143000"/>
          </a:xfrm>
        </p:spPr>
        <p:txBody>
          <a:bodyPr/>
          <a:lstStyle/>
          <a:p>
            <a:pPr>
              <a:defRPr/>
            </a:pPr>
            <a:r>
              <a:rPr lang="en-US" dirty="0" smtClean="0"/>
              <a:t>Measurements should</a:t>
            </a:r>
          </a:p>
        </p:txBody>
      </p:sp>
      <p:sp>
        <p:nvSpPr>
          <p:cNvPr id="100355" name="Rectangle 3"/>
          <p:cNvSpPr>
            <a:spLocks noGrp="1" noChangeArrowheads="1"/>
          </p:cNvSpPr>
          <p:nvPr>
            <p:ph type="body" idx="1"/>
          </p:nvPr>
        </p:nvSpPr>
        <p:spPr/>
        <p:txBody>
          <a:bodyPr/>
          <a:lstStyle/>
          <a:p>
            <a:pPr>
              <a:defRPr/>
            </a:pPr>
            <a:r>
              <a:rPr lang="en-US" dirty="0" smtClean="0"/>
              <a:t>Induce the parts to always do what is good for the system as a whole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66800" y="228600"/>
            <a:ext cx="7772400" cy="1409700"/>
          </a:xfrm>
        </p:spPr>
        <p:txBody>
          <a:bodyPr/>
          <a:lstStyle/>
          <a:p>
            <a:pPr>
              <a:defRPr/>
            </a:pPr>
            <a:r>
              <a:rPr lang="en-US" dirty="0" smtClean="0"/>
              <a:t>Why does </a:t>
            </a:r>
            <a:r>
              <a:rPr lang="en-US" dirty="0" err="1" smtClean="0"/>
              <a:t>Goldratt</a:t>
            </a:r>
            <a:r>
              <a:rPr lang="en-US" dirty="0" smtClean="0"/>
              <a:t> not like BCWP, BCWS, ACWP?</a:t>
            </a:r>
          </a:p>
        </p:txBody>
      </p:sp>
      <p:sp>
        <p:nvSpPr>
          <p:cNvPr id="102403" name="Rectangle 3"/>
          <p:cNvSpPr>
            <a:spLocks noGrp="1" noChangeArrowheads="1"/>
          </p:cNvSpPr>
          <p:nvPr>
            <p:ph type="body" idx="1"/>
          </p:nvPr>
        </p:nvSpPr>
        <p:spPr/>
        <p:txBody>
          <a:bodyPr/>
          <a:lstStyle/>
          <a:p>
            <a:pPr>
              <a:defRPr/>
            </a:pPr>
            <a:r>
              <a:rPr lang="en-US" dirty="0" smtClean="0"/>
              <a:t>Because they have no sensitivity to the critical path</a:t>
            </a:r>
          </a:p>
          <a:p>
            <a:pPr>
              <a:defRPr/>
            </a:pPr>
            <a:r>
              <a:rPr lang="en-US" dirty="0" smtClean="0"/>
              <a:t>Or any path for that matter…</a:t>
            </a:r>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down)">
                                      <p:cBhvr>
                                        <p:cTn id="7" dur="500"/>
                                        <p:tgtEl>
                                          <p:spTgt spid="10240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wipe(down)">
                                      <p:cBhvr>
                                        <p:cTn id="10" dur="500"/>
                                        <p:tgtEl>
                                          <p:spTgt spid="102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66800" y="228600"/>
            <a:ext cx="7772400" cy="1409700"/>
          </a:xfrm>
        </p:spPr>
        <p:txBody>
          <a:bodyPr/>
          <a:lstStyle/>
          <a:p>
            <a:pPr>
              <a:defRPr/>
            </a:pPr>
            <a:r>
              <a:rPr lang="en-US" dirty="0" smtClean="0"/>
              <a:t>If you are required to do a task on the critical path and ….</a:t>
            </a:r>
          </a:p>
        </p:txBody>
      </p:sp>
      <p:sp>
        <p:nvSpPr>
          <p:cNvPr id="104451" name="Rectangle 3"/>
          <p:cNvSpPr>
            <a:spLocks noGrp="1" noChangeArrowheads="1"/>
          </p:cNvSpPr>
          <p:nvPr>
            <p:ph type="body" idx="1"/>
          </p:nvPr>
        </p:nvSpPr>
        <p:spPr>
          <a:xfrm>
            <a:off x="762000" y="2057400"/>
            <a:ext cx="8382000" cy="4432300"/>
          </a:xfrm>
        </p:spPr>
        <p:txBody>
          <a:bodyPr/>
          <a:lstStyle/>
          <a:p>
            <a:pPr>
              <a:defRPr/>
            </a:pPr>
            <a:r>
              <a:rPr lang="en-US" dirty="0" smtClean="0"/>
              <a:t>Your time to complete that task has arrived, then </a:t>
            </a:r>
            <a:r>
              <a:rPr lang="en-US" dirty="0" err="1" smtClean="0"/>
              <a:t>Goldratt</a:t>
            </a:r>
            <a:r>
              <a:rPr lang="en-US" dirty="0" smtClean="0"/>
              <a:t> recommends: </a:t>
            </a:r>
          </a:p>
          <a:p>
            <a:pPr>
              <a:defRPr/>
            </a:pPr>
            <a:r>
              <a:rPr lang="en-US" sz="4000" b="1" dirty="0" smtClean="0">
                <a:solidFill>
                  <a:srgbClr val="FF3300"/>
                </a:solidFill>
              </a:rPr>
              <a:t>that you drop everything and just focus (150%) on that task until you get it done!!  </a:t>
            </a:r>
          </a:p>
          <a:p>
            <a:pPr lvl="1">
              <a:defRPr/>
            </a:pPr>
            <a:r>
              <a:rPr lang="en-US" sz="3600" b="1" dirty="0" smtClean="0"/>
              <a:t>No multitasking</a:t>
            </a:r>
          </a:p>
          <a:p>
            <a:pPr lvl="1">
              <a:defRPr/>
            </a:pPr>
            <a:r>
              <a:rPr lang="en-US" sz="3600" b="1" dirty="0" smtClean="0"/>
              <a:t>No procrastination (student syndrome)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anim calcmode="lin" valueType="num">
                                      <p:cBhvr additive="base">
                                        <p:cTn id="7"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 calcmode="lin" valueType="num">
                                      <p:cBhvr additive="base">
                                        <p:cTn id="13"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 calcmode="lin" valueType="num">
                                      <p:cBhvr additive="base">
                                        <p:cTn id="19"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19200" y="152400"/>
            <a:ext cx="7772400" cy="1409700"/>
          </a:xfrm>
        </p:spPr>
        <p:txBody>
          <a:bodyPr/>
          <a:lstStyle/>
          <a:p>
            <a:pPr>
              <a:defRPr/>
            </a:pPr>
            <a:r>
              <a:rPr lang="en-US" dirty="0" smtClean="0"/>
              <a:t>Notes on shortening project durations</a:t>
            </a:r>
          </a:p>
        </p:txBody>
      </p:sp>
      <p:sp>
        <p:nvSpPr>
          <p:cNvPr id="72707" name="Rectangle 3"/>
          <p:cNvSpPr>
            <a:spLocks noGrp="1" noChangeArrowheads="1"/>
          </p:cNvSpPr>
          <p:nvPr>
            <p:ph type="body" idx="1"/>
          </p:nvPr>
        </p:nvSpPr>
        <p:spPr>
          <a:xfrm>
            <a:off x="1219200" y="2044700"/>
            <a:ext cx="7772400" cy="4432300"/>
          </a:xfrm>
        </p:spPr>
        <p:txBody>
          <a:bodyPr/>
          <a:lstStyle/>
          <a:p>
            <a:pPr>
              <a:lnSpc>
                <a:spcPct val="90000"/>
              </a:lnSpc>
              <a:defRPr/>
            </a:pPr>
            <a:r>
              <a:rPr lang="en-US" sz="2800" dirty="0" smtClean="0"/>
              <a:t>This should be done in the Planning and Budgeting stage</a:t>
            </a:r>
          </a:p>
          <a:p>
            <a:pPr>
              <a:lnSpc>
                <a:spcPct val="90000"/>
              </a:lnSpc>
              <a:defRPr/>
            </a:pPr>
            <a:r>
              <a:rPr lang="en-US" sz="2800" dirty="0" smtClean="0"/>
              <a:t>Crashing</a:t>
            </a:r>
          </a:p>
          <a:p>
            <a:pPr lvl="1">
              <a:lnSpc>
                <a:spcPct val="90000"/>
              </a:lnSpc>
              <a:defRPr/>
            </a:pPr>
            <a:r>
              <a:rPr lang="en-US" sz="2400" dirty="0" smtClean="0"/>
              <a:t>Reducing the duration of tasks on the critical path</a:t>
            </a:r>
          </a:p>
          <a:p>
            <a:pPr>
              <a:lnSpc>
                <a:spcPct val="90000"/>
              </a:lnSpc>
              <a:defRPr/>
            </a:pPr>
            <a:r>
              <a:rPr lang="en-US" sz="2800" dirty="0" smtClean="0"/>
              <a:t>Fast-tracking</a:t>
            </a:r>
          </a:p>
          <a:p>
            <a:pPr lvl="1">
              <a:lnSpc>
                <a:spcPct val="90000"/>
              </a:lnSpc>
              <a:defRPr/>
            </a:pPr>
            <a:r>
              <a:rPr lang="en-US" sz="2400" dirty="0" smtClean="0"/>
              <a:t>Starting tasks sooner</a:t>
            </a:r>
          </a:p>
          <a:p>
            <a:pPr>
              <a:lnSpc>
                <a:spcPct val="90000"/>
              </a:lnSpc>
              <a:defRPr/>
            </a:pPr>
            <a:r>
              <a:rPr lang="en-US" sz="2800" dirty="0" smtClean="0"/>
              <a:t>Adding resources??</a:t>
            </a:r>
          </a:p>
          <a:p>
            <a:pPr>
              <a:lnSpc>
                <a:spcPct val="90000"/>
              </a:lnSpc>
              <a:defRPr/>
            </a:pPr>
            <a:r>
              <a:rPr lang="en-US" sz="2800" dirty="0" smtClean="0"/>
              <a:t>Checking for parallelism opportunities in the schedule</a:t>
            </a:r>
          </a:p>
          <a:p>
            <a:pPr lvl="1">
              <a:lnSpc>
                <a:spcPct val="90000"/>
              </a:lnSpc>
              <a:defRPr/>
            </a:pPr>
            <a:r>
              <a:rPr lang="en-US" sz="2400" dirty="0" smtClean="0"/>
              <a:t>Pull as much work off of the critical path as you can</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fade">
                                      <p:cBhvr>
                                        <p:cTn id="7" dur="1000"/>
                                        <p:tgtEl>
                                          <p:spTgt spid="72707">
                                            <p:txEl>
                                              <p:pRg st="1" end="1"/>
                                            </p:txEl>
                                          </p:spTgt>
                                        </p:tgtEl>
                                      </p:cBhvr>
                                    </p:animEffect>
                                    <p:anim calcmode="lin" valueType="num">
                                      <p:cBhvr>
                                        <p:cTn id="8"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fade">
                                      <p:cBhvr>
                                        <p:cTn id="12" dur="1000"/>
                                        <p:tgtEl>
                                          <p:spTgt spid="72707">
                                            <p:txEl>
                                              <p:pRg st="2" end="2"/>
                                            </p:txEl>
                                          </p:spTgt>
                                        </p:tgtEl>
                                      </p:cBhvr>
                                    </p:animEffect>
                                    <p:anim calcmode="lin" valueType="num">
                                      <p:cBhvr>
                                        <p:cTn id="13" dur="10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Effect transition="in" filter="fade">
                                      <p:cBhvr>
                                        <p:cTn id="19" dur="1000"/>
                                        <p:tgtEl>
                                          <p:spTgt spid="72707">
                                            <p:txEl>
                                              <p:pRg st="3" end="3"/>
                                            </p:txEl>
                                          </p:spTgt>
                                        </p:tgtEl>
                                      </p:cBhvr>
                                    </p:animEffect>
                                    <p:anim calcmode="lin" valueType="num">
                                      <p:cBhvr>
                                        <p:cTn id="20" dur="10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270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2707">
                                            <p:txEl>
                                              <p:pRg st="4" end="4"/>
                                            </p:txEl>
                                          </p:spTgt>
                                        </p:tgtEl>
                                        <p:attrNameLst>
                                          <p:attrName>style.visibility</p:attrName>
                                        </p:attrNameLst>
                                      </p:cBhvr>
                                      <p:to>
                                        <p:strVal val="visible"/>
                                      </p:to>
                                    </p:set>
                                    <p:animEffect transition="in" filter="fade">
                                      <p:cBhvr>
                                        <p:cTn id="24" dur="1000"/>
                                        <p:tgtEl>
                                          <p:spTgt spid="72707">
                                            <p:txEl>
                                              <p:pRg st="4" end="4"/>
                                            </p:txEl>
                                          </p:spTgt>
                                        </p:tgtEl>
                                      </p:cBhvr>
                                    </p:animEffect>
                                    <p:anim calcmode="lin" valueType="num">
                                      <p:cBhvr>
                                        <p:cTn id="25" dur="10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27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72707">
                                            <p:txEl>
                                              <p:pRg st="5" end="5"/>
                                            </p:txEl>
                                          </p:spTgt>
                                        </p:tgtEl>
                                        <p:attrNameLst>
                                          <p:attrName>style.visibility</p:attrName>
                                        </p:attrNameLst>
                                      </p:cBhvr>
                                      <p:to>
                                        <p:strVal val="visible"/>
                                      </p:to>
                                    </p:set>
                                    <p:animEffect transition="in" filter="fade">
                                      <p:cBhvr>
                                        <p:cTn id="31" dur="1000"/>
                                        <p:tgtEl>
                                          <p:spTgt spid="72707">
                                            <p:txEl>
                                              <p:pRg st="5" end="5"/>
                                            </p:txEl>
                                          </p:spTgt>
                                        </p:tgtEl>
                                      </p:cBhvr>
                                    </p:animEffect>
                                    <p:anim calcmode="lin" valueType="num">
                                      <p:cBhvr>
                                        <p:cTn id="32" dur="10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27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2707">
                                            <p:txEl>
                                              <p:pRg st="6" end="6"/>
                                            </p:txEl>
                                          </p:spTgt>
                                        </p:tgtEl>
                                        <p:attrNameLst>
                                          <p:attrName>style.visibility</p:attrName>
                                        </p:attrNameLst>
                                      </p:cBhvr>
                                      <p:to>
                                        <p:strVal val="visible"/>
                                      </p:to>
                                    </p:set>
                                    <p:animEffect transition="in" filter="fade">
                                      <p:cBhvr>
                                        <p:cTn id="38" dur="1000"/>
                                        <p:tgtEl>
                                          <p:spTgt spid="72707">
                                            <p:txEl>
                                              <p:pRg st="6" end="6"/>
                                            </p:txEl>
                                          </p:spTgt>
                                        </p:tgtEl>
                                      </p:cBhvr>
                                    </p:animEffect>
                                    <p:anim calcmode="lin" valueType="num">
                                      <p:cBhvr>
                                        <p:cTn id="39" dur="1000" fill="hold"/>
                                        <p:tgtEl>
                                          <p:spTgt spid="72707">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72707">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2707">
                                            <p:txEl>
                                              <p:pRg st="7" end="7"/>
                                            </p:txEl>
                                          </p:spTgt>
                                        </p:tgtEl>
                                        <p:attrNameLst>
                                          <p:attrName>style.visibility</p:attrName>
                                        </p:attrNameLst>
                                      </p:cBhvr>
                                      <p:to>
                                        <p:strVal val="visible"/>
                                      </p:to>
                                    </p:set>
                                    <p:animEffect transition="in" filter="fade">
                                      <p:cBhvr>
                                        <p:cTn id="43" dur="1000"/>
                                        <p:tgtEl>
                                          <p:spTgt spid="72707">
                                            <p:txEl>
                                              <p:pRg st="7" end="7"/>
                                            </p:txEl>
                                          </p:spTgt>
                                        </p:tgtEl>
                                      </p:cBhvr>
                                    </p:animEffect>
                                    <p:anim calcmode="lin" valueType="num">
                                      <p:cBhvr>
                                        <p:cTn id="44" dur="1000" fill="hold"/>
                                        <p:tgtEl>
                                          <p:spTgt spid="7270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27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19200" y="152400"/>
            <a:ext cx="7772400" cy="1409700"/>
          </a:xfrm>
        </p:spPr>
        <p:txBody>
          <a:bodyPr/>
          <a:lstStyle/>
          <a:p>
            <a:pPr>
              <a:defRPr/>
            </a:pPr>
            <a:r>
              <a:rPr lang="en-US" smtClean="0"/>
              <a:t>More Tips on shortening project durations</a:t>
            </a:r>
          </a:p>
        </p:txBody>
      </p:sp>
      <p:sp>
        <p:nvSpPr>
          <p:cNvPr id="82947" name="Rectangle 3"/>
          <p:cNvSpPr>
            <a:spLocks noGrp="1" noChangeArrowheads="1"/>
          </p:cNvSpPr>
          <p:nvPr>
            <p:ph type="body" idx="1"/>
          </p:nvPr>
        </p:nvSpPr>
        <p:spPr/>
        <p:txBody>
          <a:bodyPr/>
          <a:lstStyle/>
          <a:p>
            <a:pPr>
              <a:defRPr/>
            </a:pPr>
            <a:r>
              <a:rPr lang="en-US" dirty="0" smtClean="0"/>
              <a:t>REUSE, REUSE, REUSE</a:t>
            </a:r>
          </a:p>
          <a:p>
            <a:pPr>
              <a:defRPr/>
            </a:pPr>
            <a:r>
              <a:rPr lang="en-US" dirty="0" smtClean="0"/>
              <a:t>Do it right the first time</a:t>
            </a:r>
          </a:p>
          <a:p>
            <a:pPr>
              <a:defRPr/>
            </a:pPr>
            <a:r>
              <a:rPr lang="en-US" dirty="0" smtClean="0"/>
              <a:t>Avoid changes to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heel(1)">
                                      <p:cBhvr>
                                        <p:cTn id="7" dur="20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heel(1)">
                                      <p:cBhvr>
                                        <p:cTn id="12" dur="20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randombar(horizontal)">
                                      <p:cBhvr>
                                        <p:cTn id="1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9200" y="152400"/>
            <a:ext cx="7772400" cy="1409700"/>
          </a:xfrm>
        </p:spPr>
        <p:txBody>
          <a:bodyPr/>
          <a:lstStyle/>
          <a:p>
            <a:pPr>
              <a:defRPr/>
            </a:pPr>
            <a:r>
              <a:rPr lang="en-US" dirty="0" smtClean="0"/>
              <a:t>More techniques for shortening projects</a:t>
            </a:r>
          </a:p>
        </p:txBody>
      </p:sp>
      <p:sp>
        <p:nvSpPr>
          <p:cNvPr id="73731" name="Rectangle 3"/>
          <p:cNvSpPr>
            <a:spLocks noGrp="1" noChangeArrowheads="1"/>
          </p:cNvSpPr>
          <p:nvPr>
            <p:ph type="body" idx="1"/>
          </p:nvPr>
        </p:nvSpPr>
        <p:spPr/>
        <p:txBody>
          <a:bodyPr/>
          <a:lstStyle/>
          <a:p>
            <a:pPr>
              <a:defRPr/>
            </a:pPr>
            <a:r>
              <a:rPr lang="en-US" sz="2800" dirty="0" smtClean="0">
                <a:solidFill>
                  <a:srgbClr val="66FFFF"/>
                </a:solidFill>
              </a:rPr>
              <a:t>Scrub the requirements</a:t>
            </a:r>
          </a:p>
          <a:p>
            <a:pPr lvl="1">
              <a:defRPr/>
            </a:pPr>
            <a:r>
              <a:rPr lang="en-US" sz="2400" dirty="0" smtClean="0"/>
              <a:t>Remove from the requirements those items that add little or no value, but nevertheless are significant contributors to cost</a:t>
            </a:r>
          </a:p>
          <a:p>
            <a:pPr lvl="1">
              <a:defRPr/>
            </a:pPr>
            <a:r>
              <a:rPr lang="en-US" sz="2400" dirty="0" smtClean="0"/>
              <a:t>Remember the Pareto principle—80% of the value comes from 20% of the functionality</a:t>
            </a:r>
          </a:p>
          <a:p>
            <a:pPr>
              <a:defRPr/>
            </a:pPr>
            <a:r>
              <a:rPr lang="en-US" dirty="0" smtClean="0">
                <a:solidFill>
                  <a:srgbClr val="FF3300"/>
                </a:solidFill>
              </a:rPr>
              <a:t>Do everything right the first time (AGAIN)</a:t>
            </a:r>
          </a:p>
          <a:p>
            <a:pPr>
              <a:defRPr/>
            </a:pPr>
            <a:r>
              <a:rPr lang="en-US" sz="4400" i="1" dirty="0" smtClean="0"/>
              <a:t>REMOVE SAFETY--GOLDRATT</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37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p:cTn id="13" dur="1000" fill="hold"/>
                                        <p:tgtEl>
                                          <p:spTgt spid="737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37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37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737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p:cTn id="19" dur="1000" fill="hold"/>
                                        <p:tgtEl>
                                          <p:spTgt spid="737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37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37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737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 calcmode="lin" valueType="num">
                                      <p:cBhvr>
                                        <p:cTn id="27" dur="500" fill="hold"/>
                                        <p:tgtEl>
                                          <p:spTgt spid="7373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3731">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373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73731">
                                            <p:txEl>
                                              <p:pRg st="4" end="4"/>
                                            </p:txEl>
                                          </p:spTgt>
                                        </p:tgtEl>
                                        <p:attrNameLst>
                                          <p:attrName>style.visibility</p:attrName>
                                        </p:attrNameLst>
                                      </p:cBhvr>
                                      <p:to>
                                        <p:strVal val="visible"/>
                                      </p:to>
                                    </p:set>
                                    <p:anim calcmode="lin" valueType="num">
                                      <p:cBhvr>
                                        <p:cTn id="34" dur="500" fill="hold"/>
                                        <p:tgtEl>
                                          <p:spTgt spid="7373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73731">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19200" y="152400"/>
            <a:ext cx="7772400" cy="1485900"/>
          </a:xfrm>
        </p:spPr>
        <p:txBody>
          <a:bodyPr/>
          <a:lstStyle/>
          <a:p>
            <a:pPr>
              <a:defRPr/>
            </a:pPr>
            <a:r>
              <a:rPr lang="en-US" sz="4800" b="1" dirty="0" smtClean="0"/>
              <a:t>Network diagrams, drawn by commercial software</a:t>
            </a:r>
          </a:p>
        </p:txBody>
      </p:sp>
      <p:sp>
        <p:nvSpPr>
          <p:cNvPr id="123907" name="Rectangle 3"/>
          <p:cNvSpPr>
            <a:spLocks noGrp="1" noChangeArrowheads="1"/>
          </p:cNvSpPr>
          <p:nvPr>
            <p:ph type="body" idx="1"/>
          </p:nvPr>
        </p:nvSpPr>
        <p:spPr/>
        <p:txBody>
          <a:bodyPr/>
          <a:lstStyle/>
          <a:p>
            <a:pPr>
              <a:defRPr/>
            </a:pPr>
            <a:r>
              <a:rPr lang="en-US" sz="4000" b="1" dirty="0" smtClean="0"/>
              <a:t>Do they use </a:t>
            </a:r>
          </a:p>
          <a:p>
            <a:pPr lvl="1">
              <a:defRPr/>
            </a:pPr>
            <a:r>
              <a:rPr lang="en-US" sz="3600" b="1" dirty="0" smtClean="0"/>
              <a:t>Activity-on-Node, or </a:t>
            </a:r>
          </a:p>
          <a:p>
            <a:pPr lvl="1">
              <a:defRPr/>
            </a:pPr>
            <a:r>
              <a:rPr lang="en-US" sz="3600" b="1" dirty="0" smtClean="0"/>
              <a:t>Activity-on-Arrow representations?</a:t>
            </a:r>
          </a:p>
          <a:p>
            <a:pPr>
              <a:defRPr/>
            </a:pPr>
            <a:endParaRPr lang="en-US" sz="4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43000" y="304800"/>
            <a:ext cx="7772400" cy="1143000"/>
          </a:xfrm>
        </p:spPr>
        <p:txBody>
          <a:bodyPr/>
          <a:lstStyle/>
          <a:p>
            <a:pPr>
              <a:defRPr/>
            </a:pPr>
            <a:r>
              <a:rPr lang="en-US" dirty="0" smtClean="0"/>
              <a:t>Possible Discussion Questions</a:t>
            </a:r>
          </a:p>
        </p:txBody>
      </p:sp>
      <p:sp>
        <p:nvSpPr>
          <p:cNvPr id="121859" name="Rectangle 3"/>
          <p:cNvSpPr>
            <a:spLocks noGrp="1" noChangeArrowheads="1"/>
          </p:cNvSpPr>
          <p:nvPr>
            <p:ph type="body" idx="1"/>
          </p:nvPr>
        </p:nvSpPr>
        <p:spPr>
          <a:xfrm>
            <a:off x="1143000" y="2133600"/>
            <a:ext cx="7772400" cy="4432300"/>
          </a:xfrm>
        </p:spPr>
        <p:txBody>
          <a:bodyPr/>
          <a:lstStyle/>
          <a:p>
            <a:pPr>
              <a:lnSpc>
                <a:spcPct val="90000"/>
              </a:lnSpc>
              <a:defRPr/>
            </a:pPr>
            <a:r>
              <a:rPr lang="en-US" dirty="0" smtClean="0"/>
              <a:t>Name  five characteristics of a project</a:t>
            </a:r>
          </a:p>
          <a:p>
            <a:pPr>
              <a:lnSpc>
                <a:spcPct val="90000"/>
              </a:lnSpc>
              <a:defRPr/>
            </a:pPr>
            <a:r>
              <a:rPr lang="en-US" dirty="0" smtClean="0"/>
              <a:t>Successful project management entails what exactly</a:t>
            </a:r>
          </a:p>
          <a:p>
            <a:pPr>
              <a:lnSpc>
                <a:spcPct val="90000"/>
              </a:lnSpc>
              <a:defRPr/>
            </a:pPr>
            <a:r>
              <a:rPr lang="en-US" dirty="0" smtClean="0"/>
              <a:t>Name five phases of the project lifecycle</a:t>
            </a:r>
          </a:p>
          <a:p>
            <a:pPr lvl="1">
              <a:lnSpc>
                <a:spcPct val="90000"/>
              </a:lnSpc>
              <a:defRPr/>
            </a:pPr>
            <a:r>
              <a:rPr lang="en-US" dirty="0" smtClean="0"/>
              <a:t>Show their sequence</a:t>
            </a:r>
          </a:p>
          <a:p>
            <a:pPr>
              <a:lnSpc>
                <a:spcPct val="90000"/>
              </a:lnSpc>
              <a:defRPr/>
            </a:pPr>
            <a:r>
              <a:rPr lang="en-US" dirty="0" smtClean="0"/>
              <a:t>Why is project management important</a:t>
            </a:r>
          </a:p>
          <a:p>
            <a:pPr>
              <a:lnSpc>
                <a:spcPct val="90000"/>
              </a:lnSpc>
              <a:defRPr/>
            </a:pPr>
            <a:r>
              <a:rPr lang="en-US" dirty="0" smtClean="0"/>
              <a:t>Name four core knowledge areas</a:t>
            </a:r>
          </a:p>
          <a:p>
            <a:pPr>
              <a:lnSpc>
                <a:spcPct val="90000"/>
              </a:lnSpc>
              <a:defRPr/>
            </a:pPr>
            <a:r>
              <a:rPr lang="en-US" dirty="0" smtClean="0"/>
              <a:t>Name five facilitating knowledge areas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838200"/>
          </a:xfrm>
        </p:spPr>
        <p:txBody>
          <a:bodyPr/>
          <a:lstStyle/>
          <a:p>
            <a:pPr>
              <a:defRPr/>
            </a:pPr>
            <a:r>
              <a:rPr lang="en-US" dirty="0" smtClean="0"/>
              <a:t>Ending inspiration:  </a:t>
            </a:r>
            <a:r>
              <a:rPr lang="en-US" dirty="0" smtClean="0">
                <a:solidFill>
                  <a:srgbClr val="FF0000"/>
                </a:solidFill>
              </a:rPr>
              <a:t>Work for it!!</a:t>
            </a:r>
            <a:endParaRPr lang="en-US" dirty="0">
              <a:solidFill>
                <a:srgbClr val="FF0000"/>
              </a:solidFill>
            </a:endParaRPr>
          </a:p>
        </p:txBody>
      </p:sp>
      <p:pic>
        <p:nvPicPr>
          <p:cNvPr id="95235" name="Picture 2" descr="https://s-media-cache-ak0.pinimg.com/236x/fd/48/d1/fd48d1d2620cd4b10fbd59c6eadfe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28700"/>
            <a:ext cx="7543800" cy="568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723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Don’t </a:t>
            </a:r>
            <a:r>
              <a:rPr lang="en-US" sz="5400" dirty="0" smtClean="0">
                <a:solidFill>
                  <a:srgbClr val="FF0000"/>
                </a:solidFill>
              </a:rPr>
              <a:t>ever</a:t>
            </a:r>
            <a:r>
              <a:rPr lang="en-US" dirty="0" smtClean="0"/>
              <a:t> GIVE UP!!!</a:t>
            </a:r>
            <a:endParaRPr lang="en-US" dirty="0"/>
          </a:p>
        </p:txBody>
      </p:sp>
      <p:pic>
        <p:nvPicPr>
          <p:cNvPr id="96259" name="Picture 2" descr="http://photos-ak.sparkpeople.com/nw/7/9/l793275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Final Slide:   This means….</a:t>
            </a:r>
            <a:endParaRPr lang="en-US" dirty="0"/>
          </a:p>
        </p:txBody>
      </p:sp>
      <p:sp>
        <p:nvSpPr>
          <p:cNvPr id="3" name="Content Placeholder 2"/>
          <p:cNvSpPr>
            <a:spLocks noGrp="1"/>
          </p:cNvSpPr>
          <p:nvPr>
            <p:ph idx="1"/>
          </p:nvPr>
        </p:nvSpPr>
        <p:spPr/>
        <p:txBody>
          <a:bodyPr/>
          <a:lstStyle/>
          <a:p>
            <a:pPr>
              <a:defRPr/>
            </a:pPr>
            <a:r>
              <a:rPr lang="en-US" dirty="0" smtClean="0"/>
              <a:t>Never stop learning</a:t>
            </a:r>
          </a:p>
          <a:p>
            <a:pPr lvl="1">
              <a:defRPr/>
            </a:pPr>
            <a:r>
              <a:rPr lang="en-US" dirty="0" smtClean="0"/>
              <a:t>Become a life-long learner</a:t>
            </a:r>
          </a:p>
          <a:p>
            <a:pPr>
              <a:defRPr/>
            </a:pPr>
            <a:r>
              <a:rPr lang="en-US" dirty="0" smtClean="0"/>
              <a:t>Never stop maturing</a:t>
            </a:r>
          </a:p>
          <a:p>
            <a:pPr lvl="1">
              <a:defRPr/>
            </a:pPr>
            <a:r>
              <a:rPr lang="en-US" dirty="0" smtClean="0"/>
              <a:t>And taking others to higher levels of maturity</a:t>
            </a:r>
          </a:p>
          <a:p>
            <a:pPr>
              <a:defRPr/>
            </a:pPr>
            <a:r>
              <a:rPr lang="en-US" dirty="0" smtClean="0"/>
              <a:t>Never stop loving</a:t>
            </a:r>
          </a:p>
          <a:p>
            <a:pPr lvl="1">
              <a:defRPr/>
            </a:pPr>
            <a:r>
              <a:rPr lang="en-US" dirty="0" smtClean="0"/>
              <a:t>Love your work, your </a:t>
            </a:r>
            <a:r>
              <a:rPr lang="en-US" dirty="0"/>
              <a:t> </a:t>
            </a:r>
            <a:r>
              <a:rPr lang="en-US" dirty="0" smtClean="0"/>
              <a:t>project peers,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dirty="0" smtClean="0"/>
              <a:t>That’s it!!   That’s all folks!!</a:t>
            </a:r>
          </a:p>
        </p:txBody>
      </p:sp>
      <p:sp>
        <p:nvSpPr>
          <p:cNvPr id="112643" name="Rectangle 3"/>
          <p:cNvSpPr>
            <a:spLocks noGrp="1" noChangeArrowheads="1"/>
          </p:cNvSpPr>
          <p:nvPr>
            <p:ph type="body" idx="1"/>
          </p:nvPr>
        </p:nvSpPr>
        <p:spPr/>
        <p:txBody>
          <a:bodyPr/>
          <a:lstStyle/>
          <a:p>
            <a:pPr marL="0" indent="0">
              <a:buNone/>
              <a:defRPr/>
            </a:pPr>
            <a:r>
              <a:rPr lang="en-US" dirty="0" smtClean="0"/>
              <a:t>I enjoyed having you as a class—one of the best classes I’ve had.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219200" y="304800"/>
            <a:ext cx="7772400" cy="1143000"/>
          </a:xfrm>
        </p:spPr>
        <p:txBody>
          <a:bodyPr/>
          <a:lstStyle/>
          <a:p>
            <a:pPr>
              <a:defRPr/>
            </a:pPr>
            <a:r>
              <a:rPr lang="en-US" dirty="0" smtClean="0"/>
              <a:t>More Discussion Questions</a:t>
            </a:r>
          </a:p>
        </p:txBody>
      </p:sp>
      <p:sp>
        <p:nvSpPr>
          <p:cNvPr id="122883" name="Rectangle 3"/>
          <p:cNvSpPr>
            <a:spLocks noGrp="1" noChangeArrowheads="1"/>
          </p:cNvSpPr>
          <p:nvPr>
            <p:ph type="body" idx="1"/>
          </p:nvPr>
        </p:nvSpPr>
        <p:spPr>
          <a:xfrm>
            <a:off x="1143000" y="1905000"/>
            <a:ext cx="7772400" cy="4953000"/>
          </a:xfrm>
        </p:spPr>
        <p:txBody>
          <a:bodyPr/>
          <a:lstStyle/>
          <a:p>
            <a:pPr>
              <a:defRPr/>
            </a:pPr>
            <a:r>
              <a:rPr lang="en-US" dirty="0" smtClean="0"/>
              <a:t>What is the tenth knowledge area and what is its purpose</a:t>
            </a:r>
          </a:p>
          <a:p>
            <a:pPr>
              <a:defRPr/>
            </a:pPr>
            <a:r>
              <a:rPr lang="en-US" dirty="0" smtClean="0"/>
              <a:t>Name some things we do poorly in projects</a:t>
            </a:r>
          </a:p>
          <a:p>
            <a:pPr>
              <a:defRPr/>
            </a:pPr>
            <a:r>
              <a:rPr lang="en-US" dirty="0" smtClean="0"/>
              <a:t>What term do we use to describe an event at which a major deliverable is completed?</a:t>
            </a:r>
          </a:p>
          <a:p>
            <a:pPr>
              <a:defRPr/>
            </a:pPr>
            <a:r>
              <a:rPr lang="en-US" dirty="0" smtClean="0"/>
              <a:t>What device or construct is often used to initiate a project?</a:t>
            </a:r>
          </a:p>
          <a:p>
            <a:pPr>
              <a:defRPr/>
            </a:pPr>
            <a:r>
              <a:rPr lang="en-US" dirty="0" smtClean="0"/>
              <a:t>What steps are used to launch  critical chain project management?</a:t>
            </a:r>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themeOverride>
</file>

<file path=ppt/theme/themeOverride2.xml><?xml version="1.0" encoding="utf-8"?>
<a:themeOverride xmlns:a="http://schemas.openxmlformats.org/drawingml/2006/main">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11340</TotalTime>
  <Words>2894</Words>
  <Application>Microsoft Office PowerPoint</Application>
  <PresentationFormat>On-screen Show (4:3)</PresentationFormat>
  <Paragraphs>478</Paragraphs>
  <Slides>83</Slides>
  <Notes>11</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high voltage</vt:lpstr>
      <vt:lpstr>Bitmap Image</vt:lpstr>
      <vt:lpstr>Review for Final in ISQS 4350</vt:lpstr>
      <vt:lpstr>Format</vt:lpstr>
      <vt:lpstr>Bring</vt:lpstr>
      <vt:lpstr>PowerPoint Presentation</vt:lpstr>
      <vt:lpstr>Conclusion to B: Problem 12-13</vt:lpstr>
      <vt:lpstr>PowerPoint Presentation</vt:lpstr>
      <vt:lpstr>Conclusion to B: Problem 12-19</vt:lpstr>
      <vt:lpstr>Possible Discussion Questions</vt:lpstr>
      <vt:lpstr>More Discussion Questions</vt:lpstr>
      <vt:lpstr>More Discussion Questions</vt:lpstr>
      <vt:lpstr>Typical Discussion Problems</vt:lpstr>
      <vt:lpstr>Multiple Choice</vt:lpstr>
      <vt:lpstr>Why has Project Management become so in-vogue?</vt:lpstr>
      <vt:lpstr>Principles for Project Managers</vt:lpstr>
      <vt:lpstr>More Principles</vt:lpstr>
      <vt:lpstr>More Principles</vt:lpstr>
      <vt:lpstr>Names five principles for project management</vt:lpstr>
      <vt:lpstr>What are the major reasons for project failure?</vt:lpstr>
      <vt:lpstr>PowerPoint Presentation</vt:lpstr>
      <vt:lpstr>In which of the phases is a WBS started and completed?</vt:lpstr>
      <vt:lpstr>In which of these phases is a project charter developed?</vt:lpstr>
      <vt:lpstr>In which of these phases are requirements determined?</vt:lpstr>
      <vt:lpstr>What are the ten knowledge areas?</vt:lpstr>
      <vt:lpstr>In which phase is scope management most important?</vt:lpstr>
      <vt:lpstr>Competencies of the IT Project Manager </vt:lpstr>
      <vt:lpstr>Capability Maturity Model</vt:lpstr>
      <vt:lpstr>Five Levels</vt:lpstr>
      <vt:lpstr>PowerPoint Presentation</vt:lpstr>
      <vt:lpstr>How long does it take to go from one level to the next?</vt:lpstr>
      <vt:lpstr>How does maturity help with estimation?</vt:lpstr>
      <vt:lpstr>How does maturity help with quality issues (defects)?</vt:lpstr>
      <vt:lpstr>How are processes improved, innovated with maturity concepts?</vt:lpstr>
      <vt:lpstr>Product Life Cycles:  PMBOK</vt:lpstr>
      <vt:lpstr>Predictive vs. Adaptive or Agile</vt:lpstr>
      <vt:lpstr>Predictive Life Cycle Models</vt:lpstr>
      <vt:lpstr>Waterfall and Spiral Life Cycle Models</vt:lpstr>
      <vt:lpstr>Agile Software Development</vt:lpstr>
      <vt:lpstr>Agile Manifesto</vt:lpstr>
      <vt:lpstr>Scrum</vt:lpstr>
      <vt:lpstr>Scrum Framework</vt:lpstr>
      <vt:lpstr>Activity Definition (Define Activities) is ___</vt:lpstr>
      <vt:lpstr>Activity Definition (Define Activities) is part of what knowledge area?</vt:lpstr>
      <vt:lpstr>Project Scope Management Processes</vt:lpstr>
      <vt:lpstr>Project Time Management Processes</vt:lpstr>
      <vt:lpstr>Project Cost Management Processes</vt:lpstr>
      <vt:lpstr>Project Quality Management Processes</vt:lpstr>
      <vt:lpstr>Models are used in decision making…</vt:lpstr>
      <vt:lpstr>The main purpose of a project plan is to ____</vt:lpstr>
      <vt:lpstr>The  most important output of project execution is</vt:lpstr>
      <vt:lpstr>The Concept…</vt:lpstr>
      <vt:lpstr>Most core knowledge areas have a </vt:lpstr>
      <vt:lpstr>During the …</vt:lpstr>
      <vt:lpstr>Which of the following is NOT a way to motivate people?</vt:lpstr>
      <vt:lpstr>What are the five steps of the Theory of Constraints (Goldratt)?</vt:lpstr>
      <vt:lpstr>NOT…</vt:lpstr>
      <vt:lpstr>According to Goldratt…</vt:lpstr>
      <vt:lpstr>As Goldratt sees it, ….</vt:lpstr>
      <vt:lpstr>Which of the following does Goldratt regard as a positive thing</vt:lpstr>
      <vt:lpstr>An activity has probabilistic completion times of 20, 50 and 80 for the optimistic, most likely and pessimistic durations.</vt:lpstr>
      <vt:lpstr>You should know</vt:lpstr>
      <vt:lpstr>A work package…</vt:lpstr>
      <vt:lpstr>A task with a $10,000 budget has a start date in the future</vt:lpstr>
      <vt:lpstr>A task with a $10,000 budget has a stop date in the past.</vt:lpstr>
      <vt:lpstr>A task with a $10,000 budget and a 6 day duration has just finished day 3</vt:lpstr>
      <vt:lpstr>A task has a budget of $20,000 and a scheduled duration of 5 days</vt:lpstr>
      <vt:lpstr>Questions about MS Project</vt:lpstr>
      <vt:lpstr>For MS Project to cost your project, it needs to know</vt:lpstr>
      <vt:lpstr>In MS Project, durations/costs of phases (summary tasks) …..</vt:lpstr>
      <vt:lpstr>Task info is entered in which view of MS Project, usually?</vt:lpstr>
      <vt:lpstr>When using the standard calendar, MS Project assumes </vt:lpstr>
      <vt:lpstr>Questions over CRITICAL CHAIN</vt:lpstr>
      <vt:lpstr>More Questions on CRITICAL CHAIN</vt:lpstr>
      <vt:lpstr>Measurements should</vt:lpstr>
      <vt:lpstr>Why does Goldratt not like BCWP, BCWS, ACWP?</vt:lpstr>
      <vt:lpstr>If you are required to do a task on the critical path and ….</vt:lpstr>
      <vt:lpstr>Notes on shortening project durations</vt:lpstr>
      <vt:lpstr>More Tips on shortening project durations</vt:lpstr>
      <vt:lpstr>More techniques for shortening projects</vt:lpstr>
      <vt:lpstr>Network diagrams, drawn by commercial software</vt:lpstr>
      <vt:lpstr>Ending inspiration:  Work for it!!</vt:lpstr>
      <vt:lpstr>Don’t ever GIVE UP!!!</vt:lpstr>
      <vt:lpstr>Final Slide:   This means….</vt:lpstr>
      <vt:lpstr>That’s it!!   That’s all folks!!</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for Final</dc:title>
  <dc:creator>James R. Burns</dc:creator>
  <cp:lastModifiedBy>Burns, Jim</cp:lastModifiedBy>
  <cp:revision>187</cp:revision>
  <dcterms:created xsi:type="dcterms:W3CDTF">2000-12-05T21:34:59Z</dcterms:created>
  <dcterms:modified xsi:type="dcterms:W3CDTF">2017-05-09T17:21:15Z</dcterms:modified>
</cp:coreProperties>
</file>