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62" r:id="rId4"/>
    <p:sldId id="260" r:id="rId5"/>
    <p:sldId id="261" r:id="rId6"/>
    <p:sldId id="263" r:id="rId7"/>
    <p:sldId id="258" r:id="rId8"/>
    <p:sldId id="266" r:id="rId9"/>
    <p:sldId id="264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07" d="100"/>
          <a:sy n="107" d="100"/>
        </p:scale>
        <p:origin x="-1098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C08170-013A-46BA-9EB9-D212F953004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7C08170-013A-46BA-9EB9-D212F9530048}" type="datetimeFigureOut">
              <a:rPr lang="en-US" smtClean="0"/>
              <a:pPr/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7C1E026-6DB5-4820-B55D-9E76CFDB77B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What you need to </a:t>
            </a:r>
            <a:r>
              <a:rPr lang="en-US" b="1" dirty="0" smtClean="0">
                <a:solidFill>
                  <a:srgbClr val="FF0000"/>
                </a:solidFill>
              </a:rPr>
              <a:t>Memorize</a:t>
            </a:r>
            <a:r>
              <a:rPr lang="en-US" dirty="0" smtClean="0"/>
              <a:t> for </a:t>
            </a:r>
            <a:r>
              <a:rPr lang="en-US" dirty="0"/>
              <a:t>E</a:t>
            </a:r>
            <a:r>
              <a:rPr lang="en-US" dirty="0" smtClean="0"/>
              <a:t>xam </a:t>
            </a:r>
            <a:r>
              <a:rPr lang="en-US" dirty="0" smtClean="0"/>
              <a:t>One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Processes Within Project Scope Management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Plan Scope Management</a:t>
            </a:r>
          </a:p>
          <a:p>
            <a:r>
              <a:rPr lang="en-US" dirty="0" smtClean="0"/>
              <a:t>Collect Requirements</a:t>
            </a:r>
          </a:p>
          <a:p>
            <a:r>
              <a:rPr lang="en-US" dirty="0" smtClean="0"/>
              <a:t>Define Scope</a:t>
            </a:r>
          </a:p>
          <a:p>
            <a:r>
              <a:rPr lang="en-US" dirty="0" smtClean="0"/>
              <a:t>Create WBS</a:t>
            </a:r>
          </a:p>
          <a:p>
            <a:r>
              <a:rPr lang="en-US" dirty="0" smtClean="0"/>
              <a:t>Validate Scope</a:t>
            </a:r>
          </a:p>
          <a:p>
            <a:r>
              <a:rPr lang="en-US" smtClean="0"/>
              <a:t>Control Scope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1894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five-phase Project Lifecycle</a:t>
            </a:r>
            <a:endParaRPr lang="en-US" altLang="en-US" dirty="0" smtClean="0"/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altLang="en-US" smtClean="0"/>
          </a:p>
        </p:txBody>
      </p:sp>
      <p:sp>
        <p:nvSpPr>
          <p:cNvPr id="15364" name="Text Box 4"/>
          <p:cNvSpPr txBox="1">
            <a:spLocks noChangeArrowheads="1"/>
          </p:cNvSpPr>
          <p:nvPr/>
        </p:nvSpPr>
        <p:spPr bwMode="auto">
          <a:xfrm>
            <a:off x="762000" y="1493838"/>
            <a:ext cx="1816100" cy="731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dirty="0" smtClean="0"/>
              <a:t>PHASE </a:t>
            </a:r>
            <a:r>
              <a:rPr lang="en-US" altLang="en-US" dirty="0"/>
              <a:t>1:</a:t>
            </a:r>
          </a:p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dirty="0" smtClean="0"/>
              <a:t>Initiating</a:t>
            </a:r>
            <a:endParaRPr lang="th-TH" altLang="en-US" sz="1800" dirty="0"/>
          </a:p>
        </p:txBody>
      </p:sp>
      <p:sp>
        <p:nvSpPr>
          <p:cNvPr id="15365" name="Text Box 9"/>
          <p:cNvSpPr txBox="1">
            <a:spLocks noChangeArrowheads="1"/>
          </p:cNvSpPr>
          <p:nvPr/>
        </p:nvSpPr>
        <p:spPr bwMode="auto">
          <a:xfrm>
            <a:off x="2819400" y="2408238"/>
            <a:ext cx="1600200" cy="731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dirty="0" smtClean="0"/>
              <a:t>PHASE </a:t>
            </a:r>
            <a:r>
              <a:rPr lang="en-US" altLang="en-US" dirty="0"/>
              <a:t>2:</a:t>
            </a:r>
          </a:p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sz="1800" dirty="0" smtClean="0"/>
              <a:t>Planning</a:t>
            </a:r>
            <a:endParaRPr lang="th-TH" altLang="en-US" sz="1800" dirty="0"/>
          </a:p>
        </p:txBody>
      </p:sp>
      <p:sp>
        <p:nvSpPr>
          <p:cNvPr id="15366" name="Text Box 10"/>
          <p:cNvSpPr txBox="1">
            <a:spLocks noChangeArrowheads="1"/>
          </p:cNvSpPr>
          <p:nvPr/>
        </p:nvSpPr>
        <p:spPr bwMode="auto">
          <a:xfrm>
            <a:off x="4648200" y="3309938"/>
            <a:ext cx="1600200" cy="731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dirty="0" smtClean="0"/>
              <a:t>PHASE </a:t>
            </a:r>
            <a:r>
              <a:rPr lang="en-US" altLang="en-US" dirty="0"/>
              <a:t>3:</a:t>
            </a:r>
          </a:p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dirty="0"/>
              <a:t>Executing</a:t>
            </a:r>
            <a:endParaRPr lang="th-TH" altLang="en-US" dirty="0"/>
          </a:p>
        </p:txBody>
      </p:sp>
      <p:sp>
        <p:nvSpPr>
          <p:cNvPr id="15367" name="Text Box 11"/>
          <p:cNvSpPr txBox="1">
            <a:spLocks noChangeArrowheads="1"/>
          </p:cNvSpPr>
          <p:nvPr/>
        </p:nvSpPr>
        <p:spPr bwMode="auto">
          <a:xfrm>
            <a:off x="6477000" y="4237038"/>
            <a:ext cx="1600200" cy="731837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dirty="0" smtClean="0"/>
              <a:t>PHASE </a:t>
            </a:r>
            <a:r>
              <a:rPr lang="en-US" altLang="en-US" dirty="0"/>
              <a:t>5:</a:t>
            </a:r>
          </a:p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sz="1800" dirty="0" smtClean="0"/>
              <a:t>Closing</a:t>
            </a:r>
            <a:endParaRPr lang="th-TH" altLang="en-US" sz="1800" dirty="0"/>
          </a:p>
        </p:txBody>
      </p:sp>
      <p:sp>
        <p:nvSpPr>
          <p:cNvPr id="15368" name="Text Box 12"/>
          <p:cNvSpPr txBox="1">
            <a:spLocks noChangeArrowheads="1"/>
          </p:cNvSpPr>
          <p:nvPr/>
        </p:nvSpPr>
        <p:spPr bwMode="auto">
          <a:xfrm>
            <a:off x="990600" y="5334000"/>
            <a:ext cx="7086600" cy="731838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anchor="ctr"/>
          <a:lstStyle/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dirty="0" smtClean="0"/>
              <a:t>PHASE </a:t>
            </a:r>
            <a:r>
              <a:rPr lang="en-US" altLang="en-US" dirty="0"/>
              <a:t>4:</a:t>
            </a:r>
          </a:p>
          <a:p>
            <a:pPr algn="ctr" eaLnBrk="0" hangingPunct="0">
              <a:lnSpc>
                <a:spcPct val="90000"/>
              </a:lnSpc>
              <a:spcBef>
                <a:spcPct val="10000"/>
              </a:spcBef>
            </a:pPr>
            <a:r>
              <a:rPr lang="en-US" altLang="en-US" dirty="0"/>
              <a:t>Monitoring-and-Controlling</a:t>
            </a:r>
            <a:endParaRPr lang="th-TH" altLang="en-US" dirty="0"/>
          </a:p>
        </p:txBody>
      </p:sp>
      <p:cxnSp>
        <p:nvCxnSpPr>
          <p:cNvPr id="15369" name="AutoShape 13"/>
          <p:cNvCxnSpPr>
            <a:cxnSpLocks noChangeShapeType="1"/>
            <a:stCxn id="15364" idx="3"/>
            <a:endCxn id="15365" idx="0"/>
          </p:cNvCxnSpPr>
          <p:nvPr/>
        </p:nvCxnSpPr>
        <p:spPr bwMode="auto">
          <a:xfrm>
            <a:off x="2578100" y="1860550"/>
            <a:ext cx="1041400" cy="5476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370" name="AutoShape 14"/>
          <p:cNvCxnSpPr>
            <a:cxnSpLocks noChangeShapeType="1"/>
            <a:stCxn id="15365" idx="3"/>
            <a:endCxn id="15366" idx="0"/>
          </p:cNvCxnSpPr>
          <p:nvPr/>
        </p:nvCxnSpPr>
        <p:spPr bwMode="auto">
          <a:xfrm>
            <a:off x="4419600" y="2774950"/>
            <a:ext cx="1028700" cy="5349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371" name="AutoShape 16"/>
          <p:cNvCxnSpPr>
            <a:cxnSpLocks noChangeShapeType="1"/>
            <a:stCxn id="15366" idx="3"/>
            <a:endCxn id="15367" idx="0"/>
          </p:cNvCxnSpPr>
          <p:nvPr/>
        </p:nvCxnSpPr>
        <p:spPr bwMode="auto">
          <a:xfrm>
            <a:off x="6248400" y="3676650"/>
            <a:ext cx="1028700" cy="560388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372" name="AutoShape 17"/>
          <p:cNvCxnSpPr>
            <a:cxnSpLocks noChangeShapeType="1"/>
            <a:stCxn id="15366" idx="1"/>
            <a:endCxn id="15365" idx="2"/>
          </p:cNvCxnSpPr>
          <p:nvPr/>
        </p:nvCxnSpPr>
        <p:spPr bwMode="auto">
          <a:xfrm rot="10800000">
            <a:off x="3619500" y="3140075"/>
            <a:ext cx="1028700" cy="5365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cxnSp>
        <p:nvCxnSpPr>
          <p:cNvPr id="15373" name="AutoShape 18"/>
          <p:cNvCxnSpPr>
            <a:cxnSpLocks noChangeShapeType="1"/>
            <a:stCxn id="15365" idx="1"/>
            <a:endCxn id="15364" idx="2"/>
          </p:cNvCxnSpPr>
          <p:nvPr/>
        </p:nvCxnSpPr>
        <p:spPr bwMode="auto">
          <a:xfrm rot="10800000">
            <a:off x="1670050" y="2225675"/>
            <a:ext cx="1149350" cy="549275"/>
          </a:xfrm>
          <a:prstGeom prst="bentConnector2">
            <a:avLst/>
          </a:prstGeom>
          <a:noFill/>
          <a:ln w="9525">
            <a:solidFill>
              <a:schemeClr val="tx1"/>
            </a:solidFill>
            <a:miter lim="800000"/>
            <a:headEnd/>
            <a:tailEnd type="triangle" w="med" len="med"/>
          </a:ln>
        </p:spPr>
      </p:cxnSp>
      <p:sp>
        <p:nvSpPr>
          <p:cNvPr id="15374" name="Line 22"/>
          <p:cNvSpPr>
            <a:spLocks noChangeShapeType="1"/>
          </p:cNvSpPr>
          <p:nvPr/>
        </p:nvSpPr>
        <p:spPr bwMode="auto">
          <a:xfrm flipV="1">
            <a:off x="1219200" y="2219325"/>
            <a:ext cx="0" cy="310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5" name="Line 23"/>
          <p:cNvSpPr>
            <a:spLocks noChangeShapeType="1"/>
          </p:cNvSpPr>
          <p:nvPr/>
        </p:nvSpPr>
        <p:spPr bwMode="auto">
          <a:xfrm rot="10800000" flipV="1">
            <a:off x="1511300" y="2232025"/>
            <a:ext cx="0" cy="31083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6" name="Line 24"/>
          <p:cNvSpPr>
            <a:spLocks noChangeShapeType="1"/>
          </p:cNvSpPr>
          <p:nvPr/>
        </p:nvSpPr>
        <p:spPr bwMode="auto">
          <a:xfrm flipV="1">
            <a:off x="3048000" y="3138488"/>
            <a:ext cx="0" cy="2193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7" name="Line 25"/>
          <p:cNvSpPr>
            <a:spLocks noChangeShapeType="1"/>
          </p:cNvSpPr>
          <p:nvPr/>
        </p:nvSpPr>
        <p:spPr bwMode="auto">
          <a:xfrm rot="10800000" flipV="1">
            <a:off x="3346450" y="3138488"/>
            <a:ext cx="0" cy="2193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8" name="Line 26"/>
          <p:cNvSpPr>
            <a:spLocks noChangeShapeType="1"/>
          </p:cNvSpPr>
          <p:nvPr/>
        </p:nvSpPr>
        <p:spPr bwMode="auto">
          <a:xfrm flipV="1">
            <a:off x="5029200" y="4043363"/>
            <a:ext cx="0" cy="127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79" name="Line 27"/>
          <p:cNvSpPr>
            <a:spLocks noChangeShapeType="1"/>
          </p:cNvSpPr>
          <p:nvPr/>
        </p:nvSpPr>
        <p:spPr bwMode="auto">
          <a:xfrm rot="10800000" flipV="1">
            <a:off x="5861050" y="4049713"/>
            <a:ext cx="0" cy="12795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0" name="Line 28"/>
          <p:cNvSpPr>
            <a:spLocks noChangeShapeType="1"/>
          </p:cNvSpPr>
          <p:nvPr/>
        </p:nvSpPr>
        <p:spPr bwMode="auto">
          <a:xfrm flipV="1">
            <a:off x="6858000" y="4964113"/>
            <a:ext cx="0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5381" name="Line 29"/>
          <p:cNvSpPr>
            <a:spLocks noChangeShapeType="1"/>
          </p:cNvSpPr>
          <p:nvPr/>
        </p:nvSpPr>
        <p:spPr bwMode="auto">
          <a:xfrm rot="10800000" flipV="1">
            <a:off x="7658100" y="4967288"/>
            <a:ext cx="0" cy="3651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381000"/>
            <a:ext cx="7772400" cy="981075"/>
          </a:xfrm>
        </p:spPr>
        <p:txBody>
          <a:bodyPr/>
          <a:lstStyle/>
          <a:p>
            <a:pPr algn="ctr">
              <a:defRPr/>
            </a:pPr>
            <a:r>
              <a:rPr lang="en-US" dirty="0" smtClean="0"/>
              <a:t>Deliverables of each stage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4191000"/>
            <a:ext cx="7808913" cy="1500187"/>
          </a:xfrm>
        </p:spPr>
        <p:txBody>
          <a:bodyPr>
            <a:noAutofit/>
          </a:bodyPr>
          <a:lstStyle/>
          <a:p>
            <a:r>
              <a:rPr lang="en-US" altLang="en-US" sz="3600" b="1" dirty="0" smtClean="0">
                <a:solidFill>
                  <a:srgbClr val="FF0000"/>
                </a:solidFill>
              </a:rPr>
              <a:t>Stage 1:  The 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Project Charter</a:t>
            </a:r>
          </a:p>
          <a:p>
            <a:r>
              <a:rPr lang="en-US" altLang="en-US" sz="3600" b="1" dirty="0" smtClean="0">
                <a:solidFill>
                  <a:srgbClr val="FF0000"/>
                </a:solidFill>
              </a:rPr>
              <a:t>Stage 2:  The Requirements Document</a:t>
            </a:r>
            <a:endParaRPr lang="en-US" altLang="en-US" sz="3600" b="1" dirty="0" smtClean="0">
              <a:solidFill>
                <a:srgbClr val="FF0000"/>
              </a:solidFill>
            </a:endParaRPr>
          </a:p>
          <a:p>
            <a:r>
              <a:rPr lang="en-US" altLang="en-US" sz="3600" b="1" dirty="0" smtClean="0">
                <a:solidFill>
                  <a:srgbClr val="FF0000"/>
                </a:solidFill>
              </a:rPr>
              <a:t>Stage 2:  The Plan and the Budget</a:t>
            </a:r>
          </a:p>
          <a:p>
            <a:r>
              <a:rPr lang="en-US" altLang="en-US" sz="3600" b="1" dirty="0" smtClean="0">
                <a:solidFill>
                  <a:srgbClr val="FF0000"/>
                </a:solidFill>
              </a:rPr>
              <a:t>Stage 3:  The product(s) of the Project (deliverables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)</a:t>
            </a:r>
          </a:p>
          <a:p>
            <a:r>
              <a:rPr lang="en-US" altLang="en-US" sz="3600" b="1" dirty="0" smtClean="0">
                <a:solidFill>
                  <a:srgbClr val="FF0000"/>
                </a:solidFill>
              </a:rPr>
              <a:t>Stage 4:  Earned Value Analysis/Critical Path Progress</a:t>
            </a:r>
            <a:endParaRPr lang="en-US" altLang="en-US" sz="3600" b="1" dirty="0" smtClean="0">
              <a:solidFill>
                <a:srgbClr val="FF0000"/>
              </a:solidFill>
            </a:endParaRPr>
          </a:p>
          <a:p>
            <a:r>
              <a:rPr lang="en-US" altLang="en-US" sz="3600" b="1" dirty="0" smtClean="0">
                <a:solidFill>
                  <a:srgbClr val="FF0000"/>
                </a:solidFill>
              </a:rPr>
              <a:t>Stage 5:  </a:t>
            </a:r>
            <a:r>
              <a:rPr lang="en-US" altLang="en-US" sz="3600" b="1" smtClean="0">
                <a:solidFill>
                  <a:srgbClr val="FF0000"/>
                </a:solidFill>
              </a:rPr>
              <a:t>Lessons </a:t>
            </a:r>
            <a:r>
              <a:rPr lang="en-US" altLang="en-US" sz="3600" b="1" smtClean="0">
                <a:solidFill>
                  <a:srgbClr val="FF0000"/>
                </a:solidFill>
              </a:rPr>
              <a:t>Learned/History </a:t>
            </a:r>
            <a:r>
              <a:rPr lang="en-US" altLang="en-US" sz="3600" b="1" dirty="0" smtClean="0">
                <a:solidFill>
                  <a:srgbClr val="FF0000"/>
                </a:solidFill>
              </a:rPr>
              <a:t>Data Base</a:t>
            </a:r>
            <a:endParaRPr lang="en-US" altLang="en-US" sz="3600" b="1" dirty="0" smtClean="0">
              <a:solidFill>
                <a:srgbClr val="FF0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fld id="{5DFE2EBB-B545-4CBD-AEAD-78334CB7220C}" type="datetime1">
              <a:rPr lang="en-US" smtClean="0"/>
              <a:pPr>
                <a:defRPr/>
              </a:pPr>
              <a:t>9/22/2016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Texas Tech University -- J. R. Burns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7ECC77A-3FCE-427F-93F2-19E5B42B758F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2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32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Date Placeholder 3"/>
          <p:cNvSpPr>
            <a:spLocks noGrp="1"/>
          </p:cNvSpPr>
          <p:nvPr>
            <p:ph type="dt" sz="quarter" idx="10"/>
          </p:nvPr>
        </p:nvSpPr>
        <p:spPr>
          <a:xfrm>
            <a:off x="1295400" y="6248400"/>
            <a:ext cx="1905000" cy="457200"/>
          </a:xfrm>
        </p:spPr>
        <p:txBody>
          <a:bodyPr/>
          <a:lstStyle/>
          <a:p>
            <a:pPr>
              <a:defRPr/>
            </a:pPr>
            <a:fld id="{92A1DF39-5BCE-4A57-B3C4-2BF9FE42A4F4}" type="datetime1">
              <a:rPr lang="en-US"/>
              <a:pPr>
                <a:defRPr/>
              </a:pPr>
              <a:t>9/22/2016</a:t>
            </a:fld>
            <a:endParaRPr lang="en-US"/>
          </a:p>
        </p:txBody>
      </p:sp>
      <p:sp>
        <p:nvSpPr>
          <p:cNvPr id="41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733800" y="6248400"/>
            <a:ext cx="2895600" cy="457200"/>
          </a:xfrm>
        </p:spPr>
        <p:txBody>
          <a:bodyPr/>
          <a:lstStyle/>
          <a:p>
            <a:pPr>
              <a:defRPr/>
            </a:pPr>
            <a:r>
              <a:rPr lang="en-US"/>
              <a:t>Texas Tech University -- J. R. Burns</a:t>
            </a:r>
          </a:p>
        </p:txBody>
      </p:sp>
      <p:sp>
        <p:nvSpPr>
          <p:cNvPr id="42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7162800" y="6248400"/>
            <a:ext cx="1905000" cy="457200"/>
          </a:xfrm>
        </p:spPr>
        <p:txBody>
          <a:bodyPr/>
          <a:lstStyle/>
          <a:p>
            <a:pPr>
              <a:defRPr/>
            </a:pPr>
            <a:fld id="{41E52FB7-3BE8-4309-88BD-C8D3FB1CEBAE}" type="slidenum">
              <a:rPr lang="en-US"/>
              <a:pPr>
                <a:defRPr/>
              </a:pPr>
              <a:t>4</a:t>
            </a:fld>
            <a:endParaRPr lang="en-US"/>
          </a:p>
        </p:txBody>
      </p:sp>
      <p:sp>
        <p:nvSpPr>
          <p:cNvPr id="21509" name="Rectangle 2"/>
          <p:cNvSpPr>
            <a:spLocks noGrp="1" noChangeArrowheads="1"/>
          </p:cNvSpPr>
          <p:nvPr>
            <p:ph type="title"/>
          </p:nvPr>
        </p:nvSpPr>
        <p:spPr>
          <a:xfrm>
            <a:off x="1282700" y="152400"/>
            <a:ext cx="7696200" cy="1143000"/>
          </a:xfrm>
        </p:spPr>
        <p:txBody>
          <a:bodyPr/>
          <a:lstStyle/>
          <a:p>
            <a:pPr algn="l"/>
            <a:r>
              <a:rPr lang="en-US" altLang="en-US" dirty="0" smtClean="0"/>
              <a:t>Project Organization Chart</a:t>
            </a:r>
          </a:p>
        </p:txBody>
      </p:sp>
      <p:sp>
        <p:nvSpPr>
          <p:cNvPr id="21510" name="Text Box 44"/>
          <p:cNvSpPr txBox="1">
            <a:spLocks noChangeArrowheads="1"/>
          </p:cNvSpPr>
          <p:nvPr/>
        </p:nvSpPr>
        <p:spPr bwMode="auto">
          <a:xfrm>
            <a:off x="3738563" y="1219200"/>
            <a:ext cx="2743200" cy="36933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 dirty="0">
                <a:solidFill>
                  <a:srgbClr val="FF0000"/>
                </a:solidFill>
                <a:latin typeface="Arial" charset="0"/>
              </a:rPr>
              <a:t>Project Manager</a:t>
            </a:r>
            <a:endParaRPr lang="th-TH" altLang="en-US" b="1" dirty="0">
              <a:solidFill>
                <a:srgbClr val="FF0000"/>
              </a:solidFill>
              <a:latin typeface="Arial" charset="0"/>
            </a:endParaRPr>
          </a:p>
        </p:txBody>
      </p:sp>
      <p:sp>
        <p:nvSpPr>
          <p:cNvPr id="21511" name="Text Box 45"/>
          <p:cNvSpPr txBox="1">
            <a:spLocks noChangeArrowheads="1"/>
          </p:cNvSpPr>
          <p:nvPr/>
        </p:nvSpPr>
        <p:spPr bwMode="auto">
          <a:xfrm>
            <a:off x="3733800" y="1995488"/>
            <a:ext cx="2743200" cy="36933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 dirty="0">
                <a:solidFill>
                  <a:srgbClr val="00B050"/>
                </a:solidFill>
                <a:latin typeface="Arial" charset="0"/>
              </a:rPr>
              <a:t>Project Leader</a:t>
            </a:r>
            <a:endParaRPr lang="th-TH" altLang="en-US" b="1" dirty="0">
              <a:solidFill>
                <a:srgbClr val="00B050"/>
              </a:solidFill>
              <a:latin typeface="Arial" charset="0"/>
            </a:endParaRPr>
          </a:p>
        </p:txBody>
      </p:sp>
      <p:sp>
        <p:nvSpPr>
          <p:cNvPr id="21512" name="Text Box 47"/>
          <p:cNvSpPr txBox="1">
            <a:spLocks noChangeArrowheads="1"/>
          </p:cNvSpPr>
          <p:nvPr/>
        </p:nvSpPr>
        <p:spPr bwMode="auto">
          <a:xfrm>
            <a:off x="1524000" y="3538538"/>
            <a:ext cx="1981200" cy="4762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Developer 1</a:t>
            </a:r>
            <a:endParaRPr lang="th-TH" altLang="en-US" b="1">
              <a:latin typeface="Arial" charset="0"/>
            </a:endParaRPr>
          </a:p>
        </p:txBody>
      </p:sp>
      <p:sp>
        <p:nvSpPr>
          <p:cNvPr id="21513" name="Text Box 48"/>
          <p:cNvSpPr txBox="1">
            <a:spLocks noChangeArrowheads="1"/>
          </p:cNvSpPr>
          <p:nvPr/>
        </p:nvSpPr>
        <p:spPr bwMode="auto">
          <a:xfrm>
            <a:off x="3824288" y="3538538"/>
            <a:ext cx="1981200" cy="4762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Developer 2</a:t>
            </a:r>
            <a:endParaRPr lang="th-TH" altLang="en-US" b="1">
              <a:latin typeface="Arial" charset="0"/>
            </a:endParaRPr>
          </a:p>
        </p:txBody>
      </p:sp>
      <p:sp>
        <p:nvSpPr>
          <p:cNvPr id="21514" name="Text Box 49"/>
          <p:cNvSpPr txBox="1">
            <a:spLocks noChangeArrowheads="1"/>
          </p:cNvSpPr>
          <p:nvPr/>
        </p:nvSpPr>
        <p:spPr bwMode="auto">
          <a:xfrm>
            <a:off x="6858000" y="5062538"/>
            <a:ext cx="2057400" cy="4762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Developer N</a:t>
            </a:r>
            <a:endParaRPr lang="th-TH" altLang="en-US" b="1">
              <a:latin typeface="Arial" charset="0"/>
            </a:endParaRPr>
          </a:p>
        </p:txBody>
      </p:sp>
      <p:sp>
        <p:nvSpPr>
          <p:cNvPr id="21515" name="Text Box 55"/>
          <p:cNvSpPr txBox="1">
            <a:spLocks noChangeArrowheads="1"/>
          </p:cNvSpPr>
          <p:nvPr/>
        </p:nvSpPr>
        <p:spPr bwMode="auto">
          <a:xfrm>
            <a:off x="5334000" y="2776538"/>
            <a:ext cx="2743200" cy="36933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 dirty="0">
                <a:solidFill>
                  <a:srgbClr val="0070C0"/>
                </a:solidFill>
                <a:latin typeface="Arial" charset="0"/>
              </a:rPr>
              <a:t>Team Leader </a:t>
            </a:r>
            <a:r>
              <a:rPr lang="en-US" altLang="en-US" b="1" dirty="0">
                <a:latin typeface="Arial" charset="0"/>
              </a:rPr>
              <a:t>2</a:t>
            </a:r>
            <a:endParaRPr lang="th-TH" altLang="en-US" b="1" dirty="0">
              <a:latin typeface="Arial" charset="0"/>
            </a:endParaRPr>
          </a:p>
        </p:txBody>
      </p:sp>
      <p:sp>
        <p:nvSpPr>
          <p:cNvPr id="21516" name="Text Box 56"/>
          <p:cNvSpPr txBox="1">
            <a:spLocks noChangeArrowheads="1"/>
          </p:cNvSpPr>
          <p:nvPr/>
        </p:nvSpPr>
        <p:spPr bwMode="auto">
          <a:xfrm>
            <a:off x="1905000" y="2776538"/>
            <a:ext cx="2743200" cy="369332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 dirty="0">
                <a:solidFill>
                  <a:srgbClr val="0070C0"/>
                </a:solidFill>
                <a:latin typeface="Arial" charset="0"/>
              </a:rPr>
              <a:t>Team Leader </a:t>
            </a:r>
            <a:r>
              <a:rPr lang="en-US" altLang="en-US" b="1" dirty="0">
                <a:latin typeface="Arial" charset="0"/>
              </a:rPr>
              <a:t>1</a:t>
            </a:r>
            <a:endParaRPr lang="th-TH" altLang="en-US" b="1" dirty="0">
              <a:latin typeface="Arial" charset="0"/>
              <a:cs typeface="Angsana New" pitchFamily="18" charset="-34"/>
            </a:endParaRPr>
          </a:p>
        </p:txBody>
      </p:sp>
      <p:sp>
        <p:nvSpPr>
          <p:cNvPr id="21517" name="Text Box 57"/>
          <p:cNvSpPr txBox="1">
            <a:spLocks noChangeArrowheads="1"/>
          </p:cNvSpPr>
          <p:nvPr/>
        </p:nvSpPr>
        <p:spPr bwMode="auto">
          <a:xfrm>
            <a:off x="6858000" y="3538538"/>
            <a:ext cx="1981200" cy="4762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Developer 3</a:t>
            </a:r>
            <a:endParaRPr lang="th-TH" altLang="en-US" b="1">
              <a:latin typeface="Arial" charset="0"/>
            </a:endParaRPr>
          </a:p>
        </p:txBody>
      </p:sp>
      <p:sp>
        <p:nvSpPr>
          <p:cNvPr id="21518" name="Text Box 58"/>
          <p:cNvSpPr txBox="1">
            <a:spLocks noChangeArrowheads="1"/>
          </p:cNvSpPr>
          <p:nvPr/>
        </p:nvSpPr>
        <p:spPr bwMode="auto">
          <a:xfrm>
            <a:off x="1524000" y="4300538"/>
            <a:ext cx="1981200" cy="4762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Developer 4</a:t>
            </a:r>
            <a:endParaRPr lang="th-TH" altLang="en-US" b="1">
              <a:latin typeface="Arial" charset="0"/>
            </a:endParaRPr>
          </a:p>
        </p:txBody>
      </p:sp>
      <p:sp>
        <p:nvSpPr>
          <p:cNvPr id="21519" name="Text Box 59"/>
          <p:cNvSpPr txBox="1">
            <a:spLocks noChangeArrowheads="1"/>
          </p:cNvSpPr>
          <p:nvPr/>
        </p:nvSpPr>
        <p:spPr bwMode="auto">
          <a:xfrm>
            <a:off x="3824288" y="4300538"/>
            <a:ext cx="1981200" cy="4762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Developer 5</a:t>
            </a:r>
            <a:endParaRPr lang="th-TH" altLang="en-US" b="1">
              <a:latin typeface="Arial" charset="0"/>
            </a:endParaRPr>
          </a:p>
        </p:txBody>
      </p:sp>
      <p:sp>
        <p:nvSpPr>
          <p:cNvPr id="21520" name="Text Box 60"/>
          <p:cNvSpPr txBox="1">
            <a:spLocks noChangeArrowheads="1"/>
          </p:cNvSpPr>
          <p:nvPr/>
        </p:nvSpPr>
        <p:spPr bwMode="auto">
          <a:xfrm>
            <a:off x="6858000" y="4300538"/>
            <a:ext cx="1981200" cy="4762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Developer 6</a:t>
            </a:r>
            <a:endParaRPr lang="th-TH" altLang="en-US" b="1">
              <a:latin typeface="Arial" charset="0"/>
            </a:endParaRPr>
          </a:p>
        </p:txBody>
      </p:sp>
      <p:sp>
        <p:nvSpPr>
          <p:cNvPr id="21521" name="Text Box 61"/>
          <p:cNvSpPr txBox="1">
            <a:spLocks noChangeArrowheads="1"/>
          </p:cNvSpPr>
          <p:nvPr/>
        </p:nvSpPr>
        <p:spPr bwMode="auto">
          <a:xfrm>
            <a:off x="1524000" y="5062538"/>
            <a:ext cx="1981200" cy="4762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Developer 7</a:t>
            </a:r>
            <a:endParaRPr lang="th-TH" altLang="en-US" b="1">
              <a:latin typeface="Arial" charset="0"/>
            </a:endParaRPr>
          </a:p>
        </p:txBody>
      </p:sp>
      <p:sp>
        <p:nvSpPr>
          <p:cNvPr id="21522" name="Text Box 62"/>
          <p:cNvSpPr txBox="1">
            <a:spLocks noChangeArrowheads="1"/>
          </p:cNvSpPr>
          <p:nvPr/>
        </p:nvSpPr>
        <p:spPr bwMode="auto">
          <a:xfrm>
            <a:off x="3824288" y="5062538"/>
            <a:ext cx="1981200" cy="476250"/>
          </a:xfrm>
          <a:prstGeom prst="rect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Developer 8</a:t>
            </a:r>
            <a:endParaRPr lang="th-TH" altLang="en-US" b="1">
              <a:latin typeface="Arial" charset="0"/>
            </a:endParaRPr>
          </a:p>
        </p:txBody>
      </p:sp>
      <p:cxnSp>
        <p:nvCxnSpPr>
          <p:cNvPr id="21523" name="AutoShape 63"/>
          <p:cNvCxnSpPr>
            <a:cxnSpLocks noChangeShapeType="1"/>
          </p:cNvCxnSpPr>
          <p:nvPr/>
        </p:nvCxnSpPr>
        <p:spPr bwMode="auto">
          <a:xfrm flipH="1">
            <a:off x="5105400" y="1709738"/>
            <a:ext cx="4763" cy="280987"/>
          </a:xfrm>
          <a:prstGeom prst="straightConnector1">
            <a:avLst/>
          </a:prstGeom>
          <a:noFill/>
          <a:ln w="19050">
            <a:solidFill>
              <a:srgbClr val="000000"/>
            </a:solidFill>
            <a:round/>
            <a:headEnd type="none" w="sm" len="sm"/>
            <a:tailEnd type="none" w="sm" len="sm"/>
          </a:ln>
        </p:spPr>
      </p:cxnSp>
      <p:cxnSp>
        <p:nvCxnSpPr>
          <p:cNvPr id="21524" name="AutoShape 64"/>
          <p:cNvCxnSpPr>
            <a:cxnSpLocks noChangeShapeType="1"/>
            <a:stCxn id="21511" idx="2"/>
            <a:endCxn id="21516" idx="0"/>
          </p:cNvCxnSpPr>
          <p:nvPr/>
        </p:nvCxnSpPr>
        <p:spPr bwMode="auto">
          <a:xfrm rot="5400000">
            <a:off x="3985141" y="1656279"/>
            <a:ext cx="411718" cy="18288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25" name="AutoShape 65"/>
          <p:cNvCxnSpPr>
            <a:cxnSpLocks noChangeShapeType="1"/>
            <a:stCxn id="21511" idx="2"/>
            <a:endCxn id="21515" idx="0"/>
          </p:cNvCxnSpPr>
          <p:nvPr/>
        </p:nvCxnSpPr>
        <p:spPr bwMode="auto">
          <a:xfrm rot="16200000" flipH="1">
            <a:off x="5699641" y="1770579"/>
            <a:ext cx="411718" cy="16002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26" name="AutoShape 66"/>
          <p:cNvCxnSpPr>
            <a:cxnSpLocks noChangeShapeType="1"/>
            <a:stCxn id="21516" idx="2"/>
            <a:endCxn id="21512" idx="0"/>
          </p:cNvCxnSpPr>
          <p:nvPr/>
        </p:nvCxnSpPr>
        <p:spPr bwMode="auto">
          <a:xfrm rot="5400000">
            <a:off x="2699266" y="2961204"/>
            <a:ext cx="392668" cy="762000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27" name="AutoShape 67"/>
          <p:cNvCxnSpPr>
            <a:cxnSpLocks noChangeShapeType="1"/>
            <a:stCxn id="21516" idx="2"/>
            <a:endCxn id="21513" idx="0"/>
          </p:cNvCxnSpPr>
          <p:nvPr/>
        </p:nvCxnSpPr>
        <p:spPr bwMode="auto">
          <a:xfrm rot="16200000" flipH="1">
            <a:off x="3849410" y="2573060"/>
            <a:ext cx="392668" cy="1538288"/>
          </a:xfrm>
          <a:prstGeom prst="bentConnector3">
            <a:avLst>
              <a:gd name="adj1" fmla="val 50000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28" name="AutoShape 71"/>
          <p:cNvCxnSpPr>
            <a:cxnSpLocks noChangeShapeType="1"/>
            <a:endCxn id="21518" idx="3"/>
          </p:cNvCxnSpPr>
          <p:nvPr/>
        </p:nvCxnSpPr>
        <p:spPr bwMode="auto">
          <a:xfrm rot="5400000">
            <a:off x="3009900" y="3890963"/>
            <a:ext cx="1152525" cy="142875"/>
          </a:xfrm>
          <a:prstGeom prst="bentConnector2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29" name="AutoShape 73"/>
          <p:cNvCxnSpPr>
            <a:cxnSpLocks noChangeShapeType="1"/>
            <a:endCxn id="21519" idx="1"/>
          </p:cNvCxnSpPr>
          <p:nvPr/>
        </p:nvCxnSpPr>
        <p:spPr bwMode="auto">
          <a:xfrm rot="16200000" flipH="1">
            <a:off x="3159919" y="3883819"/>
            <a:ext cx="1152525" cy="157163"/>
          </a:xfrm>
          <a:prstGeom prst="bentConnector2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30" name="AutoShape 75"/>
          <p:cNvCxnSpPr>
            <a:cxnSpLocks noChangeShapeType="1"/>
            <a:stCxn id="21516" idx="1"/>
            <a:endCxn id="21521" idx="1"/>
          </p:cNvCxnSpPr>
          <p:nvPr/>
        </p:nvCxnSpPr>
        <p:spPr bwMode="auto">
          <a:xfrm rot="10800000" flipV="1">
            <a:off x="1524000" y="2961203"/>
            <a:ext cx="381000" cy="2339459"/>
          </a:xfrm>
          <a:prstGeom prst="bentConnector3">
            <a:avLst>
              <a:gd name="adj1" fmla="val 160000"/>
            </a:avLst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31" name="AutoShape 76"/>
          <p:cNvCxnSpPr>
            <a:cxnSpLocks noChangeShapeType="1"/>
            <a:endCxn id="21522" idx="0"/>
          </p:cNvCxnSpPr>
          <p:nvPr/>
        </p:nvCxnSpPr>
        <p:spPr bwMode="auto">
          <a:xfrm>
            <a:off x="1295400" y="4910138"/>
            <a:ext cx="3519488" cy="142875"/>
          </a:xfrm>
          <a:prstGeom prst="bentConnector2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32" name="AutoShape 81"/>
          <p:cNvCxnSpPr>
            <a:cxnSpLocks noChangeShapeType="1"/>
            <a:stCxn id="21515" idx="2"/>
            <a:endCxn id="21520" idx="1"/>
          </p:cNvCxnSpPr>
          <p:nvPr/>
        </p:nvCxnSpPr>
        <p:spPr bwMode="auto">
          <a:xfrm rot="16200000" flipH="1">
            <a:off x="6085404" y="3766066"/>
            <a:ext cx="1392793" cy="152400"/>
          </a:xfrm>
          <a:prstGeom prst="bentConnector2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33" name="AutoShape 82"/>
          <p:cNvCxnSpPr>
            <a:cxnSpLocks noChangeShapeType="1"/>
            <a:stCxn id="21515" idx="2"/>
            <a:endCxn id="21514" idx="1"/>
          </p:cNvCxnSpPr>
          <p:nvPr/>
        </p:nvCxnSpPr>
        <p:spPr bwMode="auto">
          <a:xfrm rot="16200000" flipH="1">
            <a:off x="5704404" y="4147066"/>
            <a:ext cx="2154793" cy="152400"/>
          </a:xfrm>
          <a:prstGeom prst="bentConnector2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cxnSp>
        <p:nvCxnSpPr>
          <p:cNvPr id="21534" name="AutoShape 84"/>
          <p:cNvCxnSpPr>
            <a:cxnSpLocks noChangeShapeType="1"/>
            <a:stCxn id="21515" idx="2"/>
            <a:endCxn id="21517" idx="1"/>
          </p:cNvCxnSpPr>
          <p:nvPr/>
        </p:nvCxnSpPr>
        <p:spPr bwMode="auto">
          <a:xfrm rot="16200000" flipH="1">
            <a:off x="6466404" y="3385066"/>
            <a:ext cx="630793" cy="152400"/>
          </a:xfrm>
          <a:prstGeom prst="bentConnector2">
            <a:avLst/>
          </a:prstGeom>
          <a:noFill/>
          <a:ln w="19050">
            <a:solidFill>
              <a:srgbClr val="000000"/>
            </a:solidFill>
            <a:miter lim="800000"/>
            <a:headEnd type="none" w="sm" len="sm"/>
            <a:tailEnd type="none" w="sm" len="sm"/>
          </a:ln>
        </p:spPr>
      </p:cxnSp>
      <p:sp>
        <p:nvSpPr>
          <p:cNvPr id="21535" name="Text Box 85"/>
          <p:cNvSpPr txBox="1">
            <a:spLocks noChangeArrowheads="1"/>
          </p:cNvSpPr>
          <p:nvPr/>
        </p:nvSpPr>
        <p:spPr bwMode="auto">
          <a:xfrm>
            <a:off x="2362200" y="5638800"/>
            <a:ext cx="5410200" cy="457200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altLang="en-US" b="1">
                <a:latin typeface="Arial" charset="0"/>
              </a:rPr>
              <a:t>Medium Project Organization Chart</a:t>
            </a:r>
            <a:endParaRPr lang="th-TH" altLang="en-US" b="1">
              <a:latin typeface="Arial" charset="0"/>
            </a:endParaRPr>
          </a:p>
        </p:txBody>
      </p:sp>
    </p:spTree>
  </p:cSld>
  <p:clrMapOvr>
    <a:masterClrMapping/>
  </p:clrMapOvr>
  <p:transition>
    <p:random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5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>
                <a:solidFill>
                  <a:srgbClr val="C00000"/>
                </a:solidFill>
              </a:rPr>
              <a:t>PM Knowledge Areas</a:t>
            </a:r>
          </a:p>
        </p:txBody>
      </p:sp>
      <p:pic>
        <p:nvPicPr>
          <p:cNvPr id="6656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752600"/>
            <a:ext cx="7429500" cy="3810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6564" name="TextBox 4"/>
          <p:cNvSpPr txBox="1">
            <a:spLocks noChangeArrowheads="1"/>
          </p:cNvSpPr>
          <p:nvPr/>
        </p:nvSpPr>
        <p:spPr bwMode="auto">
          <a:xfrm>
            <a:off x="381000" y="21336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Core Knowledge </a:t>
            </a:r>
            <a:r>
              <a:rPr lang="en-US" dirty="0" smtClean="0">
                <a:solidFill>
                  <a:srgbClr val="FF0000"/>
                </a:solidFill>
              </a:rPr>
              <a:t>Areas (4)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6565" name="TextBox 5"/>
          <p:cNvSpPr txBox="1">
            <a:spLocks noChangeArrowheads="1"/>
          </p:cNvSpPr>
          <p:nvPr/>
        </p:nvSpPr>
        <p:spPr bwMode="auto">
          <a:xfrm>
            <a:off x="4648200" y="2209800"/>
            <a:ext cx="3276600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Facilitating Knowledge </a:t>
            </a:r>
            <a:r>
              <a:rPr lang="en-US" dirty="0" smtClean="0">
                <a:solidFill>
                  <a:srgbClr val="FF0000"/>
                </a:solidFill>
              </a:rPr>
              <a:t>Areas (5)</a:t>
            </a:r>
            <a:endParaRPr lang="en-US" dirty="0">
              <a:solidFill>
                <a:srgbClr val="FF0000"/>
              </a:solidFill>
            </a:endParaRPr>
          </a:p>
        </p:txBody>
      </p:sp>
      <p:sp>
        <p:nvSpPr>
          <p:cNvPr id="66566" name="TextBox 6"/>
          <p:cNvSpPr txBox="1">
            <a:spLocks noChangeArrowheads="1"/>
          </p:cNvSpPr>
          <p:nvPr/>
        </p:nvSpPr>
        <p:spPr bwMode="auto">
          <a:xfrm>
            <a:off x="4648200" y="5943600"/>
            <a:ext cx="3429000" cy="369332"/>
          </a:xfrm>
          <a:prstGeom prst="rect">
            <a:avLst/>
          </a:prstGeom>
          <a:solidFill>
            <a:schemeClr val="accent2"/>
          </a:solidFill>
          <a:ln w="9525">
            <a:solidFill>
              <a:schemeClr val="accent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n-US"/>
              <a:t>Project Stakeholder Management</a:t>
            </a: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228600" y="228600"/>
            <a:ext cx="8229600" cy="1143000"/>
          </a:xfrm>
        </p:spPr>
        <p:txBody>
          <a:bodyPr/>
          <a:lstStyle/>
          <a:p>
            <a:r>
              <a:rPr lang="en-US" dirty="0" smtClean="0">
                <a:solidFill>
                  <a:srgbClr val="C00000"/>
                </a:solidFill>
              </a:rPr>
              <a:t>Covey’s Seven Habits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66800" y="1219200"/>
            <a:ext cx="7772400" cy="5257800"/>
          </a:xfrm>
        </p:spPr>
        <p:txBody>
          <a:bodyPr/>
          <a:lstStyle/>
          <a:p>
            <a:pPr marL="0" indent="0">
              <a:buFont typeface="Monotype Sorts"/>
              <a:buNone/>
            </a:pPr>
            <a:r>
              <a:rPr lang="en-US" sz="3400" b="1" dirty="0" smtClean="0">
                <a:solidFill>
                  <a:srgbClr val="0070C0"/>
                </a:solidFill>
              </a:rPr>
              <a:t>1. Be proactive</a:t>
            </a:r>
          </a:p>
          <a:p>
            <a:pPr marL="0" indent="0">
              <a:buFont typeface="Monotype Sorts"/>
              <a:buNone/>
            </a:pPr>
            <a:r>
              <a:rPr lang="en-US" sz="3400" b="1" dirty="0" smtClean="0">
                <a:solidFill>
                  <a:srgbClr val="0070C0"/>
                </a:solidFill>
              </a:rPr>
              <a:t>2. Begin with the end in mind</a:t>
            </a:r>
          </a:p>
          <a:p>
            <a:pPr marL="0" indent="0">
              <a:buFont typeface="Monotype Sorts"/>
              <a:buNone/>
            </a:pPr>
            <a:r>
              <a:rPr lang="en-US" sz="3400" b="1" dirty="0" smtClean="0">
                <a:solidFill>
                  <a:srgbClr val="0070C0"/>
                </a:solidFill>
              </a:rPr>
              <a:t>3. First Things First</a:t>
            </a:r>
          </a:p>
          <a:p>
            <a:pPr marL="0" indent="0">
              <a:buFont typeface="Monotype Sorts"/>
              <a:buNone/>
            </a:pPr>
            <a:r>
              <a:rPr lang="en-US" sz="3400" b="1" dirty="0" smtClean="0">
                <a:solidFill>
                  <a:srgbClr val="0070C0"/>
                </a:solidFill>
              </a:rPr>
              <a:t>4. Thing Win/Win</a:t>
            </a:r>
          </a:p>
          <a:p>
            <a:pPr marL="0" indent="0">
              <a:buFont typeface="Monotype Sorts"/>
              <a:buNone/>
            </a:pPr>
            <a:r>
              <a:rPr lang="en-US" sz="3400" b="1" dirty="0" smtClean="0">
                <a:solidFill>
                  <a:srgbClr val="0070C0"/>
                </a:solidFill>
              </a:rPr>
              <a:t>5. Seek first to understand, then to be understood</a:t>
            </a:r>
          </a:p>
          <a:p>
            <a:pPr marL="0" indent="0">
              <a:buFont typeface="Monotype Sorts"/>
              <a:buNone/>
            </a:pPr>
            <a:r>
              <a:rPr lang="en-US" sz="3400" b="1" dirty="0" smtClean="0">
                <a:solidFill>
                  <a:srgbClr val="0070C0"/>
                </a:solidFill>
              </a:rPr>
              <a:t>6. Synergize</a:t>
            </a:r>
          </a:p>
          <a:p>
            <a:pPr marL="0" indent="0">
              <a:buFont typeface="Monotype Sorts"/>
              <a:buNone/>
            </a:pPr>
            <a:r>
              <a:rPr lang="en-US" sz="3400" b="1" dirty="0" smtClean="0">
                <a:solidFill>
                  <a:srgbClr val="0070C0"/>
                </a:solidFill>
              </a:rPr>
              <a:t>7. Sharpen the Saw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2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2500"/>
                            </p:stCondLst>
                            <p:childTnLst>
                              <p:par>
                                <p:cTn id="20" presetID="2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500"/>
                            </p:stCondLst>
                            <p:childTnLst>
                              <p:par>
                                <p:cTn id="25" presetID="2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2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2" presetClass="entr" presetSubtype="6" fill="hold" nodeType="after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Questions to ask prospective employers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Do you use an organizational maturity model?</a:t>
            </a:r>
          </a:p>
          <a:p>
            <a:pPr lvl="1"/>
            <a:r>
              <a:rPr lang="en-US" dirty="0" smtClean="0"/>
              <a:t>If so, which one?</a:t>
            </a:r>
          </a:p>
          <a:p>
            <a:r>
              <a:rPr lang="en-US" dirty="0" smtClean="0"/>
              <a:t>How would you characterize your organizational structure?</a:t>
            </a:r>
          </a:p>
          <a:p>
            <a:pPr lvl="1"/>
            <a:r>
              <a:rPr lang="en-US" dirty="0" smtClean="0"/>
              <a:t>If </a:t>
            </a:r>
            <a:r>
              <a:rPr lang="en-US" dirty="0" err="1" smtClean="0"/>
              <a:t>projectized</a:t>
            </a:r>
            <a:r>
              <a:rPr lang="en-US" dirty="0" smtClean="0"/>
              <a:t>, what happens to my job when the project is finished?</a:t>
            </a:r>
          </a:p>
          <a:p>
            <a:r>
              <a:rPr lang="en-US" dirty="0" smtClean="0"/>
              <a:t>What are your firms’ aspirations relative to corporate culture?</a:t>
            </a:r>
          </a:p>
          <a:p>
            <a:r>
              <a:rPr lang="en-US" dirty="0" smtClean="0"/>
              <a:t>What does the employee benefits package consist of?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What to say in response to your strongest weakness QUESTION??!!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Kryptonite—</a:t>
            </a:r>
          </a:p>
          <a:p>
            <a:pPr lvl="1"/>
            <a:r>
              <a:rPr lang="en-US" dirty="0" smtClean="0"/>
              <a:t>You are superman or superwoman</a:t>
            </a:r>
          </a:p>
          <a:p>
            <a:pPr lvl="1"/>
            <a:endParaRPr lang="en-US" dirty="0"/>
          </a:p>
          <a:p>
            <a:pPr lvl="1"/>
            <a:r>
              <a:rPr lang="en-US" dirty="0" smtClean="0"/>
              <a:t>Seriously, I do NOT estimate how long it takes me to do stuff well…..</a:t>
            </a:r>
          </a:p>
          <a:p>
            <a:pPr lvl="2"/>
            <a:r>
              <a:rPr lang="en-US" dirty="0" smtClean="0"/>
              <a:t>I tend to underestimate the length of time required</a:t>
            </a:r>
          </a:p>
          <a:p>
            <a:pPr lvl="2"/>
            <a:r>
              <a:rPr lang="en-US" dirty="0" smtClean="0"/>
              <a:t>So I keep a personal database of estimates and actual durations, organized by activity type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5274569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Processes within Project Integration Management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 Project Charter</a:t>
            </a:r>
          </a:p>
          <a:p>
            <a:r>
              <a:rPr lang="en-US" dirty="0" smtClean="0"/>
              <a:t>Develop Project Management Plan</a:t>
            </a:r>
          </a:p>
          <a:p>
            <a:r>
              <a:rPr lang="en-US" dirty="0" smtClean="0"/>
              <a:t>Direct and Manage Project Work</a:t>
            </a:r>
          </a:p>
          <a:p>
            <a:r>
              <a:rPr lang="en-US" dirty="0" smtClean="0"/>
              <a:t>Monitor and Control Project Work</a:t>
            </a:r>
          </a:p>
          <a:p>
            <a:r>
              <a:rPr lang="en-US" dirty="0" smtClean="0"/>
              <a:t>Perform Integrated Change Control</a:t>
            </a:r>
          </a:p>
          <a:p>
            <a:r>
              <a:rPr lang="en-US" dirty="0" smtClean="0"/>
              <a:t>Close Project or Case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8727570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81</TotalTime>
  <Words>369</Words>
  <Application>Microsoft Office PowerPoint</Application>
  <PresentationFormat>On-screen Show (4:3)</PresentationFormat>
  <Paragraphs>80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What you need to Memorize for Exam One</vt:lpstr>
      <vt:lpstr>The five-phase Project Lifecycle</vt:lpstr>
      <vt:lpstr>Deliverables of each stage</vt:lpstr>
      <vt:lpstr>Project Organization Chart</vt:lpstr>
      <vt:lpstr>PM Knowledge Areas</vt:lpstr>
      <vt:lpstr>Covey’s Seven Habits</vt:lpstr>
      <vt:lpstr>Questions to ask prospective employers</vt:lpstr>
      <vt:lpstr>What to say in response to your strongest weakness QUESTION??!!</vt:lpstr>
      <vt:lpstr>Processes within Project Integration Management</vt:lpstr>
      <vt:lpstr>Processes Within Project Scope Management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you need to memorize for the exam one week from today</dc:title>
  <dc:creator>Burns</dc:creator>
  <cp:lastModifiedBy>Burns, Jim</cp:lastModifiedBy>
  <cp:revision>19</cp:revision>
  <dcterms:created xsi:type="dcterms:W3CDTF">2014-02-06T02:19:32Z</dcterms:created>
  <dcterms:modified xsi:type="dcterms:W3CDTF">2016-09-22T17:16:58Z</dcterms:modified>
</cp:coreProperties>
</file>