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95" r:id="rId2"/>
  </p:sldMasterIdLst>
  <p:notesMasterIdLst>
    <p:notesMasterId r:id="rId109"/>
  </p:notesMasterIdLst>
  <p:handoutMasterIdLst>
    <p:handoutMasterId r:id="rId110"/>
  </p:handoutMasterIdLst>
  <p:sldIdLst>
    <p:sldId id="439" r:id="rId3"/>
    <p:sldId id="502" r:id="rId4"/>
    <p:sldId id="503" r:id="rId5"/>
    <p:sldId id="504"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70" r:id="rId37"/>
    <p:sldId id="471" r:id="rId38"/>
    <p:sldId id="472" r:id="rId39"/>
    <p:sldId id="473" r:id="rId40"/>
    <p:sldId id="474" r:id="rId41"/>
    <p:sldId id="475" r:id="rId42"/>
    <p:sldId id="476" r:id="rId43"/>
    <p:sldId id="477" r:id="rId44"/>
    <p:sldId id="478" r:id="rId45"/>
    <p:sldId id="479" r:id="rId46"/>
    <p:sldId id="480" r:id="rId47"/>
    <p:sldId id="481" r:id="rId48"/>
    <p:sldId id="482" r:id="rId49"/>
    <p:sldId id="483" r:id="rId50"/>
    <p:sldId id="484" r:id="rId51"/>
    <p:sldId id="485" r:id="rId52"/>
    <p:sldId id="486" r:id="rId53"/>
    <p:sldId id="487" r:id="rId54"/>
    <p:sldId id="488" r:id="rId55"/>
    <p:sldId id="489" r:id="rId56"/>
    <p:sldId id="490" r:id="rId57"/>
    <p:sldId id="491" r:id="rId58"/>
    <p:sldId id="492" r:id="rId59"/>
    <p:sldId id="493" r:id="rId60"/>
    <p:sldId id="494" r:id="rId61"/>
    <p:sldId id="495" r:id="rId62"/>
    <p:sldId id="496" r:id="rId63"/>
    <p:sldId id="497" r:id="rId64"/>
    <p:sldId id="499" r:id="rId65"/>
    <p:sldId id="498" r:id="rId66"/>
    <p:sldId id="399" r:id="rId67"/>
    <p:sldId id="400" r:id="rId68"/>
    <p:sldId id="401" r:id="rId69"/>
    <p:sldId id="402" r:id="rId70"/>
    <p:sldId id="403" r:id="rId71"/>
    <p:sldId id="404" r:id="rId72"/>
    <p:sldId id="500" r:id="rId73"/>
    <p:sldId id="501" r:id="rId74"/>
    <p:sldId id="405" r:id="rId75"/>
    <p:sldId id="406" r:id="rId76"/>
    <p:sldId id="407" r:id="rId77"/>
    <p:sldId id="408" r:id="rId78"/>
    <p:sldId id="409" r:id="rId79"/>
    <p:sldId id="410" r:id="rId80"/>
    <p:sldId id="411" r:id="rId81"/>
    <p:sldId id="412" r:id="rId82"/>
    <p:sldId id="413" r:id="rId83"/>
    <p:sldId id="414" r:id="rId84"/>
    <p:sldId id="415" r:id="rId85"/>
    <p:sldId id="416" r:id="rId86"/>
    <p:sldId id="417" r:id="rId87"/>
    <p:sldId id="418" r:id="rId88"/>
    <p:sldId id="419" r:id="rId89"/>
    <p:sldId id="420" r:id="rId90"/>
    <p:sldId id="421" r:id="rId91"/>
    <p:sldId id="422" r:id="rId92"/>
    <p:sldId id="423" r:id="rId93"/>
    <p:sldId id="424" r:id="rId94"/>
    <p:sldId id="425" r:id="rId95"/>
    <p:sldId id="426" r:id="rId96"/>
    <p:sldId id="427" r:id="rId97"/>
    <p:sldId id="428" r:id="rId98"/>
    <p:sldId id="429" r:id="rId99"/>
    <p:sldId id="430" r:id="rId100"/>
    <p:sldId id="431" r:id="rId101"/>
    <p:sldId id="432" r:id="rId102"/>
    <p:sldId id="433" r:id="rId103"/>
    <p:sldId id="434" r:id="rId104"/>
    <p:sldId id="435" r:id="rId105"/>
    <p:sldId id="436" r:id="rId106"/>
    <p:sldId id="437" r:id="rId107"/>
    <p:sldId id="438" r:id="rId108"/>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s" lastIdx="1" clrIdx="0"/>
  <p:cmAuthor id="1" name="schwalbe"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0" autoAdjust="0"/>
    <p:restoredTop sz="94551" autoAdjust="0"/>
  </p:normalViewPr>
  <p:slideViewPr>
    <p:cSldViewPr>
      <p:cViewPr varScale="1">
        <p:scale>
          <a:sx n="72" d="100"/>
          <a:sy n="72" d="100"/>
        </p:scale>
        <p:origin x="-9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4B09B4B-2CA1-476B-AD00-5AEEE8EEA368}" type="slidenum">
              <a:rPr lang="en-US"/>
              <a:pPr>
                <a:defRPr/>
              </a:pPr>
              <a:t>‹#›</a:t>
            </a:fld>
            <a:endParaRPr lang="en-US" dirty="0"/>
          </a:p>
        </p:txBody>
      </p:sp>
    </p:spTree>
    <p:extLst>
      <p:ext uri="{BB962C8B-B14F-4D97-AF65-F5344CB8AC3E}">
        <p14:creationId xmlns:p14="http://schemas.microsoft.com/office/powerpoint/2010/main" val="90770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5643CF3-3CBA-4666-8D1B-A3F17C5F892C}" type="slidenum">
              <a:rPr lang="en-US"/>
              <a:pPr>
                <a:defRPr/>
              </a:pPr>
              <a:t>‹#›</a:t>
            </a:fld>
            <a:endParaRPr lang="en-US" dirty="0"/>
          </a:p>
        </p:txBody>
      </p:sp>
    </p:spTree>
    <p:extLst>
      <p:ext uri="{BB962C8B-B14F-4D97-AF65-F5344CB8AC3E}">
        <p14:creationId xmlns:p14="http://schemas.microsoft.com/office/powerpoint/2010/main" val="98413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smtClean="0"/>
          </a:p>
        </p:txBody>
      </p:sp>
      <p:sp>
        <p:nvSpPr>
          <p:cNvPr id="72708" name="Slide Number Placeholder 3"/>
          <p:cNvSpPr>
            <a:spLocks noGrp="1"/>
          </p:cNvSpPr>
          <p:nvPr>
            <p:ph type="sldNum" sz="quarter" idx="5"/>
          </p:nvPr>
        </p:nvSpPr>
        <p:spPr>
          <a:noFill/>
        </p:spPr>
        <p:txBody>
          <a:bodyPr/>
          <a:lstStyle/>
          <a:p>
            <a:fld id="{6C7781DC-CA90-4928-8051-8CF0D059367C}" type="slidenum">
              <a:rPr lang="en-US" smtClean="0"/>
              <a:pPr/>
              <a:t>1</a:t>
            </a:fld>
            <a:endParaRPr lang="en-US" dirty="0" smtClean="0"/>
          </a:p>
        </p:txBody>
      </p:sp>
    </p:spTree>
    <p:extLst>
      <p:ext uri="{BB962C8B-B14F-4D97-AF65-F5344CB8AC3E}">
        <p14:creationId xmlns:p14="http://schemas.microsoft.com/office/powerpoint/2010/main" val="245255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dirty="0" smtClean="0"/>
          </a:p>
        </p:txBody>
      </p:sp>
      <p:sp>
        <p:nvSpPr>
          <p:cNvPr id="50180" name="Slide Number Placeholder 3"/>
          <p:cNvSpPr>
            <a:spLocks noGrp="1"/>
          </p:cNvSpPr>
          <p:nvPr>
            <p:ph type="sldNum" sz="quarter" idx="5"/>
          </p:nvPr>
        </p:nvSpPr>
        <p:spPr>
          <a:noFill/>
        </p:spPr>
        <p:txBody>
          <a:bodyPr/>
          <a:lstStyle/>
          <a:p>
            <a:fld id="{503AF232-1BEB-4A86-ACCA-EDD6AB8398EB}" type="slidenum">
              <a:rPr lang="en-US" smtClean="0"/>
              <a:pPr/>
              <a:t>64</a:t>
            </a:fld>
            <a:endParaRPr lang="en-US" dirty="0" smtClean="0"/>
          </a:p>
        </p:txBody>
      </p:sp>
    </p:spTree>
    <p:extLst>
      <p:ext uri="{BB962C8B-B14F-4D97-AF65-F5344CB8AC3E}">
        <p14:creationId xmlns:p14="http://schemas.microsoft.com/office/powerpoint/2010/main" val="246902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 we have the resources in-house, do we have the capacity in-house, is there someone </a:t>
            </a:r>
            <a:r>
              <a:rPr lang="en-US" dirty="0" err="1" smtClean="0"/>
              <a:t>outd</a:t>
            </a:r>
            <a:r>
              <a:rPr lang="en-US" dirty="0" smtClean="0"/>
              <a:t> </a:t>
            </a:r>
            <a:r>
              <a:rPr lang="en-US" dirty="0" err="1" smtClean="0"/>
              <a:t>ltdhere</a:t>
            </a:r>
            <a:r>
              <a:rPr lang="en-US" dirty="0" smtClean="0"/>
              <a:t> who can do the project better, faster, cheaper than we can??</a:t>
            </a:r>
          </a:p>
          <a:p>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70</a:t>
            </a:fld>
            <a:endParaRPr lang="en-US" dirty="0"/>
          </a:p>
        </p:txBody>
      </p:sp>
    </p:spTree>
    <p:extLst>
      <p:ext uri="{BB962C8B-B14F-4D97-AF65-F5344CB8AC3E}">
        <p14:creationId xmlns:p14="http://schemas.microsoft.com/office/powerpoint/2010/main" val="291582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cost reimbursable contracts, the seller gets paid for all direct and indirect costs incurred.  The first type</a:t>
            </a:r>
            <a:r>
              <a:rPr lang="en-US" baseline="0" dirty="0" smtClean="0"/>
              <a:t> of contract is like going out for dinner.  You pay the basic price plus a tip that considers the quality of </a:t>
            </a:r>
          </a:p>
          <a:p>
            <a:r>
              <a:rPr lang="en-US" baseline="0" dirty="0" smtClean="0"/>
              <a:t>the food, the service and the overall experience itself.</a:t>
            </a:r>
            <a:endParaRPr lang="en-US" dirty="0" smtClean="0"/>
          </a:p>
          <a:p>
            <a:r>
              <a:rPr lang="en-US" dirty="0" smtClean="0"/>
              <a:t>The</a:t>
            </a:r>
            <a:r>
              <a:rPr lang="en-US" baseline="0" dirty="0" smtClean="0"/>
              <a:t> US Federal </a:t>
            </a:r>
            <a:r>
              <a:rPr lang="en-US" baseline="0" dirty="0" err="1" smtClean="0"/>
              <a:t>Gov</a:t>
            </a:r>
            <a:r>
              <a:rPr lang="en-US" baseline="0" dirty="0" smtClean="0"/>
              <a:t> will not do the latter type of contract because there is every incentive to run the project as long as possible.  </a:t>
            </a:r>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81</a:t>
            </a:fld>
            <a:endParaRPr lang="en-US" dirty="0"/>
          </a:p>
        </p:txBody>
      </p:sp>
    </p:spTree>
    <p:extLst>
      <p:ext uri="{BB962C8B-B14F-4D97-AF65-F5344CB8AC3E}">
        <p14:creationId xmlns:p14="http://schemas.microsoft.com/office/powerpoint/2010/main" val="424705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have the resources in-house, do we have the capacity in-house, is there someone </a:t>
            </a:r>
            <a:r>
              <a:rPr lang="en-US" dirty="0" err="1" smtClean="0"/>
              <a:t>outd</a:t>
            </a:r>
            <a:r>
              <a:rPr lang="en-US" dirty="0" smtClean="0"/>
              <a:t> </a:t>
            </a:r>
            <a:r>
              <a:rPr lang="en-US" dirty="0" err="1" smtClean="0"/>
              <a:t>ltdhere</a:t>
            </a:r>
            <a:r>
              <a:rPr lang="en-US" dirty="0" smtClean="0"/>
              <a:t> who can do the project better, faster, cheaper than we can??</a:t>
            </a:r>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85</a:t>
            </a:fld>
            <a:endParaRPr lang="en-US" dirty="0"/>
          </a:p>
        </p:txBody>
      </p:sp>
    </p:spTree>
    <p:extLst>
      <p:ext uri="{BB962C8B-B14F-4D97-AF65-F5344CB8AC3E}">
        <p14:creationId xmlns:p14="http://schemas.microsoft.com/office/powerpoint/2010/main" val="223806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Ya</a:t>
            </a:r>
            <a:r>
              <a:rPr lang="en-US" dirty="0" smtClean="0"/>
              <a:t> </a:t>
            </a:r>
            <a:r>
              <a:rPr lang="en-US" dirty="0" err="1" smtClean="0"/>
              <a:t>gotta</a:t>
            </a:r>
            <a:r>
              <a:rPr lang="en-US" dirty="0" smtClean="0"/>
              <a:t> get the lawyers involved….</a:t>
            </a:r>
            <a:endParaRPr lang="en-US" dirty="0"/>
          </a:p>
        </p:txBody>
      </p:sp>
      <p:sp>
        <p:nvSpPr>
          <p:cNvPr id="4" name="Slide Number Placeholder 3"/>
          <p:cNvSpPr>
            <a:spLocks noGrp="1"/>
          </p:cNvSpPr>
          <p:nvPr>
            <p:ph type="sldNum" sz="quarter" idx="10"/>
          </p:nvPr>
        </p:nvSpPr>
        <p:spPr/>
        <p:txBody>
          <a:bodyPr/>
          <a:lstStyle/>
          <a:p>
            <a:pPr>
              <a:defRPr/>
            </a:pPr>
            <a:fld id="{75643CF3-3CBA-4666-8D1B-A3F17C5F892C}" type="slidenum">
              <a:rPr lang="en-US" smtClean="0"/>
              <a:pPr>
                <a:defRPr/>
              </a:pPr>
              <a:t>98</a:t>
            </a:fld>
            <a:endParaRPr lang="en-US" dirty="0"/>
          </a:p>
        </p:txBody>
      </p:sp>
    </p:spTree>
    <p:extLst>
      <p:ext uri="{BB962C8B-B14F-4D97-AF65-F5344CB8AC3E}">
        <p14:creationId xmlns:p14="http://schemas.microsoft.com/office/powerpoint/2010/main" val="356690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417D67-679A-4B7F-A0C4-D902A8B113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FEA8A7-A2CD-43B2-8FD7-F7A39D4C05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86A31B-FA9F-46CE-A021-98CB08B0CF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3044269-7D1E-4D69-9E62-A7C33106728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073FC353-7A19-4BA9-B4BA-8F87B33A8D5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F8DA9134-713E-4C21-85BE-4EB49581066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FB2CF74-2E86-4CDF-8935-1BC6C6D449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727E435-05B3-4637-A3E8-3E0D395D4B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33836496-E8AD-458C-90B9-02F45E51A0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3D0DA30-BA11-4614-BDC9-ABCAAEEA407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455308F-A6F3-4B83-B55B-45F56F9933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5A4AE-A8C7-49BB-BF58-DAE72774D4D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1573F85-917C-4181-A55D-DACE5EEBDE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84397A-60D2-47E4-847A-2C77351D4D9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D99B0D-0503-4EC5-9A0B-11696043BEC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618F4844-60E1-4AFE-9C5A-F50A2EA34C5F}"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smtClean="0"/>
              <a:t>Information Technology Project Management, Seventh Edition</a:t>
            </a:r>
            <a:endParaRPr lang="en-US" dirty="0"/>
          </a:p>
        </p:txBody>
      </p:sp>
    </p:spTree>
    <p:extLst>
      <p:ext uri="{BB962C8B-B14F-4D97-AF65-F5344CB8AC3E}">
        <p14:creationId xmlns:p14="http://schemas.microsoft.com/office/powerpoint/2010/main" val="1336439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AFCE4CC3-7BFB-4711-848F-3E781FEAF895}"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smtClean="0"/>
              <a:t>Information Technology Project Management, Seventh Edition</a:t>
            </a:r>
            <a:endParaRPr lang="en-US" dirty="0"/>
          </a:p>
        </p:txBody>
      </p:sp>
    </p:spTree>
    <p:extLst>
      <p:ext uri="{BB962C8B-B14F-4D97-AF65-F5344CB8AC3E}">
        <p14:creationId xmlns:p14="http://schemas.microsoft.com/office/powerpoint/2010/main" val="403543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11E35-7199-481F-8182-C68E9858593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19E86B-86AD-4BA0-980C-FFB20E562E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3EBE388-700A-45D2-8947-598D94FF97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6B6BDA-43EE-4C8F-B5AC-7FD800A0B8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15FE25-6F37-4238-83DA-738D335F0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905405-BF70-43D6-ACC7-45DF4F7F6C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4C0B0C-B2CD-4453-B23B-D9DDFFD2D0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84F16418-8E52-47D1-8005-6165535EBA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4F16418-8E52-47D1-8005-6165535EBA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11:</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Risk Management</a:t>
            </a:r>
            <a:endParaRPr>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2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normAutofit fontScale="90000"/>
          </a:bodyPr>
          <a:lstStyle/>
          <a:p>
            <a:r>
              <a:rPr lang="en-US" dirty="0" smtClean="0"/>
              <a:t>Figure 11-1. Benefits from Software Risk Management Practices*</a:t>
            </a:r>
          </a:p>
        </p:txBody>
      </p:sp>
      <p:sp>
        <p:nvSpPr>
          <p:cNvPr id="18437"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defRPr/>
            </a:pPr>
            <a:fld id="{C9C7EE1C-8D68-46E6-9AB4-662241EB92E9}" type="slidenum">
              <a:rPr lang="en-US" smtClean="0"/>
              <a:pPr>
                <a:defRPr/>
              </a:pPr>
              <a:t>10</a:t>
            </a:fld>
            <a:endParaRPr lang="en-US" dirty="0"/>
          </a:p>
        </p:txBody>
      </p:sp>
      <p:sp>
        <p:nvSpPr>
          <p:cNvPr id="18435" name="Text Box 6"/>
          <p:cNvSpPr txBox="1">
            <a:spLocks noChangeArrowheads="1"/>
          </p:cNvSpPr>
          <p:nvPr/>
        </p:nvSpPr>
        <p:spPr bwMode="auto">
          <a:xfrm>
            <a:off x="3462337" y="6160532"/>
            <a:ext cx="5715000" cy="369332"/>
          </a:xfrm>
          <a:prstGeom prst="rect">
            <a:avLst/>
          </a:prstGeom>
          <a:noFill/>
          <a:ln w="9525">
            <a:noFill/>
            <a:miter lim="800000"/>
            <a:headEnd/>
            <a:tailEnd/>
          </a:ln>
        </p:spPr>
        <p:txBody>
          <a:bodyPr wrap="square">
            <a:spAutoFit/>
          </a:bodyPr>
          <a:lstStyle/>
          <a:p>
            <a:r>
              <a:rPr lang="en-US" sz="1800" dirty="0" smtClean="0"/>
              <a:t>*Source: </a:t>
            </a:r>
            <a:r>
              <a:rPr lang="en-US" sz="1800" dirty="0" err="1" smtClean="0"/>
              <a:t>Kulik</a:t>
            </a:r>
            <a:r>
              <a:rPr lang="en-US" sz="1800" dirty="0" smtClean="0"/>
              <a:t> and Weber, KLCI Research Group</a:t>
            </a: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2999"/>
            <a:ext cx="6172200" cy="5019511"/>
          </a:xfrm>
          <a:prstGeom prst="rect">
            <a:avLst/>
          </a:prstGeom>
        </p:spPr>
      </p:pic>
    </p:spTree>
    <p:extLst>
      <p:ext uri="{BB962C8B-B14F-4D97-AF65-F5344CB8AC3E}">
        <p14:creationId xmlns:p14="http://schemas.microsoft.com/office/powerpoint/2010/main" val="18660869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09600" y="1066801"/>
            <a:ext cx="8305800" cy="4724399"/>
          </a:xfrm>
        </p:spPr>
        <p:txBody>
          <a:bodyPr/>
          <a:lstStyle/>
          <a:p>
            <a:r>
              <a:rPr lang="en-US" dirty="0"/>
              <a:t>Changes to any part of the project need to be reviewed, approved, and documented by the same people in the same way that the original part of the plan was approved</a:t>
            </a:r>
          </a:p>
          <a:p>
            <a:r>
              <a:rPr lang="en-US" dirty="0"/>
              <a:t>Evaluation of any change should include an impact analysis. How will the change affect the scope, time, cost, and quality of the goods or services being provided? </a:t>
            </a:r>
          </a:p>
          <a:p>
            <a:r>
              <a:rPr lang="en-US" dirty="0"/>
              <a:t>Changes must be documented in writing. Project team members should also document all important meetings and telephone phone calls</a:t>
            </a:r>
          </a:p>
          <a:p>
            <a:pPr marL="457200" indent="-457200">
              <a:lnSpc>
                <a:spcPct val="90000"/>
              </a:lnSpc>
            </a:pPr>
            <a:endParaRPr lang="en-US" sz="2600" dirty="0" smtClean="0"/>
          </a:p>
        </p:txBody>
      </p:sp>
      <p:sp>
        <p:nvSpPr>
          <p:cNvPr id="41986" name="Rectangle 2"/>
          <p:cNvSpPr>
            <a:spLocks noGrp="1" noChangeArrowheads="1"/>
          </p:cNvSpPr>
          <p:nvPr>
            <p:ph type="title"/>
          </p:nvPr>
        </p:nvSpPr>
        <p:spPr>
          <a:xfrm>
            <a:off x="381000" y="152400"/>
            <a:ext cx="8382000" cy="785812"/>
          </a:xfrm>
        </p:spPr>
        <p:txBody>
          <a:bodyPr>
            <a:normAutofit fontScale="90000"/>
          </a:bodyPr>
          <a:lstStyle/>
          <a:p>
            <a:r>
              <a:rPr lang="en-US" dirty="0" smtClean="0"/>
              <a:t>Suggestions for Change Control in Contracts</a:t>
            </a:r>
            <a:endParaRPr lang="en-US" sz="6000" dirty="0" smtClean="0"/>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96B980F-3402-4E3C-94E2-7FE3D52DC308}" type="slidenum">
              <a:rPr lang="en-US" smtClean="0"/>
              <a:pPr>
                <a:defRPr/>
              </a:pPr>
              <a:t>100</a:t>
            </a:fld>
            <a:endParaRPr lang="en-US" dirty="0"/>
          </a:p>
        </p:txBody>
      </p:sp>
    </p:spTree>
    <p:extLst>
      <p:ext uri="{BB962C8B-B14F-4D97-AF65-F5344CB8AC3E}">
        <p14:creationId xmlns:p14="http://schemas.microsoft.com/office/powerpoint/2010/main" val="419879456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81000" y="1447800"/>
            <a:ext cx="8458200" cy="4572000"/>
          </a:xfrm>
        </p:spPr>
        <p:txBody>
          <a:bodyPr/>
          <a:lstStyle/>
          <a:p>
            <a:r>
              <a:rPr lang="en-US" dirty="0"/>
              <a:t>Project managers and teams should stay closely involved to make sure the new system will meet business needs and work in an operational environment</a:t>
            </a:r>
          </a:p>
          <a:p>
            <a:r>
              <a:rPr lang="en-US" dirty="0"/>
              <a:t>Have backup plans</a:t>
            </a:r>
          </a:p>
          <a:p>
            <a:r>
              <a:rPr lang="en-US" dirty="0"/>
              <a:t>Use tools and techniques, such as a contract change control system, buyer-conducted performance reviews, inspections and audits, and so on</a:t>
            </a:r>
          </a:p>
          <a:p>
            <a:endParaRPr lang="en-US" dirty="0" smtClean="0"/>
          </a:p>
        </p:txBody>
      </p:sp>
      <p:sp>
        <p:nvSpPr>
          <p:cNvPr id="43010" name="Rectangle 2"/>
          <p:cNvSpPr>
            <a:spLocks noGrp="1" noChangeArrowheads="1"/>
          </p:cNvSpPr>
          <p:nvPr>
            <p:ph type="title"/>
          </p:nvPr>
        </p:nvSpPr>
        <p:spPr/>
        <p:txBody>
          <a:bodyPr>
            <a:normAutofit fontScale="90000"/>
          </a:bodyPr>
          <a:lstStyle/>
          <a:p>
            <a:r>
              <a:rPr lang="en-US" dirty="0" smtClean="0"/>
              <a:t>Suggestions for Change Control in Contracts (cont’d)</a:t>
            </a:r>
          </a:p>
        </p:txBody>
      </p:sp>
      <p:sp>
        <p:nvSpPr>
          <p:cNvPr id="430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2A571B9-1DD4-44AC-A52A-6BCC151BB728}" type="slidenum">
              <a:rPr lang="en-US" smtClean="0"/>
              <a:pPr>
                <a:defRPr/>
              </a:pPr>
              <a:t>101</a:t>
            </a:fld>
            <a:endParaRPr lang="en-US" dirty="0"/>
          </a:p>
        </p:txBody>
      </p:sp>
    </p:spTree>
    <p:extLst>
      <p:ext uri="{BB962C8B-B14F-4D97-AF65-F5344CB8AC3E}">
        <p14:creationId xmlns:p14="http://schemas.microsoft.com/office/powerpoint/2010/main" val="27892502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p:txBody>
          <a:bodyPr/>
          <a:lstStyle/>
          <a:p>
            <a:r>
              <a:rPr lang="en-US" dirty="0" smtClean="0"/>
              <a:t>Accenture developed a list of best practices from experienced outsourcers throughout the world:</a:t>
            </a:r>
          </a:p>
          <a:p>
            <a:pPr marL="617538" lvl="1" indent="-342900">
              <a:buFont typeface="Arial" charset="0"/>
              <a:buAutoNum type="arabicPeriod"/>
            </a:pPr>
            <a:r>
              <a:rPr lang="en-US" sz="2400" dirty="0" smtClean="0"/>
              <a:t>Build in Broad Business Outcomes Early and Often</a:t>
            </a:r>
          </a:p>
          <a:p>
            <a:pPr marL="617538" lvl="1" indent="-342900">
              <a:buFont typeface="Arial" charset="0"/>
              <a:buAutoNum type="arabicPeriod"/>
            </a:pPr>
            <a:r>
              <a:rPr lang="en-US" sz="2400" dirty="0" smtClean="0"/>
              <a:t>Hire a Partner, Not Just a Provider</a:t>
            </a:r>
          </a:p>
          <a:p>
            <a:pPr marL="617538" lvl="1" indent="-342900">
              <a:buFont typeface="Arial" charset="0"/>
              <a:buAutoNum type="arabicPeriod"/>
            </a:pPr>
            <a:r>
              <a:rPr lang="en-US" sz="2400" dirty="0" smtClean="0"/>
              <a:t>It’s More Than a Contract, It’s a Business Relationship</a:t>
            </a:r>
          </a:p>
          <a:p>
            <a:pPr marL="617538" lvl="1" indent="-342900">
              <a:buFont typeface="Arial" charset="0"/>
              <a:buAutoNum type="arabicPeriod"/>
            </a:pPr>
            <a:r>
              <a:rPr lang="en-US" sz="2400" dirty="0" smtClean="0"/>
              <a:t>Leverage Gain-Sharing</a:t>
            </a:r>
          </a:p>
          <a:p>
            <a:pPr marL="617538" lvl="1" indent="-342900">
              <a:buFont typeface="Arial" charset="0"/>
              <a:buAutoNum type="arabicPeriod"/>
            </a:pPr>
            <a:r>
              <a:rPr lang="en-US" sz="2400" dirty="0" smtClean="0"/>
              <a:t>Use Active Governance</a:t>
            </a:r>
          </a:p>
          <a:p>
            <a:pPr marL="617538" lvl="1" indent="-342900">
              <a:buFont typeface="Arial" charset="0"/>
              <a:buAutoNum type="arabicPeriod"/>
            </a:pPr>
            <a:r>
              <a:rPr lang="en-US" sz="2400" dirty="0" smtClean="0"/>
              <a:t>Assign a Dedicated Executive</a:t>
            </a:r>
          </a:p>
          <a:p>
            <a:pPr marL="617538" lvl="1" indent="-342900">
              <a:buFont typeface="Arial" charset="0"/>
              <a:buAutoNum type="arabicPeriod"/>
            </a:pPr>
            <a:r>
              <a:rPr lang="en-US" sz="2400" dirty="0" smtClean="0"/>
              <a:t>Focus Relentlessly on Primary Objectives</a:t>
            </a:r>
          </a:p>
        </p:txBody>
      </p:sp>
      <p:sp>
        <p:nvSpPr>
          <p:cNvPr id="44034" name="Title 1"/>
          <p:cNvSpPr>
            <a:spLocks noGrp="1"/>
          </p:cNvSpPr>
          <p:nvPr>
            <p:ph type="title"/>
          </p:nvPr>
        </p:nvSpPr>
        <p:spPr/>
        <p:txBody>
          <a:bodyPr/>
          <a:lstStyle/>
          <a:p>
            <a:r>
              <a:rPr lang="en-US" dirty="0" smtClean="0"/>
              <a:t>Best Practice</a:t>
            </a:r>
          </a:p>
        </p:txBody>
      </p:sp>
      <p:sp>
        <p:nvSpPr>
          <p:cNvPr id="4403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511EB067-B9DE-4210-BB4B-FBDEAABFEFCD}" type="slidenum">
              <a:rPr lang="en-US" smtClean="0"/>
              <a:pPr>
                <a:defRPr/>
              </a:pPr>
              <a:t>102</a:t>
            </a:fld>
            <a:endParaRPr lang="en-US" dirty="0"/>
          </a:p>
        </p:txBody>
      </p:sp>
    </p:spTree>
    <p:extLst>
      <p:ext uri="{BB962C8B-B14F-4D97-AF65-F5344CB8AC3E}">
        <p14:creationId xmlns:p14="http://schemas.microsoft.com/office/powerpoint/2010/main" val="42914321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81000" y="1371600"/>
            <a:ext cx="8458200" cy="4572000"/>
          </a:xfrm>
        </p:spPr>
        <p:txBody>
          <a:bodyPr/>
          <a:lstStyle/>
          <a:p>
            <a:r>
              <a:rPr lang="en-US" dirty="0"/>
              <a:t>Involves completing and settling contracts and resolving any open items</a:t>
            </a:r>
          </a:p>
          <a:p>
            <a:r>
              <a:rPr lang="en-US" dirty="0"/>
              <a:t>The project team should:</a:t>
            </a:r>
          </a:p>
          <a:p>
            <a:pPr marL="603250" lvl="2" indent="-255588">
              <a:spcBef>
                <a:spcPts val="400"/>
              </a:spcBef>
              <a:buSzPct val="68000"/>
              <a:buFont typeface="Wingdings 3" pitchFamily="18" charset="2"/>
              <a:buChar char=""/>
            </a:pPr>
            <a:r>
              <a:rPr lang="en-US" sz="2500" dirty="0"/>
              <a:t>Determine if all work was completed correctly and satisfactorily</a:t>
            </a:r>
          </a:p>
          <a:p>
            <a:pPr marL="603250" lvl="2" indent="-255588">
              <a:spcBef>
                <a:spcPts val="400"/>
              </a:spcBef>
              <a:buSzPct val="68000"/>
              <a:buFont typeface="Wingdings 3" pitchFamily="18" charset="2"/>
              <a:buChar char=""/>
            </a:pPr>
            <a:r>
              <a:rPr lang="en-US" sz="2500" dirty="0"/>
              <a:t>Update records to reflect final results</a:t>
            </a:r>
          </a:p>
          <a:p>
            <a:pPr marL="603250" lvl="2" indent="-255588">
              <a:spcBef>
                <a:spcPts val="400"/>
              </a:spcBef>
              <a:buSzPct val="68000"/>
              <a:buFont typeface="Wingdings 3" pitchFamily="18" charset="2"/>
              <a:buChar char=""/>
            </a:pPr>
            <a:r>
              <a:rPr lang="en-US" sz="2500" dirty="0"/>
              <a:t>Archive information for future use</a:t>
            </a:r>
          </a:p>
          <a:p>
            <a:r>
              <a:rPr lang="en-US" dirty="0"/>
              <a:t>The contract itself should include requirements for formal acceptance and closure</a:t>
            </a:r>
          </a:p>
        </p:txBody>
      </p:sp>
      <p:sp>
        <p:nvSpPr>
          <p:cNvPr id="45058" name="Rectangle 2"/>
          <p:cNvSpPr>
            <a:spLocks noGrp="1" noChangeArrowheads="1"/>
          </p:cNvSpPr>
          <p:nvPr>
            <p:ph type="title"/>
          </p:nvPr>
        </p:nvSpPr>
        <p:spPr>
          <a:xfrm>
            <a:off x="381000" y="274638"/>
            <a:ext cx="8305800" cy="868362"/>
          </a:xfrm>
        </p:spPr>
        <p:txBody>
          <a:bodyPr/>
          <a:lstStyle/>
          <a:p>
            <a:r>
              <a:rPr lang="en-US" dirty="0" smtClean="0"/>
              <a:t>Closing Procurements</a:t>
            </a:r>
          </a:p>
        </p:txBody>
      </p:sp>
      <p:sp>
        <p:nvSpPr>
          <p:cNvPr id="450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4242A53-61F3-489D-84B9-2DA17E6ABBE8}" type="slidenum">
              <a:rPr lang="en-US" smtClean="0"/>
              <a:pPr>
                <a:defRPr/>
              </a:pPr>
              <a:t>103</a:t>
            </a:fld>
            <a:endParaRPr lang="en-US" dirty="0"/>
          </a:p>
        </p:txBody>
      </p:sp>
    </p:spTree>
    <p:extLst>
      <p:ext uri="{BB962C8B-B14F-4D97-AF65-F5344CB8AC3E}">
        <p14:creationId xmlns:p14="http://schemas.microsoft.com/office/powerpoint/2010/main" val="13673012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en-US" dirty="0"/>
              <a:t>Procurement audits identify lessons learned in the procurement process</a:t>
            </a:r>
          </a:p>
          <a:p>
            <a:r>
              <a:rPr lang="en-US" dirty="0"/>
              <a:t>Negotiated settlements help close contracts more smoothly</a:t>
            </a:r>
          </a:p>
          <a:p>
            <a:r>
              <a:rPr lang="en-US" dirty="0"/>
              <a:t>A records management system provides the ability to easily organize, find, and archive procurement-related documents</a:t>
            </a:r>
          </a:p>
        </p:txBody>
      </p:sp>
      <p:sp>
        <p:nvSpPr>
          <p:cNvPr id="46082" name="Rectangle 2"/>
          <p:cNvSpPr>
            <a:spLocks noGrp="1" noChangeArrowheads="1"/>
          </p:cNvSpPr>
          <p:nvPr>
            <p:ph type="title"/>
          </p:nvPr>
        </p:nvSpPr>
        <p:spPr/>
        <p:txBody>
          <a:bodyPr>
            <a:normAutofit fontScale="90000"/>
          </a:bodyPr>
          <a:lstStyle/>
          <a:p>
            <a:r>
              <a:rPr lang="en-US" dirty="0" smtClean="0"/>
              <a:t>Tools to Assist in Contract Closure</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B41D879-114A-46FD-8B23-AACD62191462}" type="slidenum">
              <a:rPr lang="en-US" smtClean="0"/>
              <a:pPr>
                <a:defRPr/>
              </a:pPr>
              <a:t>104</a:t>
            </a:fld>
            <a:endParaRPr lang="en-US" dirty="0"/>
          </a:p>
        </p:txBody>
      </p:sp>
    </p:spTree>
    <p:extLst>
      <p:ext uri="{BB962C8B-B14F-4D97-AF65-F5344CB8AC3E}">
        <p14:creationId xmlns:p14="http://schemas.microsoft.com/office/powerpoint/2010/main" val="30730415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04800" y="1143000"/>
            <a:ext cx="8491538" cy="4800600"/>
          </a:xfrm>
        </p:spPr>
        <p:txBody>
          <a:bodyPr/>
          <a:lstStyle/>
          <a:p>
            <a:pPr marL="1370013" lvl="2" algn="just">
              <a:lnSpc>
                <a:spcPct val="90000"/>
              </a:lnSpc>
              <a:buFont typeface="Wingdings" pitchFamily="2" charset="2"/>
              <a:buNone/>
            </a:pPr>
            <a:endParaRPr lang="en-US" dirty="0" smtClean="0"/>
          </a:p>
          <a:p>
            <a:pPr marL="457200" indent="-457200"/>
            <a:r>
              <a:rPr lang="en-US" dirty="0" smtClean="0"/>
              <a:t>Word processing software helps write proposals and contracts, spreadsheets help evaluate suppliers, databases help track suppliers, and presentation software helps present procurement-related information</a:t>
            </a:r>
          </a:p>
          <a:p>
            <a:pPr marL="457200" indent="-457200"/>
            <a:r>
              <a:rPr lang="en-US" dirty="0" smtClean="0"/>
              <a:t>E-procurement software does many procurement functions electronically</a:t>
            </a:r>
          </a:p>
          <a:p>
            <a:pPr marL="457200" indent="-457200"/>
            <a:r>
              <a:rPr lang="en-US" dirty="0" smtClean="0"/>
              <a:t>Organizations also use other Internet tools to find information on suppliers or auction goods and services</a:t>
            </a:r>
          </a:p>
        </p:txBody>
      </p:sp>
      <p:sp>
        <p:nvSpPr>
          <p:cNvPr id="47106" name="Rectangle 2"/>
          <p:cNvSpPr>
            <a:spLocks noGrp="1" noChangeArrowheads="1"/>
          </p:cNvSpPr>
          <p:nvPr>
            <p:ph type="title"/>
          </p:nvPr>
        </p:nvSpPr>
        <p:spPr>
          <a:xfrm>
            <a:off x="457200" y="381000"/>
            <a:ext cx="8382000" cy="520700"/>
          </a:xfrm>
        </p:spPr>
        <p:txBody>
          <a:bodyPr>
            <a:normAutofit fontScale="90000"/>
          </a:bodyPr>
          <a:lstStyle/>
          <a:p>
            <a:r>
              <a:rPr lang="en-US" dirty="0" smtClean="0"/>
              <a:t>Using Software to Assist in Project Procurement Management</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149E6F69-9A15-411D-859F-F2C2F66DEA6D}" type="slidenum">
              <a:rPr lang="en-US" smtClean="0"/>
              <a:pPr>
                <a:defRPr/>
              </a:pPr>
              <a:t>105</a:t>
            </a:fld>
            <a:endParaRPr lang="en-US" dirty="0"/>
          </a:p>
        </p:txBody>
      </p:sp>
    </p:spTree>
    <p:extLst>
      <p:ext uri="{BB962C8B-B14F-4D97-AF65-F5344CB8AC3E}">
        <p14:creationId xmlns:p14="http://schemas.microsoft.com/office/powerpoint/2010/main" val="4063815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r>
              <a:rPr lang="en-US" dirty="0" smtClean="0"/>
              <a:t>Project procurement management involves acquiring goods and services for a project from outside the performing organization</a:t>
            </a:r>
          </a:p>
          <a:p>
            <a:r>
              <a:rPr lang="en-US" dirty="0" smtClean="0"/>
              <a:t>Processes include:</a:t>
            </a:r>
          </a:p>
          <a:p>
            <a:pPr lvl="1"/>
            <a:r>
              <a:rPr lang="en-US" dirty="0" smtClean="0"/>
              <a:t>Plan procurement management</a:t>
            </a:r>
          </a:p>
          <a:p>
            <a:pPr lvl="1"/>
            <a:r>
              <a:rPr lang="en-US" dirty="0" smtClean="0"/>
              <a:t>Conduct procurements</a:t>
            </a:r>
          </a:p>
          <a:p>
            <a:pPr lvl="1"/>
            <a:r>
              <a:rPr lang="en-US" dirty="0" smtClean="0"/>
              <a:t>Control procurements</a:t>
            </a:r>
          </a:p>
          <a:p>
            <a:pPr lvl="1"/>
            <a:r>
              <a:rPr lang="en-US" dirty="0" smtClean="0"/>
              <a:t>Close procurements</a:t>
            </a:r>
          </a:p>
        </p:txBody>
      </p:sp>
      <p:sp>
        <p:nvSpPr>
          <p:cNvPr id="48130" name="Rectangle 2"/>
          <p:cNvSpPr>
            <a:spLocks noGrp="1" noChangeArrowheads="1"/>
          </p:cNvSpPr>
          <p:nvPr>
            <p:ph type="title"/>
          </p:nvPr>
        </p:nvSpPr>
        <p:spPr/>
        <p:txBody>
          <a:bodyPr/>
          <a:lstStyle/>
          <a:p>
            <a:r>
              <a:rPr lang="en-US" dirty="0" smtClean="0"/>
              <a:t>Chapter Summary</a:t>
            </a:r>
          </a:p>
        </p:txBody>
      </p:sp>
      <p:sp>
        <p:nvSpPr>
          <p:cNvPr id="481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1799F226-AC1A-4839-B9C3-156A3BD8E8B9}" type="slidenum">
              <a:rPr lang="en-US" smtClean="0"/>
              <a:pPr>
                <a:defRPr/>
              </a:pPr>
              <a:t>106</a:t>
            </a:fld>
            <a:endParaRPr lang="en-US" dirty="0"/>
          </a:p>
        </p:txBody>
      </p:sp>
    </p:spTree>
    <p:extLst>
      <p:ext uri="{BB962C8B-B14F-4D97-AF65-F5344CB8AC3E}">
        <p14:creationId xmlns:p14="http://schemas.microsoft.com/office/powerpoint/2010/main" val="333634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Many people around the world suffered from financial losses as various financial markets dropped in the fall of 2008, even after the $700 billion bailout bill was passed by the U.S. Congress</a:t>
            </a:r>
          </a:p>
          <a:p>
            <a:r>
              <a:rPr lang="en-US" sz="2400" dirty="0" smtClean="0"/>
              <a:t>According to a global survey of 316 financial services executives, over 70 percent of respondents believed that the losses stemming from the credit crisis were largely due to failures to address risk management issues</a:t>
            </a:r>
          </a:p>
          <a:p>
            <a:r>
              <a:rPr lang="en-US" sz="2400" dirty="0" smtClean="0"/>
              <a:t>They identified several challenges in implementing risk management, including data and company culture issues</a:t>
            </a:r>
          </a:p>
          <a:p>
            <a:endParaRPr lang="en-US" dirty="0"/>
          </a:p>
        </p:txBody>
      </p:sp>
      <p:sp>
        <p:nvSpPr>
          <p:cNvPr id="3" name="Title 2"/>
          <p:cNvSpPr>
            <a:spLocks noGrp="1"/>
          </p:cNvSpPr>
          <p:nvPr>
            <p:ph type="title"/>
          </p:nvPr>
        </p:nvSpPr>
        <p:spPr>
          <a:xfrm>
            <a:off x="457200" y="228600"/>
            <a:ext cx="8229600" cy="1143000"/>
          </a:xfrm>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11</a:t>
            </a:fld>
            <a:endParaRPr lang="en-US" dirty="0"/>
          </a:p>
        </p:txBody>
      </p:sp>
    </p:spTree>
    <p:extLst>
      <p:ext uri="{BB962C8B-B14F-4D97-AF65-F5344CB8AC3E}">
        <p14:creationId xmlns:p14="http://schemas.microsoft.com/office/powerpoint/2010/main" val="388556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81000" y="1143000"/>
            <a:ext cx="8305800" cy="4572000"/>
          </a:xfrm>
        </p:spPr>
        <p:txBody>
          <a:bodyPr/>
          <a:lstStyle/>
          <a:p>
            <a:r>
              <a:rPr lang="en-US" sz="3200" dirty="0"/>
              <a:t>A dictionary definition of risk is “the possibility of loss or injury”</a:t>
            </a:r>
          </a:p>
          <a:p>
            <a:r>
              <a:rPr lang="en-US" sz="3200" dirty="0"/>
              <a:t>Negative risk involves understanding potential problems that might occur in the project and how they might impede project success</a:t>
            </a:r>
          </a:p>
          <a:p>
            <a:r>
              <a:rPr lang="en-US" sz="3200" dirty="0"/>
              <a:t>Negative risk management is like a form of insurance; it is an investment</a:t>
            </a:r>
          </a:p>
        </p:txBody>
      </p:sp>
      <p:sp>
        <p:nvSpPr>
          <p:cNvPr id="19458" name="Rectangle 2"/>
          <p:cNvSpPr>
            <a:spLocks noGrp="1" noChangeArrowheads="1"/>
          </p:cNvSpPr>
          <p:nvPr>
            <p:ph type="title"/>
          </p:nvPr>
        </p:nvSpPr>
        <p:spPr>
          <a:xfrm>
            <a:off x="381000" y="274638"/>
            <a:ext cx="8305800" cy="715962"/>
          </a:xfrm>
        </p:spPr>
        <p:txBody>
          <a:bodyPr>
            <a:normAutofit fontScale="90000"/>
          </a:bodyPr>
          <a:lstStyle/>
          <a:p>
            <a:r>
              <a:rPr lang="en-US" dirty="0" smtClean="0"/>
              <a:t>Negative Risk</a:t>
            </a:r>
          </a:p>
        </p:txBody>
      </p:sp>
      <p:sp>
        <p:nvSpPr>
          <p:cNvPr id="194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29358A-A68A-4B39-848F-F2A98A0B2E8B}" type="slidenum">
              <a:rPr lang="en-US" smtClean="0"/>
              <a:pPr>
                <a:defRPr/>
              </a:pPr>
              <a:t>12</a:t>
            </a:fld>
            <a:endParaRPr lang="en-US" dirty="0"/>
          </a:p>
        </p:txBody>
      </p:sp>
    </p:spTree>
    <p:extLst>
      <p:ext uri="{BB962C8B-B14F-4D97-AF65-F5344CB8AC3E}">
        <p14:creationId xmlns:p14="http://schemas.microsoft.com/office/powerpoint/2010/main" val="123531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143000"/>
            <a:ext cx="8534400" cy="4525962"/>
          </a:xfrm>
        </p:spPr>
        <p:txBody>
          <a:bodyPr/>
          <a:lstStyle/>
          <a:p>
            <a:r>
              <a:rPr lang="en-US" sz="3200" dirty="0"/>
              <a:t>Positive risks are risks that result in good things happening; sometimes called opportunities</a:t>
            </a:r>
          </a:p>
          <a:p>
            <a:r>
              <a:rPr lang="en-US" sz="3200" dirty="0"/>
              <a:t>A general definition of project risk is an uncertainty that can have a negative or positive effect on meeting project objectives</a:t>
            </a:r>
          </a:p>
          <a:p>
            <a:r>
              <a:rPr lang="en-US" sz="3200" dirty="0"/>
              <a:t>The goal of project risk management is to minimize potential negative risks while maximizing potential positive risks</a:t>
            </a:r>
          </a:p>
        </p:txBody>
      </p:sp>
      <p:sp>
        <p:nvSpPr>
          <p:cNvPr id="20482" name="Rectangle 2"/>
          <p:cNvSpPr>
            <a:spLocks noGrp="1" noChangeArrowheads="1"/>
          </p:cNvSpPr>
          <p:nvPr>
            <p:ph type="title"/>
          </p:nvPr>
        </p:nvSpPr>
        <p:spPr>
          <a:xfrm>
            <a:off x="381000" y="274638"/>
            <a:ext cx="8305800" cy="868362"/>
          </a:xfrm>
        </p:spPr>
        <p:txBody>
          <a:bodyPr/>
          <a:lstStyle/>
          <a:p>
            <a:r>
              <a:rPr lang="en-US" dirty="0" smtClean="0"/>
              <a:t>Risk Can Be Positive</a:t>
            </a:r>
          </a:p>
        </p:txBody>
      </p:sp>
      <p:sp>
        <p:nvSpPr>
          <p:cNvPr id="204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58848C3-6CA1-4DD7-8398-A9BCB5F1C19A}" type="slidenum">
              <a:rPr lang="en-US" smtClean="0"/>
              <a:pPr>
                <a:defRPr/>
              </a:pPr>
              <a:t>13</a:t>
            </a:fld>
            <a:endParaRPr lang="en-US" dirty="0"/>
          </a:p>
        </p:txBody>
      </p:sp>
    </p:spTree>
    <p:extLst>
      <p:ext uri="{BB962C8B-B14F-4D97-AF65-F5344CB8AC3E}">
        <p14:creationId xmlns:p14="http://schemas.microsoft.com/office/powerpoint/2010/main" val="127574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US" dirty="0" smtClean="0"/>
              <a:t>Some organizations make the mistake of only addressing tactical and negative risks when performing project risk management</a:t>
            </a:r>
          </a:p>
          <a:p>
            <a:r>
              <a:rPr lang="en-US" dirty="0" smtClean="0"/>
              <a:t>David Hillson, (</a:t>
            </a:r>
            <a:r>
              <a:rPr lang="en-US" i="1" dirty="0" smtClean="0"/>
              <a:t>www.risk-doctor.com) suggests </a:t>
            </a:r>
            <a:r>
              <a:rPr lang="en-US" dirty="0" smtClean="0"/>
              <a:t>overcoming this problem by widening the scope of risk management to encompass both </a:t>
            </a:r>
            <a:r>
              <a:rPr lang="en-US" i="1" dirty="0" smtClean="0"/>
              <a:t>strategic risks and upside opportunities, which he refers to as integrated risk management</a:t>
            </a:r>
          </a:p>
          <a:p>
            <a:endParaRPr lang="en-US" dirty="0" smtClean="0"/>
          </a:p>
        </p:txBody>
      </p:sp>
      <p:sp>
        <p:nvSpPr>
          <p:cNvPr id="21506" name="Title 1"/>
          <p:cNvSpPr>
            <a:spLocks noGrp="1"/>
          </p:cNvSpPr>
          <p:nvPr>
            <p:ph type="title"/>
          </p:nvPr>
        </p:nvSpPr>
        <p:spPr/>
        <p:txBody>
          <a:bodyPr/>
          <a:lstStyle/>
          <a:p>
            <a:r>
              <a:rPr lang="en-US" dirty="0" smtClean="0"/>
              <a:t>Best Practice</a:t>
            </a:r>
          </a:p>
        </p:txBody>
      </p:sp>
      <p:sp>
        <p:nvSpPr>
          <p:cNvPr id="2150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0156CAF0-BC6A-402F-985E-7C4CA09E96C3}" type="slidenum">
              <a:rPr lang="en-US" smtClean="0"/>
              <a:pPr>
                <a:defRPr/>
              </a:pPr>
              <a:t>14</a:t>
            </a:fld>
            <a:endParaRPr lang="en-US" dirty="0"/>
          </a:p>
        </p:txBody>
      </p:sp>
    </p:spTree>
    <p:extLst>
      <p:ext uri="{BB962C8B-B14F-4D97-AF65-F5344CB8AC3E}">
        <p14:creationId xmlns:p14="http://schemas.microsoft.com/office/powerpoint/2010/main" val="212561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1219200"/>
            <a:ext cx="8186738" cy="4791075"/>
          </a:xfrm>
        </p:spPr>
        <p:txBody>
          <a:bodyPr/>
          <a:lstStyle/>
          <a:p>
            <a:pPr>
              <a:spcBef>
                <a:spcPct val="50000"/>
              </a:spcBef>
            </a:pPr>
            <a:r>
              <a:rPr lang="en-US" b="1" dirty="0" smtClean="0"/>
              <a:t>Risk utility</a:t>
            </a:r>
            <a:r>
              <a:rPr lang="en-US" dirty="0" smtClean="0"/>
              <a:t> or </a:t>
            </a:r>
            <a:r>
              <a:rPr lang="en-US" b="1" dirty="0" smtClean="0"/>
              <a:t>risk tolerance</a:t>
            </a:r>
            <a:r>
              <a:rPr lang="en-US" dirty="0" smtClean="0"/>
              <a:t> is the amount of satisfaction or pleasure received from a potential payoff</a:t>
            </a:r>
          </a:p>
          <a:p>
            <a:pPr lvl="1">
              <a:spcBef>
                <a:spcPct val="50000"/>
              </a:spcBef>
            </a:pPr>
            <a:r>
              <a:rPr lang="en-US" dirty="0" smtClean="0"/>
              <a:t>Utility rises at a decreasing rate for people who are risk-averse</a:t>
            </a:r>
          </a:p>
          <a:p>
            <a:pPr lvl="1">
              <a:spcBef>
                <a:spcPct val="50000"/>
              </a:spcBef>
            </a:pPr>
            <a:r>
              <a:rPr lang="en-US" dirty="0" smtClean="0"/>
              <a:t>Those who are risk-seeking have a higher tolerance for risk and their satisfaction increases when more payoff is at stake</a:t>
            </a:r>
          </a:p>
          <a:p>
            <a:pPr lvl="1">
              <a:spcBef>
                <a:spcPct val="50000"/>
              </a:spcBef>
            </a:pPr>
            <a:r>
              <a:rPr lang="en-US" dirty="0" smtClean="0"/>
              <a:t>The risk-neutral approach achieves a balance between risk and payoff</a:t>
            </a:r>
          </a:p>
        </p:txBody>
      </p:sp>
      <p:sp>
        <p:nvSpPr>
          <p:cNvPr id="22530" name="Rectangle 2"/>
          <p:cNvSpPr>
            <a:spLocks noGrp="1" noChangeArrowheads="1"/>
          </p:cNvSpPr>
          <p:nvPr>
            <p:ph type="title"/>
          </p:nvPr>
        </p:nvSpPr>
        <p:spPr>
          <a:xfrm>
            <a:off x="381000" y="609600"/>
            <a:ext cx="8382000" cy="392113"/>
          </a:xfrm>
        </p:spPr>
        <p:txBody>
          <a:bodyPr>
            <a:normAutofit fontScale="90000"/>
          </a:bodyPr>
          <a:lstStyle/>
          <a:p>
            <a:r>
              <a:rPr lang="en-US" dirty="0" smtClean="0"/>
              <a:t>Risk Utility</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8ABAB08-9948-4967-A148-ED63955E7C80}" type="slidenum">
              <a:rPr lang="en-US" smtClean="0"/>
              <a:pPr>
                <a:defRPr/>
              </a:pPr>
              <a:t>15</a:t>
            </a:fld>
            <a:endParaRPr lang="en-US" dirty="0"/>
          </a:p>
        </p:txBody>
      </p:sp>
    </p:spTree>
    <p:extLst>
      <p:ext uri="{BB962C8B-B14F-4D97-AF65-F5344CB8AC3E}">
        <p14:creationId xmlns:p14="http://schemas.microsoft.com/office/powerpoint/2010/main" val="112357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Figure 11-2. Risk Utility Function and Risk Preference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CC1C4D1-D8E4-41AF-9AF6-FAEF5ED11A16}" type="slidenum">
              <a:rPr lang="en-US" smtClean="0"/>
              <a:pPr>
                <a:buFontTx/>
                <a:buNone/>
                <a:defRPr/>
              </a:pPr>
              <a:t>16</a:t>
            </a:fld>
            <a:endParaRPr lang="en-US" dirty="0"/>
          </a:p>
        </p:txBody>
      </p:sp>
      <p:pic>
        <p:nvPicPr>
          <p:cNvPr id="7" name="Picture 6" descr="86921_11_F02.jpg"/>
          <p:cNvPicPr>
            <a:picLocks noChangeAspect="1"/>
          </p:cNvPicPr>
          <p:nvPr/>
        </p:nvPicPr>
        <p:blipFill>
          <a:blip r:embed="rId2"/>
          <a:stretch>
            <a:fillRect/>
          </a:stretch>
        </p:blipFill>
        <p:spPr>
          <a:xfrm>
            <a:off x="457200" y="1632035"/>
            <a:ext cx="8153400" cy="3627833"/>
          </a:xfrm>
          <a:prstGeom prst="rect">
            <a:avLst/>
          </a:prstGeom>
        </p:spPr>
      </p:pic>
    </p:spTree>
    <p:extLst>
      <p:ext uri="{BB962C8B-B14F-4D97-AF65-F5344CB8AC3E}">
        <p14:creationId xmlns:p14="http://schemas.microsoft.com/office/powerpoint/2010/main" val="116015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28600" y="1600200"/>
            <a:ext cx="8610600" cy="4495800"/>
          </a:xfrm>
        </p:spPr>
        <p:txBody>
          <a:bodyPr/>
          <a:lstStyle/>
          <a:p>
            <a:pPr>
              <a:lnSpc>
                <a:spcPct val="90000"/>
              </a:lnSpc>
            </a:pPr>
            <a:r>
              <a:rPr lang="en-US" b="1" dirty="0" smtClean="0"/>
              <a:t>Plan </a:t>
            </a:r>
            <a:r>
              <a:rPr lang="en-US" b="1" dirty="0"/>
              <a:t>risk management </a:t>
            </a:r>
            <a:r>
              <a:rPr lang="en-US" dirty="0"/>
              <a:t>: Deciding how to approach and plan the risk management activities for the project</a:t>
            </a:r>
          </a:p>
          <a:p>
            <a:r>
              <a:rPr lang="en-US" b="1" dirty="0" smtClean="0"/>
              <a:t>Identify </a:t>
            </a:r>
            <a:r>
              <a:rPr lang="en-US" b="1" dirty="0"/>
              <a:t>risks</a:t>
            </a:r>
            <a:r>
              <a:rPr lang="en-US" dirty="0"/>
              <a:t>: Determining which risks are likely to affect a project and documenting the characteristics of each</a:t>
            </a:r>
          </a:p>
          <a:p>
            <a:r>
              <a:rPr lang="en-US" b="1" dirty="0" smtClean="0"/>
              <a:t>Perform </a:t>
            </a:r>
            <a:r>
              <a:rPr lang="en-US" b="1" dirty="0"/>
              <a:t>qualitative risk analysis</a:t>
            </a:r>
            <a:r>
              <a:rPr lang="en-US" dirty="0"/>
              <a:t>: Prioritizing risks based on their probability and impact of occurrence</a:t>
            </a:r>
          </a:p>
        </p:txBody>
      </p:sp>
      <p:sp>
        <p:nvSpPr>
          <p:cNvPr id="24578" name="Rectangle 2"/>
          <p:cNvSpPr>
            <a:spLocks noGrp="1" noChangeArrowheads="1"/>
          </p:cNvSpPr>
          <p:nvPr>
            <p:ph type="title"/>
          </p:nvPr>
        </p:nvSpPr>
        <p:spPr>
          <a:xfrm>
            <a:off x="381000" y="762000"/>
            <a:ext cx="8382000" cy="587375"/>
          </a:xfrm>
        </p:spPr>
        <p:txBody>
          <a:bodyPr>
            <a:normAutofit fontScale="90000"/>
          </a:bodyPr>
          <a:lstStyle/>
          <a:p>
            <a:r>
              <a:rPr lang="en-US" dirty="0" smtClean="0"/>
              <a:t>Project Risk Management Processes</a:t>
            </a:r>
            <a:endParaRPr lang="en-US" sz="4800" dirty="0" smtClean="0"/>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51B7C3D-9A58-4760-8CBB-87268D473D4A}" type="slidenum">
              <a:rPr lang="en-US" smtClean="0"/>
              <a:pPr>
                <a:defRPr/>
              </a:pPr>
              <a:t>17</a:t>
            </a:fld>
            <a:endParaRPr lang="en-US" dirty="0"/>
          </a:p>
        </p:txBody>
      </p:sp>
    </p:spTree>
    <p:extLst>
      <p:ext uri="{BB962C8B-B14F-4D97-AF65-F5344CB8AC3E}">
        <p14:creationId xmlns:p14="http://schemas.microsoft.com/office/powerpoint/2010/main" val="8658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219200"/>
            <a:ext cx="8763000" cy="4648200"/>
          </a:xfrm>
        </p:spPr>
        <p:txBody>
          <a:bodyPr/>
          <a:lstStyle/>
          <a:p>
            <a:r>
              <a:rPr lang="en-US" sz="2800" b="1" dirty="0" smtClean="0"/>
              <a:t>Perform quantitative risk analysis</a:t>
            </a:r>
            <a:r>
              <a:rPr lang="en-US" sz="2800" dirty="0" smtClean="0"/>
              <a:t>:</a:t>
            </a:r>
            <a:r>
              <a:rPr lang="en-US" sz="2800" b="1" dirty="0" smtClean="0"/>
              <a:t> </a:t>
            </a:r>
            <a:r>
              <a:rPr lang="en-US" sz="2800" dirty="0" smtClean="0"/>
              <a:t>Numerically estimating the effects of risks on project objectives</a:t>
            </a:r>
          </a:p>
          <a:p>
            <a:r>
              <a:rPr lang="en-US" sz="2800" b="1" dirty="0" smtClean="0"/>
              <a:t>Plan risk responses</a:t>
            </a:r>
            <a:r>
              <a:rPr lang="en-US" sz="2800" dirty="0" smtClean="0"/>
              <a:t>:</a:t>
            </a:r>
            <a:r>
              <a:rPr lang="en-US" sz="2800" b="1" dirty="0" smtClean="0"/>
              <a:t> </a:t>
            </a:r>
            <a:r>
              <a:rPr lang="en-US" sz="2800" dirty="0" smtClean="0"/>
              <a:t>Taking steps to enhance opportunities and reduce threats to meeting project objectives</a:t>
            </a:r>
          </a:p>
          <a:p>
            <a:r>
              <a:rPr lang="en-US" sz="2800" b="1" dirty="0" smtClean="0"/>
              <a:t>Control risk</a:t>
            </a:r>
            <a:r>
              <a:rPr lang="en-US" sz="2800" dirty="0" smtClean="0"/>
              <a:t>: Monitoring identified and residual risks, identifying new risks, carrying out risk response plans, and evaluating the effectiveness of risk strategies throughout the life of the project</a:t>
            </a:r>
          </a:p>
          <a:p>
            <a:pPr>
              <a:spcBef>
                <a:spcPct val="100000"/>
              </a:spcBef>
            </a:pPr>
            <a:endParaRPr lang="en-US" sz="2400" dirty="0" smtClean="0"/>
          </a:p>
        </p:txBody>
      </p:sp>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smtClean="0"/>
              <a:t>Project Risk Management Processes (cont’d)</a:t>
            </a:r>
          </a:p>
        </p:txBody>
      </p:sp>
      <p:sp>
        <p:nvSpPr>
          <p:cNvPr id="25605" name="Footer Placeholder 6"/>
          <p:cNvSpPr>
            <a:spLocks noGrp="1"/>
          </p:cNvSpPr>
          <p:nvPr>
            <p:ph type="ftr" sz="quarter" idx="10"/>
          </p:nvPr>
        </p:nvSpPr>
        <p:spPr bwMode="auto">
          <a:xfrm>
            <a:off x="0" y="6873875"/>
            <a:ext cx="2590800" cy="365125"/>
          </a:xfrm>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841AD95-1B73-4A38-9A8D-361269A6550B}" type="slidenum">
              <a:rPr lang="en-US" smtClean="0"/>
              <a:pPr>
                <a:defRPr/>
              </a:pPr>
              <a:t>18</a:t>
            </a:fld>
            <a:endParaRPr lang="en-US" dirty="0"/>
          </a:p>
        </p:txBody>
      </p:sp>
    </p:spTree>
    <p:extLst>
      <p:ext uri="{BB962C8B-B14F-4D97-AF65-F5344CB8AC3E}">
        <p14:creationId xmlns:p14="http://schemas.microsoft.com/office/powerpoint/2010/main" val="49865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smtClean="0"/>
              <a:t>Figure 11-3. Project Risk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3C81FB6E-9A35-4BDF-BD69-3FAEEF5BD6CA}" type="slidenum">
              <a:rPr lang="en-US" smtClean="0"/>
              <a:pPr>
                <a:defRPr/>
              </a:pPr>
              <a:t>19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7620000" cy="4917611"/>
          </a:xfrm>
          <a:prstGeom prst="rect">
            <a:avLst/>
          </a:prstGeom>
        </p:spPr>
      </p:pic>
    </p:spTree>
    <p:extLst>
      <p:ext uri="{BB962C8B-B14F-4D97-AF65-F5344CB8AC3E}">
        <p14:creationId xmlns:p14="http://schemas.microsoft.com/office/powerpoint/2010/main" val="103565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greatest threat to the success of any project?</a:t>
            </a:r>
          </a:p>
          <a:p>
            <a:r>
              <a:rPr lang="en-US" dirty="0" smtClean="0"/>
              <a:t>In face-to-face communications, how is most information conveyed?</a:t>
            </a:r>
          </a:p>
          <a:p>
            <a:pPr lvl="1"/>
            <a:r>
              <a:rPr lang="en-US" dirty="0" smtClean="0"/>
              <a:t>By tone of voice, by the words spoken, by the body language, by the location?</a:t>
            </a:r>
          </a:p>
          <a:p>
            <a:r>
              <a:rPr lang="en-US" dirty="0" smtClean="0"/>
              <a:t>Which of the following is not a process in project communication management</a:t>
            </a:r>
          </a:p>
          <a:p>
            <a:pPr lvl="1"/>
            <a:r>
              <a:rPr lang="en-US" dirty="0" smtClean="0"/>
              <a:t>Plan communications management, manage communications, manage stakeholders, control communications</a:t>
            </a:r>
            <a:endParaRPr lang="en-US" dirty="0"/>
          </a:p>
        </p:txBody>
      </p:sp>
      <p:sp>
        <p:nvSpPr>
          <p:cNvPr id="3" name="Title 2"/>
          <p:cNvSpPr>
            <a:spLocks noGrp="1"/>
          </p:cNvSpPr>
          <p:nvPr>
            <p:ph type="title"/>
          </p:nvPr>
        </p:nvSpPr>
        <p:spPr/>
        <p:txBody>
          <a:bodyPr/>
          <a:lstStyle/>
          <a:p>
            <a:r>
              <a:rPr lang="en-US" dirty="0" smtClean="0"/>
              <a:t>Recitation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2</a:t>
            </a:fld>
            <a:endParaRPr lang="en-US" dirty="0"/>
          </a:p>
        </p:txBody>
      </p:sp>
    </p:spTree>
    <p:extLst>
      <p:ext uri="{BB962C8B-B14F-4D97-AF65-F5344CB8AC3E}">
        <p14:creationId xmlns:p14="http://schemas.microsoft.com/office/powerpoint/2010/main" val="3348728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sz="2800" dirty="0"/>
              <a:t>The main output of this process is a </a:t>
            </a:r>
            <a:r>
              <a:rPr lang="en-US" sz="2800" b="1" dirty="0"/>
              <a:t>risk management plan</a:t>
            </a:r>
            <a:r>
              <a:rPr lang="en-US" sz="2800" dirty="0"/>
              <a:t>—a plan that documents the procedures for managing risk throughout a project</a:t>
            </a:r>
          </a:p>
          <a:p>
            <a:r>
              <a:rPr lang="en-US" sz="2800" dirty="0"/>
              <a:t>The project team should review project documents and understand the organization’s and the sponsor’s approaches to risk</a:t>
            </a:r>
          </a:p>
          <a:p>
            <a:r>
              <a:rPr lang="en-US" sz="2800" dirty="0"/>
              <a:t>The level of detail will vary with the needs of the project</a:t>
            </a:r>
          </a:p>
        </p:txBody>
      </p:sp>
      <p:sp>
        <p:nvSpPr>
          <p:cNvPr id="27650" name="Rectangle 2"/>
          <p:cNvSpPr>
            <a:spLocks noGrp="1" noChangeArrowheads="1"/>
          </p:cNvSpPr>
          <p:nvPr>
            <p:ph type="title"/>
          </p:nvPr>
        </p:nvSpPr>
        <p:spPr/>
        <p:txBody>
          <a:bodyPr>
            <a:normAutofit/>
          </a:bodyPr>
          <a:lstStyle/>
          <a:p>
            <a:r>
              <a:rPr lang="en-US" dirty="0" smtClean="0"/>
              <a:t>Plan Risk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9CF7EFE-9DF7-4CAD-AE6E-0FF8145A12C8}" type="slidenum">
              <a:rPr lang="en-US" smtClean="0"/>
              <a:pPr>
                <a:defRPr/>
              </a:pPr>
              <a:t>20</a:t>
            </a:fld>
            <a:endParaRPr lang="en-US" dirty="0"/>
          </a:p>
        </p:txBody>
      </p:sp>
    </p:spTree>
    <p:extLst>
      <p:ext uri="{BB962C8B-B14F-4D97-AF65-F5344CB8AC3E}">
        <p14:creationId xmlns:p14="http://schemas.microsoft.com/office/powerpoint/2010/main" val="1884625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idx="1"/>
          </p:nvPr>
        </p:nvSpPr>
        <p:spPr>
          <a:xfrm>
            <a:off x="304800" y="1828800"/>
            <a:ext cx="8458200" cy="4495800"/>
          </a:xfrm>
        </p:spPr>
        <p:txBody>
          <a:bodyPr/>
          <a:lstStyle/>
          <a:p>
            <a:r>
              <a:rPr lang="en-US" sz="2800" dirty="0"/>
              <a:t>Methodology</a:t>
            </a:r>
          </a:p>
          <a:p>
            <a:r>
              <a:rPr lang="en-US" sz="2800" dirty="0"/>
              <a:t>Roles and responsibilities</a:t>
            </a:r>
          </a:p>
          <a:p>
            <a:r>
              <a:rPr lang="en-US" sz="2800" dirty="0"/>
              <a:t>Budget and schedule</a:t>
            </a:r>
          </a:p>
          <a:p>
            <a:r>
              <a:rPr lang="en-US" sz="2800" dirty="0"/>
              <a:t>Risk categories</a:t>
            </a:r>
          </a:p>
          <a:p>
            <a:r>
              <a:rPr lang="en-US" sz="2800" dirty="0"/>
              <a:t>Risk probability and </a:t>
            </a:r>
            <a:r>
              <a:rPr lang="en-US" sz="2800" dirty="0" smtClean="0"/>
              <a:t>impact</a:t>
            </a:r>
          </a:p>
          <a:p>
            <a:r>
              <a:rPr lang="en-US" sz="2800" dirty="0" smtClean="0"/>
              <a:t>Revised stakeholders’ tolerances</a:t>
            </a:r>
          </a:p>
          <a:p>
            <a:r>
              <a:rPr lang="en-US" sz="2800" dirty="0" smtClean="0"/>
              <a:t>Tracking</a:t>
            </a:r>
            <a:endParaRPr lang="en-US" sz="2800" dirty="0"/>
          </a:p>
          <a:p>
            <a:r>
              <a:rPr lang="en-US" sz="2800" dirty="0"/>
              <a:t>Risk documentation</a:t>
            </a:r>
          </a:p>
        </p:txBody>
      </p:sp>
      <p:sp>
        <p:nvSpPr>
          <p:cNvPr id="28674" name="Rectangle 2"/>
          <p:cNvSpPr>
            <a:spLocks noGrp="1" noChangeArrowheads="1"/>
          </p:cNvSpPr>
          <p:nvPr>
            <p:ph type="title"/>
          </p:nvPr>
        </p:nvSpPr>
        <p:spPr>
          <a:xfrm>
            <a:off x="381000" y="533400"/>
            <a:ext cx="8382000" cy="914400"/>
          </a:xfrm>
        </p:spPr>
        <p:txBody>
          <a:bodyPr>
            <a:normAutofit fontScale="90000"/>
          </a:bodyPr>
          <a:lstStyle/>
          <a:p>
            <a:r>
              <a:rPr lang="en-US" dirty="0" smtClean="0"/>
              <a:t>Table 11-2. Topics Addressed in a Risk Management Plan</a:t>
            </a:r>
          </a:p>
        </p:txBody>
      </p:sp>
      <p:sp>
        <p:nvSpPr>
          <p:cNvPr id="286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0D2F1F7-188A-44F1-B32C-32477365EB71}" type="slidenum">
              <a:rPr lang="en-US" smtClean="0"/>
              <a:pPr>
                <a:defRPr/>
              </a:pPr>
              <a:t>21</a:t>
            </a:fld>
            <a:endParaRPr lang="en-US" dirty="0"/>
          </a:p>
        </p:txBody>
      </p:sp>
    </p:spTree>
    <p:extLst>
      <p:ext uri="{BB962C8B-B14F-4D97-AF65-F5344CB8AC3E}">
        <p14:creationId xmlns:p14="http://schemas.microsoft.com/office/powerpoint/2010/main" val="2358746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0" y="1295400"/>
            <a:ext cx="9144000" cy="4724400"/>
          </a:xfrm>
        </p:spPr>
        <p:txBody>
          <a:bodyPr/>
          <a:lstStyle/>
          <a:p>
            <a:pPr>
              <a:spcBef>
                <a:spcPct val="60000"/>
              </a:spcBef>
            </a:pPr>
            <a:r>
              <a:rPr lang="en-US" b="1" dirty="0" smtClean="0"/>
              <a:t>Contingency plans</a:t>
            </a:r>
            <a:r>
              <a:rPr lang="en-US" dirty="0" smtClean="0"/>
              <a:t> are predefined actions that the project team will take if an identified risk event occurs</a:t>
            </a:r>
          </a:p>
          <a:p>
            <a:pPr>
              <a:spcBef>
                <a:spcPct val="60000"/>
              </a:spcBef>
            </a:pPr>
            <a:r>
              <a:rPr lang="en-US" b="1" dirty="0" smtClean="0"/>
              <a:t>Fallback plans</a:t>
            </a:r>
            <a:r>
              <a:rPr lang="en-US" dirty="0" smtClean="0"/>
              <a:t> are developed for risks that have a high impact on meeting project objectives, and are put into effect if attempts to reduce the risk are not effective</a:t>
            </a:r>
          </a:p>
          <a:p>
            <a:pPr>
              <a:spcBef>
                <a:spcPct val="60000"/>
              </a:spcBef>
            </a:pPr>
            <a:r>
              <a:rPr lang="en-US" b="1" dirty="0" smtClean="0"/>
              <a:t>Contingency reserves</a:t>
            </a:r>
            <a:r>
              <a:rPr lang="en-US" dirty="0" smtClean="0"/>
              <a:t> or </a:t>
            </a:r>
            <a:r>
              <a:rPr lang="en-US" b="1" dirty="0" smtClean="0"/>
              <a:t>allowances</a:t>
            </a:r>
            <a:r>
              <a:rPr lang="en-US" dirty="0" smtClean="0"/>
              <a:t> are provisions held by the project sponsor or organization to reduce the risk of cost or schedule overruns to an acceptable level; </a:t>
            </a:r>
            <a:r>
              <a:rPr lang="en-US" b="1" dirty="0" smtClean="0"/>
              <a:t>management </a:t>
            </a:r>
            <a:r>
              <a:rPr lang="en-US" b="1" dirty="0"/>
              <a:t>reserves </a:t>
            </a:r>
            <a:r>
              <a:rPr lang="en-US" dirty="0"/>
              <a:t>are funds held for unknown risks</a:t>
            </a:r>
            <a:endParaRPr lang="en-US" dirty="0" smtClean="0"/>
          </a:p>
        </p:txBody>
      </p:sp>
      <p:sp>
        <p:nvSpPr>
          <p:cNvPr id="29698" name="Rectangle 2"/>
          <p:cNvSpPr>
            <a:spLocks noGrp="1" noChangeArrowheads="1"/>
          </p:cNvSpPr>
          <p:nvPr>
            <p:ph type="title"/>
          </p:nvPr>
        </p:nvSpPr>
        <p:spPr>
          <a:xfrm>
            <a:off x="381000" y="152400"/>
            <a:ext cx="8305800" cy="1143000"/>
          </a:xfrm>
        </p:spPr>
        <p:txBody>
          <a:bodyPr>
            <a:normAutofit fontScale="90000"/>
          </a:bodyPr>
          <a:lstStyle/>
          <a:p>
            <a:r>
              <a:rPr lang="en-US" dirty="0" smtClean="0"/>
              <a:t>Contingency and Fallback Plans, Contingency Reserves</a:t>
            </a:r>
          </a:p>
        </p:txBody>
      </p:sp>
      <p:sp>
        <p:nvSpPr>
          <p:cNvPr id="2970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0168EBD-A927-405F-8B2A-DE7F1F6E9C5D}" type="slidenum">
              <a:rPr lang="en-US" smtClean="0"/>
              <a:pPr>
                <a:defRPr/>
              </a:pPr>
              <a:t>22</a:t>
            </a:fld>
            <a:endParaRPr lang="en-US" dirty="0"/>
          </a:p>
        </p:txBody>
      </p:sp>
    </p:spTree>
    <p:extLst>
      <p:ext uri="{BB962C8B-B14F-4D97-AF65-F5344CB8AC3E}">
        <p14:creationId xmlns:p14="http://schemas.microsoft.com/office/powerpoint/2010/main" val="1561047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752600"/>
            <a:ext cx="8458200" cy="4495800"/>
          </a:xfrm>
        </p:spPr>
        <p:txBody>
          <a:bodyPr/>
          <a:lstStyle/>
          <a:p>
            <a:pPr>
              <a:spcBef>
                <a:spcPct val="100000"/>
              </a:spcBef>
            </a:pPr>
            <a:r>
              <a:rPr lang="en-US" dirty="0" smtClean="0"/>
              <a:t>Several studies show that IT projects share some common sources of risk</a:t>
            </a:r>
          </a:p>
          <a:p>
            <a:pPr>
              <a:spcBef>
                <a:spcPct val="100000"/>
              </a:spcBef>
            </a:pPr>
            <a:r>
              <a:rPr lang="en-US" dirty="0" smtClean="0"/>
              <a:t>The Standish Group developed an IT success potential scoring sheet based on potential risks</a:t>
            </a:r>
          </a:p>
          <a:p>
            <a:pPr>
              <a:spcBef>
                <a:spcPct val="100000"/>
              </a:spcBef>
            </a:pPr>
            <a:r>
              <a:rPr lang="en-US" dirty="0" smtClean="0"/>
              <a:t>Other broad categories of risk help identify potential risks</a:t>
            </a:r>
          </a:p>
        </p:txBody>
      </p:sp>
      <p:sp>
        <p:nvSpPr>
          <p:cNvPr id="30722" name="Rectangle 2"/>
          <p:cNvSpPr>
            <a:spLocks noGrp="1" noChangeArrowheads="1"/>
          </p:cNvSpPr>
          <p:nvPr>
            <p:ph type="title"/>
          </p:nvPr>
        </p:nvSpPr>
        <p:spPr/>
        <p:txBody>
          <a:bodyPr>
            <a:normAutofit fontScale="90000"/>
          </a:bodyPr>
          <a:lstStyle/>
          <a:p>
            <a:r>
              <a:rPr lang="en-US" dirty="0" smtClean="0"/>
              <a:t>Common Sources of Risk in Information Technology Projects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6506652-F25D-4BDC-916B-8FFAC3EB4E82}" type="slidenum">
              <a:rPr lang="en-US" smtClean="0"/>
              <a:pPr>
                <a:defRPr/>
              </a:pPr>
              <a:t>23</a:t>
            </a:fld>
            <a:endParaRPr lang="en-US" dirty="0"/>
          </a:p>
        </p:txBody>
      </p:sp>
    </p:spTree>
    <p:extLst>
      <p:ext uri="{BB962C8B-B14F-4D97-AF65-F5344CB8AC3E}">
        <p14:creationId xmlns:p14="http://schemas.microsoft.com/office/powerpoint/2010/main" val="69178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8229600" cy="1143000"/>
          </a:xfrm>
        </p:spPr>
        <p:txBody>
          <a:bodyPr>
            <a:normAutofit fontScale="90000"/>
          </a:bodyPr>
          <a:lstStyle/>
          <a:p>
            <a:r>
              <a:rPr lang="en-US" dirty="0" smtClean="0"/>
              <a:t>Table 11-3. IT Success Potential Scoring Sheet</a:t>
            </a:r>
          </a:p>
        </p:txBody>
      </p:sp>
      <p:sp>
        <p:nvSpPr>
          <p:cNvPr id="102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E1EAD1B-8479-4050-99D5-9826708F3E50}" type="slidenum">
              <a:rPr lang="en-US" smtClean="0"/>
              <a:pPr>
                <a:buFontTx/>
                <a:buNone/>
                <a:defRPr/>
              </a:pPr>
              <a:t>24</a:t>
            </a:fld>
            <a:endParaRPr lang="en-US" dirty="0"/>
          </a:p>
        </p:txBody>
      </p:sp>
      <p:graphicFrame>
        <p:nvGraphicFramePr>
          <p:cNvPr id="1026" name="Object 2"/>
          <p:cNvGraphicFramePr>
            <a:graphicFrameLocks noChangeAspect="1"/>
          </p:cNvGraphicFramePr>
          <p:nvPr/>
        </p:nvGraphicFramePr>
        <p:xfrm>
          <a:off x="1524000" y="1371600"/>
          <a:ext cx="6705600" cy="5160963"/>
        </p:xfrm>
        <a:graphic>
          <a:graphicData uri="http://schemas.openxmlformats.org/presentationml/2006/ole">
            <mc:AlternateContent xmlns:mc="http://schemas.openxmlformats.org/markup-compatibility/2006">
              <mc:Choice xmlns:v="urn:schemas-microsoft-com:vml" Requires="v">
                <p:oleObj spid="_x0000_s2080" name="Document" r:id="rId3" imgW="5655898" imgH="3280753" progId="Word.Document.8">
                  <p:embed/>
                </p:oleObj>
              </mc:Choice>
              <mc:Fallback>
                <p:oleObj name="Document" r:id="rId3" imgW="5655898" imgH="328075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2888" r="11508"/>
                      <a:stretch>
                        <a:fillRect/>
                      </a:stretch>
                    </p:blipFill>
                    <p:spPr bwMode="auto">
                      <a:xfrm>
                        <a:off x="1524000" y="1371600"/>
                        <a:ext cx="6705600"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794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371600"/>
            <a:ext cx="8186738" cy="4791075"/>
          </a:xfrm>
        </p:spPr>
        <p:txBody>
          <a:bodyPr/>
          <a:lstStyle/>
          <a:p>
            <a:pPr>
              <a:spcBef>
                <a:spcPct val="100000"/>
              </a:spcBef>
            </a:pPr>
            <a:r>
              <a:rPr lang="en-US" dirty="0" smtClean="0"/>
              <a:t>Market risk</a:t>
            </a:r>
          </a:p>
          <a:p>
            <a:pPr>
              <a:spcBef>
                <a:spcPct val="100000"/>
              </a:spcBef>
            </a:pPr>
            <a:r>
              <a:rPr lang="en-US" dirty="0" smtClean="0"/>
              <a:t>Financial risk</a:t>
            </a:r>
          </a:p>
          <a:p>
            <a:pPr>
              <a:spcBef>
                <a:spcPct val="100000"/>
              </a:spcBef>
            </a:pPr>
            <a:r>
              <a:rPr lang="en-US" dirty="0" smtClean="0"/>
              <a:t>Technology risk</a:t>
            </a:r>
          </a:p>
          <a:p>
            <a:pPr>
              <a:spcBef>
                <a:spcPct val="100000"/>
              </a:spcBef>
            </a:pPr>
            <a:r>
              <a:rPr lang="en-US" dirty="0" smtClean="0"/>
              <a:t>People risk</a:t>
            </a:r>
          </a:p>
          <a:p>
            <a:pPr>
              <a:spcBef>
                <a:spcPct val="100000"/>
              </a:spcBef>
            </a:pPr>
            <a:r>
              <a:rPr lang="en-US" dirty="0" smtClean="0"/>
              <a:t>Structure/process risk</a:t>
            </a:r>
          </a:p>
        </p:txBody>
      </p:sp>
      <p:sp>
        <p:nvSpPr>
          <p:cNvPr id="31746" name="Rectangle 2"/>
          <p:cNvSpPr>
            <a:spLocks noGrp="1" noChangeArrowheads="1"/>
          </p:cNvSpPr>
          <p:nvPr>
            <p:ph type="title"/>
          </p:nvPr>
        </p:nvSpPr>
        <p:spPr>
          <a:xfrm>
            <a:off x="1219200" y="228600"/>
            <a:ext cx="7543800" cy="854075"/>
          </a:xfrm>
        </p:spPr>
        <p:txBody>
          <a:bodyPr/>
          <a:lstStyle/>
          <a:p>
            <a:r>
              <a:rPr lang="en-US" dirty="0" smtClean="0"/>
              <a:t>Broad Categories of Risk</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3931E29-6F43-458C-997D-B0FA91E6B38A}" type="slidenum">
              <a:rPr lang="en-US" smtClean="0"/>
              <a:pPr>
                <a:defRPr/>
              </a:pPr>
              <a:t>25</a:t>
            </a:fld>
            <a:endParaRPr lang="en-US" dirty="0"/>
          </a:p>
        </p:txBody>
      </p:sp>
    </p:spTree>
    <p:extLst>
      <p:ext uri="{BB962C8B-B14F-4D97-AF65-F5344CB8AC3E}">
        <p14:creationId xmlns:p14="http://schemas.microsoft.com/office/powerpoint/2010/main" val="1625038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990600"/>
            <a:ext cx="8305800" cy="4572000"/>
          </a:xfrm>
        </p:spPr>
        <p:txBody>
          <a:bodyPr/>
          <a:lstStyle/>
          <a:p>
            <a:r>
              <a:rPr lang="en-US" dirty="0" smtClean="0"/>
              <a:t>KPMG, a large consulting firm, published a study in 1995 that found that 55 percent of </a:t>
            </a:r>
            <a:r>
              <a:rPr lang="en-US" b="1" dirty="0" smtClean="0"/>
              <a:t>runaway </a:t>
            </a:r>
            <a:r>
              <a:rPr lang="en-US" dirty="0" smtClean="0"/>
              <a:t>projects—projects that have significant cost or schedule overruns—did </a:t>
            </a:r>
            <a:r>
              <a:rPr lang="en-US" i="1" dirty="0" smtClean="0"/>
              <a:t>no risk </a:t>
            </a:r>
            <a:r>
              <a:rPr lang="en-US" dirty="0" smtClean="0"/>
              <a:t>management at all, 38 percent did some (but half did not use their risk findings after the project was underway), and 7 percent did not know whether they did risk management or not</a:t>
            </a:r>
          </a:p>
          <a:p>
            <a:r>
              <a:rPr lang="en-US" dirty="0" smtClean="0"/>
              <a:t>The timing of risk management is also an important consideration</a:t>
            </a:r>
          </a:p>
          <a:p>
            <a:endParaRPr lang="en-US" dirty="0" smtClean="0"/>
          </a:p>
        </p:txBody>
      </p:sp>
      <p:sp>
        <p:nvSpPr>
          <p:cNvPr id="32770" name="Title 1"/>
          <p:cNvSpPr>
            <a:spLocks noGrp="1"/>
          </p:cNvSpPr>
          <p:nvPr>
            <p:ph type="title"/>
          </p:nvPr>
        </p:nvSpPr>
        <p:spPr>
          <a:xfrm>
            <a:off x="381000" y="274638"/>
            <a:ext cx="8305800" cy="563562"/>
          </a:xfrm>
        </p:spPr>
        <p:txBody>
          <a:bodyPr>
            <a:normAutofit fontScale="90000"/>
          </a:bodyPr>
          <a:lstStyle/>
          <a:p>
            <a:r>
              <a:rPr lang="en-US" dirty="0" smtClean="0"/>
              <a:t>What Went Wrong?</a:t>
            </a:r>
          </a:p>
        </p:txBody>
      </p:sp>
      <p:sp>
        <p:nvSpPr>
          <p:cNvPr id="3277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AF844583-95B9-4E9A-9AE9-108A5306D92D}" type="slidenum">
              <a:rPr lang="en-US" smtClean="0"/>
              <a:pPr>
                <a:defRPr/>
              </a:pPr>
              <a:t>26</a:t>
            </a:fld>
            <a:endParaRPr lang="en-US" dirty="0"/>
          </a:p>
        </p:txBody>
      </p:sp>
    </p:spTree>
    <p:extLst>
      <p:ext uri="{BB962C8B-B14F-4D97-AF65-F5344CB8AC3E}">
        <p14:creationId xmlns:p14="http://schemas.microsoft.com/office/powerpoint/2010/main" val="3391146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smtClean="0"/>
              <a:t>A </a:t>
            </a:r>
            <a:r>
              <a:rPr lang="en-US" b="1" dirty="0" smtClean="0"/>
              <a:t>risk breakdown structure</a:t>
            </a:r>
            <a:r>
              <a:rPr lang="en-US" dirty="0" smtClean="0"/>
              <a:t> is a hierarchy of potential risk categories for a project</a:t>
            </a:r>
          </a:p>
          <a:p>
            <a:pPr>
              <a:spcBef>
                <a:spcPct val="100000"/>
              </a:spcBef>
            </a:pPr>
            <a:r>
              <a:rPr lang="en-US" dirty="0" smtClean="0"/>
              <a:t>Similar to a work breakdown structure but used to identify and categorize risks</a:t>
            </a:r>
          </a:p>
        </p:txBody>
      </p:sp>
      <p:sp>
        <p:nvSpPr>
          <p:cNvPr id="33794" name="Rectangle 2"/>
          <p:cNvSpPr>
            <a:spLocks noGrp="1" noChangeArrowheads="1"/>
          </p:cNvSpPr>
          <p:nvPr>
            <p:ph type="title"/>
          </p:nvPr>
        </p:nvSpPr>
        <p:spPr/>
        <p:txBody>
          <a:bodyPr/>
          <a:lstStyle/>
          <a:p>
            <a:r>
              <a:rPr lang="en-US" dirty="0" smtClean="0"/>
              <a:t>Risk Breakdown Structure</a:t>
            </a:r>
          </a:p>
        </p:txBody>
      </p:sp>
      <p:sp>
        <p:nvSpPr>
          <p:cNvPr id="337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663AB3CF-6A5C-4D66-9205-61B2701E2F43}" type="slidenum">
              <a:rPr lang="en-US" smtClean="0"/>
              <a:pPr>
                <a:defRPr/>
              </a:pPr>
              <a:t>27</a:t>
            </a:fld>
            <a:endParaRPr lang="en-US" dirty="0"/>
          </a:p>
        </p:txBody>
      </p:sp>
    </p:spTree>
    <p:extLst>
      <p:ext uri="{BB962C8B-B14F-4D97-AF65-F5344CB8AC3E}">
        <p14:creationId xmlns:p14="http://schemas.microsoft.com/office/powerpoint/2010/main" val="36992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457200"/>
            <a:ext cx="8382000" cy="914400"/>
          </a:xfrm>
        </p:spPr>
        <p:txBody>
          <a:bodyPr>
            <a:normAutofit fontScale="90000"/>
          </a:bodyPr>
          <a:lstStyle/>
          <a:p>
            <a:r>
              <a:rPr lang="en-US" dirty="0" smtClean="0"/>
              <a:t>Figure 11-4. Sample Risk Breakdown Structure</a:t>
            </a:r>
          </a:p>
        </p:txBody>
      </p:sp>
      <p:sp>
        <p:nvSpPr>
          <p:cNvPr id="6" name="Slide Number Placeholder 5"/>
          <p:cNvSpPr>
            <a:spLocks noGrp="1"/>
          </p:cNvSpPr>
          <p:nvPr>
            <p:ph type="sldNum" sz="quarter" idx="10"/>
          </p:nvPr>
        </p:nvSpPr>
        <p:spPr>
          <a:xfrm>
            <a:off x="228600" y="6248400"/>
            <a:ext cx="457200" cy="457200"/>
          </a:xfrm>
        </p:spPr>
        <p:txBody>
          <a:bodyPr/>
          <a:lstStyle/>
          <a:p>
            <a:pPr>
              <a:buFontTx/>
              <a:buNone/>
              <a:defRPr/>
            </a:pPr>
            <a:fld id="{10367E4F-4D96-4449-9F90-C1D283EDF364}" type="slidenum">
              <a:rPr lang="en-US" smtClean="0"/>
              <a:pPr>
                <a:buFontTx/>
                <a:buNone/>
                <a:defRPr/>
              </a:pPr>
              <a:t>28</a:t>
            </a:fld>
            <a:endParaRPr lang="en-US" dirty="0"/>
          </a:p>
        </p:txBody>
      </p:sp>
      <p:sp>
        <p:nvSpPr>
          <p:cNvPr id="34820" name="Footer Placeholder 6"/>
          <p:cNvSpPr>
            <a:spLocks noGrp="1"/>
          </p:cNvSpPr>
          <p:nvPr>
            <p:ph type="ftr" sz="quarter" idx="11"/>
          </p:nvPr>
        </p:nvSpPr>
        <p:spPr bwMode="auto">
          <a:xfrm>
            <a:off x="1905000" y="6477000"/>
            <a:ext cx="5867400" cy="228600"/>
          </a:xfrm>
          <a:noFill/>
          <a:ln>
            <a:miter lim="800000"/>
            <a:headEnd/>
            <a:tailEnd/>
          </a:ln>
        </p:spPr>
        <p:txBody>
          <a:bodyPr/>
          <a:lstStyle/>
          <a:p>
            <a:pPr>
              <a:buFontTx/>
              <a:buNone/>
            </a:pPr>
            <a:r>
              <a:rPr lang="en-US" smtClean="0"/>
              <a:t>Information Technology Project Management, Seventh Edition</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1447459"/>
            <a:ext cx="8982075" cy="4922315"/>
          </a:xfrm>
          <a:prstGeom prst="rect">
            <a:avLst/>
          </a:prstGeom>
        </p:spPr>
      </p:pic>
    </p:spTree>
    <p:extLst>
      <p:ext uri="{BB962C8B-B14F-4D97-AF65-F5344CB8AC3E}">
        <p14:creationId xmlns:p14="http://schemas.microsoft.com/office/powerpoint/2010/main" val="12135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normAutofit/>
          </a:bodyPr>
          <a:lstStyle/>
          <a:p>
            <a:r>
              <a:rPr lang="en-US" sz="2800" dirty="0" smtClean="0"/>
              <a:t>Table 11-4. Potential Negative Risk Conditions Associated With Each Knowledge Area</a:t>
            </a:r>
          </a:p>
        </p:txBody>
      </p:sp>
      <p:sp>
        <p:nvSpPr>
          <p:cNvPr id="3584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D1252FD-2CC6-495F-9384-CE9717794234}" type="slidenum">
              <a:rPr lang="en-US" smtClean="0"/>
              <a:pPr>
                <a:buFontTx/>
                <a:buNone/>
                <a:defRPr/>
              </a:pPr>
              <a:t>29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58" y="1295400"/>
            <a:ext cx="8560454" cy="5000430"/>
          </a:xfrm>
          <a:prstGeom prst="rect">
            <a:avLst/>
          </a:prstGeom>
        </p:spPr>
      </p:pic>
    </p:spTree>
    <p:extLst>
      <p:ext uri="{BB962C8B-B14F-4D97-AF65-F5344CB8AC3E}">
        <p14:creationId xmlns:p14="http://schemas.microsoft.com/office/powerpoint/2010/main" val="387087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775" y="838200"/>
            <a:ext cx="8229600" cy="4525962"/>
          </a:xfrm>
        </p:spPr>
        <p:txBody>
          <a:bodyPr/>
          <a:lstStyle/>
          <a:p>
            <a:r>
              <a:rPr lang="en-US" dirty="0" smtClean="0"/>
              <a:t>If you add three more people to a project team of five, how many more communication channels will you add?</a:t>
            </a:r>
          </a:p>
          <a:p>
            <a:pPr lvl="1"/>
            <a:r>
              <a:rPr lang="en-US" dirty="0" smtClean="0"/>
              <a:t>2, 12, 15, or 18??</a:t>
            </a:r>
          </a:p>
          <a:p>
            <a:r>
              <a:rPr lang="en-US" dirty="0" smtClean="0"/>
              <a:t>A </a:t>
            </a:r>
            <a:r>
              <a:rPr lang="en-US" smtClean="0"/>
              <a:t>______ </a:t>
            </a:r>
            <a:r>
              <a:rPr lang="en-US" smtClean="0"/>
              <a:t>report </a:t>
            </a:r>
            <a:r>
              <a:rPr lang="en-US" dirty="0" smtClean="0"/>
              <a:t>describes where a project stands at a specific point in time.</a:t>
            </a:r>
          </a:p>
          <a:p>
            <a:pPr lvl="1"/>
            <a:r>
              <a:rPr lang="en-US" dirty="0" smtClean="0"/>
              <a:t>Status, performance, forecast, earned value</a:t>
            </a:r>
          </a:p>
          <a:p>
            <a:r>
              <a:rPr lang="en-US" dirty="0" smtClean="0"/>
              <a:t>What term describes information that is sent to recipients at their request via websites, bulletin boards, e-learning, knowledge  repositories like blogs, etc.</a:t>
            </a:r>
          </a:p>
          <a:p>
            <a:pPr lvl="1"/>
            <a:r>
              <a:rPr lang="en-US" dirty="0" smtClean="0"/>
              <a:t>Push communications, pull communications, interactive communications, customer communications</a:t>
            </a:r>
          </a:p>
          <a:p>
            <a:pPr lvl="1"/>
            <a:endParaRPr lang="en-US" dirty="0"/>
          </a:p>
        </p:txBody>
      </p:sp>
      <p:sp>
        <p:nvSpPr>
          <p:cNvPr id="3" name="Title 2"/>
          <p:cNvSpPr>
            <a:spLocks noGrp="1"/>
          </p:cNvSpPr>
          <p:nvPr>
            <p:ph type="title"/>
          </p:nvPr>
        </p:nvSpPr>
        <p:spPr>
          <a:xfrm>
            <a:off x="388345" y="0"/>
            <a:ext cx="8229600" cy="685800"/>
          </a:xfrm>
        </p:spPr>
        <p:txBody>
          <a:bodyPr>
            <a:normAutofit fontScale="90000"/>
          </a:bodyPr>
          <a:lstStyle/>
          <a:p>
            <a:r>
              <a:rPr lang="en-US" dirty="0" smtClean="0"/>
              <a:t>Recitation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3</a:t>
            </a:fld>
            <a:endParaRPr lang="en-US" dirty="0"/>
          </a:p>
        </p:txBody>
      </p:sp>
    </p:spTree>
    <p:extLst>
      <p:ext uri="{BB962C8B-B14F-4D97-AF65-F5344CB8AC3E}">
        <p14:creationId xmlns:p14="http://schemas.microsoft.com/office/powerpoint/2010/main" val="3997331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990600"/>
            <a:ext cx="8229600" cy="4525962"/>
          </a:xfrm>
        </p:spPr>
        <p:txBody>
          <a:bodyPr/>
          <a:lstStyle/>
          <a:p>
            <a:pPr>
              <a:spcBef>
                <a:spcPct val="55000"/>
              </a:spcBef>
            </a:pPr>
            <a:r>
              <a:rPr lang="en-US" dirty="0" smtClean="0"/>
              <a:t>Identifying risks is the process of understanding what potential events might hurt or enhance a particular project</a:t>
            </a:r>
          </a:p>
          <a:p>
            <a:pPr>
              <a:spcBef>
                <a:spcPct val="55000"/>
              </a:spcBef>
            </a:pPr>
            <a:r>
              <a:rPr lang="en-US" dirty="0" smtClean="0"/>
              <a:t>Another consideration is the likelihood of advanced discovery</a:t>
            </a:r>
          </a:p>
          <a:p>
            <a:pPr>
              <a:spcBef>
                <a:spcPct val="55000"/>
              </a:spcBef>
            </a:pPr>
            <a:r>
              <a:rPr lang="en-US" dirty="0" smtClean="0"/>
              <a:t>Risk identification tools and techniques include:</a:t>
            </a:r>
          </a:p>
          <a:p>
            <a:pPr lvl="1">
              <a:spcBef>
                <a:spcPct val="55000"/>
              </a:spcBef>
            </a:pPr>
            <a:r>
              <a:rPr lang="en-US" dirty="0" smtClean="0"/>
              <a:t>Brainstorming</a:t>
            </a:r>
          </a:p>
          <a:p>
            <a:pPr lvl="1">
              <a:spcBef>
                <a:spcPct val="55000"/>
              </a:spcBef>
            </a:pPr>
            <a:r>
              <a:rPr lang="en-US" dirty="0" smtClean="0"/>
              <a:t>The Delphi Technique</a:t>
            </a:r>
          </a:p>
          <a:p>
            <a:pPr lvl="1">
              <a:spcBef>
                <a:spcPct val="55000"/>
              </a:spcBef>
            </a:pPr>
            <a:r>
              <a:rPr lang="en-US" dirty="0" smtClean="0"/>
              <a:t>Interviewing</a:t>
            </a:r>
          </a:p>
          <a:p>
            <a:pPr lvl="1">
              <a:spcBef>
                <a:spcPct val="55000"/>
              </a:spcBef>
            </a:pPr>
            <a:r>
              <a:rPr lang="en-US" dirty="0" smtClean="0"/>
              <a:t>SWOT analysis</a:t>
            </a:r>
          </a:p>
        </p:txBody>
      </p:sp>
      <p:sp>
        <p:nvSpPr>
          <p:cNvPr id="36866" name="Rectangle 2"/>
          <p:cNvSpPr>
            <a:spLocks noGrp="1" noChangeArrowheads="1"/>
          </p:cNvSpPr>
          <p:nvPr>
            <p:ph type="title"/>
          </p:nvPr>
        </p:nvSpPr>
        <p:spPr>
          <a:xfrm>
            <a:off x="457200" y="-33338"/>
            <a:ext cx="8229600" cy="1143000"/>
          </a:xfrm>
        </p:spPr>
        <p:txBody>
          <a:bodyPr/>
          <a:lstStyle/>
          <a:p>
            <a:r>
              <a:rPr lang="en-US" dirty="0" smtClean="0"/>
              <a:t>Identify Risks – the second …..</a:t>
            </a:r>
          </a:p>
        </p:txBody>
      </p:sp>
      <p:sp>
        <p:nvSpPr>
          <p:cNvPr id="368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E76D94AB-283F-4DB4-953C-B7C642775F48}" type="slidenum">
              <a:rPr lang="en-US" smtClean="0"/>
              <a:pPr>
                <a:defRPr/>
              </a:pPr>
              <a:t>30</a:t>
            </a:fld>
            <a:endParaRPr lang="en-US" dirty="0"/>
          </a:p>
        </p:txBody>
      </p:sp>
    </p:spTree>
    <p:extLst>
      <p:ext uri="{BB962C8B-B14F-4D97-AF65-F5344CB8AC3E}">
        <p14:creationId xmlns:p14="http://schemas.microsoft.com/office/powerpoint/2010/main" val="2227571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371600"/>
            <a:ext cx="8458200" cy="5105400"/>
          </a:xfrm>
        </p:spPr>
        <p:txBody>
          <a:bodyPr/>
          <a:lstStyle/>
          <a:p>
            <a:r>
              <a:rPr lang="en-US" b="1" dirty="0" smtClean="0"/>
              <a:t>Brainstorming</a:t>
            </a:r>
            <a:r>
              <a:rPr lang="en-US" dirty="0" smtClean="0"/>
              <a:t> is a technique by which a group attempts to generate ideas or find a solution for a specific problem by amassing ideas spontaneously and without judgment</a:t>
            </a:r>
          </a:p>
          <a:p>
            <a:r>
              <a:rPr lang="en-US" dirty="0" smtClean="0"/>
              <a:t>An experienced facilitator should run the brainstorming session</a:t>
            </a:r>
          </a:p>
          <a:p>
            <a:r>
              <a:rPr lang="en-US" dirty="0" smtClean="0"/>
              <a:t>Be careful not to overuse or misuse brainstorming.</a:t>
            </a:r>
          </a:p>
          <a:p>
            <a:pPr lvl="1"/>
            <a:r>
              <a:rPr lang="en-US" dirty="0" smtClean="0"/>
              <a:t>Psychology literature shows that individuals produce a greater number of ideas working alone than they do through brainstorming in small, face-to-face groups</a:t>
            </a:r>
          </a:p>
          <a:p>
            <a:pPr lvl="1"/>
            <a:r>
              <a:rPr lang="en-US" dirty="0" smtClean="0"/>
              <a:t>Group effects often inhibit idea generation</a:t>
            </a:r>
            <a:endParaRPr lang="en-US" sz="2200" dirty="0" smtClean="0"/>
          </a:p>
        </p:txBody>
      </p:sp>
      <p:sp>
        <p:nvSpPr>
          <p:cNvPr id="37890" name="Rectangle 2"/>
          <p:cNvSpPr>
            <a:spLocks noGrp="1" noChangeArrowheads="1"/>
          </p:cNvSpPr>
          <p:nvPr>
            <p:ph type="title"/>
          </p:nvPr>
        </p:nvSpPr>
        <p:spPr/>
        <p:txBody>
          <a:bodyPr/>
          <a:lstStyle/>
          <a:p>
            <a:r>
              <a:rPr lang="en-US" dirty="0" smtClean="0"/>
              <a:t>Brainstorming</a:t>
            </a:r>
          </a:p>
        </p:txBody>
      </p:sp>
      <p:sp>
        <p:nvSpPr>
          <p:cNvPr id="378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208EE35-A128-4D08-B16A-7F18F3102B9E}" type="slidenum">
              <a:rPr lang="en-US" smtClean="0"/>
              <a:pPr>
                <a:defRPr/>
              </a:pPr>
              <a:t>31</a:t>
            </a:fld>
            <a:endParaRPr lang="en-US" dirty="0"/>
          </a:p>
        </p:txBody>
      </p:sp>
    </p:spTree>
    <p:extLst>
      <p:ext uri="{BB962C8B-B14F-4D97-AF65-F5344CB8AC3E}">
        <p14:creationId xmlns:p14="http://schemas.microsoft.com/office/powerpoint/2010/main" val="2635261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spcBef>
                <a:spcPct val="100000"/>
              </a:spcBef>
            </a:pPr>
            <a:r>
              <a:rPr lang="en-US" dirty="0" smtClean="0"/>
              <a:t>The </a:t>
            </a:r>
            <a:r>
              <a:rPr lang="en-US" b="1" dirty="0" smtClean="0"/>
              <a:t>Delphi Technique</a:t>
            </a:r>
            <a:r>
              <a:rPr lang="en-US" dirty="0" smtClean="0"/>
              <a:t> is used to derive a consensus among a panel of experts who make predictions about future developments</a:t>
            </a:r>
          </a:p>
          <a:p>
            <a:pPr>
              <a:spcBef>
                <a:spcPct val="100000"/>
              </a:spcBef>
            </a:pPr>
            <a:r>
              <a:rPr lang="en-US" dirty="0" smtClean="0"/>
              <a:t>Provides independent and anonymous input regarding future events</a:t>
            </a:r>
          </a:p>
          <a:p>
            <a:pPr>
              <a:spcBef>
                <a:spcPct val="100000"/>
              </a:spcBef>
            </a:pPr>
            <a:r>
              <a:rPr lang="en-US" dirty="0" smtClean="0"/>
              <a:t>Uses repeated rounds of questioning and written responses and avoids the biasing effects possible in oral methods, such as brainstorming</a:t>
            </a:r>
          </a:p>
        </p:txBody>
      </p:sp>
      <p:sp>
        <p:nvSpPr>
          <p:cNvPr id="38914" name="Rectangle 2"/>
          <p:cNvSpPr>
            <a:spLocks noGrp="1" noChangeArrowheads="1"/>
          </p:cNvSpPr>
          <p:nvPr>
            <p:ph type="title"/>
          </p:nvPr>
        </p:nvSpPr>
        <p:spPr/>
        <p:txBody>
          <a:bodyPr/>
          <a:lstStyle/>
          <a:p>
            <a:r>
              <a:rPr lang="en-US" dirty="0" smtClean="0"/>
              <a:t>Delphi Technique</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67E35EF-C2EF-4EF0-BA88-2A154ACA3F78}" type="slidenum">
              <a:rPr lang="en-US" smtClean="0"/>
              <a:pPr>
                <a:defRPr/>
              </a:pPr>
              <a:t>32</a:t>
            </a:fld>
            <a:endParaRPr lang="en-US" dirty="0"/>
          </a:p>
        </p:txBody>
      </p:sp>
    </p:spTree>
    <p:extLst>
      <p:ext uri="{BB962C8B-B14F-4D97-AF65-F5344CB8AC3E}">
        <p14:creationId xmlns:p14="http://schemas.microsoft.com/office/powerpoint/2010/main" val="119920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a:spcBef>
                <a:spcPct val="100000"/>
              </a:spcBef>
            </a:pPr>
            <a:r>
              <a:rPr lang="en-US" b="1" dirty="0" smtClean="0"/>
              <a:t>Interviewing</a:t>
            </a:r>
            <a:r>
              <a:rPr lang="en-US" dirty="0" smtClean="0"/>
              <a:t> is a fact-finding technique for collecting information in face-to-face, phone, e-mail, or instant-messaging discussions</a:t>
            </a:r>
          </a:p>
          <a:p>
            <a:pPr>
              <a:spcBef>
                <a:spcPct val="100000"/>
              </a:spcBef>
            </a:pPr>
            <a:r>
              <a:rPr lang="en-US" dirty="0" smtClean="0"/>
              <a:t>Interviewing people with similar project experience is an important tool for identifying potential risks</a:t>
            </a:r>
          </a:p>
        </p:txBody>
      </p:sp>
      <p:sp>
        <p:nvSpPr>
          <p:cNvPr id="39938" name="Rectangle 2"/>
          <p:cNvSpPr>
            <a:spLocks noGrp="1" noChangeArrowheads="1"/>
          </p:cNvSpPr>
          <p:nvPr>
            <p:ph type="title"/>
          </p:nvPr>
        </p:nvSpPr>
        <p:spPr/>
        <p:txBody>
          <a:bodyPr/>
          <a:lstStyle/>
          <a:p>
            <a:r>
              <a:rPr lang="en-US" dirty="0" smtClean="0"/>
              <a:t>Interviewing</a:t>
            </a:r>
          </a:p>
        </p:txBody>
      </p:sp>
      <p:sp>
        <p:nvSpPr>
          <p:cNvPr id="399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E252DC2-606F-467A-9154-9742EEEB11B9}" type="slidenum">
              <a:rPr lang="en-US" smtClean="0"/>
              <a:pPr>
                <a:defRPr/>
              </a:pPr>
              <a:t>33</a:t>
            </a:fld>
            <a:endParaRPr lang="en-US" dirty="0"/>
          </a:p>
        </p:txBody>
      </p:sp>
    </p:spTree>
    <p:extLst>
      <p:ext uri="{BB962C8B-B14F-4D97-AF65-F5344CB8AC3E}">
        <p14:creationId xmlns:p14="http://schemas.microsoft.com/office/powerpoint/2010/main" val="3946547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smtClean="0"/>
              <a:t>SWOT analysis (strengths, weaknesses, opportunities, and threats) can also be used during risk identification</a:t>
            </a:r>
          </a:p>
          <a:p>
            <a:pPr>
              <a:spcBef>
                <a:spcPct val="100000"/>
              </a:spcBef>
            </a:pPr>
            <a:r>
              <a:rPr lang="en-US" dirty="0" smtClean="0"/>
              <a:t>Helps identify the broad negative and positive risks that apply to a project</a:t>
            </a:r>
          </a:p>
        </p:txBody>
      </p:sp>
      <p:sp>
        <p:nvSpPr>
          <p:cNvPr id="40962" name="Rectangle 2"/>
          <p:cNvSpPr>
            <a:spLocks noGrp="1" noChangeArrowheads="1"/>
          </p:cNvSpPr>
          <p:nvPr>
            <p:ph type="title"/>
          </p:nvPr>
        </p:nvSpPr>
        <p:spPr/>
        <p:txBody>
          <a:bodyPr/>
          <a:lstStyle/>
          <a:p>
            <a:r>
              <a:rPr lang="en-US" dirty="0" smtClean="0"/>
              <a:t>SWOT Analysis</a:t>
            </a:r>
          </a:p>
        </p:txBody>
      </p:sp>
      <p:sp>
        <p:nvSpPr>
          <p:cNvPr id="409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27F6CBC-DFF7-4D05-AA3C-642E2AF79AA2}" type="slidenum">
              <a:rPr lang="en-US" smtClean="0"/>
              <a:pPr>
                <a:defRPr/>
              </a:pPr>
              <a:t>34</a:t>
            </a:fld>
            <a:endParaRPr lang="en-US" dirty="0"/>
          </a:p>
        </p:txBody>
      </p:sp>
    </p:spTree>
    <p:extLst>
      <p:ext uri="{BB962C8B-B14F-4D97-AF65-F5344CB8AC3E}">
        <p14:creationId xmlns:p14="http://schemas.microsoft.com/office/powerpoint/2010/main" val="2720080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sz="2400" dirty="0" smtClean="0"/>
              <a:t>The main output of the risk identification process is a list of identified risks and other information needed to begin creating a risk register</a:t>
            </a:r>
          </a:p>
          <a:p>
            <a:r>
              <a:rPr lang="en-US" sz="2400" dirty="0" smtClean="0"/>
              <a:t>A </a:t>
            </a:r>
            <a:r>
              <a:rPr lang="en-US" sz="2400" b="1" dirty="0" smtClean="0"/>
              <a:t>risk register</a:t>
            </a:r>
            <a:r>
              <a:rPr lang="en-US" sz="2400" dirty="0" smtClean="0"/>
              <a:t> is:</a:t>
            </a:r>
            <a:endParaRPr lang="en-US" sz="2400" b="1" dirty="0" smtClean="0"/>
          </a:p>
          <a:p>
            <a:pPr lvl="1"/>
            <a:r>
              <a:rPr lang="en-US" sz="2200" dirty="0" smtClean="0"/>
              <a:t>A document that contains the results of various risk management processes and that is often displayed in a table or spreadsheet format</a:t>
            </a:r>
          </a:p>
          <a:p>
            <a:pPr lvl="1"/>
            <a:r>
              <a:rPr lang="en-US" sz="2200" dirty="0" smtClean="0"/>
              <a:t>A tool for documenting potential risk events and related information</a:t>
            </a:r>
          </a:p>
          <a:p>
            <a:r>
              <a:rPr lang="en-US" sz="2400" b="1" dirty="0" smtClean="0"/>
              <a:t>Risk events </a:t>
            </a:r>
            <a:r>
              <a:rPr lang="en-US" sz="2400" dirty="0" smtClean="0"/>
              <a:t>refer to specific, uncertain events that may occur to the detriment or enhancement of the project</a:t>
            </a:r>
          </a:p>
        </p:txBody>
      </p:sp>
      <p:sp>
        <p:nvSpPr>
          <p:cNvPr id="41986" name="Rectangle 2"/>
          <p:cNvSpPr>
            <a:spLocks noGrp="1" noChangeArrowheads="1"/>
          </p:cNvSpPr>
          <p:nvPr>
            <p:ph type="title"/>
          </p:nvPr>
        </p:nvSpPr>
        <p:spPr/>
        <p:txBody>
          <a:bodyPr/>
          <a:lstStyle/>
          <a:p>
            <a:r>
              <a:rPr lang="en-US" dirty="0" smtClean="0"/>
              <a:t>Risk Register</a:t>
            </a:r>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E8A48635-0E67-4D9F-9B26-786207B35030}" type="slidenum">
              <a:rPr lang="en-US" smtClean="0"/>
              <a:pPr>
                <a:defRPr/>
              </a:pPr>
              <a:t>35</a:t>
            </a:fld>
            <a:endParaRPr lang="en-US" dirty="0"/>
          </a:p>
        </p:txBody>
      </p:sp>
    </p:spTree>
    <p:extLst>
      <p:ext uri="{BB962C8B-B14F-4D97-AF65-F5344CB8AC3E}">
        <p14:creationId xmlns:p14="http://schemas.microsoft.com/office/powerpoint/2010/main" val="4034446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An identification number for each risk event</a:t>
            </a:r>
          </a:p>
          <a:p>
            <a:r>
              <a:rPr lang="en-US" dirty="0" smtClean="0"/>
              <a:t>A rank for each risk event</a:t>
            </a:r>
          </a:p>
          <a:p>
            <a:r>
              <a:rPr lang="en-US" dirty="0" smtClean="0"/>
              <a:t>The name of each risk event</a:t>
            </a:r>
          </a:p>
          <a:p>
            <a:r>
              <a:rPr lang="en-US" dirty="0" smtClean="0"/>
              <a:t>A description of each risk event</a:t>
            </a:r>
          </a:p>
          <a:p>
            <a:r>
              <a:rPr lang="en-US" dirty="0" smtClean="0"/>
              <a:t>The category under which each risk event falls</a:t>
            </a:r>
          </a:p>
          <a:p>
            <a:r>
              <a:rPr lang="en-US" dirty="0" smtClean="0"/>
              <a:t>The root cause of each risk</a:t>
            </a:r>
          </a:p>
        </p:txBody>
      </p:sp>
      <p:sp>
        <p:nvSpPr>
          <p:cNvPr id="43010" name="Rectangle 2"/>
          <p:cNvSpPr>
            <a:spLocks noGrp="1" noChangeArrowheads="1"/>
          </p:cNvSpPr>
          <p:nvPr>
            <p:ph type="title"/>
          </p:nvPr>
        </p:nvSpPr>
        <p:spPr/>
        <p:txBody>
          <a:bodyPr/>
          <a:lstStyle/>
          <a:p>
            <a:r>
              <a:rPr lang="en-US" dirty="0" smtClean="0"/>
              <a:t>Risk Register Contents</a:t>
            </a:r>
          </a:p>
        </p:txBody>
      </p:sp>
      <p:sp>
        <p:nvSpPr>
          <p:cNvPr id="430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3C1D926C-0CB4-4DF4-AD6F-3A2D74348BDB}" type="slidenum">
              <a:rPr lang="en-US" smtClean="0"/>
              <a:pPr>
                <a:defRPr/>
              </a:pPr>
              <a:t>36</a:t>
            </a:fld>
            <a:endParaRPr lang="en-US" dirty="0"/>
          </a:p>
        </p:txBody>
      </p:sp>
    </p:spTree>
    <p:extLst>
      <p:ext uri="{BB962C8B-B14F-4D97-AF65-F5344CB8AC3E}">
        <p14:creationId xmlns:p14="http://schemas.microsoft.com/office/powerpoint/2010/main" val="269617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smtClean="0"/>
              <a:t>Triggers for each risk; </a:t>
            </a:r>
            <a:r>
              <a:rPr lang="en-US" b="1" dirty="0" smtClean="0"/>
              <a:t>triggers</a:t>
            </a:r>
            <a:r>
              <a:rPr lang="en-US" dirty="0" smtClean="0"/>
              <a:t> are indicators or symptoms of actual risk events</a:t>
            </a:r>
          </a:p>
          <a:p>
            <a:r>
              <a:rPr lang="en-US" dirty="0" smtClean="0"/>
              <a:t>Potential responses to each risk</a:t>
            </a:r>
          </a:p>
          <a:p>
            <a:r>
              <a:rPr lang="en-US" dirty="0" smtClean="0"/>
              <a:t>The </a:t>
            </a:r>
            <a:r>
              <a:rPr lang="en-US" b="1" dirty="0" smtClean="0"/>
              <a:t>risk owner</a:t>
            </a:r>
            <a:r>
              <a:rPr lang="en-US" dirty="0" smtClean="0"/>
              <a:t> or person who will own or take responsibility for each risk</a:t>
            </a:r>
          </a:p>
          <a:p>
            <a:r>
              <a:rPr lang="en-US" dirty="0" smtClean="0"/>
              <a:t>The probability and impact of each risk occurring.</a:t>
            </a:r>
          </a:p>
          <a:p>
            <a:r>
              <a:rPr lang="en-US" dirty="0" smtClean="0"/>
              <a:t>The status of each risk</a:t>
            </a:r>
          </a:p>
        </p:txBody>
      </p:sp>
      <p:sp>
        <p:nvSpPr>
          <p:cNvPr id="44034" name="Rectangle 2"/>
          <p:cNvSpPr>
            <a:spLocks noGrp="1" noChangeArrowheads="1"/>
          </p:cNvSpPr>
          <p:nvPr>
            <p:ph type="title"/>
          </p:nvPr>
        </p:nvSpPr>
        <p:spPr/>
        <p:txBody>
          <a:bodyPr/>
          <a:lstStyle/>
          <a:p>
            <a:r>
              <a:rPr lang="en-US" dirty="0" smtClean="0"/>
              <a:t>Risk Register Contents (cont’d)</a:t>
            </a:r>
          </a:p>
        </p:txBody>
      </p:sp>
      <p:sp>
        <p:nvSpPr>
          <p:cNvPr id="440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2C9A400-1435-4A50-BF9F-95A55093F155}" type="slidenum">
              <a:rPr lang="en-US" smtClean="0"/>
              <a:pPr>
                <a:defRPr/>
              </a:pPr>
              <a:t>37</a:t>
            </a:fld>
            <a:endParaRPr lang="en-US" dirty="0"/>
          </a:p>
        </p:txBody>
      </p:sp>
    </p:spTree>
    <p:extLst>
      <p:ext uri="{BB962C8B-B14F-4D97-AF65-F5344CB8AC3E}">
        <p14:creationId xmlns:p14="http://schemas.microsoft.com/office/powerpoint/2010/main" val="834412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Table 11-5. Sample Risk Register</a:t>
            </a:r>
          </a:p>
        </p:txBody>
      </p:sp>
      <p:sp>
        <p:nvSpPr>
          <p:cNvPr id="6" name="Slide Number Placeholder 5"/>
          <p:cNvSpPr>
            <a:spLocks noGrp="1"/>
          </p:cNvSpPr>
          <p:nvPr>
            <p:ph type="sldNum" sz="quarter" idx="10"/>
          </p:nvPr>
        </p:nvSpPr>
        <p:spPr>
          <a:xfrm>
            <a:off x="152400" y="6248400"/>
            <a:ext cx="457200" cy="457200"/>
          </a:xfrm>
        </p:spPr>
        <p:txBody>
          <a:bodyPr/>
          <a:lstStyle/>
          <a:p>
            <a:pPr>
              <a:buFontTx/>
              <a:buNone/>
              <a:defRPr/>
            </a:pPr>
            <a:fld id="{CE95F818-C8D9-4081-8E6F-EC359E87AC62}" type="slidenum">
              <a:rPr lang="en-US" smtClean="0"/>
              <a:pPr>
                <a:buFontTx/>
                <a:buNone/>
                <a:defRPr/>
              </a:pPr>
              <a:t>38</a:t>
            </a:fld>
            <a:endParaRPr lang="en-US" dirty="0"/>
          </a:p>
        </p:txBody>
      </p:sp>
      <p:sp>
        <p:nvSpPr>
          <p:cNvPr id="45060" name="Footer Placeholder 6"/>
          <p:cNvSpPr>
            <a:spLocks noGrp="1"/>
          </p:cNvSpPr>
          <p:nvPr>
            <p:ph type="ftr" sz="quarter" idx="11"/>
          </p:nvPr>
        </p:nvSpPr>
        <p:spPr bwMode="auto">
          <a:xfrm>
            <a:off x="1676400" y="6400800"/>
            <a:ext cx="6400800" cy="457200"/>
          </a:xfrm>
          <a:noFill/>
          <a:ln>
            <a:miter lim="800000"/>
            <a:headEnd/>
            <a:tailEnd/>
          </a:ln>
        </p:spPr>
        <p:txBody>
          <a:bodyPr/>
          <a:lstStyle/>
          <a:p>
            <a:pPr>
              <a:buFontTx/>
              <a:buNone/>
            </a:pPr>
            <a:r>
              <a:rPr lang="en-US" smtClean="0"/>
              <a:t>Information Technology Project Management, Seventh Edition</a:t>
            </a:r>
            <a:endParaRPr lang="en-US" dirty="0" smtClean="0"/>
          </a:p>
        </p:txBody>
      </p:sp>
      <p:pic>
        <p:nvPicPr>
          <p:cNvPr id="45061" name="Picture 8" descr="Tbl11-05.bmp"/>
          <p:cNvPicPr>
            <a:picLocks noChangeAspect="1"/>
          </p:cNvPicPr>
          <p:nvPr/>
        </p:nvPicPr>
        <p:blipFill>
          <a:blip r:embed="rId2"/>
          <a:srcRect t="14198"/>
          <a:stretch>
            <a:fillRect/>
          </a:stretch>
        </p:blipFill>
        <p:spPr bwMode="auto">
          <a:xfrm>
            <a:off x="219075" y="1085849"/>
            <a:ext cx="8583613" cy="1381125"/>
          </a:xfrm>
          <a:prstGeom prst="rect">
            <a:avLst/>
          </a:prstGeom>
          <a:noFill/>
          <a:ln w="9525">
            <a:noFill/>
            <a:miter lim="800000"/>
            <a:headEnd/>
            <a:tailEnd/>
          </a:ln>
        </p:spPr>
      </p:pic>
      <p:sp>
        <p:nvSpPr>
          <p:cNvPr id="2" name="Rectangle 1"/>
          <p:cNvSpPr/>
          <p:nvPr/>
        </p:nvSpPr>
        <p:spPr>
          <a:xfrm>
            <a:off x="219075" y="2466974"/>
            <a:ext cx="8758238" cy="3477875"/>
          </a:xfrm>
          <a:prstGeom prst="rect">
            <a:avLst/>
          </a:prstGeom>
        </p:spPr>
        <p:txBody>
          <a:bodyPr wrap="square">
            <a:spAutoFit/>
          </a:bodyPr>
          <a:lstStyle/>
          <a:p>
            <a:r>
              <a:rPr lang="en-US" dirty="0"/>
              <a:t>• No.: R44</a:t>
            </a:r>
          </a:p>
          <a:p>
            <a:r>
              <a:rPr lang="en-US" dirty="0"/>
              <a:t>• Rank: 1</a:t>
            </a:r>
          </a:p>
          <a:p>
            <a:r>
              <a:rPr lang="en-US" dirty="0"/>
              <a:t>• Risk: New customer</a:t>
            </a:r>
          </a:p>
          <a:p>
            <a:r>
              <a:rPr lang="en-US" dirty="0"/>
              <a:t>• Description: We have never done a project for this organization before </a:t>
            </a:r>
            <a:r>
              <a:rPr lang="en-US" dirty="0" smtClean="0"/>
              <a:t>and don’t </a:t>
            </a:r>
            <a:r>
              <a:rPr lang="en-US" dirty="0"/>
              <a:t>know too much about them. One of our company’s strengths is </a:t>
            </a:r>
            <a:r>
              <a:rPr lang="en-US" dirty="0" smtClean="0"/>
              <a:t>building good </a:t>
            </a:r>
            <a:r>
              <a:rPr lang="en-US" dirty="0"/>
              <a:t>customer relationships, which often leads to further projects with </a:t>
            </a:r>
            <a:r>
              <a:rPr lang="en-US" dirty="0" smtClean="0"/>
              <a:t>that customer</a:t>
            </a:r>
            <a:r>
              <a:rPr lang="en-US" dirty="0"/>
              <a:t>. We might have trouble working with this customer because </a:t>
            </a:r>
            <a:r>
              <a:rPr lang="en-US" dirty="0" smtClean="0"/>
              <a:t>they are </a:t>
            </a:r>
            <a:r>
              <a:rPr lang="en-US" dirty="0"/>
              <a:t>new to us.</a:t>
            </a:r>
          </a:p>
          <a:p>
            <a:r>
              <a:rPr lang="en-US" dirty="0"/>
              <a:t>• Category: People risk</a:t>
            </a:r>
          </a:p>
          <a:p>
            <a:r>
              <a:rPr lang="en-US" dirty="0"/>
              <a:t>• </a:t>
            </a:r>
            <a:r>
              <a:rPr lang="en-US" dirty="0" smtClean="0"/>
              <a:t>Etc.</a:t>
            </a:r>
            <a:endParaRPr lang="en-US" dirty="0"/>
          </a:p>
        </p:txBody>
      </p:sp>
    </p:spTree>
    <p:extLst>
      <p:ext uri="{BB962C8B-B14F-4D97-AF65-F5344CB8AC3E}">
        <p14:creationId xmlns:p14="http://schemas.microsoft.com/office/powerpoint/2010/main" val="2417134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371600"/>
            <a:ext cx="7881938" cy="4791075"/>
          </a:xfrm>
        </p:spPr>
        <p:txBody>
          <a:bodyPr/>
          <a:lstStyle/>
          <a:p>
            <a:r>
              <a:rPr lang="en-US" dirty="0" smtClean="0"/>
              <a:t>The </a:t>
            </a:r>
            <a:r>
              <a:rPr lang="en-US" b="1" dirty="0" smtClean="0">
                <a:solidFill>
                  <a:srgbClr val="FF0000"/>
                </a:solidFill>
              </a:rPr>
              <a:t>Third Process </a:t>
            </a:r>
            <a:r>
              <a:rPr lang="en-US" dirty="0" smtClean="0"/>
              <a:t>of six in the risk management knowledge area</a:t>
            </a:r>
          </a:p>
          <a:p>
            <a:r>
              <a:rPr lang="en-US" dirty="0" smtClean="0"/>
              <a:t>Assess the likelihood and impact of identified risks to determine their magnitude and priority</a:t>
            </a:r>
          </a:p>
          <a:p>
            <a:r>
              <a:rPr lang="en-US" dirty="0" smtClean="0"/>
              <a:t>Risk quantification tools and techniques include: </a:t>
            </a:r>
          </a:p>
          <a:p>
            <a:pPr lvl="1"/>
            <a:r>
              <a:rPr lang="en-US" dirty="0" smtClean="0"/>
              <a:t>Probability/impact matrixes</a:t>
            </a:r>
          </a:p>
          <a:p>
            <a:pPr lvl="1"/>
            <a:r>
              <a:rPr lang="en-US" dirty="0" smtClean="0"/>
              <a:t>The Top Ten Risk Item Tracking</a:t>
            </a:r>
          </a:p>
          <a:p>
            <a:pPr lvl="1"/>
            <a:r>
              <a:rPr lang="en-US" dirty="0" smtClean="0"/>
              <a:t>Expert judgment</a:t>
            </a:r>
          </a:p>
        </p:txBody>
      </p:sp>
      <p:sp>
        <p:nvSpPr>
          <p:cNvPr id="46082" name="Rectangle 2"/>
          <p:cNvSpPr>
            <a:spLocks noGrp="1" noChangeArrowheads="1"/>
          </p:cNvSpPr>
          <p:nvPr>
            <p:ph type="title"/>
          </p:nvPr>
        </p:nvSpPr>
        <p:spPr/>
        <p:txBody>
          <a:bodyPr>
            <a:normAutofit fontScale="90000"/>
          </a:bodyPr>
          <a:lstStyle/>
          <a:p>
            <a:r>
              <a:rPr lang="en-US" dirty="0" smtClean="0"/>
              <a:t>Perform Qualitative Risk Analysis</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61167FE-60E6-4207-8A49-8520B00B1D31}" type="slidenum">
              <a:rPr lang="en-US" smtClean="0"/>
              <a:pPr>
                <a:defRPr/>
              </a:pPr>
              <a:t>39</a:t>
            </a:fld>
            <a:endParaRPr lang="en-US" dirty="0"/>
          </a:p>
        </p:txBody>
      </p:sp>
    </p:spTree>
    <p:extLst>
      <p:ext uri="{BB962C8B-B14F-4D97-AF65-F5344CB8AC3E}">
        <p14:creationId xmlns:p14="http://schemas.microsoft.com/office/powerpoint/2010/main" val="1421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_________ report is a reflective statement that documents important information learned from working on </a:t>
            </a:r>
            <a:r>
              <a:rPr lang="en-US" smtClean="0"/>
              <a:t>the project.</a:t>
            </a:r>
          </a:p>
          <a:p>
            <a:endParaRPr lang="en-US" dirty="0"/>
          </a:p>
        </p:txBody>
      </p:sp>
      <p:sp>
        <p:nvSpPr>
          <p:cNvPr id="3" name="Title 2"/>
          <p:cNvSpPr>
            <a:spLocks noGrp="1"/>
          </p:cNvSpPr>
          <p:nvPr>
            <p:ph type="title"/>
          </p:nvPr>
        </p:nvSpPr>
        <p:spPr/>
        <p:txBody>
          <a:bodyPr/>
          <a:lstStyle/>
          <a:p>
            <a:r>
              <a:rPr lang="en-US" dirty="0" smtClean="0"/>
              <a:t>Recitation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4</a:t>
            </a:fld>
            <a:endParaRPr lang="en-US" dirty="0"/>
          </a:p>
        </p:txBody>
      </p:sp>
    </p:spTree>
    <p:extLst>
      <p:ext uri="{BB962C8B-B14F-4D97-AF65-F5344CB8AC3E}">
        <p14:creationId xmlns:p14="http://schemas.microsoft.com/office/powerpoint/2010/main" val="3538766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81000" y="1219200"/>
            <a:ext cx="8458200" cy="5029200"/>
          </a:xfrm>
        </p:spPr>
        <p:txBody>
          <a:bodyPr/>
          <a:lstStyle/>
          <a:p>
            <a:r>
              <a:rPr lang="en-US" dirty="0" smtClean="0"/>
              <a:t>A </a:t>
            </a:r>
            <a:r>
              <a:rPr lang="en-US" b="1" dirty="0" smtClean="0"/>
              <a:t>probability/impact matrix </a:t>
            </a:r>
            <a:r>
              <a:rPr lang="en-US" dirty="0" smtClean="0"/>
              <a:t>or</a:t>
            </a:r>
            <a:r>
              <a:rPr lang="en-US" b="1" dirty="0" smtClean="0"/>
              <a:t> chart</a:t>
            </a:r>
            <a:r>
              <a:rPr lang="en-US" dirty="0" smtClean="0"/>
              <a:t> lists the relative probability of a risk occurring on one side of a matrix or axis on a chart and the relative impact of the risk occurring on the other</a:t>
            </a:r>
          </a:p>
          <a:p>
            <a:r>
              <a:rPr lang="en-US" dirty="0" smtClean="0"/>
              <a:t>List the risks and then label each one as high, medium, or low in terms of its probability of occurrence and its impact if it did occur</a:t>
            </a:r>
          </a:p>
          <a:p>
            <a:r>
              <a:rPr lang="en-US" dirty="0" smtClean="0"/>
              <a:t>Can also calculate </a:t>
            </a:r>
            <a:r>
              <a:rPr lang="en-US" b="1" dirty="0" smtClean="0"/>
              <a:t>risk factors</a:t>
            </a:r>
            <a:r>
              <a:rPr lang="en-US" dirty="0" smtClean="0"/>
              <a:t>:</a:t>
            </a:r>
            <a:endParaRPr lang="en-US" b="1" dirty="0" smtClean="0"/>
          </a:p>
          <a:p>
            <a:pPr lvl="1"/>
            <a:r>
              <a:rPr lang="en-US" dirty="0" smtClean="0"/>
              <a:t>Numbers that represent the overall risk of specific events based on their probability of occurring and the consequences to the project if they do occur</a:t>
            </a:r>
          </a:p>
        </p:txBody>
      </p:sp>
      <p:sp>
        <p:nvSpPr>
          <p:cNvPr id="47106" name="Rectangle 2"/>
          <p:cNvSpPr>
            <a:spLocks noGrp="1" noChangeArrowheads="1"/>
          </p:cNvSpPr>
          <p:nvPr>
            <p:ph type="title"/>
          </p:nvPr>
        </p:nvSpPr>
        <p:spPr>
          <a:xfrm>
            <a:off x="381000" y="274638"/>
            <a:ext cx="8305800" cy="868362"/>
          </a:xfrm>
        </p:spPr>
        <p:txBody>
          <a:bodyPr/>
          <a:lstStyle/>
          <a:p>
            <a:r>
              <a:rPr lang="en-US" dirty="0" smtClean="0"/>
              <a:t>Probability/Impact Matrix</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1B52981-2898-45CA-B15A-84D5B0A9E4AC}" type="slidenum">
              <a:rPr lang="en-US" smtClean="0"/>
              <a:pPr>
                <a:defRPr/>
              </a:pPr>
              <a:t>40</a:t>
            </a:fld>
            <a:endParaRPr lang="en-US" dirty="0"/>
          </a:p>
        </p:txBody>
      </p:sp>
    </p:spTree>
    <p:extLst>
      <p:ext uri="{BB962C8B-B14F-4D97-AF65-F5344CB8AC3E}">
        <p14:creationId xmlns:p14="http://schemas.microsoft.com/office/powerpoint/2010/main" val="3360096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p:spPr>
        <p:txBody>
          <a:bodyPr>
            <a:normAutofit fontScale="90000"/>
          </a:bodyPr>
          <a:lstStyle/>
          <a:p>
            <a:r>
              <a:rPr lang="en-US" dirty="0" smtClean="0"/>
              <a:t>Figure 11-5. Sample Probability/Impact Matrix</a:t>
            </a:r>
          </a:p>
        </p:txBody>
      </p:sp>
      <p:sp>
        <p:nvSpPr>
          <p:cNvPr id="4813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7900CE3-246C-4FFA-9784-4EC532A7D1F5}" type="slidenum">
              <a:rPr lang="en-US" smtClean="0"/>
              <a:pPr>
                <a:buFontTx/>
                <a:buNone/>
                <a:defRPr/>
              </a:pPr>
              <a:t>41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35379"/>
            <a:ext cx="7467600" cy="5227321"/>
          </a:xfrm>
          <a:prstGeom prst="rect">
            <a:avLst/>
          </a:prstGeom>
        </p:spPr>
      </p:pic>
    </p:spTree>
    <p:extLst>
      <p:ext uri="{BB962C8B-B14F-4D97-AF65-F5344CB8AC3E}">
        <p14:creationId xmlns:p14="http://schemas.microsoft.com/office/powerpoint/2010/main" val="314110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11-6. Chart Showing High-, Medium-, and Low-Risk Technologies</a:t>
            </a:r>
          </a:p>
        </p:txBody>
      </p:sp>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79A39ED-92B0-40AB-ABB3-0923F5D3EDE6}" type="slidenum">
              <a:rPr lang="en-US" smtClean="0"/>
              <a:pPr>
                <a:buFontTx/>
                <a:buNone/>
                <a:defRPr/>
              </a:pPr>
              <a:t>42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7543800" cy="5239882"/>
          </a:xfrm>
          <a:prstGeom prst="rect">
            <a:avLst/>
          </a:prstGeom>
        </p:spPr>
      </p:pic>
    </p:spTree>
    <p:extLst>
      <p:ext uri="{BB962C8B-B14F-4D97-AF65-F5344CB8AC3E}">
        <p14:creationId xmlns:p14="http://schemas.microsoft.com/office/powerpoint/2010/main" val="895263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1304925"/>
            <a:ext cx="8186738" cy="4791075"/>
          </a:xfrm>
        </p:spPr>
        <p:txBody>
          <a:bodyPr/>
          <a:lstStyle/>
          <a:p>
            <a:r>
              <a:rPr lang="en-US" b="1" dirty="0" smtClean="0"/>
              <a:t>Top Ten Risk Item Tracking</a:t>
            </a:r>
            <a:r>
              <a:rPr lang="en-US" dirty="0" smtClean="0"/>
              <a:t> is a qualitative risk analysis tool that helps to identify risks and maintain an awareness of risks throughout the life of a project</a:t>
            </a:r>
          </a:p>
          <a:p>
            <a:r>
              <a:rPr lang="en-US" dirty="0" smtClean="0"/>
              <a:t>Establish a periodic review of the top ten project risk items</a:t>
            </a:r>
          </a:p>
          <a:p>
            <a:r>
              <a:rPr lang="en-US" dirty="0" smtClean="0"/>
              <a:t>List the current ranking, previous ranking, number of times the risk appears on the list over a period of time, and a summary of progress made in resolving the risk item</a:t>
            </a:r>
          </a:p>
        </p:txBody>
      </p:sp>
      <p:sp>
        <p:nvSpPr>
          <p:cNvPr id="50178" name="Rectangle 2"/>
          <p:cNvSpPr>
            <a:spLocks noGrp="1" noChangeArrowheads="1"/>
          </p:cNvSpPr>
          <p:nvPr>
            <p:ph type="title"/>
          </p:nvPr>
        </p:nvSpPr>
        <p:spPr>
          <a:xfrm>
            <a:off x="381000" y="274638"/>
            <a:ext cx="8305800" cy="792162"/>
          </a:xfrm>
        </p:spPr>
        <p:txBody>
          <a:bodyPr/>
          <a:lstStyle/>
          <a:p>
            <a:r>
              <a:rPr lang="en-US" dirty="0" smtClean="0"/>
              <a:t>Top Ten Risk Item Tracking</a:t>
            </a:r>
          </a:p>
        </p:txBody>
      </p:sp>
      <p:sp>
        <p:nvSpPr>
          <p:cNvPr id="501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DFBD6705-183D-446B-BB8C-F0D6B1236EAD}" type="slidenum">
              <a:rPr lang="en-US" smtClean="0"/>
              <a:pPr>
                <a:defRPr/>
              </a:pPr>
              <a:t>43</a:t>
            </a:fld>
            <a:endParaRPr lang="en-US" dirty="0"/>
          </a:p>
        </p:txBody>
      </p:sp>
    </p:spTree>
    <p:extLst>
      <p:ext uri="{BB962C8B-B14F-4D97-AF65-F5344CB8AC3E}">
        <p14:creationId xmlns:p14="http://schemas.microsoft.com/office/powerpoint/2010/main" val="2786738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3600" dirty="0" smtClean="0"/>
              <a:t>Table 11-6. Example of Top Ten Risk Item Tracking</a:t>
            </a:r>
          </a:p>
        </p:txBody>
      </p:sp>
      <p:sp>
        <p:nvSpPr>
          <p:cNvPr id="5120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F263C860-02BA-4501-907E-6130C518FBDC}" type="slidenum">
              <a:rPr lang="en-US" smtClean="0"/>
              <a:pPr>
                <a:buFontTx/>
                <a:buNone/>
                <a:defRPr/>
              </a:pPr>
              <a:t>44</a:t>
            </a:fld>
            <a:endParaRPr lang="en-US" dirty="0"/>
          </a:p>
        </p:txBody>
      </p:sp>
      <p:pic>
        <p:nvPicPr>
          <p:cNvPr id="51205" name="Picture 7" descr="Tbl11-06.bmp"/>
          <p:cNvPicPr>
            <a:picLocks noChangeAspect="1"/>
          </p:cNvPicPr>
          <p:nvPr/>
        </p:nvPicPr>
        <p:blipFill>
          <a:blip r:embed="rId2"/>
          <a:srcRect t="5551"/>
          <a:stretch>
            <a:fillRect/>
          </a:stretch>
        </p:blipFill>
        <p:spPr bwMode="auto">
          <a:xfrm>
            <a:off x="990600" y="1344613"/>
            <a:ext cx="7326313" cy="4979987"/>
          </a:xfrm>
          <a:prstGeom prst="rect">
            <a:avLst/>
          </a:prstGeom>
          <a:noFill/>
          <a:ln w="9525">
            <a:noFill/>
            <a:miter lim="800000"/>
            <a:headEnd/>
            <a:tailEnd/>
          </a:ln>
        </p:spPr>
      </p:pic>
    </p:spTree>
    <p:extLst>
      <p:ext uri="{BB962C8B-B14F-4D97-AF65-F5344CB8AC3E}">
        <p14:creationId xmlns:p14="http://schemas.microsoft.com/office/powerpoint/2010/main" val="17228071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smtClean="0"/>
              <a:t>A </a:t>
            </a:r>
            <a:r>
              <a:rPr lang="en-US" b="1" dirty="0" smtClean="0"/>
              <a:t>watch list </a:t>
            </a:r>
            <a:r>
              <a:rPr lang="en-US" dirty="0" smtClean="0"/>
              <a:t>is a list of risks that are low priority, but are still identified as potential risks</a:t>
            </a:r>
          </a:p>
          <a:p>
            <a:r>
              <a:rPr lang="en-US" dirty="0" smtClean="0"/>
              <a:t>Qualitative analysis can also identify risks that should be evaluated on a quantitative basis</a:t>
            </a:r>
          </a:p>
          <a:p>
            <a:endParaRPr lang="en-US" dirty="0" smtClean="0"/>
          </a:p>
        </p:txBody>
      </p:sp>
      <p:sp>
        <p:nvSpPr>
          <p:cNvPr id="52226" name="Rectangle 2"/>
          <p:cNvSpPr>
            <a:spLocks noGrp="1" noChangeArrowheads="1"/>
          </p:cNvSpPr>
          <p:nvPr>
            <p:ph type="title"/>
          </p:nvPr>
        </p:nvSpPr>
        <p:spPr>
          <a:xfrm>
            <a:off x="381000" y="274638"/>
            <a:ext cx="8305800" cy="868362"/>
          </a:xfrm>
        </p:spPr>
        <p:txBody>
          <a:bodyPr/>
          <a:lstStyle/>
          <a:p>
            <a:r>
              <a:rPr lang="en-US" dirty="0" smtClean="0"/>
              <a:t>Watch List</a:t>
            </a:r>
          </a:p>
        </p:txBody>
      </p:sp>
      <p:sp>
        <p:nvSpPr>
          <p:cNvPr id="5222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DE9DEB5-2B34-4F07-90E9-492F844BF3D1}" type="slidenum">
              <a:rPr lang="en-US" smtClean="0"/>
              <a:pPr>
                <a:defRPr/>
              </a:pPr>
              <a:t>45</a:t>
            </a:fld>
            <a:endParaRPr lang="en-US" dirty="0"/>
          </a:p>
        </p:txBody>
      </p:sp>
    </p:spTree>
    <p:extLst>
      <p:ext uri="{BB962C8B-B14F-4D97-AF65-F5344CB8AC3E}">
        <p14:creationId xmlns:p14="http://schemas.microsoft.com/office/powerpoint/2010/main" val="1038503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r>
              <a:rPr lang="en-US" dirty="0"/>
              <a:t>The story of the Titanic is known throughout the world, and on April 15, 2012, </a:t>
            </a:r>
            <a:r>
              <a:rPr lang="en-US" dirty="0" smtClean="0"/>
              <a:t>people acknowledged </a:t>
            </a:r>
            <a:r>
              <a:rPr lang="en-US" dirty="0"/>
              <a:t>the 100th anniversary of the Titanic’s </a:t>
            </a:r>
            <a:r>
              <a:rPr lang="en-US" dirty="0" smtClean="0"/>
              <a:t>sinking</a:t>
            </a:r>
          </a:p>
          <a:p>
            <a:r>
              <a:rPr lang="en-US" dirty="0" smtClean="0"/>
              <a:t>A </a:t>
            </a:r>
            <a:r>
              <a:rPr lang="en-US" dirty="0"/>
              <a:t>recent article in </a:t>
            </a:r>
            <a:r>
              <a:rPr lang="en-US" dirty="0" smtClean="0"/>
              <a:t>PMI’s Virtual </a:t>
            </a:r>
            <a:r>
              <a:rPr lang="en-US" dirty="0"/>
              <a:t>Library explains how to avoid “the Titanic factor” in your projects by </a:t>
            </a:r>
            <a:r>
              <a:rPr lang="en-US" dirty="0" smtClean="0"/>
              <a:t>analyzing the </a:t>
            </a:r>
            <a:r>
              <a:rPr lang="en-US" dirty="0"/>
              <a:t>interdependence of </a:t>
            </a:r>
            <a:r>
              <a:rPr lang="en-US" dirty="0" smtClean="0"/>
              <a:t>risks</a:t>
            </a:r>
          </a:p>
          <a:p>
            <a:r>
              <a:rPr lang="en-US" dirty="0" smtClean="0"/>
              <a:t>For </a:t>
            </a:r>
            <a:r>
              <a:rPr lang="en-US" dirty="0"/>
              <a:t>example, the probability of one risk event </a:t>
            </a:r>
            <a:r>
              <a:rPr lang="en-US" dirty="0" smtClean="0"/>
              <a:t>occurring might </a:t>
            </a:r>
            <a:r>
              <a:rPr lang="en-US" dirty="0"/>
              <a:t>change if another one materializes, and the response to one risk event might </a:t>
            </a:r>
            <a:r>
              <a:rPr lang="en-US" dirty="0" smtClean="0"/>
              <a:t>affect another</a:t>
            </a:r>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46</a:t>
            </a:fld>
            <a:endParaRPr lang="en-US" dirty="0"/>
          </a:p>
        </p:txBody>
      </p:sp>
    </p:spTree>
    <p:extLst>
      <p:ext uri="{BB962C8B-B14F-4D97-AF65-F5344CB8AC3E}">
        <p14:creationId xmlns:p14="http://schemas.microsoft.com/office/powerpoint/2010/main" val="2139076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lnSpc>
                <a:spcPct val="90000"/>
              </a:lnSpc>
            </a:pPr>
            <a:r>
              <a:rPr lang="en-US" dirty="0" smtClean="0"/>
              <a:t>The </a:t>
            </a:r>
            <a:r>
              <a:rPr lang="en-US" b="1" dirty="0" smtClean="0">
                <a:solidFill>
                  <a:srgbClr val="FF0000"/>
                </a:solidFill>
              </a:rPr>
              <a:t>Fourth Process </a:t>
            </a:r>
            <a:r>
              <a:rPr lang="en-US" dirty="0" smtClean="0"/>
              <a:t>of six in the Risk Management Knowledge Area</a:t>
            </a:r>
          </a:p>
          <a:p>
            <a:pPr>
              <a:lnSpc>
                <a:spcPct val="90000"/>
              </a:lnSpc>
            </a:pPr>
            <a:r>
              <a:rPr lang="en-US" dirty="0" smtClean="0"/>
              <a:t>Often follows qualitative risk analysis, but both can be done together</a:t>
            </a:r>
          </a:p>
          <a:p>
            <a:pPr>
              <a:lnSpc>
                <a:spcPct val="90000"/>
              </a:lnSpc>
            </a:pPr>
            <a:r>
              <a:rPr lang="en-US" dirty="0" smtClean="0"/>
              <a:t>Large, complex projects involving leading edge technologies often require extensive quantitative risk analysis</a:t>
            </a:r>
          </a:p>
          <a:p>
            <a:pPr>
              <a:lnSpc>
                <a:spcPct val="90000"/>
              </a:lnSpc>
            </a:pPr>
            <a:r>
              <a:rPr lang="en-US" dirty="0" smtClean="0"/>
              <a:t>Main techniques include:</a:t>
            </a:r>
          </a:p>
          <a:p>
            <a:pPr lvl="1">
              <a:lnSpc>
                <a:spcPct val="90000"/>
              </a:lnSpc>
            </a:pPr>
            <a:r>
              <a:rPr lang="en-US" dirty="0" smtClean="0"/>
              <a:t>Decision tree analysis</a:t>
            </a:r>
          </a:p>
          <a:p>
            <a:pPr lvl="1">
              <a:lnSpc>
                <a:spcPct val="90000"/>
              </a:lnSpc>
            </a:pPr>
            <a:r>
              <a:rPr lang="en-US" dirty="0" smtClean="0"/>
              <a:t>Simulation models</a:t>
            </a:r>
          </a:p>
          <a:p>
            <a:pPr lvl="1">
              <a:lnSpc>
                <a:spcPct val="90000"/>
              </a:lnSpc>
            </a:pPr>
            <a:r>
              <a:rPr lang="en-US" dirty="0" smtClean="0"/>
              <a:t>Sensitivity analysis</a:t>
            </a:r>
          </a:p>
        </p:txBody>
      </p:sp>
      <p:sp>
        <p:nvSpPr>
          <p:cNvPr id="53250" name="Rectangle 2"/>
          <p:cNvSpPr>
            <a:spLocks noGrp="1" noChangeArrowheads="1"/>
          </p:cNvSpPr>
          <p:nvPr>
            <p:ph type="title"/>
          </p:nvPr>
        </p:nvSpPr>
        <p:spPr>
          <a:xfrm>
            <a:off x="381000" y="274638"/>
            <a:ext cx="8305800" cy="868362"/>
          </a:xfrm>
        </p:spPr>
        <p:txBody>
          <a:bodyPr>
            <a:normAutofit fontScale="90000"/>
          </a:bodyPr>
          <a:lstStyle/>
          <a:p>
            <a:r>
              <a:rPr lang="en-US" dirty="0" smtClean="0"/>
              <a:t>Perform Quantitative Risk Analysis</a:t>
            </a:r>
          </a:p>
        </p:txBody>
      </p:sp>
      <p:sp>
        <p:nvSpPr>
          <p:cNvPr id="532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A87E509-0C85-4F80-9BE3-1C764C551C93}" type="slidenum">
              <a:rPr lang="en-US" smtClean="0"/>
              <a:pPr>
                <a:defRPr/>
              </a:pPr>
              <a:t>47</a:t>
            </a:fld>
            <a:endParaRPr lang="en-US" dirty="0"/>
          </a:p>
        </p:txBody>
      </p:sp>
    </p:spTree>
    <p:extLst>
      <p:ext uri="{BB962C8B-B14F-4D97-AF65-F5344CB8AC3E}">
        <p14:creationId xmlns:p14="http://schemas.microsoft.com/office/powerpoint/2010/main" val="3958213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524000"/>
            <a:ext cx="8458200" cy="4724400"/>
          </a:xfrm>
        </p:spPr>
        <p:txBody>
          <a:bodyPr/>
          <a:lstStyle/>
          <a:p>
            <a:r>
              <a:rPr lang="en-US" dirty="0" smtClean="0"/>
              <a:t>A </a:t>
            </a:r>
            <a:r>
              <a:rPr lang="en-US" b="1" dirty="0" smtClean="0"/>
              <a:t>decision tree</a:t>
            </a:r>
            <a:r>
              <a:rPr lang="en-US" dirty="0" smtClean="0"/>
              <a:t> is a diagramming analysis technique used to help select the best course of action in situations in which future outcomes are uncertain</a:t>
            </a:r>
          </a:p>
          <a:p>
            <a:r>
              <a:rPr lang="en-US" b="1" dirty="0" smtClean="0"/>
              <a:t>Expected monetary value (EMV)</a:t>
            </a:r>
            <a:r>
              <a:rPr lang="en-US" dirty="0" smtClean="0"/>
              <a:t> is the product of a risk event probability and the risk event’s monetary value</a:t>
            </a:r>
          </a:p>
          <a:p>
            <a:r>
              <a:rPr lang="en-US" dirty="0" smtClean="0"/>
              <a:t>You can draw a decision tree to help find the EMV </a:t>
            </a:r>
          </a:p>
        </p:txBody>
      </p:sp>
      <p:sp>
        <p:nvSpPr>
          <p:cNvPr id="54274" name="Rectangle 2"/>
          <p:cNvSpPr>
            <a:spLocks noGrp="1" noChangeArrowheads="1"/>
          </p:cNvSpPr>
          <p:nvPr>
            <p:ph type="title"/>
          </p:nvPr>
        </p:nvSpPr>
        <p:spPr/>
        <p:txBody>
          <a:bodyPr>
            <a:normAutofit fontScale="90000"/>
          </a:bodyPr>
          <a:lstStyle/>
          <a:p>
            <a:r>
              <a:rPr lang="en-US" dirty="0" smtClean="0"/>
              <a:t>Decision Trees and Expected Monetary Value (EMV)</a:t>
            </a:r>
          </a:p>
        </p:txBody>
      </p:sp>
      <p:sp>
        <p:nvSpPr>
          <p:cNvPr id="542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ED559AF-2D32-4CFC-AED8-B3F6CCEF848A}" type="slidenum">
              <a:rPr lang="en-US" smtClean="0"/>
              <a:pPr>
                <a:defRPr/>
              </a:pPr>
              <a:t>48</a:t>
            </a:fld>
            <a:endParaRPr lang="en-US" dirty="0"/>
          </a:p>
        </p:txBody>
      </p:sp>
    </p:spTree>
    <p:extLst>
      <p:ext uri="{BB962C8B-B14F-4D97-AF65-F5344CB8AC3E}">
        <p14:creationId xmlns:p14="http://schemas.microsoft.com/office/powerpoint/2010/main" val="3273920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smtClean="0"/>
              <a:t>Figure 11-7. Expected Monetary Value (EMV) Example</a:t>
            </a:r>
          </a:p>
        </p:txBody>
      </p:sp>
      <p:sp>
        <p:nvSpPr>
          <p:cNvPr id="55301"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12B04A7B-2E8C-4528-B1BA-5741556EC6CB}" type="slidenum">
              <a:rPr lang="en-US" smtClean="0"/>
              <a:pPr>
                <a:buFontTx/>
                <a:buNone/>
                <a:defRPr/>
              </a:pPr>
              <a:t>49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39534"/>
            <a:ext cx="7238999" cy="4915740"/>
          </a:xfrm>
          <a:prstGeom prst="rect">
            <a:avLst/>
          </a:prstGeom>
        </p:spPr>
      </p:pic>
    </p:spTree>
    <p:extLst>
      <p:ext uri="{BB962C8B-B14F-4D97-AF65-F5344CB8AC3E}">
        <p14:creationId xmlns:p14="http://schemas.microsoft.com/office/powerpoint/2010/main" val="107047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371600"/>
            <a:ext cx="8229600" cy="4419600"/>
          </a:xfrm>
        </p:spPr>
        <p:txBody>
          <a:bodyPr/>
          <a:lstStyle/>
          <a:p>
            <a:r>
              <a:rPr lang="en-US" sz="2400" dirty="0"/>
              <a:t>Understand risk and the importance of good project risk management</a:t>
            </a:r>
          </a:p>
          <a:p>
            <a:r>
              <a:rPr lang="en-US" sz="2400" dirty="0" smtClean="0"/>
              <a:t>Discuss </a:t>
            </a:r>
            <a:r>
              <a:rPr lang="en-US" sz="2400" dirty="0"/>
              <a:t>the elements of planning risk management and the contents of </a:t>
            </a:r>
            <a:r>
              <a:rPr lang="en-US" sz="2400" dirty="0" smtClean="0"/>
              <a:t>a risk </a:t>
            </a:r>
            <a:r>
              <a:rPr lang="en-US" sz="2400" dirty="0"/>
              <a:t>management plan</a:t>
            </a:r>
          </a:p>
          <a:p>
            <a:r>
              <a:rPr lang="en-US" sz="2400" dirty="0" smtClean="0"/>
              <a:t>List </a:t>
            </a:r>
            <a:r>
              <a:rPr lang="en-US" sz="2400" dirty="0"/>
              <a:t>common sources of risks on information technology (IT) projects</a:t>
            </a:r>
          </a:p>
          <a:p>
            <a:r>
              <a:rPr lang="en-US" sz="2400" dirty="0" smtClean="0"/>
              <a:t>Describe </a:t>
            </a:r>
            <a:r>
              <a:rPr lang="en-US" sz="2400" dirty="0"/>
              <a:t>the process of identifying risks and create a risk register</a:t>
            </a:r>
          </a:p>
          <a:p>
            <a:r>
              <a:rPr lang="en-US" sz="2400" dirty="0" smtClean="0"/>
              <a:t>Discuss </a:t>
            </a:r>
            <a:r>
              <a:rPr lang="en-US" sz="2400" dirty="0"/>
              <a:t>qualitative risk analysis and explain how to calculate risk </a:t>
            </a:r>
            <a:r>
              <a:rPr lang="en-US" sz="2400" dirty="0" smtClean="0"/>
              <a:t>factors, create </a:t>
            </a:r>
            <a:r>
              <a:rPr lang="en-US" sz="2400" dirty="0"/>
              <a:t>probability/impact matrixes, and apply the Top Ten Risk </a:t>
            </a:r>
            <a:r>
              <a:rPr lang="en-US" sz="2400" dirty="0" smtClean="0"/>
              <a:t>Item Tracking </a:t>
            </a:r>
            <a:r>
              <a:rPr lang="en-US" sz="2400" dirty="0"/>
              <a:t>technique to rank risks</a:t>
            </a:r>
            <a:endParaRPr lang="en-US" sz="2400" dirty="0" smtClean="0"/>
          </a:p>
        </p:txBody>
      </p:sp>
      <p:sp>
        <p:nvSpPr>
          <p:cNvPr id="12290" name="Rectangle 2"/>
          <p:cNvSpPr>
            <a:spLocks noGrp="1" noChangeArrowheads="1"/>
          </p:cNvSpPr>
          <p:nvPr>
            <p:ph type="title"/>
          </p:nvPr>
        </p:nvSpPr>
        <p:spPr/>
        <p:txBody>
          <a:bodyPr/>
          <a:lstStyle/>
          <a:p>
            <a:r>
              <a:rPr lang="en-US" dirty="0" smtClean="0"/>
              <a:t>Learning Objectives</a:t>
            </a:r>
          </a:p>
        </p:txBody>
      </p:sp>
      <p:sp>
        <p:nvSpPr>
          <p:cNvPr id="122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68E7E8-4FE3-4027-9557-A3A89E9881B6}" type="slidenum">
              <a:rPr lang="en-US" smtClean="0"/>
              <a:pPr>
                <a:defRPr/>
              </a:pPr>
              <a:t>5</a:t>
            </a:fld>
            <a:endParaRPr lang="en-US" dirty="0"/>
          </a:p>
        </p:txBody>
      </p:sp>
    </p:spTree>
    <p:extLst>
      <p:ext uri="{BB962C8B-B14F-4D97-AF65-F5344CB8AC3E}">
        <p14:creationId xmlns:p14="http://schemas.microsoft.com/office/powerpoint/2010/main" val="1791884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81000" y="1143000"/>
            <a:ext cx="8458200" cy="4572000"/>
          </a:xfrm>
        </p:spPr>
        <p:txBody>
          <a:bodyPr/>
          <a:lstStyle/>
          <a:p>
            <a:r>
              <a:rPr lang="en-US" dirty="0" smtClean="0"/>
              <a:t>Simulation uses a representation or model of a system to analyze the expected behavior or performance of the system</a:t>
            </a:r>
          </a:p>
          <a:p>
            <a:r>
              <a:rPr lang="en-US" b="1" dirty="0" smtClean="0"/>
              <a:t>Monte Carlo analysis</a:t>
            </a:r>
            <a:r>
              <a:rPr lang="en-US" dirty="0" smtClean="0"/>
              <a:t> simulates a model’s outcome many times to provide a statistical distribution of the calculated results</a:t>
            </a:r>
          </a:p>
          <a:p>
            <a:r>
              <a:rPr lang="en-US" dirty="0" smtClean="0"/>
              <a:t>To use a Monte Carlo simulation, you must have three estimates (most likely, pessimistic, and optimistic) plus an estimate of the likelihood of the estimate being between the most likely and optimistic values</a:t>
            </a:r>
          </a:p>
        </p:txBody>
      </p:sp>
      <p:sp>
        <p:nvSpPr>
          <p:cNvPr id="56322" name="Rectangle 2"/>
          <p:cNvSpPr>
            <a:spLocks noGrp="1" noChangeArrowheads="1"/>
          </p:cNvSpPr>
          <p:nvPr>
            <p:ph type="title"/>
          </p:nvPr>
        </p:nvSpPr>
        <p:spPr>
          <a:xfrm>
            <a:off x="381000" y="274638"/>
            <a:ext cx="8305800" cy="944562"/>
          </a:xfrm>
        </p:spPr>
        <p:txBody>
          <a:bodyPr/>
          <a:lstStyle/>
          <a:p>
            <a:r>
              <a:rPr lang="en-US" dirty="0" smtClean="0">
                <a:solidFill>
                  <a:srgbClr val="FF0000"/>
                </a:solidFill>
              </a:rPr>
              <a:t>Simulation Model</a:t>
            </a:r>
          </a:p>
        </p:txBody>
      </p:sp>
      <p:sp>
        <p:nvSpPr>
          <p:cNvPr id="563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4A2D5EF-924D-4EDB-877A-B6F5551FBF42}" type="slidenum">
              <a:rPr lang="en-US" smtClean="0"/>
              <a:pPr>
                <a:defRPr/>
              </a:pPr>
              <a:t>50</a:t>
            </a:fld>
            <a:endParaRPr lang="en-US" dirty="0"/>
          </a:p>
        </p:txBody>
      </p:sp>
    </p:spTree>
    <p:extLst>
      <p:ext uri="{BB962C8B-B14F-4D97-AF65-F5344CB8AC3E}">
        <p14:creationId xmlns:p14="http://schemas.microsoft.com/office/powerpoint/2010/main" val="2099696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81000" y="1143000"/>
            <a:ext cx="8458200" cy="4724400"/>
          </a:xfrm>
        </p:spPr>
        <p:txBody>
          <a:bodyPr/>
          <a:lstStyle/>
          <a:p>
            <a:pPr marL="533400" indent="-533400">
              <a:buFontTx/>
              <a:buAutoNum type="arabicPeriod"/>
            </a:pPr>
            <a:r>
              <a:rPr lang="en-US" dirty="0" smtClean="0"/>
              <a:t>Assess the range for the variables being considered</a:t>
            </a:r>
          </a:p>
          <a:p>
            <a:pPr marL="533400" indent="-533400">
              <a:buFontTx/>
              <a:buAutoNum type="arabicPeriod"/>
            </a:pPr>
            <a:r>
              <a:rPr lang="en-US" dirty="0" smtClean="0"/>
              <a:t>Determine the probability distribution of each variable</a:t>
            </a:r>
          </a:p>
          <a:p>
            <a:pPr marL="533400" indent="-533400">
              <a:buFontTx/>
              <a:buAutoNum type="arabicPeriod"/>
            </a:pPr>
            <a:r>
              <a:rPr lang="en-US" dirty="0" smtClean="0"/>
              <a:t>For each variable, select a random value based on the probability distribution</a:t>
            </a:r>
          </a:p>
          <a:p>
            <a:pPr marL="533400" indent="-533400">
              <a:buFontTx/>
              <a:buAutoNum type="arabicPeriod"/>
            </a:pPr>
            <a:r>
              <a:rPr lang="en-US" dirty="0" smtClean="0"/>
              <a:t>Run a deterministic analysis or one pass through the model</a:t>
            </a:r>
          </a:p>
          <a:p>
            <a:pPr marL="533400" indent="-533400">
              <a:buFontTx/>
              <a:buAutoNum type="arabicPeriod"/>
            </a:pPr>
            <a:r>
              <a:rPr lang="en-US" dirty="0" smtClean="0"/>
              <a:t>Repeat steps 3 and 4 many times to obtain the probability distribution of the model’s results</a:t>
            </a:r>
          </a:p>
        </p:txBody>
      </p:sp>
      <p:sp>
        <p:nvSpPr>
          <p:cNvPr id="57346" name="Rectangle 2"/>
          <p:cNvSpPr>
            <a:spLocks noGrp="1" noChangeArrowheads="1"/>
          </p:cNvSpPr>
          <p:nvPr>
            <p:ph type="title"/>
          </p:nvPr>
        </p:nvSpPr>
        <p:spPr>
          <a:xfrm>
            <a:off x="381000" y="274638"/>
            <a:ext cx="8305800" cy="792162"/>
          </a:xfrm>
        </p:spPr>
        <p:txBody>
          <a:bodyPr/>
          <a:lstStyle/>
          <a:p>
            <a:r>
              <a:rPr lang="en-US" dirty="0" smtClean="0"/>
              <a:t>Steps of a Monte Carlo Analysis</a:t>
            </a:r>
          </a:p>
        </p:txBody>
      </p:sp>
      <p:sp>
        <p:nvSpPr>
          <p:cNvPr id="573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1F02468-8EA1-4DAF-B837-B4E35F87F845}" type="slidenum">
              <a:rPr lang="en-US" smtClean="0"/>
              <a:pPr>
                <a:defRPr/>
              </a:pPr>
              <a:t>51</a:t>
            </a:fld>
            <a:endParaRPr lang="en-US" dirty="0"/>
          </a:p>
        </p:txBody>
      </p:sp>
    </p:spTree>
    <p:extLst>
      <p:ext uri="{BB962C8B-B14F-4D97-AF65-F5344CB8AC3E}">
        <p14:creationId xmlns:p14="http://schemas.microsoft.com/office/powerpoint/2010/main" val="2085373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z="3600" dirty="0" smtClean="0"/>
              <a:t>Figure 11-8. Sample Monte Carlo Simulation Results for Project Schedule</a:t>
            </a:r>
            <a:endParaRPr lang="en-US" sz="4400" dirty="0" smtClean="0"/>
          </a:p>
        </p:txBody>
      </p:sp>
      <p:sp>
        <p:nvSpPr>
          <p:cNvPr id="5837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3CE1F776-1DF8-4409-888F-80CE26E79414}" type="slidenum">
              <a:rPr lang="en-US" smtClean="0"/>
              <a:pPr>
                <a:buFontTx/>
                <a:buNone/>
                <a:defRPr/>
              </a:pPr>
              <a:t>52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7622950" cy="5078519"/>
          </a:xfrm>
          <a:prstGeom prst="rect">
            <a:avLst/>
          </a:prstGeom>
        </p:spPr>
      </p:pic>
    </p:spTree>
    <p:extLst>
      <p:ext uri="{BB962C8B-B14F-4D97-AF65-F5344CB8AC3E}">
        <p14:creationId xmlns:p14="http://schemas.microsoft.com/office/powerpoint/2010/main" val="10676683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idx="1"/>
          </p:nvPr>
        </p:nvSpPr>
        <p:spPr>
          <a:xfrm>
            <a:off x="381000" y="1143000"/>
            <a:ext cx="8458200" cy="5257800"/>
          </a:xfrm>
        </p:spPr>
        <p:txBody>
          <a:bodyPr/>
          <a:lstStyle/>
          <a:p>
            <a:r>
              <a:rPr lang="en-US" dirty="0" smtClean="0"/>
              <a:t>A large aerospace company used Monte Carlo simulation to help quantify risks on several advanced-design engineering projects, such as the National Aerospace Plan (NASP)</a:t>
            </a:r>
          </a:p>
          <a:p>
            <a:r>
              <a:rPr lang="en-US" dirty="0" smtClean="0"/>
              <a:t>The results of the simulation were used to determine how the company would invest its internal research and development funds</a:t>
            </a:r>
          </a:p>
          <a:p>
            <a:r>
              <a:rPr lang="en-US" dirty="0" smtClean="0"/>
              <a:t>See text for examples of how General Motors, Eli Lily, and Proctor &amp; Gamble use simulation software</a:t>
            </a:r>
          </a:p>
        </p:txBody>
      </p:sp>
      <p:sp>
        <p:nvSpPr>
          <p:cNvPr id="59394" name="Rectangle 2"/>
          <p:cNvSpPr>
            <a:spLocks noGrp="1" noChangeArrowheads="1"/>
          </p:cNvSpPr>
          <p:nvPr>
            <p:ph type="title"/>
          </p:nvPr>
        </p:nvSpPr>
        <p:spPr>
          <a:xfrm>
            <a:off x="381000" y="274638"/>
            <a:ext cx="8305800" cy="868362"/>
          </a:xfrm>
        </p:spPr>
        <p:txBody>
          <a:bodyPr/>
          <a:lstStyle/>
          <a:p>
            <a:r>
              <a:rPr lang="en-US" dirty="0" smtClean="0"/>
              <a:t>What Went Right?</a:t>
            </a:r>
          </a:p>
        </p:txBody>
      </p:sp>
      <p:sp>
        <p:nvSpPr>
          <p:cNvPr id="593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3BB9E5A-41F7-42B9-8069-85FCBB6EB649}" type="slidenum">
              <a:rPr lang="en-US" smtClean="0"/>
              <a:pPr>
                <a:defRPr/>
              </a:pPr>
              <a:t>53</a:t>
            </a:fld>
            <a:endParaRPr lang="en-US" dirty="0"/>
          </a:p>
        </p:txBody>
      </p:sp>
    </p:spTree>
    <p:extLst>
      <p:ext uri="{BB962C8B-B14F-4D97-AF65-F5344CB8AC3E}">
        <p14:creationId xmlns:p14="http://schemas.microsoft.com/office/powerpoint/2010/main" val="37919148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371600"/>
            <a:ext cx="8610600" cy="4724400"/>
          </a:xfrm>
        </p:spPr>
        <p:txBody>
          <a:bodyPr/>
          <a:lstStyle/>
          <a:p>
            <a:r>
              <a:rPr lang="en-US" b="1" dirty="0" smtClean="0"/>
              <a:t>Sensitivity analysis</a:t>
            </a:r>
            <a:r>
              <a:rPr lang="en-US" dirty="0" smtClean="0"/>
              <a:t> is a technique used to show the effects of changing one or more variables on an outcome</a:t>
            </a:r>
          </a:p>
          <a:p>
            <a:r>
              <a:rPr lang="en-US" dirty="0" smtClean="0"/>
              <a:t>For example, many people use it to determine what the monthly payments for a loan will be given different interest rates or periods of the loan, or for determining break-even points based on different assumptions</a:t>
            </a:r>
          </a:p>
          <a:p>
            <a:r>
              <a:rPr lang="en-US" dirty="0" smtClean="0"/>
              <a:t>Spreadsheet software, such as Excel, is a common tool for performing sensitivity analysis</a:t>
            </a:r>
          </a:p>
          <a:p>
            <a:pPr>
              <a:buFont typeface="Wingdings" pitchFamily="2" charset="2"/>
              <a:buNone/>
            </a:pPr>
            <a:endParaRPr lang="en-US" dirty="0" smtClean="0"/>
          </a:p>
        </p:txBody>
      </p:sp>
      <p:sp>
        <p:nvSpPr>
          <p:cNvPr id="60418" name="Rectangle 2"/>
          <p:cNvSpPr>
            <a:spLocks noGrp="1" noChangeArrowheads="1"/>
          </p:cNvSpPr>
          <p:nvPr>
            <p:ph type="title"/>
          </p:nvPr>
        </p:nvSpPr>
        <p:spPr>
          <a:xfrm>
            <a:off x="381000" y="0"/>
            <a:ext cx="8305800" cy="1143000"/>
          </a:xfrm>
        </p:spPr>
        <p:txBody>
          <a:bodyPr/>
          <a:lstStyle/>
          <a:p>
            <a:r>
              <a:rPr lang="en-US" dirty="0" smtClean="0"/>
              <a:t>Sensitivity Analysis</a:t>
            </a:r>
          </a:p>
        </p:txBody>
      </p:sp>
      <p:sp>
        <p:nvSpPr>
          <p:cNvPr id="604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72562D3-DFD7-41DF-940D-CEDDD088B099}" type="slidenum">
              <a:rPr lang="en-US" smtClean="0"/>
              <a:pPr>
                <a:defRPr/>
              </a:pPr>
              <a:t>54</a:t>
            </a:fld>
            <a:endParaRPr lang="en-US" dirty="0"/>
          </a:p>
        </p:txBody>
      </p:sp>
    </p:spTree>
    <p:extLst>
      <p:ext uri="{BB962C8B-B14F-4D97-AF65-F5344CB8AC3E}">
        <p14:creationId xmlns:p14="http://schemas.microsoft.com/office/powerpoint/2010/main" val="2499166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57200" y="152400"/>
            <a:ext cx="8229600" cy="1143000"/>
          </a:xfrm>
        </p:spPr>
        <p:txBody>
          <a:bodyPr>
            <a:normAutofit fontScale="90000"/>
          </a:bodyPr>
          <a:lstStyle/>
          <a:p>
            <a:r>
              <a:rPr lang="en-US" sz="3600" dirty="0" smtClean="0"/>
              <a:t>Figure 11-9. Sample Sensitivity Analysis for Determining Break-Even Point</a:t>
            </a:r>
          </a:p>
        </p:txBody>
      </p:sp>
      <p:sp>
        <p:nvSpPr>
          <p:cNvPr id="61445"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CA76FFD2-C467-4A89-9811-E04C892563FA}" type="slidenum">
              <a:rPr lang="en-US" smtClean="0"/>
              <a:pPr>
                <a:buFontTx/>
                <a:buNone/>
                <a:defRPr/>
              </a:pPr>
              <a:t>55</a:t>
            </a:fld>
            <a:endParaRPr lang="en-US" dirty="0"/>
          </a:p>
        </p:txBody>
      </p:sp>
      <p:pic>
        <p:nvPicPr>
          <p:cNvPr id="61443" name="Picture 5"/>
          <p:cNvPicPr>
            <a:picLocks noChangeAspect="1" noChangeArrowheads="1"/>
          </p:cNvPicPr>
          <p:nvPr/>
        </p:nvPicPr>
        <p:blipFill>
          <a:blip r:embed="rId2"/>
          <a:srcRect/>
          <a:stretch>
            <a:fillRect/>
          </a:stretch>
        </p:blipFill>
        <p:spPr bwMode="auto">
          <a:xfrm>
            <a:off x="1143000" y="1314450"/>
            <a:ext cx="6856413" cy="5162550"/>
          </a:xfrm>
          <a:prstGeom prst="rect">
            <a:avLst/>
          </a:prstGeom>
          <a:noFill/>
          <a:ln w="9525">
            <a:noFill/>
            <a:miter lim="800000"/>
            <a:headEnd/>
            <a:tailEnd/>
          </a:ln>
        </p:spPr>
      </p:pic>
    </p:spTree>
    <p:extLst>
      <p:ext uri="{BB962C8B-B14F-4D97-AF65-F5344CB8AC3E}">
        <p14:creationId xmlns:p14="http://schemas.microsoft.com/office/powerpoint/2010/main" val="755654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04800" y="792162"/>
            <a:ext cx="8458200" cy="4572000"/>
          </a:xfrm>
        </p:spPr>
        <p:txBody>
          <a:bodyPr/>
          <a:lstStyle/>
          <a:p>
            <a:r>
              <a:rPr lang="en-US" dirty="0" smtClean="0"/>
              <a:t>After identifying and quantifying risks, you must decide how to respond to them</a:t>
            </a:r>
          </a:p>
          <a:p>
            <a:r>
              <a:rPr lang="en-US" dirty="0" smtClean="0"/>
              <a:t>Four main response strategies for negative risks:</a:t>
            </a:r>
          </a:p>
          <a:p>
            <a:pPr lvl="1"/>
            <a:r>
              <a:rPr lang="en-US" sz="4000" dirty="0" smtClean="0">
                <a:solidFill>
                  <a:srgbClr val="FF0000"/>
                </a:solidFill>
              </a:rPr>
              <a:t>Risk avoidance</a:t>
            </a:r>
          </a:p>
          <a:p>
            <a:pPr lvl="8"/>
            <a:r>
              <a:rPr lang="en-US" sz="2400" dirty="0" smtClean="0"/>
              <a:t>Just use the old system</a:t>
            </a:r>
          </a:p>
          <a:p>
            <a:pPr lvl="1"/>
            <a:r>
              <a:rPr lang="en-US" sz="4000" dirty="0" smtClean="0">
                <a:solidFill>
                  <a:srgbClr val="FF0000"/>
                </a:solidFill>
              </a:rPr>
              <a:t>Risk acceptance</a:t>
            </a:r>
          </a:p>
          <a:p>
            <a:pPr lvl="8"/>
            <a:r>
              <a:rPr lang="en-US" sz="2400" dirty="0" smtClean="0"/>
              <a:t>Have a backup or contingency plan</a:t>
            </a:r>
          </a:p>
          <a:p>
            <a:pPr lvl="1"/>
            <a:r>
              <a:rPr lang="en-US" sz="4000" dirty="0" smtClean="0">
                <a:solidFill>
                  <a:srgbClr val="FF0000"/>
                </a:solidFill>
              </a:rPr>
              <a:t>Risk transference</a:t>
            </a:r>
          </a:p>
          <a:p>
            <a:pPr lvl="8"/>
            <a:r>
              <a:rPr lang="en-US" sz="2400" dirty="0" smtClean="0"/>
              <a:t>Purchase insurance or a </a:t>
            </a:r>
            <a:r>
              <a:rPr lang="en-US" sz="2400" dirty="0" err="1" smtClean="0"/>
              <a:t>warraanty</a:t>
            </a:r>
            <a:endParaRPr lang="en-US" sz="2400" dirty="0" smtClean="0"/>
          </a:p>
          <a:p>
            <a:pPr lvl="1"/>
            <a:r>
              <a:rPr lang="en-US" sz="4000" dirty="0" smtClean="0">
                <a:solidFill>
                  <a:srgbClr val="FF0000"/>
                </a:solidFill>
              </a:rPr>
              <a:t>Risk mitigation</a:t>
            </a:r>
          </a:p>
          <a:p>
            <a:pPr lvl="8"/>
            <a:r>
              <a:rPr lang="en-US" sz="2400" dirty="0" smtClean="0"/>
              <a:t>Reduce the impact or the probability of       		</a:t>
            </a:r>
            <a:r>
              <a:rPr lang="en-US" sz="2400" smtClean="0"/>
              <a:t>	occurrence</a:t>
            </a:r>
            <a:endParaRPr lang="en-US" sz="2400" dirty="0" smtClean="0"/>
          </a:p>
        </p:txBody>
      </p:sp>
      <p:sp>
        <p:nvSpPr>
          <p:cNvPr id="62466" name="Rectangle 2"/>
          <p:cNvSpPr>
            <a:spLocks noGrp="1" noChangeArrowheads="1"/>
          </p:cNvSpPr>
          <p:nvPr>
            <p:ph type="title"/>
          </p:nvPr>
        </p:nvSpPr>
        <p:spPr>
          <a:xfrm>
            <a:off x="381000" y="0"/>
            <a:ext cx="8305800" cy="792162"/>
          </a:xfrm>
        </p:spPr>
        <p:txBody>
          <a:bodyPr>
            <a:normAutofit/>
          </a:bodyPr>
          <a:lstStyle/>
          <a:p>
            <a:r>
              <a:rPr lang="en-US" dirty="0" smtClean="0"/>
              <a:t>Planning Risk Responses</a:t>
            </a:r>
          </a:p>
        </p:txBody>
      </p:sp>
      <p:sp>
        <p:nvSpPr>
          <p:cNvPr id="624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F9B80BF-4B15-47CC-B710-DAF212700692}" type="slidenum">
              <a:rPr lang="en-US" smtClean="0"/>
              <a:pPr>
                <a:defRPr/>
              </a:pPr>
              <a:t>56</a:t>
            </a:fld>
            <a:endParaRPr lang="en-US" dirty="0"/>
          </a:p>
        </p:txBody>
      </p:sp>
    </p:spTree>
    <p:extLst>
      <p:ext uri="{BB962C8B-B14F-4D97-AF65-F5344CB8AC3E}">
        <p14:creationId xmlns:p14="http://schemas.microsoft.com/office/powerpoint/2010/main" val="8197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wipe(down)">
                                      <p:cBhvr>
                                        <p:cTn id="7" dur="500"/>
                                        <p:tgtEl>
                                          <p:spTgt spid="624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2467">
                                            <p:txEl>
                                              <p:pRg st="3" end="3"/>
                                            </p:txEl>
                                          </p:spTgt>
                                        </p:tgtEl>
                                        <p:attrNameLst>
                                          <p:attrName>style.visibility</p:attrName>
                                        </p:attrNameLst>
                                      </p:cBhvr>
                                      <p:to>
                                        <p:strVal val="visible"/>
                                      </p:to>
                                    </p:set>
                                    <p:animEffect transition="in" filter="wipe(down)">
                                      <p:cBhvr>
                                        <p:cTn id="12" dur="500"/>
                                        <p:tgtEl>
                                          <p:spTgt spid="624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2467">
                                            <p:txEl>
                                              <p:pRg st="4" end="4"/>
                                            </p:txEl>
                                          </p:spTgt>
                                        </p:tgtEl>
                                        <p:attrNameLst>
                                          <p:attrName>style.visibility</p:attrName>
                                        </p:attrNameLst>
                                      </p:cBhvr>
                                      <p:to>
                                        <p:strVal val="visible"/>
                                      </p:to>
                                    </p:set>
                                    <p:animEffect transition="in" filter="wipe(up)">
                                      <p:cBhvr>
                                        <p:cTn id="17" dur="500"/>
                                        <p:tgtEl>
                                          <p:spTgt spid="624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2467">
                                            <p:txEl>
                                              <p:pRg st="5" end="5"/>
                                            </p:txEl>
                                          </p:spTgt>
                                        </p:tgtEl>
                                        <p:attrNameLst>
                                          <p:attrName>style.visibility</p:attrName>
                                        </p:attrNameLst>
                                      </p:cBhvr>
                                      <p:to>
                                        <p:strVal val="visible"/>
                                      </p:to>
                                    </p:set>
                                    <p:animEffect transition="in" filter="wipe(up)">
                                      <p:cBhvr>
                                        <p:cTn id="22" dur="500"/>
                                        <p:tgtEl>
                                          <p:spTgt spid="6246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2467">
                                            <p:txEl>
                                              <p:pRg st="6" end="6"/>
                                            </p:txEl>
                                          </p:spTgt>
                                        </p:tgtEl>
                                        <p:attrNameLst>
                                          <p:attrName>style.visibility</p:attrName>
                                        </p:attrNameLst>
                                      </p:cBhvr>
                                      <p:to>
                                        <p:strVal val="visible"/>
                                      </p:to>
                                    </p:set>
                                    <p:animEffect transition="in" filter="barn(inVertical)">
                                      <p:cBhvr>
                                        <p:cTn id="27" dur="500"/>
                                        <p:tgtEl>
                                          <p:spTgt spid="6246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2467">
                                            <p:txEl>
                                              <p:pRg st="7" end="7"/>
                                            </p:txEl>
                                          </p:spTgt>
                                        </p:tgtEl>
                                        <p:attrNameLst>
                                          <p:attrName>style.visibility</p:attrName>
                                        </p:attrNameLst>
                                      </p:cBhvr>
                                      <p:to>
                                        <p:strVal val="visible"/>
                                      </p:to>
                                    </p:set>
                                    <p:animEffect transition="in" filter="barn(inVertical)">
                                      <p:cBhvr>
                                        <p:cTn id="32" dur="500"/>
                                        <p:tgtEl>
                                          <p:spTgt spid="6246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62467">
                                            <p:txEl>
                                              <p:pRg st="8" end="8"/>
                                            </p:txEl>
                                          </p:spTgt>
                                        </p:tgtEl>
                                        <p:attrNameLst>
                                          <p:attrName>style.visibility</p:attrName>
                                        </p:attrNameLst>
                                      </p:cBhvr>
                                      <p:to>
                                        <p:strVal val="visible"/>
                                      </p:to>
                                    </p:set>
                                    <p:animEffect transition="in" filter="barn(outVertical)">
                                      <p:cBhvr>
                                        <p:cTn id="37" dur="500"/>
                                        <p:tgtEl>
                                          <p:spTgt spid="6246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62467">
                                            <p:txEl>
                                              <p:pRg st="9" end="9"/>
                                            </p:txEl>
                                          </p:spTgt>
                                        </p:tgtEl>
                                        <p:attrNameLst>
                                          <p:attrName>style.visibility</p:attrName>
                                        </p:attrNameLst>
                                      </p:cBhvr>
                                      <p:to>
                                        <p:strVal val="visible"/>
                                      </p:to>
                                    </p:set>
                                    <p:animEffect transition="in" filter="barn(outVertical)">
                                      <p:cBhvr>
                                        <p:cTn id="42" dur="500"/>
                                        <p:tgtEl>
                                          <p:spTgt spid="62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3200" dirty="0" smtClean="0"/>
              <a:t>Table 11-7. General Risk Mitigation Strategies for Technical, Cost, and Schedule Risks</a:t>
            </a:r>
            <a:endParaRPr lang="en-US" sz="4800" dirty="0" smtClean="0"/>
          </a:p>
        </p:txBody>
      </p:sp>
      <p:sp>
        <p:nvSpPr>
          <p:cNvPr id="6349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382DC7E-47F0-4F29-BF92-387ECEECEA20}" type="slidenum">
              <a:rPr lang="en-US" smtClean="0"/>
              <a:pPr>
                <a:buFontTx/>
                <a:buNone/>
                <a:defRPr/>
              </a:pPr>
              <a:t>57</a:t>
            </a:fld>
            <a:endParaRPr lang="en-US" dirty="0"/>
          </a:p>
        </p:txBody>
      </p:sp>
      <p:pic>
        <p:nvPicPr>
          <p:cNvPr id="63491" name="Picture 3"/>
          <p:cNvPicPr>
            <a:picLocks noChangeAspect="1" noChangeArrowheads="1"/>
          </p:cNvPicPr>
          <p:nvPr/>
        </p:nvPicPr>
        <p:blipFill>
          <a:blip r:embed="rId2"/>
          <a:srcRect/>
          <a:stretch>
            <a:fillRect/>
          </a:stretch>
        </p:blipFill>
        <p:spPr bwMode="auto">
          <a:xfrm>
            <a:off x="152400" y="1425575"/>
            <a:ext cx="8763000" cy="4189413"/>
          </a:xfrm>
          <a:prstGeom prst="rect">
            <a:avLst/>
          </a:prstGeom>
          <a:noFill/>
          <a:ln w="9525">
            <a:noFill/>
            <a:miter lim="800000"/>
            <a:headEnd/>
            <a:tailEnd/>
          </a:ln>
        </p:spPr>
      </p:pic>
    </p:spTree>
    <p:extLst>
      <p:ext uri="{BB962C8B-B14F-4D97-AF65-F5344CB8AC3E}">
        <p14:creationId xmlns:p14="http://schemas.microsoft.com/office/powerpoint/2010/main" val="9339761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304800" y="1524000"/>
            <a:ext cx="8458200" cy="4724400"/>
          </a:xfrm>
        </p:spPr>
        <p:txBody>
          <a:bodyPr/>
          <a:lstStyle/>
          <a:p>
            <a:r>
              <a:rPr lang="en-US" sz="4000" dirty="0" smtClean="0">
                <a:solidFill>
                  <a:srgbClr val="FF0000"/>
                </a:solidFill>
              </a:rPr>
              <a:t>Risk exploitation</a:t>
            </a:r>
          </a:p>
          <a:p>
            <a:r>
              <a:rPr lang="en-US" sz="4000" dirty="0" smtClean="0">
                <a:solidFill>
                  <a:srgbClr val="FF0000"/>
                </a:solidFill>
              </a:rPr>
              <a:t>Risk sharing</a:t>
            </a:r>
          </a:p>
          <a:p>
            <a:r>
              <a:rPr lang="en-US" sz="4000" dirty="0" smtClean="0">
                <a:solidFill>
                  <a:srgbClr val="FF0000"/>
                </a:solidFill>
              </a:rPr>
              <a:t>Risk enhancement</a:t>
            </a:r>
          </a:p>
          <a:p>
            <a:r>
              <a:rPr lang="en-US" sz="4000" dirty="0" smtClean="0">
                <a:solidFill>
                  <a:srgbClr val="FF0000"/>
                </a:solidFill>
              </a:rPr>
              <a:t>Risk acceptance</a:t>
            </a:r>
          </a:p>
        </p:txBody>
      </p:sp>
      <p:sp>
        <p:nvSpPr>
          <p:cNvPr id="64514" name="Rectangle 2"/>
          <p:cNvSpPr>
            <a:spLocks noGrp="1" noChangeArrowheads="1"/>
          </p:cNvSpPr>
          <p:nvPr>
            <p:ph type="title"/>
          </p:nvPr>
        </p:nvSpPr>
        <p:spPr>
          <a:xfrm>
            <a:off x="381000" y="533400"/>
            <a:ext cx="8382000" cy="914400"/>
          </a:xfrm>
        </p:spPr>
        <p:txBody>
          <a:bodyPr>
            <a:normAutofit fontScale="90000"/>
          </a:bodyPr>
          <a:lstStyle/>
          <a:p>
            <a:r>
              <a:rPr lang="en-US" dirty="0" smtClean="0"/>
              <a:t>Response Strategies for Positive Risks</a:t>
            </a:r>
          </a:p>
        </p:txBody>
      </p:sp>
      <p:sp>
        <p:nvSpPr>
          <p:cNvPr id="645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FE7571D-7F21-4BEA-AB98-A86F11288594}" type="slidenum">
              <a:rPr lang="en-US" smtClean="0"/>
              <a:pPr>
                <a:defRPr/>
              </a:pPr>
              <a:t>58</a:t>
            </a:fld>
            <a:endParaRPr lang="en-US" dirty="0"/>
          </a:p>
        </p:txBody>
      </p:sp>
    </p:spTree>
    <p:extLst>
      <p:ext uri="{BB962C8B-B14F-4D97-AF65-F5344CB8AC3E}">
        <p14:creationId xmlns:p14="http://schemas.microsoft.com/office/powerpoint/2010/main" val="39921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down)">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up)">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left)">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wipe(right)">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r>
              <a:rPr lang="en-US" dirty="0" smtClean="0"/>
              <a:t>It’s also important to identify residual and secondary risks</a:t>
            </a:r>
          </a:p>
          <a:p>
            <a:r>
              <a:rPr lang="en-US" b="1" dirty="0" smtClean="0"/>
              <a:t>Residual risks</a:t>
            </a:r>
            <a:r>
              <a:rPr lang="en-US" dirty="0" smtClean="0"/>
              <a:t> are risks that remain after all of the response strategies have been implemented</a:t>
            </a:r>
          </a:p>
          <a:p>
            <a:r>
              <a:rPr lang="en-US" b="1" dirty="0" smtClean="0"/>
              <a:t>Secondary risks</a:t>
            </a:r>
            <a:r>
              <a:rPr lang="en-US" dirty="0" smtClean="0"/>
              <a:t> are a direct result of implementing a risk response</a:t>
            </a:r>
          </a:p>
        </p:txBody>
      </p:sp>
      <p:sp>
        <p:nvSpPr>
          <p:cNvPr id="65538" name="Rectangle 2"/>
          <p:cNvSpPr>
            <a:spLocks noGrp="1" noChangeArrowheads="1"/>
          </p:cNvSpPr>
          <p:nvPr>
            <p:ph type="title"/>
          </p:nvPr>
        </p:nvSpPr>
        <p:spPr>
          <a:xfrm>
            <a:off x="381000" y="274638"/>
            <a:ext cx="8305800" cy="868362"/>
          </a:xfrm>
        </p:spPr>
        <p:txBody>
          <a:bodyPr/>
          <a:lstStyle/>
          <a:p>
            <a:r>
              <a:rPr lang="en-US" dirty="0" smtClean="0"/>
              <a:t>Residual and Secondary Risks</a:t>
            </a:r>
          </a:p>
        </p:txBody>
      </p:sp>
      <p:sp>
        <p:nvSpPr>
          <p:cNvPr id="655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BE5EE92-422E-487F-9C87-A317F0017355}" type="slidenum">
              <a:rPr lang="en-US" smtClean="0"/>
              <a:pPr>
                <a:defRPr/>
              </a:pPr>
              <a:t>59</a:t>
            </a:fld>
            <a:endParaRPr lang="en-US" dirty="0"/>
          </a:p>
        </p:txBody>
      </p:sp>
    </p:spTree>
    <p:extLst>
      <p:ext uri="{BB962C8B-B14F-4D97-AF65-F5344CB8AC3E}">
        <p14:creationId xmlns:p14="http://schemas.microsoft.com/office/powerpoint/2010/main" val="134157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p:cNvSpPr>
            <a:spLocks noGrp="1" noChangeArrowheads="1"/>
          </p:cNvSpPr>
          <p:nvPr>
            <p:ph idx="1"/>
          </p:nvPr>
        </p:nvSpPr>
        <p:spPr>
          <a:xfrm>
            <a:off x="304800" y="1219200"/>
            <a:ext cx="8610600" cy="5029200"/>
          </a:xfrm>
        </p:spPr>
        <p:txBody>
          <a:bodyPr/>
          <a:lstStyle/>
          <a:p>
            <a:r>
              <a:rPr lang="en-US" dirty="0"/>
              <a:t>Explain quantitative risk analysis and how to apply decision trees, </a:t>
            </a:r>
            <a:r>
              <a:rPr lang="en-US" dirty="0" smtClean="0"/>
              <a:t>simulation, and </a:t>
            </a:r>
            <a:r>
              <a:rPr lang="en-US" dirty="0"/>
              <a:t>sensitivity analysis to quantify risks</a:t>
            </a:r>
          </a:p>
          <a:p>
            <a:r>
              <a:rPr lang="en-US" dirty="0" smtClean="0"/>
              <a:t>Provide </a:t>
            </a:r>
            <a:r>
              <a:rPr lang="en-US" dirty="0"/>
              <a:t>examples of using different risk response planning strategies </a:t>
            </a:r>
            <a:r>
              <a:rPr lang="en-US" dirty="0" smtClean="0"/>
              <a:t>to address </a:t>
            </a:r>
            <a:r>
              <a:rPr lang="en-US" dirty="0"/>
              <a:t>both negative and positive risks</a:t>
            </a:r>
          </a:p>
          <a:p>
            <a:r>
              <a:rPr lang="en-US" dirty="0" smtClean="0"/>
              <a:t>Discuss </a:t>
            </a:r>
            <a:r>
              <a:rPr lang="en-US" dirty="0"/>
              <a:t>how to control risks</a:t>
            </a:r>
          </a:p>
          <a:p>
            <a:r>
              <a:rPr lang="en-US" dirty="0" smtClean="0"/>
              <a:t>Describe </a:t>
            </a:r>
            <a:r>
              <a:rPr lang="en-US" dirty="0"/>
              <a:t>how software can assist in project risk management</a:t>
            </a:r>
            <a:endParaRPr lang="en-US" dirty="0" smtClean="0"/>
          </a:p>
        </p:txBody>
      </p:sp>
      <p:sp>
        <p:nvSpPr>
          <p:cNvPr id="14338" name="Rectangle 1026"/>
          <p:cNvSpPr>
            <a:spLocks noGrp="1" noChangeArrowheads="1"/>
          </p:cNvSpPr>
          <p:nvPr>
            <p:ph type="title"/>
          </p:nvPr>
        </p:nvSpPr>
        <p:spPr>
          <a:xfrm>
            <a:off x="381000" y="274638"/>
            <a:ext cx="8305800" cy="868362"/>
          </a:xfrm>
        </p:spPr>
        <p:txBody>
          <a:bodyPr/>
          <a:lstStyle/>
          <a:p>
            <a:r>
              <a:rPr lang="en-US" dirty="0" smtClean="0"/>
              <a:t>Learning Objectives (cont’d)</a:t>
            </a:r>
          </a:p>
        </p:txBody>
      </p:sp>
      <p:sp>
        <p:nvSpPr>
          <p:cNvPr id="143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DF29B3E-4A0B-4F0C-986E-BCE754B4B760}" type="slidenum">
              <a:rPr lang="en-US" smtClean="0"/>
              <a:pPr>
                <a:defRPr/>
              </a:pPr>
              <a:t>6</a:t>
            </a:fld>
            <a:endParaRPr lang="en-US" dirty="0"/>
          </a:p>
        </p:txBody>
      </p:sp>
    </p:spTree>
    <p:extLst>
      <p:ext uri="{BB962C8B-B14F-4D97-AF65-F5344CB8AC3E}">
        <p14:creationId xmlns:p14="http://schemas.microsoft.com/office/powerpoint/2010/main" val="3152379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52400" y="1143000"/>
            <a:ext cx="8991600" cy="5257800"/>
          </a:xfrm>
        </p:spPr>
        <p:txBody>
          <a:bodyPr/>
          <a:lstStyle/>
          <a:p>
            <a:r>
              <a:rPr lang="en-US" dirty="0" smtClean="0"/>
              <a:t>Involves executing the risk management process to respond to risk events and ensuring </a:t>
            </a:r>
            <a:r>
              <a:rPr lang="en-US" dirty="0"/>
              <a:t>that risk awareness is an ongoing activity performed by the </a:t>
            </a:r>
            <a:r>
              <a:rPr lang="en-US" dirty="0" smtClean="0"/>
              <a:t>entire project </a:t>
            </a:r>
            <a:r>
              <a:rPr lang="en-US" dirty="0"/>
              <a:t>team throughout the entire project</a:t>
            </a:r>
            <a:endParaRPr lang="en-US" dirty="0" smtClean="0"/>
          </a:p>
          <a:p>
            <a:r>
              <a:rPr lang="en-US" b="1" dirty="0" smtClean="0"/>
              <a:t>Workarounds </a:t>
            </a:r>
            <a:r>
              <a:rPr lang="en-US" dirty="0" smtClean="0"/>
              <a:t>are unplanned responses to risk events that must be done when there are no contingency plans</a:t>
            </a:r>
          </a:p>
          <a:p>
            <a:r>
              <a:rPr lang="en-US" dirty="0" smtClean="0"/>
              <a:t>Main outputs of risk control are:</a:t>
            </a:r>
          </a:p>
          <a:p>
            <a:pPr lvl="1"/>
            <a:r>
              <a:rPr lang="en-US" sz="2400" dirty="0" smtClean="0"/>
              <a:t>Work performance information</a:t>
            </a:r>
          </a:p>
          <a:p>
            <a:pPr lvl="1"/>
            <a:r>
              <a:rPr lang="en-US" sz="2400" dirty="0" smtClean="0"/>
              <a:t>change requests</a:t>
            </a:r>
          </a:p>
          <a:p>
            <a:pPr lvl="1"/>
            <a:r>
              <a:rPr lang="en-US" sz="2400" dirty="0" smtClean="0"/>
              <a:t>updates to the project management plan, other project documents, and organizational process assets</a:t>
            </a:r>
            <a:endParaRPr lang="en-US" sz="2800" dirty="0" smtClean="0"/>
          </a:p>
        </p:txBody>
      </p:sp>
      <p:sp>
        <p:nvSpPr>
          <p:cNvPr id="67586" name="Rectangle 2"/>
          <p:cNvSpPr>
            <a:spLocks noGrp="1" noChangeArrowheads="1"/>
          </p:cNvSpPr>
          <p:nvPr>
            <p:ph type="title"/>
          </p:nvPr>
        </p:nvSpPr>
        <p:spPr>
          <a:xfrm>
            <a:off x="381000" y="274638"/>
            <a:ext cx="8305800" cy="868362"/>
          </a:xfrm>
        </p:spPr>
        <p:txBody>
          <a:bodyPr>
            <a:normAutofit/>
          </a:bodyPr>
          <a:lstStyle/>
          <a:p>
            <a:r>
              <a:rPr lang="en-US" dirty="0" smtClean="0"/>
              <a:t>Control Risks – the Sixth……</a:t>
            </a:r>
            <a:endParaRPr lang="en-US" sz="5400" dirty="0" smtClean="0"/>
          </a:p>
        </p:txBody>
      </p:sp>
      <p:sp>
        <p:nvSpPr>
          <p:cNvPr id="675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81533BC-9945-4415-AE44-7B9AF21B05E1}" type="slidenum">
              <a:rPr lang="en-US" smtClean="0"/>
              <a:pPr>
                <a:defRPr/>
              </a:pPr>
              <a:t>60</a:t>
            </a:fld>
            <a:endParaRPr lang="en-US" dirty="0"/>
          </a:p>
        </p:txBody>
      </p:sp>
    </p:spTree>
    <p:extLst>
      <p:ext uri="{BB962C8B-B14F-4D97-AF65-F5344CB8AC3E}">
        <p14:creationId xmlns:p14="http://schemas.microsoft.com/office/powerpoint/2010/main" val="13122523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81000" y="1524000"/>
            <a:ext cx="8458200" cy="4724400"/>
          </a:xfrm>
        </p:spPr>
        <p:txBody>
          <a:bodyPr/>
          <a:lstStyle/>
          <a:p>
            <a:r>
              <a:rPr lang="en-US" dirty="0" smtClean="0"/>
              <a:t>Risk registers can be created in a simple Word or Excel file or as part of a database</a:t>
            </a:r>
          </a:p>
          <a:p>
            <a:r>
              <a:rPr lang="en-US" dirty="0" smtClean="0"/>
              <a:t>More sophisticated risk management software, such as Monte Carlo simulation tools, help in analyzing project risks</a:t>
            </a:r>
          </a:p>
          <a:p>
            <a:r>
              <a:rPr lang="en-US" dirty="0" smtClean="0"/>
              <a:t>You can purchase add-ons for Excel and Project 2010 to perform simulations</a:t>
            </a:r>
          </a:p>
        </p:txBody>
      </p:sp>
      <p:sp>
        <p:nvSpPr>
          <p:cNvPr id="68610" name="Rectangle 2"/>
          <p:cNvSpPr>
            <a:spLocks noGrp="1" noChangeArrowheads="1"/>
          </p:cNvSpPr>
          <p:nvPr>
            <p:ph type="title"/>
          </p:nvPr>
        </p:nvSpPr>
        <p:spPr/>
        <p:txBody>
          <a:bodyPr>
            <a:normAutofit fontScale="90000"/>
          </a:bodyPr>
          <a:lstStyle/>
          <a:p>
            <a:r>
              <a:rPr lang="en-US" dirty="0" smtClean="0"/>
              <a:t>Using Software to Assist in Project Risk Management</a:t>
            </a:r>
          </a:p>
        </p:txBody>
      </p:sp>
      <p:sp>
        <p:nvSpPr>
          <p:cNvPr id="686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590BD93-5AB7-4314-B9F0-93E32C9C9506}" type="slidenum">
              <a:rPr lang="en-US" smtClean="0"/>
              <a:pPr>
                <a:defRPr/>
              </a:pPr>
              <a:t>61</a:t>
            </a:fld>
            <a:endParaRPr lang="en-US" dirty="0"/>
          </a:p>
        </p:txBody>
      </p:sp>
    </p:spTree>
    <p:extLst>
      <p:ext uri="{BB962C8B-B14F-4D97-AF65-F5344CB8AC3E}">
        <p14:creationId xmlns:p14="http://schemas.microsoft.com/office/powerpoint/2010/main" val="2257514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04800" y="1447800"/>
            <a:ext cx="8458200" cy="4724400"/>
          </a:xfrm>
        </p:spPr>
        <p:txBody>
          <a:bodyPr/>
          <a:lstStyle/>
          <a:p>
            <a:r>
              <a:rPr lang="en-US" dirty="0" smtClean="0"/>
              <a:t>Unlike crisis management, good project risk management often goes unnoticed</a:t>
            </a:r>
          </a:p>
          <a:p>
            <a:r>
              <a:rPr lang="en-US" dirty="0" smtClean="0"/>
              <a:t>Well-run projects appear to be almost effortless, but a lot of work goes into running a project well</a:t>
            </a:r>
          </a:p>
          <a:p>
            <a:r>
              <a:rPr lang="en-US" dirty="0" smtClean="0"/>
              <a:t>Project managers should strive to make their jobs look easy to reflect the results of well-run projects</a:t>
            </a:r>
          </a:p>
        </p:txBody>
      </p:sp>
      <p:sp>
        <p:nvSpPr>
          <p:cNvPr id="69634" name="Rectangle 2"/>
          <p:cNvSpPr>
            <a:spLocks noGrp="1" noChangeArrowheads="1"/>
          </p:cNvSpPr>
          <p:nvPr>
            <p:ph type="title"/>
          </p:nvPr>
        </p:nvSpPr>
        <p:spPr/>
        <p:txBody>
          <a:bodyPr>
            <a:normAutofit fontScale="90000"/>
          </a:bodyPr>
          <a:lstStyle/>
          <a:p>
            <a:r>
              <a:rPr lang="en-US" dirty="0" smtClean="0"/>
              <a:t>Results of Good Project Risk Management</a:t>
            </a:r>
          </a:p>
        </p:txBody>
      </p:sp>
      <p:sp>
        <p:nvSpPr>
          <p:cNvPr id="696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022DA2C-E156-4E5C-B119-0689D3C0A598}" type="slidenum">
              <a:rPr lang="en-US" smtClean="0"/>
              <a:pPr>
                <a:defRPr/>
              </a:pPr>
              <a:t>62</a:t>
            </a:fld>
            <a:endParaRPr lang="en-US" dirty="0"/>
          </a:p>
        </p:txBody>
      </p:sp>
    </p:spTree>
    <p:extLst>
      <p:ext uri="{BB962C8B-B14F-4D97-AF65-F5344CB8AC3E}">
        <p14:creationId xmlns:p14="http://schemas.microsoft.com/office/powerpoint/2010/main" val="3800385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p:txBody>
          <a:bodyPr/>
          <a:lstStyle/>
          <a:p>
            <a:pPr>
              <a:lnSpc>
                <a:spcPct val="90000"/>
              </a:lnSpc>
            </a:pPr>
            <a:r>
              <a:rPr lang="en-US" dirty="0" smtClean="0"/>
              <a:t>Project risk management is the art and science of identifying, analyzing, and responding to risk throughout the life of a project and in the best interests of meeting project objectives</a:t>
            </a:r>
          </a:p>
          <a:p>
            <a:pPr>
              <a:lnSpc>
                <a:spcPct val="90000"/>
              </a:lnSpc>
            </a:pPr>
            <a:r>
              <a:rPr lang="en-US" dirty="0" smtClean="0"/>
              <a:t>Main processes include:</a:t>
            </a:r>
          </a:p>
          <a:p>
            <a:pPr lvl="1">
              <a:lnSpc>
                <a:spcPct val="90000"/>
              </a:lnSpc>
            </a:pPr>
            <a:r>
              <a:rPr lang="en-US" dirty="0" smtClean="0"/>
              <a:t>Plan risk management</a:t>
            </a:r>
          </a:p>
          <a:p>
            <a:pPr lvl="1">
              <a:lnSpc>
                <a:spcPct val="90000"/>
              </a:lnSpc>
            </a:pPr>
            <a:r>
              <a:rPr lang="en-US" dirty="0" smtClean="0"/>
              <a:t>Identify risks</a:t>
            </a:r>
          </a:p>
          <a:p>
            <a:pPr lvl="1">
              <a:lnSpc>
                <a:spcPct val="90000"/>
              </a:lnSpc>
            </a:pPr>
            <a:r>
              <a:rPr lang="en-US" dirty="0" smtClean="0"/>
              <a:t>Perform qualitative risk analysis</a:t>
            </a:r>
          </a:p>
          <a:p>
            <a:pPr lvl="1">
              <a:lnSpc>
                <a:spcPct val="90000"/>
              </a:lnSpc>
            </a:pPr>
            <a:r>
              <a:rPr lang="en-US" dirty="0" smtClean="0"/>
              <a:t>Perform quantitative risk analysis</a:t>
            </a:r>
          </a:p>
          <a:p>
            <a:pPr lvl="1">
              <a:lnSpc>
                <a:spcPct val="90000"/>
              </a:lnSpc>
            </a:pPr>
            <a:r>
              <a:rPr lang="en-US" dirty="0" smtClean="0"/>
              <a:t>Plan risk responses</a:t>
            </a:r>
          </a:p>
          <a:p>
            <a:pPr lvl="1">
              <a:lnSpc>
                <a:spcPct val="90000"/>
              </a:lnSpc>
            </a:pPr>
            <a:r>
              <a:rPr lang="en-US" dirty="0" smtClean="0"/>
              <a:t>Control risks</a:t>
            </a:r>
          </a:p>
          <a:p>
            <a:pPr lvl="1">
              <a:lnSpc>
                <a:spcPct val="80000"/>
              </a:lnSpc>
            </a:pPr>
            <a:endParaRPr lang="en-US" dirty="0" smtClean="0"/>
          </a:p>
        </p:txBody>
      </p:sp>
      <p:sp>
        <p:nvSpPr>
          <p:cNvPr id="70658" name="Rectangle 2"/>
          <p:cNvSpPr>
            <a:spLocks noGrp="1" noChangeArrowheads="1"/>
          </p:cNvSpPr>
          <p:nvPr>
            <p:ph type="title"/>
          </p:nvPr>
        </p:nvSpPr>
        <p:spPr>
          <a:xfrm>
            <a:off x="381000" y="274638"/>
            <a:ext cx="8305800" cy="944562"/>
          </a:xfrm>
        </p:spPr>
        <p:txBody>
          <a:bodyPr/>
          <a:lstStyle/>
          <a:p>
            <a:r>
              <a:rPr lang="en-US" dirty="0" smtClean="0"/>
              <a:t>Chapter Summary</a:t>
            </a:r>
          </a:p>
        </p:txBody>
      </p:sp>
      <p:sp>
        <p:nvSpPr>
          <p:cNvPr id="706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141E065-B20F-4D43-B684-C7ED378BA178}" type="slidenum">
              <a:rPr lang="en-US" smtClean="0"/>
              <a:pPr>
                <a:defRPr/>
              </a:pPr>
              <a:t>63</a:t>
            </a:fld>
            <a:endParaRPr lang="en-US" dirty="0"/>
          </a:p>
        </p:txBody>
      </p:sp>
    </p:spTree>
    <p:extLst>
      <p:ext uri="{BB962C8B-B14F-4D97-AF65-F5344CB8AC3E}">
        <p14:creationId xmlns:p14="http://schemas.microsoft.com/office/powerpoint/2010/main" val="38325116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12:</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Procurement Management</a:t>
            </a:r>
            <a:endParaRPr>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90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1143000"/>
            <a:ext cx="8534400" cy="5257800"/>
          </a:xfrm>
        </p:spPr>
        <p:txBody>
          <a:bodyPr/>
          <a:lstStyle/>
          <a:p>
            <a:r>
              <a:rPr lang="en-US" dirty="0" smtClean="0"/>
              <a:t>Understand </a:t>
            </a:r>
            <a:r>
              <a:rPr lang="en-US" dirty="0"/>
              <a:t>the importance of project procurement management and </a:t>
            </a:r>
            <a:r>
              <a:rPr lang="en-US" dirty="0" smtClean="0"/>
              <a:t>the increasing </a:t>
            </a:r>
            <a:r>
              <a:rPr lang="en-US" dirty="0"/>
              <a:t>use of outsourcing for information technology (IT) projects</a:t>
            </a:r>
          </a:p>
          <a:p>
            <a:r>
              <a:rPr lang="en-US" dirty="0" smtClean="0"/>
              <a:t>Describe </a:t>
            </a:r>
            <a:r>
              <a:rPr lang="en-US" dirty="0"/>
              <a:t>the work involved in planning procurements for projects, </a:t>
            </a:r>
            <a:r>
              <a:rPr lang="en-US" dirty="0" smtClean="0"/>
              <a:t>including determining </a:t>
            </a:r>
            <a:r>
              <a:rPr lang="en-US" dirty="0"/>
              <a:t>the proper type of contract to use and preparing a </a:t>
            </a:r>
            <a:r>
              <a:rPr lang="en-US" dirty="0" smtClean="0"/>
              <a:t>procurement management </a:t>
            </a:r>
            <a:r>
              <a:rPr lang="en-US" dirty="0"/>
              <a:t>plan, statement of work, source selection </a:t>
            </a:r>
            <a:r>
              <a:rPr lang="en-US" dirty="0" smtClean="0"/>
              <a:t>criteria, and </a:t>
            </a:r>
            <a:r>
              <a:rPr lang="en-US" dirty="0"/>
              <a:t>make-or-buy analysis</a:t>
            </a:r>
          </a:p>
          <a:p>
            <a:r>
              <a:rPr lang="en-US" dirty="0" smtClean="0"/>
              <a:t>Discuss </a:t>
            </a:r>
            <a:r>
              <a:rPr lang="en-US" dirty="0"/>
              <a:t>how to conduct procurements and strategies </a:t>
            </a:r>
            <a:r>
              <a:rPr lang="en-US" dirty="0" smtClean="0"/>
              <a:t>for </a:t>
            </a:r>
            <a:r>
              <a:rPr lang="en-US" dirty="0"/>
              <a:t>obtaining </a:t>
            </a:r>
            <a:r>
              <a:rPr lang="en-US" dirty="0" smtClean="0"/>
              <a:t>seller responses</a:t>
            </a:r>
            <a:r>
              <a:rPr lang="en-US" dirty="0"/>
              <a:t>, selecting sellers, and awarding contracts</a:t>
            </a:r>
          </a:p>
        </p:txBody>
      </p:sp>
      <p:sp>
        <p:nvSpPr>
          <p:cNvPr id="11266" name="Rectangle 2"/>
          <p:cNvSpPr>
            <a:spLocks noGrp="1" noChangeArrowheads="1"/>
          </p:cNvSpPr>
          <p:nvPr>
            <p:ph type="title"/>
          </p:nvPr>
        </p:nvSpPr>
        <p:spPr>
          <a:xfrm>
            <a:off x="381000" y="274638"/>
            <a:ext cx="8305800" cy="715962"/>
          </a:xfrm>
        </p:spPr>
        <p:txBody>
          <a:bodyPr>
            <a:normAutofit fontScale="90000"/>
          </a:bodyPr>
          <a:lstStyle/>
          <a:p>
            <a:r>
              <a:rPr lang="en-US" dirty="0" smtClean="0"/>
              <a:t>Learning Objectives</a:t>
            </a:r>
          </a:p>
        </p:txBody>
      </p:sp>
      <p:sp>
        <p:nvSpPr>
          <p:cNvPr id="112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8D96AA7-941A-420E-831A-26CA3BA2859A}" type="slidenum">
              <a:rPr lang="en-US" smtClean="0"/>
              <a:pPr>
                <a:defRPr/>
              </a:pPr>
              <a:t>65</a:t>
            </a:fld>
            <a:endParaRPr lang="en-US" dirty="0"/>
          </a:p>
        </p:txBody>
      </p:sp>
    </p:spTree>
    <p:extLst>
      <p:ext uri="{BB962C8B-B14F-4D97-AF65-F5344CB8AC3E}">
        <p14:creationId xmlns:p14="http://schemas.microsoft.com/office/powerpoint/2010/main" val="9667168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143000"/>
            <a:ext cx="8305800" cy="4572000"/>
          </a:xfrm>
        </p:spPr>
        <p:txBody>
          <a:bodyPr/>
          <a:lstStyle/>
          <a:p>
            <a:r>
              <a:rPr lang="en-US" dirty="0"/>
              <a:t>Understand the process of controlling procurements by managing </a:t>
            </a:r>
            <a:r>
              <a:rPr lang="en-US" dirty="0" smtClean="0"/>
              <a:t>procurement relationships </a:t>
            </a:r>
            <a:r>
              <a:rPr lang="en-US" dirty="0"/>
              <a:t>and monitoring contract performance</a:t>
            </a:r>
          </a:p>
          <a:p>
            <a:r>
              <a:rPr lang="en-US" dirty="0" smtClean="0"/>
              <a:t>Describe </a:t>
            </a:r>
            <a:r>
              <a:rPr lang="en-US" dirty="0"/>
              <a:t>the process of closing procurements</a:t>
            </a:r>
          </a:p>
          <a:p>
            <a:r>
              <a:rPr lang="en-US" dirty="0" smtClean="0"/>
              <a:t>Discuss </a:t>
            </a:r>
            <a:r>
              <a:rPr lang="en-US" dirty="0"/>
              <a:t>types of software that are available to assist in project </a:t>
            </a:r>
            <a:r>
              <a:rPr lang="en-US" dirty="0" smtClean="0"/>
              <a:t>procurement management</a:t>
            </a:r>
          </a:p>
        </p:txBody>
      </p:sp>
      <p:sp>
        <p:nvSpPr>
          <p:cNvPr id="12290" name="Rectangle 2"/>
          <p:cNvSpPr>
            <a:spLocks noGrp="1" noChangeArrowheads="1"/>
          </p:cNvSpPr>
          <p:nvPr>
            <p:ph type="title"/>
          </p:nvPr>
        </p:nvSpPr>
        <p:spPr>
          <a:xfrm>
            <a:off x="381000" y="274638"/>
            <a:ext cx="8305800" cy="792162"/>
          </a:xfrm>
        </p:spPr>
        <p:txBody>
          <a:bodyPr/>
          <a:lstStyle/>
          <a:p>
            <a:r>
              <a:rPr lang="en-US" dirty="0" smtClean="0"/>
              <a:t>Learning Objectives (cont’d)</a:t>
            </a:r>
          </a:p>
        </p:txBody>
      </p:sp>
      <p:sp>
        <p:nvSpPr>
          <p:cNvPr id="122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943473F-DECC-4157-B7ED-CB6DBCE14150}" type="slidenum">
              <a:rPr lang="en-US" smtClean="0"/>
              <a:pPr>
                <a:defRPr/>
              </a:pPr>
              <a:t>66</a:t>
            </a:fld>
            <a:endParaRPr lang="en-US" dirty="0"/>
          </a:p>
        </p:txBody>
      </p:sp>
    </p:spTree>
    <p:extLst>
      <p:ext uri="{BB962C8B-B14F-4D97-AF65-F5344CB8AC3E}">
        <p14:creationId xmlns:p14="http://schemas.microsoft.com/office/powerpoint/2010/main" val="23694978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81000" y="1905000"/>
            <a:ext cx="8458200" cy="4267200"/>
          </a:xfrm>
        </p:spPr>
        <p:txBody>
          <a:bodyPr/>
          <a:lstStyle/>
          <a:p>
            <a:r>
              <a:rPr lang="en-US" b="1" dirty="0"/>
              <a:t>Procurement</a:t>
            </a:r>
            <a:r>
              <a:rPr lang="en-US" dirty="0"/>
              <a:t> means acquiring goods and/or services from an outside source</a:t>
            </a:r>
          </a:p>
          <a:p>
            <a:r>
              <a:rPr lang="en-US" dirty="0"/>
              <a:t>Other terms include purchasing and outsourcing</a:t>
            </a:r>
          </a:p>
          <a:p>
            <a:r>
              <a:rPr lang="en-US" dirty="0"/>
              <a:t>Experts predict that global spending on computer software and services will continue to grow</a:t>
            </a:r>
          </a:p>
          <a:p>
            <a:r>
              <a:rPr lang="en-US" dirty="0"/>
              <a:t>People continue to debate whether offshore     outsourcing helps their own country or not</a:t>
            </a:r>
          </a:p>
          <a:p>
            <a:endParaRPr lang="en-US" dirty="0"/>
          </a:p>
        </p:txBody>
      </p:sp>
      <p:sp>
        <p:nvSpPr>
          <p:cNvPr id="13314" name="Rectangle 2"/>
          <p:cNvSpPr>
            <a:spLocks noGrp="1" noChangeArrowheads="1"/>
          </p:cNvSpPr>
          <p:nvPr>
            <p:ph type="title"/>
          </p:nvPr>
        </p:nvSpPr>
        <p:spPr/>
        <p:txBody>
          <a:bodyPr>
            <a:normAutofit fontScale="90000"/>
          </a:bodyPr>
          <a:lstStyle/>
          <a:p>
            <a:r>
              <a:rPr lang="en-US" dirty="0" smtClean="0"/>
              <a:t>Importance of Project Procurement Management</a:t>
            </a:r>
          </a:p>
        </p:txBody>
      </p:sp>
      <p:sp>
        <p:nvSpPr>
          <p:cNvPr id="133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6EF83E1-3DA8-4C4C-8C87-390A2F6F4101}" type="slidenum">
              <a:rPr lang="en-US" smtClean="0"/>
              <a:pPr>
                <a:defRPr/>
              </a:pPr>
              <a:t>67</a:t>
            </a:fld>
            <a:endParaRPr lang="en-US" dirty="0"/>
          </a:p>
        </p:txBody>
      </p:sp>
    </p:spTree>
    <p:extLst>
      <p:ext uri="{BB962C8B-B14F-4D97-AF65-F5344CB8AC3E}">
        <p14:creationId xmlns:p14="http://schemas.microsoft.com/office/powerpoint/2010/main" val="38477017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52400" y="1524000"/>
            <a:ext cx="8686800" cy="4876800"/>
          </a:xfrm>
        </p:spPr>
        <p:txBody>
          <a:bodyPr/>
          <a:lstStyle/>
          <a:p>
            <a:r>
              <a:rPr lang="en-US" dirty="0"/>
              <a:t>Some companies, such as Wal-Mart, prefer to do no outsourcing at all, while others do a lot of </a:t>
            </a:r>
            <a:r>
              <a:rPr lang="en-US" dirty="0" smtClean="0"/>
              <a:t>outsourcing. GM recently announced plans to switch from outsourcing 90% of IT service to only 10%</a:t>
            </a:r>
            <a:endParaRPr lang="en-US" dirty="0"/>
          </a:p>
          <a:p>
            <a:r>
              <a:rPr lang="en-US" dirty="0"/>
              <a:t>Most organizations do some form of outsourcing to meet their IT needs and spend most money within their own country</a:t>
            </a:r>
          </a:p>
          <a:p>
            <a:r>
              <a:rPr lang="en-US" dirty="0"/>
              <a:t>The U.S. temporary workforce continues to grow as people work for temporary job agencies so they can more easily move from company to company</a:t>
            </a:r>
          </a:p>
        </p:txBody>
      </p:sp>
      <p:sp>
        <p:nvSpPr>
          <p:cNvPr id="14338" name="Rectangle 2"/>
          <p:cNvSpPr>
            <a:spLocks noGrp="1" noChangeArrowheads="1"/>
          </p:cNvSpPr>
          <p:nvPr>
            <p:ph type="title"/>
          </p:nvPr>
        </p:nvSpPr>
        <p:spPr/>
        <p:txBody>
          <a:bodyPr/>
          <a:lstStyle/>
          <a:p>
            <a:r>
              <a:rPr lang="en-US" dirty="0" smtClean="0"/>
              <a:t>Debates on Outsourcing</a:t>
            </a:r>
          </a:p>
        </p:txBody>
      </p:sp>
      <p:sp>
        <p:nvSpPr>
          <p:cNvPr id="143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DE1DE93-2249-4044-8F9E-24E47D957E8C}" type="slidenum">
              <a:rPr lang="en-US" smtClean="0"/>
              <a:pPr>
                <a:defRPr/>
              </a:pPr>
              <a:t>68</a:t>
            </a:fld>
            <a:endParaRPr lang="en-US" dirty="0"/>
          </a:p>
        </p:txBody>
      </p:sp>
    </p:spTree>
    <p:extLst>
      <p:ext uri="{BB962C8B-B14F-4D97-AF65-F5344CB8AC3E}">
        <p14:creationId xmlns:p14="http://schemas.microsoft.com/office/powerpoint/2010/main" val="32708682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a:t>
            </a:r>
            <a:r>
              <a:rPr lang="en-US" dirty="0"/>
              <a:t>. companies are transferring more work abroad, especially in the areas </a:t>
            </a:r>
            <a:r>
              <a:rPr lang="en-US" dirty="0" smtClean="0"/>
              <a:t>of IT </a:t>
            </a:r>
            <a:r>
              <a:rPr lang="en-US" dirty="0"/>
              <a:t>infrastructure, application development and maintenance, and </a:t>
            </a:r>
            <a:r>
              <a:rPr lang="en-US" dirty="0" smtClean="0"/>
              <a:t>innovation processes</a:t>
            </a:r>
            <a:endParaRPr lang="en-US" dirty="0"/>
          </a:p>
          <a:p>
            <a:r>
              <a:rPr lang="en-US" dirty="0" smtClean="0"/>
              <a:t>India</a:t>
            </a:r>
            <a:r>
              <a:rPr lang="en-US" dirty="0"/>
              <a:t>, China, and the Philippines are the preferred locations for </a:t>
            </a:r>
            <a:r>
              <a:rPr lang="en-US" dirty="0" smtClean="0"/>
              <a:t>outsourcing, and </a:t>
            </a:r>
            <a:r>
              <a:rPr lang="en-US" dirty="0"/>
              <a:t>Latin America is growing in </a:t>
            </a:r>
            <a:r>
              <a:rPr lang="en-US" dirty="0" smtClean="0"/>
              <a:t>popularity</a:t>
            </a:r>
            <a:endParaRPr lang="en-US" dirty="0"/>
          </a:p>
          <a:p>
            <a:r>
              <a:rPr lang="en-US" dirty="0" smtClean="0"/>
              <a:t>A </a:t>
            </a:r>
            <a:r>
              <a:rPr lang="en-US" dirty="0"/>
              <a:t>shortage of qualified personnel, not cost savings, is the top reason for </a:t>
            </a:r>
            <a:r>
              <a:rPr lang="en-US" dirty="0" smtClean="0"/>
              <a:t>global outsourcing </a:t>
            </a:r>
            <a:r>
              <a:rPr lang="en-US" dirty="0"/>
              <a:t>of IT </a:t>
            </a:r>
            <a:r>
              <a:rPr lang="en-US" dirty="0" smtClean="0"/>
              <a:t>services</a:t>
            </a:r>
          </a:p>
          <a:p>
            <a:endParaRPr lang="en-US" dirty="0"/>
          </a:p>
        </p:txBody>
      </p:sp>
      <p:sp>
        <p:nvSpPr>
          <p:cNvPr id="3" name="Title 2"/>
          <p:cNvSpPr>
            <a:spLocks noGrp="1"/>
          </p:cNvSpPr>
          <p:nvPr>
            <p:ph type="title"/>
          </p:nvPr>
        </p:nvSpPr>
        <p:spPr/>
        <p:txBody>
          <a:bodyPr>
            <a:normAutofit fontScale="90000"/>
          </a:bodyPr>
          <a:lstStyle/>
          <a:p>
            <a:r>
              <a:rPr lang="en-US" dirty="0" smtClean="0"/>
              <a:t>IT Outsourcing Market Continues to Grow</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69</a:t>
            </a:fld>
            <a:endParaRPr lang="en-US" dirty="0"/>
          </a:p>
        </p:txBody>
      </p:sp>
    </p:spTree>
    <p:extLst>
      <p:ext uri="{BB962C8B-B14F-4D97-AF65-F5344CB8AC3E}">
        <p14:creationId xmlns:p14="http://schemas.microsoft.com/office/powerpoint/2010/main" val="2218845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828800"/>
            <a:ext cx="8458200" cy="4800600"/>
          </a:xfrm>
        </p:spPr>
        <p:txBody>
          <a:bodyPr/>
          <a:lstStyle/>
          <a:p>
            <a:pPr>
              <a:spcBef>
                <a:spcPct val="100000"/>
              </a:spcBef>
            </a:pPr>
            <a:r>
              <a:rPr lang="en-US" dirty="0" smtClean="0"/>
              <a:t>Project risk management is the art and science of identifying, analyzing, and responding to risk throughout the life of a project and in the best interests of meeting project objectives</a:t>
            </a:r>
          </a:p>
          <a:p>
            <a:pPr>
              <a:spcBef>
                <a:spcPct val="100000"/>
              </a:spcBef>
            </a:pPr>
            <a:r>
              <a:rPr lang="en-US" dirty="0" smtClean="0"/>
              <a:t>Risk management is often overlooked in projects, but it can help improve project success by helping select good projects, determining project scope, and developing realistic estimates</a:t>
            </a:r>
          </a:p>
        </p:txBody>
      </p:sp>
      <p:sp>
        <p:nvSpPr>
          <p:cNvPr id="15362" name="Rectangle 2"/>
          <p:cNvSpPr>
            <a:spLocks noGrp="1" noChangeArrowheads="1"/>
          </p:cNvSpPr>
          <p:nvPr>
            <p:ph type="title"/>
          </p:nvPr>
        </p:nvSpPr>
        <p:spPr>
          <a:xfrm>
            <a:off x="381000" y="457200"/>
            <a:ext cx="8382000" cy="914400"/>
          </a:xfrm>
        </p:spPr>
        <p:txBody>
          <a:bodyPr>
            <a:normAutofit fontScale="90000"/>
          </a:bodyPr>
          <a:lstStyle/>
          <a:p>
            <a:r>
              <a:rPr lang="en-US" dirty="0" smtClean="0"/>
              <a:t>The Importance of Project Risk Management</a:t>
            </a:r>
          </a:p>
        </p:txBody>
      </p:sp>
      <p:sp>
        <p:nvSpPr>
          <p:cNvPr id="153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7D6F11-3470-4152-8EB3-431930F8FE40}" type="slidenum">
              <a:rPr lang="en-US" smtClean="0"/>
              <a:pPr>
                <a:defRPr/>
              </a:pPr>
              <a:t>7</a:t>
            </a:fld>
            <a:endParaRPr lang="en-US" dirty="0"/>
          </a:p>
        </p:txBody>
      </p:sp>
    </p:spTree>
    <p:extLst>
      <p:ext uri="{BB962C8B-B14F-4D97-AF65-F5344CB8AC3E}">
        <p14:creationId xmlns:p14="http://schemas.microsoft.com/office/powerpoint/2010/main" val="32276187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dirty="0" smtClean="0"/>
              <a:t>To access skills and technologies</a:t>
            </a:r>
          </a:p>
          <a:p>
            <a:r>
              <a:rPr lang="en-US" dirty="0" smtClean="0"/>
              <a:t>To </a:t>
            </a:r>
            <a:r>
              <a:rPr lang="en-US" dirty="0"/>
              <a:t>reduce both fixed and recurrent costs</a:t>
            </a:r>
          </a:p>
          <a:p>
            <a:r>
              <a:rPr lang="en-US" dirty="0"/>
              <a:t>To allow the client organization to focus on its core business</a:t>
            </a:r>
          </a:p>
          <a:p>
            <a:r>
              <a:rPr lang="en-US" dirty="0" smtClean="0"/>
              <a:t>To </a:t>
            </a:r>
            <a:r>
              <a:rPr lang="en-US" dirty="0"/>
              <a:t>provide flexibility</a:t>
            </a:r>
          </a:p>
          <a:p>
            <a:r>
              <a:rPr lang="en-US" dirty="0"/>
              <a:t>To increase accountability</a:t>
            </a:r>
          </a:p>
        </p:txBody>
      </p:sp>
      <p:sp>
        <p:nvSpPr>
          <p:cNvPr id="15362" name="Rectangle 2"/>
          <p:cNvSpPr>
            <a:spLocks noGrp="1" noChangeArrowheads="1"/>
          </p:cNvSpPr>
          <p:nvPr>
            <p:ph type="title"/>
          </p:nvPr>
        </p:nvSpPr>
        <p:spPr/>
        <p:txBody>
          <a:bodyPr/>
          <a:lstStyle/>
          <a:p>
            <a:r>
              <a:rPr lang="en-US" dirty="0" smtClean="0"/>
              <a:t>Why Outsource?</a:t>
            </a:r>
          </a:p>
        </p:txBody>
      </p:sp>
      <p:sp>
        <p:nvSpPr>
          <p:cNvPr id="153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51993AE-4B68-4ADB-B4C0-F24294CBD53D}" type="slidenum">
              <a:rPr lang="en-US" smtClean="0"/>
              <a:pPr>
                <a:defRPr/>
              </a:pPr>
              <a:t>70</a:t>
            </a:fld>
            <a:endParaRPr lang="en-US" dirty="0"/>
          </a:p>
        </p:txBody>
      </p:sp>
    </p:spTree>
    <p:extLst>
      <p:ext uri="{BB962C8B-B14F-4D97-AF65-F5344CB8AC3E}">
        <p14:creationId xmlns:p14="http://schemas.microsoft.com/office/powerpoint/2010/main" val="42002910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Buyer is the firm doing the procuring</a:t>
            </a:r>
          </a:p>
          <a:p>
            <a:pPr lvl="1"/>
            <a:r>
              <a:rPr lang="en-US" dirty="0" smtClean="0"/>
              <a:t>The company that has decided to outsource some of its work</a:t>
            </a:r>
          </a:p>
          <a:p>
            <a:r>
              <a:rPr lang="en-US" dirty="0" smtClean="0"/>
              <a:t>Seller is..</a:t>
            </a:r>
          </a:p>
          <a:p>
            <a:pPr lvl="1"/>
            <a:r>
              <a:rPr lang="en-US" dirty="0" smtClean="0"/>
              <a:t>Supplier</a:t>
            </a:r>
          </a:p>
          <a:p>
            <a:pPr lvl="1"/>
            <a:r>
              <a:rPr lang="en-US" dirty="0" smtClean="0"/>
              <a:t>Contractor</a:t>
            </a:r>
          </a:p>
          <a:p>
            <a:pPr lvl="1"/>
            <a:r>
              <a:rPr lang="en-US" dirty="0" smtClean="0"/>
              <a:t>The firm to whom work has been outsourced</a:t>
            </a:r>
          </a:p>
          <a:p>
            <a:pPr lvl="1"/>
            <a:endParaRPr lang="en-US" dirty="0"/>
          </a:p>
        </p:txBody>
      </p:sp>
      <p:sp>
        <p:nvSpPr>
          <p:cNvPr id="3" name="Title 2"/>
          <p:cNvSpPr>
            <a:spLocks noGrp="1"/>
          </p:cNvSpPr>
          <p:nvPr>
            <p:ph type="title"/>
          </p:nvPr>
        </p:nvSpPr>
        <p:spPr/>
        <p:txBody>
          <a:bodyPr/>
          <a:lstStyle/>
          <a:p>
            <a:r>
              <a:rPr lang="en-US" dirty="0" smtClean="0"/>
              <a:t>Buyer vs. Seller</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71</a:t>
            </a:fld>
            <a:endParaRPr lang="en-US" dirty="0"/>
          </a:p>
        </p:txBody>
      </p:sp>
    </p:spTree>
    <p:extLst>
      <p:ext uri="{BB962C8B-B14F-4D97-AF65-F5344CB8AC3E}">
        <p14:creationId xmlns:p14="http://schemas.microsoft.com/office/powerpoint/2010/main" val="8482292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Offshoring may not be outsourcing—if the job stays within the company</a:t>
            </a:r>
          </a:p>
          <a:p>
            <a:pPr lvl="1"/>
            <a:r>
              <a:rPr lang="en-US" dirty="0" smtClean="0"/>
              <a:t>Example: BP taking jobs from Tulsa to Argentina, but still jobs within BP</a:t>
            </a:r>
          </a:p>
          <a:p>
            <a:r>
              <a:rPr lang="en-US" dirty="0" smtClean="0">
                <a:solidFill>
                  <a:srgbClr val="FF0000"/>
                </a:solidFill>
              </a:rPr>
              <a:t>Outsourcing may not be offshoring</a:t>
            </a:r>
          </a:p>
          <a:p>
            <a:pPr lvl="1"/>
            <a:r>
              <a:rPr lang="en-US" dirty="0" smtClean="0"/>
              <a:t>Example:  Onshore Technology Services recruits workers from low income rural America and trains them to do high-value IT specialties</a:t>
            </a:r>
          </a:p>
          <a:p>
            <a:pPr lvl="2"/>
            <a:r>
              <a:rPr lang="en-US" dirty="0" smtClean="0"/>
              <a:t>The US has some 90 million people who are out of work</a:t>
            </a:r>
          </a:p>
          <a:p>
            <a:pPr lvl="3"/>
            <a:r>
              <a:rPr lang="en-US" dirty="0" smtClean="0"/>
              <a:t>This is depression era percentages</a:t>
            </a:r>
          </a:p>
          <a:p>
            <a:pPr lvl="2"/>
            <a:r>
              <a:rPr lang="en-US" dirty="0" smtClean="0"/>
              <a:t>When a high-value technology job goes off-shore, our country loses</a:t>
            </a:r>
            <a:endParaRPr lang="en-US" dirty="0"/>
          </a:p>
        </p:txBody>
      </p:sp>
      <p:sp>
        <p:nvSpPr>
          <p:cNvPr id="3" name="Title 2"/>
          <p:cNvSpPr>
            <a:spLocks noGrp="1"/>
          </p:cNvSpPr>
          <p:nvPr>
            <p:ph type="title"/>
          </p:nvPr>
        </p:nvSpPr>
        <p:spPr/>
        <p:txBody>
          <a:bodyPr/>
          <a:lstStyle/>
          <a:p>
            <a:r>
              <a:rPr lang="en-US" dirty="0" smtClean="0"/>
              <a:t>Outsourcing vs. Offshoring</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72</a:t>
            </a:fld>
            <a:endParaRPr lang="en-US" dirty="0"/>
          </a:p>
        </p:txBody>
      </p:sp>
    </p:spTree>
    <p:extLst>
      <p:ext uri="{BB962C8B-B14F-4D97-AF65-F5344CB8AC3E}">
        <p14:creationId xmlns:p14="http://schemas.microsoft.com/office/powerpoint/2010/main" val="18611967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990600"/>
            <a:ext cx="8458200" cy="5181600"/>
          </a:xfrm>
        </p:spPr>
        <p:txBody>
          <a:bodyPr/>
          <a:lstStyle/>
          <a:p>
            <a:pPr>
              <a:spcBef>
                <a:spcPct val="50000"/>
              </a:spcBef>
            </a:pPr>
            <a:r>
              <a:rPr lang="en-US" dirty="0" smtClean="0"/>
              <a:t>A</a:t>
            </a:r>
            <a:r>
              <a:rPr lang="en-US" b="1" dirty="0" smtClean="0"/>
              <a:t> contract </a:t>
            </a:r>
            <a:r>
              <a:rPr lang="en-US" dirty="0" smtClean="0"/>
              <a:t>is</a:t>
            </a:r>
            <a:r>
              <a:rPr lang="en-US" b="1" dirty="0" smtClean="0"/>
              <a:t> </a:t>
            </a:r>
            <a:r>
              <a:rPr lang="en-US" dirty="0" smtClean="0"/>
              <a:t>a mutually binding agreement that obligates the seller to provide the specified products or services and obligates the buyer to pay for them</a:t>
            </a:r>
          </a:p>
          <a:p>
            <a:pPr>
              <a:spcBef>
                <a:spcPct val="50000"/>
              </a:spcBef>
            </a:pPr>
            <a:r>
              <a:rPr lang="en-US" dirty="0" smtClean="0"/>
              <a:t>Contracts can clarify responsibilities and sharpen focus on key deliverables of a project</a:t>
            </a:r>
          </a:p>
          <a:p>
            <a:pPr>
              <a:spcBef>
                <a:spcPct val="50000"/>
              </a:spcBef>
            </a:pPr>
            <a:r>
              <a:rPr lang="en-US" dirty="0" smtClean="0"/>
              <a:t>Because contracts are legally binding, there is more accountability for delivering the work as stated in the contract</a:t>
            </a:r>
          </a:p>
          <a:p>
            <a:pPr>
              <a:spcBef>
                <a:spcPct val="50000"/>
              </a:spcBef>
            </a:pPr>
            <a:r>
              <a:rPr lang="en-US" dirty="0" smtClean="0"/>
              <a:t>A recent trend in outsourcing is the increasing size of contracts</a:t>
            </a:r>
          </a:p>
        </p:txBody>
      </p:sp>
      <p:sp>
        <p:nvSpPr>
          <p:cNvPr id="16386" name="Rectangle 2"/>
          <p:cNvSpPr>
            <a:spLocks noGrp="1" noChangeArrowheads="1"/>
          </p:cNvSpPr>
          <p:nvPr>
            <p:ph type="title"/>
          </p:nvPr>
        </p:nvSpPr>
        <p:spPr>
          <a:xfrm>
            <a:off x="381000" y="274638"/>
            <a:ext cx="8305800" cy="715962"/>
          </a:xfrm>
        </p:spPr>
        <p:txBody>
          <a:bodyPr>
            <a:normAutofit fontScale="90000"/>
          </a:bodyPr>
          <a:lstStyle/>
          <a:p>
            <a:r>
              <a:rPr lang="en-US" dirty="0" smtClean="0"/>
              <a:t>Contracts</a:t>
            </a:r>
          </a:p>
        </p:txBody>
      </p:sp>
      <p:sp>
        <p:nvSpPr>
          <p:cNvPr id="163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327C5BB0-5984-464F-87DA-578A2CB0E9EC}" type="slidenum">
              <a:rPr lang="en-US" smtClean="0"/>
              <a:pPr>
                <a:defRPr/>
              </a:pPr>
              <a:t>73</a:t>
            </a:fld>
            <a:endParaRPr lang="en-US" dirty="0"/>
          </a:p>
        </p:txBody>
      </p:sp>
    </p:spTree>
    <p:extLst>
      <p:ext uri="{BB962C8B-B14F-4D97-AF65-F5344CB8AC3E}">
        <p14:creationId xmlns:p14="http://schemas.microsoft.com/office/powerpoint/2010/main" val="36446724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4525962"/>
          </a:xfrm>
        </p:spPr>
        <p:txBody>
          <a:bodyPr/>
          <a:lstStyle/>
          <a:p>
            <a:r>
              <a:rPr lang="en-US" dirty="0"/>
              <a:t>In 2011, New York City’s mayor, Michael Bloomberg, acknowledged that City Hall </a:t>
            </a:r>
            <a:r>
              <a:rPr lang="en-US" dirty="0" smtClean="0"/>
              <a:t>had mismanaged </a:t>
            </a:r>
            <a:r>
              <a:rPr lang="en-US" dirty="0"/>
              <a:t>its major IT projects and vowed to improve their </a:t>
            </a:r>
            <a:r>
              <a:rPr lang="en-US" dirty="0" smtClean="0"/>
              <a:t>oversight</a:t>
            </a:r>
          </a:p>
          <a:p>
            <a:r>
              <a:rPr lang="en-US" dirty="0" smtClean="0"/>
              <a:t>For </a:t>
            </a:r>
            <a:r>
              <a:rPr lang="en-US" dirty="0"/>
              <a:t>example, prosecutors </a:t>
            </a:r>
            <a:r>
              <a:rPr lang="en-US" dirty="0" smtClean="0"/>
              <a:t>said the </a:t>
            </a:r>
            <a:r>
              <a:rPr lang="en-US" dirty="0"/>
              <a:t>$700 million price tag for the </a:t>
            </a:r>
            <a:r>
              <a:rPr lang="en-US" dirty="0" err="1"/>
              <a:t>CityTime</a:t>
            </a:r>
            <a:r>
              <a:rPr lang="en-US" dirty="0"/>
              <a:t> payroll system was inflated by fraud, and </a:t>
            </a:r>
            <a:r>
              <a:rPr lang="en-US" dirty="0" smtClean="0"/>
              <a:t>the mayor </a:t>
            </a:r>
            <a:r>
              <a:rPr lang="en-US" dirty="0"/>
              <a:t>demanded $600 million back from the main </a:t>
            </a:r>
            <a:r>
              <a:rPr lang="en-US" dirty="0" smtClean="0"/>
              <a:t>contractor</a:t>
            </a:r>
          </a:p>
          <a:p>
            <a:r>
              <a:rPr lang="en-US" dirty="0" smtClean="0"/>
              <a:t>The </a:t>
            </a:r>
            <a:r>
              <a:rPr lang="en-US" dirty="0"/>
              <a:t>automated </a:t>
            </a:r>
            <a:r>
              <a:rPr lang="en-US" dirty="0" smtClean="0"/>
              <a:t>personnel system</a:t>
            </a:r>
            <a:r>
              <a:rPr lang="en-US" dirty="0"/>
              <a:t>, </a:t>
            </a:r>
            <a:r>
              <a:rPr lang="en-US" dirty="0" err="1"/>
              <a:t>Nycaps</a:t>
            </a:r>
            <a:r>
              <a:rPr lang="en-US" dirty="0"/>
              <a:t>, suffered significant delays and cost overruns due to leadership </a:t>
            </a:r>
            <a:r>
              <a:rPr lang="en-US" dirty="0" smtClean="0"/>
              <a:t>issues, increasing </a:t>
            </a:r>
            <a:r>
              <a:rPr lang="en-US" dirty="0"/>
              <a:t>from an original estimate of $66 million to over $363 </a:t>
            </a:r>
            <a:r>
              <a:rPr lang="en-US" dirty="0" smtClean="0"/>
              <a:t>million</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What Went Wrong?</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74</a:t>
            </a:fld>
            <a:endParaRPr lang="en-US" dirty="0"/>
          </a:p>
        </p:txBody>
      </p:sp>
    </p:spTree>
    <p:extLst>
      <p:ext uri="{BB962C8B-B14F-4D97-AF65-F5344CB8AC3E}">
        <p14:creationId xmlns:p14="http://schemas.microsoft.com/office/powerpoint/2010/main" val="15109134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04800" y="1600200"/>
            <a:ext cx="8458200" cy="4572000"/>
          </a:xfrm>
        </p:spPr>
        <p:txBody>
          <a:bodyPr/>
          <a:lstStyle/>
          <a:p>
            <a:pPr marL="457200" indent="-457200">
              <a:lnSpc>
                <a:spcPct val="90000"/>
              </a:lnSpc>
            </a:pPr>
            <a:r>
              <a:rPr lang="en-US" b="1" dirty="0" smtClean="0"/>
              <a:t>Project procurement management</a:t>
            </a:r>
            <a:r>
              <a:rPr lang="en-US" dirty="0" smtClean="0"/>
              <a:t>: Acquiring goods and services for a project from outside the performing organization</a:t>
            </a:r>
          </a:p>
          <a:p>
            <a:pPr marL="457200" indent="-457200">
              <a:lnSpc>
                <a:spcPct val="90000"/>
              </a:lnSpc>
            </a:pPr>
            <a:r>
              <a:rPr lang="en-US" dirty="0" smtClean="0"/>
              <a:t>Processes include:</a:t>
            </a:r>
          </a:p>
          <a:p>
            <a:pPr marL="1027113" lvl="1" indent="-455613"/>
            <a:r>
              <a:rPr lang="en-US" b="1" dirty="0" smtClean="0"/>
              <a:t>Plan procurement management</a:t>
            </a:r>
            <a:r>
              <a:rPr lang="en-US" dirty="0" smtClean="0"/>
              <a:t>: Determining what to procure and when and how to do it</a:t>
            </a:r>
          </a:p>
          <a:p>
            <a:pPr marL="1027113" lvl="1" indent="-455613"/>
            <a:r>
              <a:rPr lang="en-US" b="1" dirty="0" smtClean="0"/>
              <a:t>Conduct procurements</a:t>
            </a:r>
            <a:r>
              <a:rPr lang="en-US" dirty="0" smtClean="0"/>
              <a:t>: O</a:t>
            </a:r>
            <a:r>
              <a:rPr lang="en-US" sz="2000" dirty="0" smtClean="0"/>
              <a:t>btaining seller responses, selecting sellers, and awarding contracts</a:t>
            </a:r>
          </a:p>
          <a:p>
            <a:pPr marL="1027113" lvl="1" indent="-455613"/>
            <a:r>
              <a:rPr lang="en-US" sz="2000" b="1" dirty="0" smtClean="0"/>
              <a:t>Control procurements</a:t>
            </a:r>
            <a:r>
              <a:rPr lang="en-US" sz="2000" dirty="0" smtClean="0"/>
              <a:t>:</a:t>
            </a:r>
            <a:r>
              <a:rPr lang="en-US" sz="2000" b="1" dirty="0" smtClean="0"/>
              <a:t> </a:t>
            </a:r>
            <a:r>
              <a:rPr lang="en-US" sz="2000" dirty="0" smtClean="0"/>
              <a:t>Managing relationships with sellers, monitoring contract performance, and making changes as needed</a:t>
            </a:r>
          </a:p>
          <a:p>
            <a:pPr marL="1027113" lvl="1" indent="-455613"/>
            <a:r>
              <a:rPr lang="en-US" sz="2000" b="1" dirty="0" smtClean="0"/>
              <a:t>Close procurements</a:t>
            </a:r>
            <a:r>
              <a:rPr lang="en-US" sz="2000" dirty="0" smtClean="0"/>
              <a:t>: Completing and settling each contract or agreement, including resolving of any open items</a:t>
            </a:r>
            <a:endParaRPr lang="en-US" sz="2400" dirty="0" smtClean="0"/>
          </a:p>
        </p:txBody>
      </p:sp>
      <p:sp>
        <p:nvSpPr>
          <p:cNvPr id="18434" name="Rectangle 2"/>
          <p:cNvSpPr>
            <a:spLocks noGrp="1" noChangeArrowheads="1"/>
          </p:cNvSpPr>
          <p:nvPr>
            <p:ph type="title"/>
          </p:nvPr>
        </p:nvSpPr>
        <p:spPr/>
        <p:txBody>
          <a:bodyPr>
            <a:normAutofit fontScale="90000"/>
          </a:bodyPr>
          <a:lstStyle/>
          <a:p>
            <a:r>
              <a:rPr lang="en-US" dirty="0" smtClean="0"/>
              <a:t>Project Procurement Management Processes</a:t>
            </a:r>
          </a:p>
        </p:txBody>
      </p:sp>
      <p:sp>
        <p:nvSpPr>
          <p:cNvPr id="184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41A149B-F3CA-41E8-8298-59EC644AB5DF}" type="slidenum">
              <a:rPr lang="en-US" smtClean="0"/>
              <a:pPr>
                <a:defRPr/>
              </a:pPr>
              <a:t>75</a:t>
            </a:fld>
            <a:endParaRPr lang="en-US" dirty="0"/>
          </a:p>
        </p:txBody>
      </p:sp>
    </p:spTree>
    <p:extLst>
      <p:ext uri="{BB962C8B-B14F-4D97-AF65-F5344CB8AC3E}">
        <p14:creationId xmlns:p14="http://schemas.microsoft.com/office/powerpoint/2010/main" val="2532406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Figure 12-1. Project Procurement Management Summary</a:t>
            </a:r>
          </a:p>
        </p:txBody>
      </p:sp>
      <p:sp>
        <p:nvSpPr>
          <p:cNvPr id="20483"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A9F5C3B9-A8C3-4146-B48A-C5A6FE1AF091}" type="slidenum">
              <a:rPr lang="en-US" smtClean="0"/>
              <a:pPr>
                <a:defRPr/>
              </a:pPr>
              <a:t>76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40375"/>
            <a:ext cx="7239000" cy="4971563"/>
          </a:xfrm>
          <a:prstGeom prst="rect">
            <a:avLst/>
          </a:prstGeom>
        </p:spPr>
      </p:pic>
    </p:spTree>
    <p:extLst>
      <p:ext uri="{BB962C8B-B14F-4D97-AF65-F5344CB8AC3E}">
        <p14:creationId xmlns:p14="http://schemas.microsoft.com/office/powerpoint/2010/main" val="3368795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524000"/>
            <a:ext cx="8185150" cy="4267200"/>
          </a:xfrm>
        </p:spPr>
        <p:txBody>
          <a:bodyPr/>
          <a:lstStyle/>
          <a:p>
            <a:pPr marL="457200" indent="-457200">
              <a:spcBef>
                <a:spcPct val="100000"/>
              </a:spcBef>
            </a:pPr>
            <a:r>
              <a:rPr lang="en-US" dirty="0" smtClean="0"/>
              <a:t>Identifying which project needs can best be met by using products or services outside the organization</a:t>
            </a:r>
          </a:p>
          <a:p>
            <a:pPr marL="457200" indent="-457200">
              <a:spcBef>
                <a:spcPct val="100000"/>
              </a:spcBef>
            </a:pPr>
            <a:r>
              <a:rPr lang="en-US" dirty="0" smtClean="0"/>
              <a:t>If there is no need to buy any products or services from outside the organization, then there is no need to perform any of the other procurement management processes</a:t>
            </a:r>
          </a:p>
        </p:txBody>
      </p:sp>
      <p:sp>
        <p:nvSpPr>
          <p:cNvPr id="21506" name="Rectangle 2"/>
          <p:cNvSpPr>
            <a:spLocks noGrp="1" noChangeArrowheads="1"/>
          </p:cNvSpPr>
          <p:nvPr>
            <p:ph type="title"/>
          </p:nvPr>
        </p:nvSpPr>
        <p:spPr/>
        <p:txBody>
          <a:bodyPr>
            <a:normAutofit/>
          </a:bodyPr>
          <a:lstStyle/>
          <a:p>
            <a:r>
              <a:rPr lang="en-US" dirty="0" smtClean="0"/>
              <a:t>Plan Procurement Management</a:t>
            </a:r>
          </a:p>
        </p:txBody>
      </p:sp>
      <p:sp>
        <p:nvSpPr>
          <p:cNvPr id="215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8CE13C7-C293-43D6-8B4C-4097BCDB0B5A}" type="slidenum">
              <a:rPr lang="en-US" smtClean="0"/>
              <a:pPr>
                <a:defRPr/>
              </a:pPr>
              <a:t>77</a:t>
            </a:fld>
            <a:endParaRPr lang="en-US" dirty="0"/>
          </a:p>
        </p:txBody>
      </p:sp>
    </p:spTree>
    <p:extLst>
      <p:ext uri="{BB962C8B-B14F-4D97-AF65-F5344CB8AC3E}">
        <p14:creationId xmlns:p14="http://schemas.microsoft.com/office/powerpoint/2010/main" val="3777895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a:spcBef>
                <a:spcPct val="100000"/>
              </a:spcBef>
            </a:pPr>
            <a:r>
              <a:rPr lang="en-US" dirty="0" smtClean="0"/>
              <a:t>Several organizations, such as The Boots Company PLC in England, outsource their IT services to save money compared with the cost of running the systems themselves</a:t>
            </a:r>
          </a:p>
          <a:p>
            <a:pPr>
              <a:spcBef>
                <a:spcPct val="100000"/>
              </a:spcBef>
            </a:pPr>
            <a:r>
              <a:rPr lang="en-US" dirty="0" smtClean="0"/>
              <a:t>Carefully planning procurement can also save millions of dollars, as the U.S. Air Force did by using a unit pricing strategy for a large office automation project</a:t>
            </a:r>
          </a:p>
        </p:txBody>
      </p:sp>
      <p:sp>
        <p:nvSpPr>
          <p:cNvPr id="22530" name="Rectangle 2"/>
          <p:cNvSpPr>
            <a:spLocks noGrp="1" noChangeArrowheads="1"/>
          </p:cNvSpPr>
          <p:nvPr>
            <p:ph type="title"/>
          </p:nvPr>
        </p:nvSpPr>
        <p:spPr/>
        <p:txBody>
          <a:bodyPr/>
          <a:lstStyle/>
          <a:p>
            <a:r>
              <a:rPr lang="en-US" dirty="0" smtClean="0"/>
              <a:t>What Went Right?</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FB02C31-945C-4AD2-B828-1A85C2B89883}" type="slidenum">
              <a:rPr lang="en-US" smtClean="0"/>
              <a:pPr>
                <a:defRPr/>
              </a:pPr>
              <a:t>78</a:t>
            </a:fld>
            <a:endParaRPr lang="en-US" dirty="0"/>
          </a:p>
        </p:txBody>
      </p:sp>
    </p:spTree>
    <p:extLst>
      <p:ext uri="{BB962C8B-B14F-4D97-AF65-F5344CB8AC3E}">
        <p14:creationId xmlns:p14="http://schemas.microsoft.com/office/powerpoint/2010/main" val="35921649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762000"/>
            <a:ext cx="8458200" cy="5257800"/>
          </a:xfrm>
        </p:spPr>
        <p:txBody>
          <a:bodyPr/>
          <a:lstStyle/>
          <a:p>
            <a:pPr marL="457200" indent="-457200"/>
            <a:r>
              <a:rPr lang="en-US" sz="2600" dirty="0" smtClean="0"/>
              <a:t>Different types of contracts can be used in different situations:</a:t>
            </a:r>
          </a:p>
          <a:p>
            <a:pPr marL="1027113" lvl="1" indent="-455613"/>
            <a:r>
              <a:rPr lang="en-US" sz="2200" b="1" dirty="0" smtClean="0"/>
              <a:t>Fixed price </a:t>
            </a:r>
            <a:r>
              <a:rPr lang="en-US" sz="2200" dirty="0" smtClean="0"/>
              <a:t>or</a:t>
            </a:r>
            <a:r>
              <a:rPr lang="en-US" sz="2200" b="1" dirty="0" smtClean="0"/>
              <a:t> lump sum</a:t>
            </a:r>
            <a:r>
              <a:rPr lang="en-US" sz="2200" dirty="0" smtClean="0"/>
              <a:t> contracts: Involve a fixed total price for a well-defined product or service</a:t>
            </a:r>
          </a:p>
          <a:p>
            <a:pPr marL="1027113" lvl="1" indent="-455613"/>
            <a:r>
              <a:rPr lang="en-US" sz="2200" b="1" dirty="0" smtClean="0"/>
              <a:t>Cost reimbursable</a:t>
            </a:r>
            <a:r>
              <a:rPr lang="en-US" sz="2200" dirty="0" smtClean="0"/>
              <a:t> contracts: Involve payment to the seller for direct and indirect costs</a:t>
            </a:r>
          </a:p>
          <a:p>
            <a:pPr marL="1027113" lvl="1" indent="-455613"/>
            <a:r>
              <a:rPr lang="en-US" sz="2200" b="1" dirty="0" smtClean="0"/>
              <a:t>Time and material</a:t>
            </a:r>
            <a:r>
              <a:rPr lang="en-US" sz="2200" dirty="0" smtClean="0"/>
              <a:t> contracts: Hybrid of both fixed price and cost reimbursable contracts, often used by consultants</a:t>
            </a:r>
          </a:p>
          <a:p>
            <a:pPr marL="1027113" lvl="1" indent="-455613"/>
            <a:r>
              <a:rPr lang="en-US" sz="2200" b="1" dirty="0" smtClean="0"/>
              <a:t>Unit price</a:t>
            </a:r>
            <a:r>
              <a:rPr lang="en-US" sz="2200" dirty="0" smtClean="0"/>
              <a:t> contracts: Require the buyer to pay the seller a predetermined amount per unit of service</a:t>
            </a:r>
            <a:endParaRPr lang="en-US" dirty="0" smtClean="0"/>
          </a:p>
          <a:p>
            <a:pPr marL="457200" indent="-457200"/>
            <a:r>
              <a:rPr lang="en-US" sz="2600" dirty="0" smtClean="0"/>
              <a:t>A single contract can actually include all four of these categories, if it makes sense for that particular procurement</a:t>
            </a:r>
          </a:p>
        </p:txBody>
      </p:sp>
      <p:sp>
        <p:nvSpPr>
          <p:cNvPr id="26626" name="Rectangle 2"/>
          <p:cNvSpPr>
            <a:spLocks noGrp="1" noChangeArrowheads="1"/>
          </p:cNvSpPr>
          <p:nvPr>
            <p:ph type="title"/>
          </p:nvPr>
        </p:nvSpPr>
        <p:spPr>
          <a:xfrm>
            <a:off x="381000" y="0"/>
            <a:ext cx="8305800" cy="639762"/>
          </a:xfrm>
        </p:spPr>
        <p:txBody>
          <a:bodyPr>
            <a:normAutofit fontScale="90000"/>
          </a:bodyPr>
          <a:lstStyle/>
          <a:p>
            <a:r>
              <a:rPr lang="en-US" dirty="0" smtClean="0"/>
              <a:t>Types of Contracts</a:t>
            </a:r>
          </a:p>
        </p:txBody>
      </p:sp>
      <p:sp>
        <p:nvSpPr>
          <p:cNvPr id="2662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2E26BC9-F9A8-4A6E-A138-D302D1637725}" type="slidenum">
              <a:rPr lang="en-US" smtClean="0"/>
              <a:pPr>
                <a:defRPr/>
              </a:pPr>
              <a:t>79</a:t>
            </a:fld>
            <a:endParaRPr lang="en-US" dirty="0"/>
          </a:p>
        </p:txBody>
      </p:sp>
    </p:spTree>
    <p:extLst>
      <p:ext uri="{BB962C8B-B14F-4D97-AF65-F5344CB8AC3E}">
        <p14:creationId xmlns:p14="http://schemas.microsoft.com/office/powerpoint/2010/main" val="3840932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1676400"/>
            <a:ext cx="8458200" cy="4419600"/>
          </a:xfrm>
        </p:spPr>
        <p:txBody>
          <a:bodyPr/>
          <a:lstStyle/>
          <a:p>
            <a:r>
              <a:rPr lang="en-US" dirty="0" smtClean="0"/>
              <a:t>Study by Ibbs and Kwak shows risk has the lowest maturity rating of all knowledge areas</a:t>
            </a:r>
          </a:p>
          <a:p>
            <a:r>
              <a:rPr lang="en-US" dirty="0" smtClean="0"/>
              <a:t>A similar survey was completed with software development companies in Mauritius, South Africa in 2003, and risk management also had the lowest maturity</a:t>
            </a:r>
          </a:p>
          <a:p>
            <a:r>
              <a:rPr lang="en-US" dirty="0" smtClean="0"/>
              <a:t>KLCI study shows the benefits of following good software risk management practices</a:t>
            </a:r>
          </a:p>
        </p:txBody>
      </p:sp>
      <p:sp>
        <p:nvSpPr>
          <p:cNvPr id="16386" name="Rectangle 2"/>
          <p:cNvSpPr>
            <a:spLocks noGrp="1" noChangeArrowheads="1"/>
          </p:cNvSpPr>
          <p:nvPr>
            <p:ph type="title"/>
          </p:nvPr>
        </p:nvSpPr>
        <p:spPr/>
        <p:txBody>
          <a:bodyPr>
            <a:normAutofit fontScale="90000"/>
          </a:bodyPr>
          <a:lstStyle/>
          <a:p>
            <a:r>
              <a:rPr lang="en-US" dirty="0" smtClean="0"/>
              <a:t>Research Shows Need to Improve Project Risk Management</a:t>
            </a:r>
          </a:p>
        </p:txBody>
      </p:sp>
      <p:sp>
        <p:nvSpPr>
          <p:cNvPr id="16389"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defRPr/>
            </a:pPr>
            <a:fld id="{F549B147-A696-4691-B52A-47CC6EBA67DC}" type="slidenum">
              <a:rPr lang="en-US" smtClean="0"/>
              <a:pPr>
                <a:defRPr/>
              </a:pPr>
              <a:t>8</a:t>
            </a:fld>
            <a:endParaRPr lang="en-US" dirty="0"/>
          </a:p>
        </p:txBody>
      </p:sp>
    </p:spTree>
    <p:extLst>
      <p:ext uri="{BB962C8B-B14F-4D97-AF65-F5344CB8AC3E}">
        <p14:creationId xmlns:p14="http://schemas.microsoft.com/office/powerpoint/2010/main" val="27251412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1524000"/>
            <a:ext cx="8534400" cy="4572000"/>
          </a:xfrm>
        </p:spPr>
        <p:txBody>
          <a:bodyPr/>
          <a:lstStyle/>
          <a:p>
            <a:r>
              <a:rPr lang="en-US" dirty="0" smtClean="0"/>
              <a:t>The </a:t>
            </a:r>
            <a:r>
              <a:rPr lang="en-US" b="1" dirty="0" smtClean="0"/>
              <a:t>Point of Total Assumption (PTA) </a:t>
            </a:r>
            <a:r>
              <a:rPr lang="en-US" dirty="0" smtClean="0"/>
              <a:t>is the cost at which the contractor assumes total responsibility for each additional dollar of contract cost</a:t>
            </a:r>
          </a:p>
          <a:p>
            <a:r>
              <a:rPr lang="en-US" dirty="0" smtClean="0"/>
              <a:t>Contractors do not want to reach the point of total assumption, because it hurts them financially, so they have an incentive to prevent cost overruns</a:t>
            </a:r>
          </a:p>
          <a:p>
            <a:r>
              <a:rPr lang="en-US" dirty="0" smtClean="0"/>
              <a:t>The PTA is calculated with the following formula:</a:t>
            </a:r>
          </a:p>
          <a:p>
            <a:pPr>
              <a:buFont typeface="Wingdings 2" pitchFamily="18" charset="2"/>
              <a:buNone/>
            </a:pPr>
            <a:r>
              <a:rPr lang="en-US" sz="2000" dirty="0" smtClean="0"/>
              <a:t>     PTA = (ceiling price – target price)/government share + target cost</a:t>
            </a:r>
          </a:p>
          <a:p>
            <a:endParaRPr lang="en-US" dirty="0" smtClean="0"/>
          </a:p>
        </p:txBody>
      </p:sp>
      <p:sp>
        <p:nvSpPr>
          <p:cNvPr id="27650" name="Title 1"/>
          <p:cNvSpPr>
            <a:spLocks noGrp="1"/>
          </p:cNvSpPr>
          <p:nvPr>
            <p:ph type="title"/>
          </p:nvPr>
        </p:nvSpPr>
        <p:spPr/>
        <p:txBody>
          <a:bodyPr/>
          <a:lstStyle/>
          <a:p>
            <a:r>
              <a:rPr lang="en-US" dirty="0" smtClean="0"/>
              <a:t>Point of Total Assumption</a:t>
            </a:r>
          </a:p>
        </p:txBody>
      </p:sp>
      <p:sp>
        <p:nvSpPr>
          <p:cNvPr id="2765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D654DA23-019E-41D0-B852-ED1B746DB250}" type="slidenum">
              <a:rPr lang="en-US" smtClean="0"/>
              <a:pPr>
                <a:defRPr/>
              </a:pPr>
              <a:t>80</a:t>
            </a:fld>
            <a:endParaRPr lang="en-US" dirty="0"/>
          </a:p>
        </p:txBody>
      </p:sp>
    </p:spTree>
    <p:extLst>
      <p:ext uri="{BB962C8B-B14F-4D97-AF65-F5344CB8AC3E}">
        <p14:creationId xmlns:p14="http://schemas.microsoft.com/office/powerpoint/2010/main" val="11082219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81000" y="1447800"/>
            <a:ext cx="8458200" cy="4029075"/>
          </a:xfrm>
        </p:spPr>
        <p:txBody>
          <a:bodyPr/>
          <a:lstStyle/>
          <a:p>
            <a:pPr marL="457200" indent="-457200"/>
            <a:r>
              <a:rPr lang="en-US" b="1" dirty="0" smtClean="0"/>
              <a:t>Cost plus incentive fee (CPIF)</a:t>
            </a:r>
            <a:r>
              <a:rPr lang="en-US" dirty="0" smtClean="0"/>
              <a:t>: The buyer pays the supplier for allowable performance costs plus a predetermined fee and an incentive bonus</a:t>
            </a:r>
          </a:p>
          <a:p>
            <a:pPr marL="457200" indent="-457200"/>
            <a:r>
              <a:rPr lang="en-US" b="1" dirty="0" smtClean="0"/>
              <a:t>Cost plus fixed fee (CPFF)</a:t>
            </a:r>
            <a:r>
              <a:rPr lang="en-US" dirty="0" smtClean="0"/>
              <a:t>: The buyer pays the supplier for allowable performance costs plus a fixed fee payment usually based on a percentage of estimated costs</a:t>
            </a:r>
          </a:p>
          <a:p>
            <a:pPr marL="457200" indent="-457200"/>
            <a:r>
              <a:rPr lang="en-US" b="1" dirty="0" smtClean="0"/>
              <a:t>Cost plus percentage of costs (CPPC)</a:t>
            </a:r>
            <a:r>
              <a:rPr lang="en-US" dirty="0" smtClean="0"/>
              <a:t>: The buyer pays the supplier for allowable performance costs plus a predetermined percentage based on total costs</a:t>
            </a:r>
          </a:p>
          <a:p>
            <a:pPr marL="457200" indent="-457200"/>
            <a:endParaRPr lang="en-US" dirty="0" smtClean="0"/>
          </a:p>
        </p:txBody>
      </p:sp>
      <p:sp>
        <p:nvSpPr>
          <p:cNvPr id="28674" name="Rectangle 2"/>
          <p:cNvSpPr>
            <a:spLocks noGrp="1" noChangeArrowheads="1"/>
          </p:cNvSpPr>
          <p:nvPr>
            <p:ph type="title"/>
          </p:nvPr>
        </p:nvSpPr>
        <p:spPr/>
        <p:txBody>
          <a:bodyPr/>
          <a:lstStyle/>
          <a:p>
            <a:r>
              <a:rPr lang="en-US" dirty="0" smtClean="0"/>
              <a:t>Cost Reimbursable Contracts</a:t>
            </a:r>
          </a:p>
        </p:txBody>
      </p:sp>
      <p:sp>
        <p:nvSpPr>
          <p:cNvPr id="286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70B06D5-2D61-4FDF-9D04-A5A3262FBFF4}" type="slidenum">
              <a:rPr lang="en-US" smtClean="0"/>
              <a:pPr>
                <a:defRPr/>
              </a:pPr>
              <a:t>81</a:t>
            </a:fld>
            <a:endParaRPr lang="en-US" dirty="0"/>
          </a:p>
        </p:txBody>
      </p:sp>
    </p:spTree>
    <p:extLst>
      <p:ext uri="{BB962C8B-B14F-4D97-AF65-F5344CB8AC3E}">
        <p14:creationId xmlns:p14="http://schemas.microsoft.com/office/powerpoint/2010/main" val="17306070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Figure 12-2. Contract Types Versus Risk</a:t>
            </a:r>
          </a:p>
        </p:txBody>
      </p:sp>
      <p:sp>
        <p:nvSpPr>
          <p:cNvPr id="29701"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13FDE19-3269-4EF4-B273-BC6D5960C9D6}" type="slidenum">
              <a:rPr lang="en-US" smtClean="0"/>
              <a:pPr>
                <a:buFontTx/>
                <a:buNone/>
                <a:defRPr/>
              </a:pPr>
              <a:t>82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3048000"/>
          </a:xfrm>
          <a:prstGeom prst="rect">
            <a:avLst/>
          </a:prstGeom>
        </p:spPr>
      </p:pic>
    </p:spTree>
    <p:extLst>
      <p:ext uri="{BB962C8B-B14F-4D97-AF65-F5344CB8AC3E}">
        <p14:creationId xmlns:p14="http://schemas.microsoft.com/office/powerpoint/2010/main" val="632073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534400" cy="4495800"/>
          </a:xfrm>
        </p:spPr>
        <p:txBody>
          <a:bodyPr/>
          <a:lstStyle/>
          <a:p>
            <a:r>
              <a:rPr lang="en-US" sz="2400" dirty="0" smtClean="0"/>
              <a:t>Contract incentives can be extremely effective. On August 1, 2007, tragedy struck Minneapolis, Minnesota, when a bridge on I-35W collapsed, killing 13 motorists, injuring 150 people, and leaving a mass of concrete and steel in the river and on its banks</a:t>
            </a:r>
          </a:p>
          <a:p>
            <a:r>
              <a:rPr lang="en-US" sz="2400" dirty="0" smtClean="0"/>
              <a:t>Peter Sanderson, project manager for the joint venture of Flatiron-Manson led his team in completing the project. The contractors earned $25 million in incentive fees on top of their $234 million contract for completing the bridge three months ahead of schedule</a:t>
            </a:r>
          </a:p>
          <a:p>
            <a:r>
              <a:rPr lang="en-US" sz="2400" dirty="0" smtClean="0"/>
              <a:t>MnDOT justified the incentive payment by saying that each day the bridge was closed it cost road users more than $400,000</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83</a:t>
            </a:fld>
            <a:endParaRPr lang="en-US" dirty="0"/>
          </a:p>
        </p:txBody>
      </p:sp>
    </p:spTree>
    <p:extLst>
      <p:ext uri="{BB962C8B-B14F-4D97-AF65-F5344CB8AC3E}">
        <p14:creationId xmlns:p14="http://schemas.microsoft.com/office/powerpoint/2010/main" val="17910428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sz="2800" dirty="0"/>
              <a:t>Contracts should include specific clauses to take into account issues unique to the project</a:t>
            </a:r>
          </a:p>
          <a:p>
            <a:r>
              <a:rPr lang="en-US" sz="2800" dirty="0"/>
              <a:t>Can require various educational or work experience for different pay rights</a:t>
            </a:r>
          </a:p>
          <a:p>
            <a:r>
              <a:rPr lang="en-US" sz="2800" dirty="0"/>
              <a:t>A </a:t>
            </a:r>
            <a:r>
              <a:rPr lang="en-US" sz="2800" b="1" dirty="0"/>
              <a:t>termination clause </a:t>
            </a:r>
            <a:r>
              <a:rPr lang="en-US" sz="2800" dirty="0"/>
              <a:t>is a contract clause that allows the buyer or supplier </a:t>
            </a:r>
            <a:r>
              <a:rPr lang="en-US" sz="2800" dirty="0" smtClean="0"/>
              <a:t>(seller) to </a:t>
            </a:r>
            <a:r>
              <a:rPr lang="en-US" sz="2800" dirty="0"/>
              <a:t>end the contract</a:t>
            </a:r>
          </a:p>
        </p:txBody>
      </p:sp>
      <p:sp>
        <p:nvSpPr>
          <p:cNvPr id="30722" name="Rectangle 2"/>
          <p:cNvSpPr>
            <a:spLocks noGrp="1" noChangeArrowheads="1"/>
          </p:cNvSpPr>
          <p:nvPr>
            <p:ph type="title"/>
          </p:nvPr>
        </p:nvSpPr>
        <p:spPr/>
        <p:txBody>
          <a:bodyPr/>
          <a:lstStyle/>
          <a:p>
            <a:r>
              <a:rPr lang="en-US" dirty="0" smtClean="0"/>
              <a:t>Contract Clauses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6980B4E-E5B2-4099-B6BF-220DC4CA12BE}" type="slidenum">
              <a:rPr lang="en-US" smtClean="0"/>
              <a:pPr>
                <a:defRPr/>
              </a:pPr>
              <a:t>84</a:t>
            </a:fld>
            <a:endParaRPr lang="en-US" dirty="0"/>
          </a:p>
        </p:txBody>
      </p:sp>
    </p:spTree>
    <p:extLst>
      <p:ext uri="{BB962C8B-B14F-4D97-AF65-F5344CB8AC3E}">
        <p14:creationId xmlns:p14="http://schemas.microsoft.com/office/powerpoint/2010/main" val="12413677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81000" y="1676400"/>
            <a:ext cx="8458200" cy="4572000"/>
          </a:xfrm>
        </p:spPr>
        <p:txBody>
          <a:bodyPr/>
          <a:lstStyle/>
          <a:p>
            <a:r>
              <a:rPr lang="en-US" sz="2800" dirty="0"/>
              <a:t>Expert judgment</a:t>
            </a:r>
          </a:p>
          <a:p>
            <a:r>
              <a:rPr lang="en-US" sz="2800" dirty="0"/>
              <a:t>Market research</a:t>
            </a:r>
          </a:p>
          <a:p>
            <a:r>
              <a:rPr lang="en-US" sz="2800" b="1" dirty="0"/>
              <a:t>Make-or-buy analysis</a:t>
            </a:r>
            <a:r>
              <a:rPr lang="en-US" sz="2800" dirty="0"/>
              <a:t>: General management technique used to determine whether an organization should make or perform a particular product or service inside the organization or buy from someone </a:t>
            </a:r>
            <a:r>
              <a:rPr lang="en-US" sz="2800" dirty="0" smtClean="0"/>
              <a:t>else</a:t>
            </a:r>
            <a:endParaRPr lang="en-US" sz="2800" dirty="0"/>
          </a:p>
        </p:txBody>
      </p:sp>
      <p:sp>
        <p:nvSpPr>
          <p:cNvPr id="23554" name="Rectangle 2"/>
          <p:cNvSpPr>
            <a:spLocks noGrp="1" noChangeArrowheads="1"/>
          </p:cNvSpPr>
          <p:nvPr>
            <p:ph type="title"/>
          </p:nvPr>
        </p:nvSpPr>
        <p:spPr/>
        <p:txBody>
          <a:bodyPr>
            <a:normAutofit fontScale="90000"/>
          </a:bodyPr>
          <a:lstStyle/>
          <a:p>
            <a:r>
              <a:rPr lang="en-US" dirty="0" smtClean="0"/>
              <a:t>Tools and Techniques for Planning Purchases and Acquisitions</a:t>
            </a:r>
          </a:p>
        </p:txBody>
      </p:sp>
      <p:sp>
        <p:nvSpPr>
          <p:cNvPr id="2355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1336A6E4-8C51-4EE5-B090-693B6DAC92DA}" type="slidenum">
              <a:rPr lang="en-US" smtClean="0"/>
              <a:pPr>
                <a:defRPr/>
              </a:pPr>
              <a:t>85</a:t>
            </a:fld>
            <a:endParaRPr lang="en-US" dirty="0"/>
          </a:p>
        </p:txBody>
      </p:sp>
    </p:spTree>
    <p:extLst>
      <p:ext uri="{BB962C8B-B14F-4D97-AF65-F5344CB8AC3E}">
        <p14:creationId xmlns:p14="http://schemas.microsoft.com/office/powerpoint/2010/main" val="41052224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marL="457200" indent="-457200">
              <a:spcBef>
                <a:spcPct val="100000"/>
              </a:spcBef>
            </a:pPr>
            <a:r>
              <a:rPr lang="en-US" dirty="0" smtClean="0"/>
              <a:t>Assume you can lease an item you need for a project for $800/day. To purchase the item, the cost is $12,000 plus a daily operational cost of $400/day</a:t>
            </a:r>
          </a:p>
          <a:p>
            <a:pPr marL="457200" indent="-457200">
              <a:spcBef>
                <a:spcPct val="100000"/>
              </a:spcBef>
            </a:pPr>
            <a:r>
              <a:rPr lang="en-US" dirty="0" smtClean="0"/>
              <a:t>How long will it take for the purchase cost to be the same as the lease cost?</a:t>
            </a:r>
          </a:p>
        </p:txBody>
      </p:sp>
      <p:sp>
        <p:nvSpPr>
          <p:cNvPr id="24578" name="Rectangle 2"/>
          <p:cNvSpPr>
            <a:spLocks noGrp="1" noChangeArrowheads="1"/>
          </p:cNvSpPr>
          <p:nvPr>
            <p:ph type="title"/>
          </p:nvPr>
        </p:nvSpPr>
        <p:spPr/>
        <p:txBody>
          <a:bodyPr/>
          <a:lstStyle/>
          <a:p>
            <a:r>
              <a:rPr lang="en-US" dirty="0" smtClean="0"/>
              <a:t>Make-or-Buy Example</a:t>
            </a:r>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79110A1-6B21-448D-ADD4-36570B50C4CC}" type="slidenum">
              <a:rPr lang="en-US" smtClean="0"/>
              <a:pPr>
                <a:defRPr/>
              </a:pPr>
              <a:t>86</a:t>
            </a:fld>
            <a:endParaRPr lang="en-US" dirty="0"/>
          </a:p>
        </p:txBody>
      </p:sp>
    </p:spTree>
    <p:extLst>
      <p:ext uri="{BB962C8B-B14F-4D97-AF65-F5344CB8AC3E}">
        <p14:creationId xmlns:p14="http://schemas.microsoft.com/office/powerpoint/2010/main" val="3165865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371600"/>
            <a:ext cx="8686800" cy="4419600"/>
          </a:xfrm>
        </p:spPr>
        <p:txBody>
          <a:bodyPr/>
          <a:lstStyle/>
          <a:p>
            <a:pPr>
              <a:lnSpc>
                <a:spcPct val="90000"/>
              </a:lnSpc>
            </a:pPr>
            <a:r>
              <a:rPr lang="en-US" sz="2600" dirty="0" smtClean="0"/>
              <a:t>Set up an equation so both options, purchase and lease, are equal</a:t>
            </a:r>
          </a:p>
          <a:p>
            <a:pPr>
              <a:lnSpc>
                <a:spcPct val="90000"/>
              </a:lnSpc>
            </a:pPr>
            <a:r>
              <a:rPr lang="en-US" sz="2600" dirty="0" smtClean="0"/>
              <a:t>In this example, use the following equation. Let </a:t>
            </a:r>
            <a:r>
              <a:rPr lang="en-US" sz="2600" i="1" dirty="0" smtClean="0"/>
              <a:t>d</a:t>
            </a:r>
            <a:r>
              <a:rPr lang="en-US" sz="2600" dirty="0" smtClean="0"/>
              <a:t> be the number of days to use the item:</a:t>
            </a:r>
          </a:p>
          <a:p>
            <a:pPr lvl="1">
              <a:buFont typeface="Wingdings" pitchFamily="2" charset="2"/>
              <a:buNone/>
            </a:pPr>
            <a:r>
              <a:rPr lang="en-US" dirty="0" smtClean="0"/>
              <a:t>$12,000 + $400d = $800d</a:t>
            </a:r>
          </a:p>
          <a:p>
            <a:pPr lvl="1">
              <a:buFont typeface="Wingdings" pitchFamily="2" charset="2"/>
              <a:buNone/>
            </a:pPr>
            <a:r>
              <a:rPr lang="en-US" dirty="0" smtClean="0"/>
              <a:t>Subtracting $400d from both sides, you get:</a:t>
            </a:r>
          </a:p>
          <a:p>
            <a:pPr lvl="1">
              <a:buFont typeface="Wingdings" pitchFamily="2" charset="2"/>
              <a:buNone/>
            </a:pPr>
            <a:r>
              <a:rPr lang="en-US" dirty="0" smtClean="0"/>
              <a:t>$12,000 = $400d</a:t>
            </a:r>
          </a:p>
          <a:p>
            <a:pPr lvl="1">
              <a:buFont typeface="Wingdings" pitchFamily="2" charset="2"/>
              <a:buNone/>
            </a:pPr>
            <a:r>
              <a:rPr lang="en-US" dirty="0" smtClean="0"/>
              <a:t>Dividing both sides by $400, you get:</a:t>
            </a:r>
          </a:p>
          <a:p>
            <a:pPr lvl="1">
              <a:buFont typeface="Wingdings" pitchFamily="2" charset="2"/>
              <a:buNone/>
            </a:pPr>
            <a:r>
              <a:rPr lang="en-US" dirty="0" smtClean="0"/>
              <a:t>d = 30</a:t>
            </a:r>
          </a:p>
          <a:p>
            <a:pPr>
              <a:lnSpc>
                <a:spcPct val="90000"/>
              </a:lnSpc>
            </a:pPr>
            <a:r>
              <a:rPr lang="en-US" sz="2600" dirty="0" smtClean="0"/>
              <a:t>If you need the item for more than 30 days, it is more economical to purchase it</a:t>
            </a:r>
          </a:p>
          <a:p>
            <a:pPr>
              <a:lnSpc>
                <a:spcPct val="90000"/>
              </a:lnSpc>
            </a:pPr>
            <a:endParaRPr lang="en-US" sz="2600" dirty="0" smtClean="0"/>
          </a:p>
        </p:txBody>
      </p:sp>
      <p:sp>
        <p:nvSpPr>
          <p:cNvPr id="25602" name="Rectangle 2"/>
          <p:cNvSpPr>
            <a:spLocks noGrp="1" noChangeArrowheads="1"/>
          </p:cNvSpPr>
          <p:nvPr>
            <p:ph type="title"/>
          </p:nvPr>
        </p:nvSpPr>
        <p:spPr>
          <a:xfrm>
            <a:off x="381000" y="228600"/>
            <a:ext cx="8382000" cy="893763"/>
          </a:xfrm>
        </p:spPr>
        <p:txBody>
          <a:bodyPr/>
          <a:lstStyle/>
          <a:p>
            <a:r>
              <a:rPr lang="en-US" dirty="0" smtClean="0"/>
              <a:t>Make-or Buy Solution</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6F8C263B-FE3B-4B4E-BE0B-03F1CDDA3498}" type="slidenum">
              <a:rPr lang="en-US" smtClean="0"/>
              <a:pPr>
                <a:defRPr/>
              </a:pPr>
              <a:t>87</a:t>
            </a:fld>
            <a:endParaRPr lang="en-US" dirty="0"/>
          </a:p>
        </p:txBody>
      </p:sp>
    </p:spTree>
    <p:extLst>
      <p:ext uri="{BB962C8B-B14F-4D97-AF65-F5344CB8AC3E}">
        <p14:creationId xmlns:p14="http://schemas.microsoft.com/office/powerpoint/2010/main" val="23895626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spcBef>
                <a:spcPct val="100000"/>
              </a:spcBef>
            </a:pPr>
            <a:r>
              <a:rPr lang="en-US" dirty="0" smtClean="0"/>
              <a:t>Describes how the procurement processes will be managed, from developing documentation for making outside purchases or acquisitions to contract closure</a:t>
            </a:r>
          </a:p>
          <a:p>
            <a:pPr>
              <a:spcBef>
                <a:spcPct val="100000"/>
              </a:spcBef>
            </a:pPr>
            <a:r>
              <a:rPr lang="en-US" dirty="0" smtClean="0"/>
              <a:t>Contents varies based on project needs</a:t>
            </a:r>
          </a:p>
        </p:txBody>
      </p:sp>
      <p:sp>
        <p:nvSpPr>
          <p:cNvPr id="31746" name="Rectangle 2"/>
          <p:cNvSpPr>
            <a:spLocks noGrp="1" noChangeArrowheads="1"/>
          </p:cNvSpPr>
          <p:nvPr>
            <p:ph type="title"/>
          </p:nvPr>
        </p:nvSpPr>
        <p:spPr/>
        <p:txBody>
          <a:bodyPr/>
          <a:lstStyle/>
          <a:p>
            <a:r>
              <a:rPr lang="en-US" dirty="0" smtClean="0"/>
              <a:t>Procurement Management Plan</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44B204B-A1F8-43E5-87CE-25EB9AE68A0D}" type="slidenum">
              <a:rPr lang="en-US" smtClean="0"/>
              <a:pPr>
                <a:defRPr/>
              </a:pPr>
              <a:t>88</a:t>
            </a:fld>
            <a:endParaRPr lang="en-US" dirty="0"/>
          </a:p>
        </p:txBody>
      </p:sp>
    </p:spTree>
    <p:extLst>
      <p:ext uri="{BB962C8B-B14F-4D97-AF65-F5344CB8AC3E}">
        <p14:creationId xmlns:p14="http://schemas.microsoft.com/office/powerpoint/2010/main" val="15495157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81000" y="1371600"/>
            <a:ext cx="8458200" cy="4572000"/>
          </a:xfrm>
        </p:spPr>
        <p:txBody>
          <a:bodyPr/>
          <a:lstStyle/>
          <a:p>
            <a:pPr>
              <a:spcBef>
                <a:spcPct val="60000"/>
              </a:spcBef>
            </a:pPr>
            <a:r>
              <a:rPr lang="en-US" dirty="0" smtClean="0"/>
              <a:t>A </a:t>
            </a:r>
            <a:r>
              <a:rPr lang="en-US" b="1" dirty="0" smtClean="0"/>
              <a:t>statement of work</a:t>
            </a:r>
            <a:r>
              <a:rPr lang="en-US" dirty="0" smtClean="0"/>
              <a:t> is a description of the work required for the procurement</a:t>
            </a:r>
          </a:p>
          <a:p>
            <a:pPr>
              <a:spcBef>
                <a:spcPct val="60000"/>
              </a:spcBef>
            </a:pPr>
            <a:r>
              <a:rPr lang="en-US" dirty="0" smtClean="0"/>
              <a:t>If a SOW is used as part of a contract to describe only the work required for that particular contract, it is called a </a:t>
            </a:r>
            <a:r>
              <a:rPr lang="en-US" b="1" dirty="0" smtClean="0"/>
              <a:t>contract statement of work</a:t>
            </a:r>
            <a:endParaRPr lang="en-US" dirty="0" smtClean="0"/>
          </a:p>
          <a:p>
            <a:pPr>
              <a:spcBef>
                <a:spcPct val="60000"/>
              </a:spcBef>
            </a:pPr>
            <a:r>
              <a:rPr lang="en-US" dirty="0" smtClean="0"/>
              <a:t>A SOW is a type of scope statement</a:t>
            </a:r>
          </a:p>
          <a:p>
            <a:pPr>
              <a:spcBef>
                <a:spcPct val="60000"/>
              </a:spcBef>
            </a:pPr>
            <a:r>
              <a:rPr lang="en-US" dirty="0" smtClean="0"/>
              <a:t>A good SOW gives bidders a better understanding of the buyer’s expectations</a:t>
            </a:r>
          </a:p>
        </p:txBody>
      </p:sp>
      <p:sp>
        <p:nvSpPr>
          <p:cNvPr id="32770" name="Rectangle 2"/>
          <p:cNvSpPr>
            <a:spLocks noGrp="1" noChangeArrowheads="1"/>
          </p:cNvSpPr>
          <p:nvPr>
            <p:ph type="title"/>
          </p:nvPr>
        </p:nvSpPr>
        <p:spPr/>
        <p:txBody>
          <a:bodyPr>
            <a:normAutofit fontScale="90000"/>
          </a:bodyPr>
          <a:lstStyle/>
          <a:p>
            <a:r>
              <a:rPr lang="en-US" dirty="0" smtClean="0"/>
              <a:t>Contract Statement of Work (SOW)</a:t>
            </a:r>
          </a:p>
        </p:txBody>
      </p:sp>
      <p:sp>
        <p:nvSpPr>
          <p:cNvPr id="3277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BF945B9-749D-47D0-A8CD-DB4BEE2BEEB9}" type="slidenum">
              <a:rPr lang="en-US" smtClean="0"/>
              <a:pPr>
                <a:defRPr/>
              </a:pPr>
              <a:t>89</a:t>
            </a:fld>
            <a:endParaRPr lang="en-US" dirty="0"/>
          </a:p>
        </p:txBody>
      </p:sp>
    </p:spTree>
    <p:extLst>
      <p:ext uri="{BB962C8B-B14F-4D97-AF65-F5344CB8AC3E}">
        <p14:creationId xmlns:p14="http://schemas.microsoft.com/office/powerpoint/2010/main" val="219805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1143000"/>
          </a:xfrm>
        </p:spPr>
        <p:txBody>
          <a:bodyPr>
            <a:normAutofit/>
          </a:bodyPr>
          <a:lstStyle/>
          <a:p>
            <a:r>
              <a:rPr lang="en-US" sz="3200" dirty="0" smtClean="0"/>
              <a:t>Table 11-1. Project Management Maturity by Industry Group and Knowledge Area*</a:t>
            </a:r>
          </a:p>
        </p:txBody>
      </p:sp>
      <p:sp>
        <p:nvSpPr>
          <p:cNvPr id="17476"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B09B4120-5935-4557-9199-2132025C05DA}" type="slidenum">
              <a:rPr lang="en-US" smtClean="0"/>
              <a:pPr>
                <a:buFontTx/>
                <a:buNone/>
                <a:defRPr/>
              </a:pPr>
              <a:t>9</a:t>
            </a:fld>
            <a:endParaRPr lang="en-US" dirty="0"/>
          </a:p>
        </p:txBody>
      </p:sp>
      <p:sp>
        <p:nvSpPr>
          <p:cNvPr id="17411" name="Rectangle 4"/>
          <p:cNvSpPr>
            <a:spLocks noChangeArrowheads="1"/>
          </p:cNvSpPr>
          <p:nvPr/>
        </p:nvSpPr>
        <p:spPr bwMode="auto">
          <a:xfrm>
            <a:off x="457200" y="1219200"/>
            <a:ext cx="8051800" cy="336550"/>
          </a:xfrm>
          <a:prstGeom prst="rect">
            <a:avLst/>
          </a:prstGeom>
          <a:noFill/>
          <a:ln w="9525">
            <a:noFill/>
            <a:miter lim="800000"/>
            <a:headEnd/>
            <a:tailEnd/>
          </a:ln>
        </p:spPr>
        <p:txBody>
          <a:bodyPr wrap="none" anchor="ctr">
            <a:spAutoFit/>
          </a:bodyPr>
          <a:lstStyle/>
          <a:p>
            <a:r>
              <a:rPr lang="en-US" sz="1600" b="1" dirty="0">
                <a:cs typeface="Times New Roman" pitchFamily="18" charset="0"/>
              </a:rPr>
              <a:t>KEY: 1 = LOWEST MATURITY RATING   	5 = HIGHEST MATURITY RATING</a:t>
            </a:r>
            <a:endParaRPr lang="en-US" sz="3200" dirty="0"/>
          </a:p>
        </p:txBody>
      </p:sp>
      <p:graphicFrame>
        <p:nvGraphicFramePr>
          <p:cNvPr id="294201" name="Group 313"/>
          <p:cNvGraphicFramePr>
            <a:graphicFrameLocks noGrp="1"/>
          </p:cNvGraphicFramePr>
          <p:nvPr/>
        </p:nvGraphicFramePr>
        <p:xfrm>
          <a:off x="457200" y="1754188"/>
          <a:ext cx="8194675" cy="3503617"/>
        </p:xfrm>
        <a:graphic>
          <a:graphicData uri="http://schemas.openxmlformats.org/drawingml/2006/table">
            <a:tbl>
              <a:tblPr/>
              <a:tblGrid>
                <a:gridCol w="1600200"/>
                <a:gridCol w="1447800"/>
                <a:gridCol w="2033588"/>
                <a:gridCol w="1143000"/>
                <a:gridCol w="1970087"/>
              </a:tblGrid>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endParaRPr kumimoji="0" lang="en-US"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Knowledge Area</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Engineering/ Construction</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Telecommunications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Information Systems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Hi-Tech Manufacturing</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Scope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Time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Cost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3.74</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Quality</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Human Resources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Communications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Risk</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Procurement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74" name="Rectangle 299"/>
          <p:cNvSpPr>
            <a:spLocks noChangeArrowheads="1"/>
          </p:cNvSpPr>
          <p:nvPr/>
        </p:nvSpPr>
        <p:spPr bwMode="auto">
          <a:xfrm>
            <a:off x="457200" y="5334000"/>
            <a:ext cx="8216900" cy="641350"/>
          </a:xfrm>
          <a:prstGeom prst="rect">
            <a:avLst/>
          </a:prstGeom>
          <a:noFill/>
          <a:ln w="9525">
            <a:noFill/>
            <a:miter lim="800000"/>
            <a:headEnd/>
            <a:tailEnd/>
          </a:ln>
        </p:spPr>
        <p:txBody>
          <a:bodyPr wrap="none" anchor="ctr">
            <a:spAutoFit/>
          </a:bodyPr>
          <a:lstStyle/>
          <a:p>
            <a:r>
              <a:rPr lang="en-US" sz="1800" dirty="0">
                <a:cs typeface="Times New Roman" pitchFamily="18" charset="0"/>
              </a:rPr>
              <a:t>*Ibbs, C. William and Young Hoon Kwak. “Assessing Project Management Maturity,” </a:t>
            </a:r>
          </a:p>
          <a:p>
            <a:r>
              <a:rPr lang="en-US" sz="1800" i="1" dirty="0">
                <a:cs typeface="Times New Roman" pitchFamily="18" charset="0"/>
              </a:rPr>
              <a:t>Project Management Journal</a:t>
            </a:r>
            <a:r>
              <a:rPr lang="en-US" sz="1800" dirty="0">
                <a:cs typeface="Times New Roman" pitchFamily="18" charset="0"/>
              </a:rPr>
              <a:t> (March 2000).</a:t>
            </a:r>
            <a:endParaRPr lang="en-US" sz="1800" dirty="0"/>
          </a:p>
        </p:txBody>
      </p:sp>
    </p:spTree>
    <p:extLst>
      <p:ext uri="{BB962C8B-B14F-4D97-AF65-F5344CB8AC3E}">
        <p14:creationId xmlns:p14="http://schemas.microsoft.com/office/powerpoint/2010/main" val="31548332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143000"/>
          </a:xfrm>
        </p:spPr>
        <p:txBody>
          <a:bodyPr>
            <a:normAutofit fontScale="90000"/>
          </a:bodyPr>
          <a:lstStyle/>
          <a:p>
            <a:r>
              <a:rPr lang="en-US" dirty="0" smtClean="0"/>
              <a:t>Figure 12-3. Statement of Work (SOW) Template</a:t>
            </a:r>
          </a:p>
        </p:txBody>
      </p:sp>
      <p:sp>
        <p:nvSpPr>
          <p:cNvPr id="102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945C7FB-3CB8-4B83-AA03-FA8D3225C0C8}" type="slidenum">
              <a:rPr lang="en-US" smtClean="0"/>
              <a:pPr>
                <a:buFontTx/>
                <a:buNone/>
                <a:defRPr/>
              </a:pPr>
              <a:t>90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024736"/>
            <a:ext cx="5791200" cy="5374234"/>
          </a:xfrm>
          <a:prstGeom prst="rect">
            <a:avLst/>
          </a:prstGeom>
        </p:spPr>
      </p:pic>
    </p:spTree>
    <p:extLst>
      <p:ext uri="{BB962C8B-B14F-4D97-AF65-F5344CB8AC3E}">
        <p14:creationId xmlns:p14="http://schemas.microsoft.com/office/powerpoint/2010/main" val="5302960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52400" y="1219200"/>
            <a:ext cx="8839200" cy="5410200"/>
          </a:xfrm>
        </p:spPr>
        <p:txBody>
          <a:bodyPr/>
          <a:lstStyle/>
          <a:p>
            <a:pPr marL="771525" indent="-455613"/>
            <a:r>
              <a:rPr lang="en-US" b="1" dirty="0" smtClean="0"/>
              <a:t>Request for Proposals</a:t>
            </a:r>
            <a:r>
              <a:rPr lang="en-US" dirty="0" smtClean="0"/>
              <a:t>: Used to solicit proposals from prospective sellers</a:t>
            </a:r>
          </a:p>
          <a:p>
            <a:pPr marL="1131888" lvl="1"/>
            <a:r>
              <a:rPr lang="en-US" sz="2400" dirty="0" smtClean="0"/>
              <a:t>A </a:t>
            </a:r>
            <a:r>
              <a:rPr lang="en-US" sz="2400" b="1" dirty="0" smtClean="0"/>
              <a:t>proposal</a:t>
            </a:r>
            <a:r>
              <a:rPr lang="en-US" sz="2400" dirty="0" smtClean="0"/>
              <a:t> is a document prepared by a seller when there are different approaches for meeting buyer needs</a:t>
            </a:r>
            <a:r>
              <a:rPr lang="en-US" dirty="0" smtClean="0"/>
              <a:t> </a:t>
            </a:r>
          </a:p>
          <a:p>
            <a:pPr marL="771525" indent="-455613"/>
            <a:r>
              <a:rPr lang="en-US" b="1" dirty="0" smtClean="0"/>
              <a:t>Requests for Quotes</a:t>
            </a:r>
            <a:r>
              <a:rPr lang="en-US" dirty="0" smtClean="0"/>
              <a:t>: Used to solicit quotes or bids from prospective suppliers</a:t>
            </a:r>
          </a:p>
          <a:p>
            <a:pPr marL="1131888" lvl="1"/>
            <a:r>
              <a:rPr lang="en-US" sz="2400" dirty="0" smtClean="0"/>
              <a:t>A</a:t>
            </a:r>
            <a:r>
              <a:rPr lang="en-US" sz="2400" b="1" dirty="0" smtClean="0"/>
              <a:t> bid</a:t>
            </a:r>
            <a:r>
              <a:rPr lang="en-US" sz="2400" dirty="0" smtClean="0"/>
              <a:t>, also called a tender or quote (short for quotation), is a document prepared by sellers providing pricing for standard items that have been clearly defined by the buyer</a:t>
            </a:r>
            <a:r>
              <a:rPr lang="en-US" dirty="0" smtClean="0"/>
              <a:t> </a:t>
            </a:r>
          </a:p>
        </p:txBody>
      </p:sp>
      <p:sp>
        <p:nvSpPr>
          <p:cNvPr id="33794" name="Rectangle 2"/>
          <p:cNvSpPr>
            <a:spLocks noGrp="1" noChangeArrowheads="1"/>
          </p:cNvSpPr>
          <p:nvPr>
            <p:ph type="title"/>
          </p:nvPr>
        </p:nvSpPr>
        <p:spPr>
          <a:xfrm>
            <a:off x="381000" y="228600"/>
            <a:ext cx="8382000" cy="838200"/>
          </a:xfrm>
        </p:spPr>
        <p:txBody>
          <a:bodyPr/>
          <a:lstStyle/>
          <a:p>
            <a:r>
              <a:rPr lang="en-US" dirty="0" smtClean="0"/>
              <a:t>Procurement Documents</a:t>
            </a:r>
          </a:p>
        </p:txBody>
      </p:sp>
      <p:sp>
        <p:nvSpPr>
          <p:cNvPr id="337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F993A75-EDC4-483F-8E71-601B7B742A2A}" type="slidenum">
              <a:rPr lang="en-US" smtClean="0"/>
              <a:pPr>
                <a:defRPr/>
              </a:pPr>
              <a:t>91</a:t>
            </a:fld>
            <a:endParaRPr lang="en-US" dirty="0"/>
          </a:p>
        </p:txBody>
      </p:sp>
    </p:spTree>
    <p:extLst>
      <p:ext uri="{BB962C8B-B14F-4D97-AF65-F5344CB8AC3E}">
        <p14:creationId xmlns:p14="http://schemas.microsoft.com/office/powerpoint/2010/main" val="33409897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8229600" cy="1143000"/>
          </a:xfrm>
        </p:spPr>
        <p:txBody>
          <a:bodyPr>
            <a:normAutofit fontScale="90000"/>
          </a:bodyPr>
          <a:lstStyle/>
          <a:p>
            <a:r>
              <a:rPr lang="en-US" dirty="0" smtClean="0"/>
              <a:t>Figure 12-4. Request for Proposal (RFP) Template</a:t>
            </a:r>
          </a:p>
        </p:txBody>
      </p:sp>
      <p:sp>
        <p:nvSpPr>
          <p:cNvPr id="205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9F78C362-7FEF-4EB6-BCED-C6E2CF2029C9}" type="slidenum">
              <a:rPr lang="en-US" smtClean="0"/>
              <a:pPr>
                <a:buFontTx/>
                <a:buNone/>
                <a:defRPr/>
              </a:pPr>
              <a:t>92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00" y="1172260"/>
            <a:ext cx="6355600" cy="5228540"/>
          </a:xfrm>
          <a:prstGeom prst="rect">
            <a:avLst/>
          </a:prstGeom>
        </p:spPr>
      </p:pic>
    </p:spTree>
    <p:extLst>
      <p:ext uri="{BB962C8B-B14F-4D97-AF65-F5344CB8AC3E}">
        <p14:creationId xmlns:p14="http://schemas.microsoft.com/office/powerpoint/2010/main" val="35052231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sz="2800" dirty="0"/>
              <a:t>It’s important to prepare some form of evaluation criteria, preferably before issuing a formal RFP or RFQ</a:t>
            </a:r>
          </a:p>
          <a:p>
            <a:r>
              <a:rPr lang="en-US" sz="2800" dirty="0"/>
              <a:t>Beware of proposals that look good on paper; be sure to evaluate factors, such as past performance and management approach</a:t>
            </a:r>
          </a:p>
          <a:p>
            <a:r>
              <a:rPr lang="en-US" sz="2800" dirty="0"/>
              <a:t>Can require a technical presentation as part of a proposal</a:t>
            </a:r>
          </a:p>
        </p:txBody>
      </p:sp>
      <p:sp>
        <p:nvSpPr>
          <p:cNvPr id="34818" name="Rectangle 2"/>
          <p:cNvSpPr>
            <a:spLocks noGrp="1" noChangeArrowheads="1"/>
          </p:cNvSpPr>
          <p:nvPr>
            <p:ph type="title"/>
          </p:nvPr>
        </p:nvSpPr>
        <p:spPr/>
        <p:txBody>
          <a:bodyPr/>
          <a:lstStyle/>
          <a:p>
            <a:r>
              <a:rPr lang="en-US" dirty="0" smtClean="0"/>
              <a:t>Source Selection Criteria</a:t>
            </a:r>
          </a:p>
        </p:txBody>
      </p:sp>
      <p:sp>
        <p:nvSpPr>
          <p:cNvPr id="348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3496EB3B-BBA2-4107-A301-DE3AF26A0E46}" type="slidenum">
              <a:rPr lang="en-US" smtClean="0"/>
              <a:pPr>
                <a:defRPr/>
              </a:pPr>
              <a:t>93</a:t>
            </a:fld>
            <a:endParaRPr lang="en-US" dirty="0"/>
          </a:p>
        </p:txBody>
      </p:sp>
    </p:spTree>
    <p:extLst>
      <p:ext uri="{BB962C8B-B14F-4D97-AF65-F5344CB8AC3E}">
        <p14:creationId xmlns:p14="http://schemas.microsoft.com/office/powerpoint/2010/main" val="16976792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Deciding whom to ask to do the work</a:t>
            </a:r>
          </a:p>
          <a:p>
            <a:r>
              <a:rPr lang="en-US" dirty="0" smtClean="0"/>
              <a:t>Sending appropriate documentation to potential</a:t>
            </a:r>
          </a:p>
          <a:p>
            <a:r>
              <a:rPr lang="en-US" dirty="0" smtClean="0"/>
              <a:t>sellers</a:t>
            </a:r>
          </a:p>
          <a:p>
            <a:r>
              <a:rPr lang="en-US" dirty="0" smtClean="0"/>
              <a:t>Obtaining proposals or bids</a:t>
            </a:r>
          </a:p>
          <a:p>
            <a:r>
              <a:rPr lang="en-US" dirty="0" smtClean="0"/>
              <a:t>Selecting a seller</a:t>
            </a:r>
          </a:p>
          <a:p>
            <a:r>
              <a:rPr lang="en-US" dirty="0" smtClean="0"/>
              <a:t>Awarding a contract</a:t>
            </a:r>
          </a:p>
          <a:p>
            <a:endParaRPr lang="en-US" dirty="0"/>
          </a:p>
        </p:txBody>
      </p:sp>
      <p:sp>
        <p:nvSpPr>
          <p:cNvPr id="3" name="Title 2"/>
          <p:cNvSpPr>
            <a:spLocks noGrp="1"/>
          </p:cNvSpPr>
          <p:nvPr>
            <p:ph type="title"/>
          </p:nvPr>
        </p:nvSpPr>
        <p:spPr/>
        <p:txBody>
          <a:bodyPr/>
          <a:lstStyle/>
          <a:p>
            <a:r>
              <a:rPr lang="en-US" dirty="0" smtClean="0"/>
              <a:t>Conducting Procurements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94</a:t>
            </a:fld>
            <a:endParaRPr lang="en-US" dirty="0"/>
          </a:p>
        </p:txBody>
      </p:sp>
    </p:spTree>
    <p:extLst>
      <p:ext uri="{BB962C8B-B14F-4D97-AF65-F5344CB8AC3E}">
        <p14:creationId xmlns:p14="http://schemas.microsoft.com/office/powerpoint/2010/main" val="15080875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81000" y="1600200"/>
            <a:ext cx="8186738" cy="4267200"/>
          </a:xfrm>
        </p:spPr>
        <p:txBody>
          <a:bodyPr/>
          <a:lstStyle/>
          <a:p>
            <a:pPr marL="457200" indent="-457200"/>
            <a:r>
              <a:rPr lang="en-US" sz="2600" dirty="0" smtClean="0"/>
              <a:t>Organizations can advertise to procure goods and services in several ways:</a:t>
            </a:r>
          </a:p>
          <a:p>
            <a:pPr marL="1027113" lvl="1" indent="-455613"/>
            <a:r>
              <a:rPr lang="en-US" dirty="0" smtClean="0"/>
              <a:t>Approaching the preferred vendor</a:t>
            </a:r>
          </a:p>
          <a:p>
            <a:pPr marL="1027113" lvl="1" indent="-455613"/>
            <a:r>
              <a:rPr lang="en-US" dirty="0" smtClean="0"/>
              <a:t>Approaching several potential vendors</a:t>
            </a:r>
          </a:p>
          <a:p>
            <a:pPr marL="1027113" lvl="1" indent="-455613"/>
            <a:r>
              <a:rPr lang="en-US" dirty="0" smtClean="0"/>
              <a:t>Advertising to anyone interested</a:t>
            </a:r>
          </a:p>
          <a:p>
            <a:pPr marL="457200" indent="-457200"/>
            <a:r>
              <a:rPr lang="en-US" sz="2600" dirty="0" smtClean="0"/>
              <a:t>A bidders’ conference can help clarify the buyer’s expectations</a:t>
            </a:r>
          </a:p>
          <a:p>
            <a:pPr marL="457200" indent="-457200">
              <a:lnSpc>
                <a:spcPct val="90000"/>
              </a:lnSpc>
              <a:buFont typeface="Wingdings" pitchFamily="2" charset="2"/>
              <a:buNone/>
            </a:pPr>
            <a:endParaRPr lang="en-US" sz="2600" dirty="0" smtClean="0"/>
          </a:p>
        </p:txBody>
      </p:sp>
      <p:sp>
        <p:nvSpPr>
          <p:cNvPr id="35842" name="Rectangle 2"/>
          <p:cNvSpPr>
            <a:spLocks noGrp="1" noChangeArrowheads="1"/>
          </p:cNvSpPr>
          <p:nvPr>
            <p:ph type="title"/>
          </p:nvPr>
        </p:nvSpPr>
        <p:spPr/>
        <p:txBody>
          <a:bodyPr/>
          <a:lstStyle/>
          <a:p>
            <a:r>
              <a:rPr lang="en-US" dirty="0" smtClean="0"/>
              <a:t>Approaches for Procurement</a:t>
            </a:r>
          </a:p>
        </p:txBody>
      </p:sp>
      <p:sp>
        <p:nvSpPr>
          <p:cNvPr id="3584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1481AA0C-86D9-4730-858D-BA990FE2BF86}" type="slidenum">
              <a:rPr lang="en-US" smtClean="0"/>
              <a:pPr>
                <a:defRPr/>
              </a:pPr>
              <a:t>95</a:t>
            </a:fld>
            <a:endParaRPr lang="en-US" dirty="0"/>
          </a:p>
        </p:txBody>
      </p:sp>
    </p:spTree>
    <p:extLst>
      <p:ext uri="{BB962C8B-B14F-4D97-AF65-F5344CB8AC3E}">
        <p14:creationId xmlns:p14="http://schemas.microsoft.com/office/powerpoint/2010/main" val="21162872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smtClean="0"/>
              <a:t>Figure 12-5. Sample Proposal Evaluation Sheet</a:t>
            </a:r>
          </a:p>
        </p:txBody>
      </p:sp>
      <p:sp>
        <p:nvSpPr>
          <p:cNvPr id="3789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724356FC-FDD0-4B1A-9A13-FBE296947772}" type="slidenum">
              <a:rPr lang="en-US" smtClean="0"/>
              <a:pPr>
                <a:buFontTx/>
                <a:buNone/>
                <a:defRPr/>
              </a:pPr>
              <a:t>96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16209"/>
            <a:ext cx="8763000" cy="3657386"/>
          </a:xfrm>
          <a:prstGeom prst="rect">
            <a:avLst/>
          </a:prstGeom>
        </p:spPr>
      </p:pic>
    </p:spTree>
    <p:extLst>
      <p:ext uri="{BB962C8B-B14F-4D97-AF65-F5344CB8AC3E}">
        <p14:creationId xmlns:p14="http://schemas.microsoft.com/office/powerpoint/2010/main" val="26583954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dirty="0"/>
              <a:t>Organizations often do an initial evaluation of all proposals and bids and then develop a short list of potential sellers for further evaluation</a:t>
            </a:r>
          </a:p>
          <a:p>
            <a:r>
              <a:rPr lang="en-US" dirty="0"/>
              <a:t>Sellers on the short list often prepare a best and final offer (BAFO)</a:t>
            </a:r>
          </a:p>
          <a:p>
            <a:r>
              <a:rPr lang="en-US" dirty="0"/>
              <a:t>Final output is a contract signed by the buyer and the selected seller</a:t>
            </a:r>
          </a:p>
        </p:txBody>
      </p:sp>
      <p:sp>
        <p:nvSpPr>
          <p:cNvPr id="38914" name="Rectangle 2"/>
          <p:cNvSpPr>
            <a:spLocks noGrp="1" noChangeArrowheads="1"/>
          </p:cNvSpPr>
          <p:nvPr>
            <p:ph type="title"/>
          </p:nvPr>
        </p:nvSpPr>
        <p:spPr/>
        <p:txBody>
          <a:bodyPr/>
          <a:lstStyle/>
          <a:p>
            <a:r>
              <a:rPr lang="en-US" dirty="0" smtClean="0"/>
              <a:t>Seller Selection</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BFAA506-4B0A-47CB-B837-0D9315B88B65}" type="slidenum">
              <a:rPr lang="en-US" smtClean="0"/>
              <a:pPr>
                <a:defRPr/>
              </a:pPr>
              <a:t>97</a:t>
            </a:fld>
            <a:endParaRPr lang="en-US" dirty="0"/>
          </a:p>
        </p:txBody>
      </p:sp>
    </p:spTree>
    <p:extLst>
      <p:ext uri="{BB962C8B-B14F-4D97-AF65-F5344CB8AC3E}">
        <p14:creationId xmlns:p14="http://schemas.microsoft.com/office/powerpoint/2010/main" val="1705456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228600" y="1143000"/>
            <a:ext cx="8763000" cy="4638675"/>
          </a:xfrm>
        </p:spPr>
        <p:txBody>
          <a:bodyPr/>
          <a:lstStyle/>
          <a:p>
            <a:r>
              <a:rPr lang="en-US" dirty="0"/>
              <a:t>Ensures that the seller’s performance meets contractual requirements</a:t>
            </a:r>
          </a:p>
          <a:p>
            <a:r>
              <a:rPr lang="en-US" dirty="0"/>
              <a:t>Contracts are legal relationships, so it is important that legal and contracting professionals be involved in writing and administering contracts</a:t>
            </a:r>
          </a:p>
          <a:p>
            <a:r>
              <a:rPr lang="en-US" dirty="0"/>
              <a:t>It is critical that project managers and team members watch for </a:t>
            </a:r>
            <a:r>
              <a:rPr lang="en-US" b="1" dirty="0"/>
              <a:t>constructive change orders</a:t>
            </a:r>
            <a:r>
              <a:rPr lang="en-US" dirty="0"/>
              <a:t>, which are oral or written acts or omissions by someone with actual or apparent authority that can be construed to have the same effect as a written change order</a:t>
            </a:r>
          </a:p>
        </p:txBody>
      </p:sp>
      <p:sp>
        <p:nvSpPr>
          <p:cNvPr id="40962" name="Rectangle 2"/>
          <p:cNvSpPr>
            <a:spLocks noGrp="1" noChangeArrowheads="1"/>
          </p:cNvSpPr>
          <p:nvPr>
            <p:ph type="title"/>
          </p:nvPr>
        </p:nvSpPr>
        <p:spPr>
          <a:xfrm>
            <a:off x="381000" y="228600"/>
            <a:ext cx="8382000" cy="696913"/>
          </a:xfrm>
        </p:spPr>
        <p:txBody>
          <a:bodyPr>
            <a:normAutofit fontScale="90000"/>
          </a:bodyPr>
          <a:lstStyle/>
          <a:p>
            <a:r>
              <a:rPr lang="en-US" dirty="0" smtClean="0"/>
              <a:t>Controlling Procurements</a:t>
            </a:r>
          </a:p>
        </p:txBody>
      </p:sp>
      <p:sp>
        <p:nvSpPr>
          <p:cNvPr id="409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50A574B-4578-41CA-A94F-454DC323C4B8}" type="slidenum">
              <a:rPr lang="en-US" smtClean="0"/>
              <a:pPr>
                <a:defRPr/>
              </a:pPr>
              <a:t>98</a:t>
            </a:fld>
            <a:endParaRPr lang="en-US" dirty="0"/>
          </a:p>
        </p:txBody>
      </p:sp>
    </p:spTree>
    <p:extLst>
      <p:ext uri="{BB962C8B-B14F-4D97-AF65-F5344CB8AC3E}">
        <p14:creationId xmlns:p14="http://schemas.microsoft.com/office/powerpoint/2010/main" val="7374890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10600" cy="4525962"/>
          </a:xfrm>
        </p:spPr>
        <p:txBody>
          <a:bodyPr/>
          <a:lstStyle/>
          <a:p>
            <a:r>
              <a:rPr lang="en-US" dirty="0" smtClean="0"/>
              <a:t>A </a:t>
            </a:r>
            <a:r>
              <a:rPr lang="en-US" dirty="0"/>
              <a:t>recent trend </a:t>
            </a:r>
            <a:r>
              <a:rPr lang="en-US" dirty="0" smtClean="0"/>
              <a:t>is </a:t>
            </a:r>
            <a:r>
              <a:rPr lang="en-US" dirty="0"/>
              <a:t>to hire people in </a:t>
            </a:r>
            <a:r>
              <a:rPr lang="en-US" dirty="0" smtClean="0"/>
              <a:t>rural areas </a:t>
            </a:r>
            <a:r>
              <a:rPr lang="en-US" dirty="0"/>
              <a:t>of the same country to perform work, often at less cost. Rural sourcing uses two </a:t>
            </a:r>
            <a:r>
              <a:rPr lang="en-US" dirty="0" smtClean="0"/>
              <a:t>simple premises</a:t>
            </a:r>
            <a:r>
              <a:rPr lang="en-US" dirty="0"/>
              <a:t>: Smaller towns need jobs, and workers there often charge 25 to 50 percent less </a:t>
            </a:r>
            <a:r>
              <a:rPr lang="en-US" dirty="0" smtClean="0"/>
              <a:t>than their </a:t>
            </a:r>
            <a:r>
              <a:rPr lang="en-US" dirty="0"/>
              <a:t>urban counterparts.</a:t>
            </a:r>
          </a:p>
          <a:p>
            <a:pPr lvl="1"/>
            <a:r>
              <a:rPr lang="en-US" dirty="0" smtClean="0"/>
              <a:t>Onshore </a:t>
            </a:r>
            <a:r>
              <a:rPr lang="en-US" dirty="0"/>
              <a:t>Technology Services recruits workers from low-paying jobs and </a:t>
            </a:r>
            <a:r>
              <a:rPr lang="en-US" dirty="0" smtClean="0"/>
              <a:t>gives them </a:t>
            </a:r>
            <a:r>
              <a:rPr lang="en-US" dirty="0"/>
              <a:t>intensive training in IT specialties. The company employs 65 people in </a:t>
            </a:r>
            <a:r>
              <a:rPr lang="en-US" dirty="0" smtClean="0"/>
              <a:t>IT centers </a:t>
            </a:r>
            <a:r>
              <a:rPr lang="en-US" dirty="0"/>
              <a:t>in the rural Missouri towns of Macon, Lebanon, and </a:t>
            </a:r>
            <a:r>
              <a:rPr lang="en-US" dirty="0" smtClean="0"/>
              <a:t>Joplin</a:t>
            </a:r>
            <a:endParaRPr lang="en-US" dirty="0"/>
          </a:p>
          <a:p>
            <a:pPr lvl="1"/>
            <a:r>
              <a:rPr lang="en-US" dirty="0" err="1" smtClean="0"/>
              <a:t>CrossUSA</a:t>
            </a:r>
            <a:r>
              <a:rPr lang="en-US" dirty="0" smtClean="0"/>
              <a:t> </a:t>
            </a:r>
            <a:r>
              <a:rPr lang="en-US" dirty="0"/>
              <a:t>recruits older IT workers who are nearing retirement and want </a:t>
            </a:r>
            <a:r>
              <a:rPr lang="en-US" dirty="0" smtClean="0"/>
              <a:t>to enjoy </a:t>
            </a:r>
            <a:r>
              <a:rPr lang="en-US" dirty="0"/>
              <a:t>a small-town quality of life. The company has 100 employees in </a:t>
            </a:r>
            <a:r>
              <a:rPr lang="en-US" dirty="0" smtClean="0"/>
              <a:t>Sebeka, Minnesota </a:t>
            </a:r>
            <a:r>
              <a:rPr lang="en-US" dirty="0"/>
              <a:t>(population 700) and Eveleth, Minnesota (population 3,000</a:t>
            </a:r>
            <a:r>
              <a:rPr lang="en-US" dirty="0" smtClean="0"/>
              <a:t>)</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99</a:t>
            </a:fld>
            <a:endParaRPr lang="en-US" dirty="0"/>
          </a:p>
        </p:txBody>
      </p:sp>
    </p:spTree>
    <p:extLst>
      <p:ext uri="{BB962C8B-B14F-4D97-AF65-F5344CB8AC3E}">
        <p14:creationId xmlns:p14="http://schemas.microsoft.com/office/powerpoint/2010/main" val="191159508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4200</TotalTime>
  <Words>6474</Words>
  <Application>Microsoft Office PowerPoint</Application>
  <PresentationFormat>On-screen Show (4:3)</PresentationFormat>
  <Paragraphs>723</Paragraphs>
  <Slides>106</Slides>
  <Notes>6</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09" baseType="lpstr">
      <vt:lpstr>Custom Design</vt:lpstr>
      <vt:lpstr>Theme1</vt:lpstr>
      <vt:lpstr>Document</vt:lpstr>
      <vt:lpstr>Chapter 11: Project Risk Management</vt:lpstr>
      <vt:lpstr>Recitation</vt:lpstr>
      <vt:lpstr>Recitation</vt:lpstr>
      <vt:lpstr>Recitation</vt:lpstr>
      <vt:lpstr>Learning Objectives</vt:lpstr>
      <vt:lpstr>Learning Objectives (cont’d)</vt:lpstr>
      <vt:lpstr>The Importance of Project Risk Management</vt:lpstr>
      <vt:lpstr>Research Shows Need to Improve Project Risk Management</vt:lpstr>
      <vt:lpstr>Table 11-1. Project Management Maturity by Industry Group and Knowledge Area*</vt:lpstr>
      <vt:lpstr>Figure 11-1. Benefits from Software Risk Management Practices*</vt:lpstr>
      <vt:lpstr>Global Issues</vt:lpstr>
      <vt:lpstr>Negative Risk</vt:lpstr>
      <vt:lpstr>Risk Can Be Positive</vt:lpstr>
      <vt:lpstr>Best Practice</vt:lpstr>
      <vt:lpstr>Risk Utility</vt:lpstr>
      <vt:lpstr>Figure 11-2. Risk Utility Function and Risk Preference</vt:lpstr>
      <vt:lpstr>Project Risk Management Processes</vt:lpstr>
      <vt:lpstr>Project Risk Management Processes (cont’d)</vt:lpstr>
      <vt:lpstr>Figure 11-3. Project Risk Management Summary</vt:lpstr>
      <vt:lpstr>Plan Risk Management</vt:lpstr>
      <vt:lpstr>Table 11-2. Topics Addressed in a Risk Management Plan</vt:lpstr>
      <vt:lpstr>Contingency and Fallback Plans, Contingency Reserves</vt:lpstr>
      <vt:lpstr>Common Sources of Risk in Information Technology Projects</vt:lpstr>
      <vt:lpstr>Table 11-3. IT Success Potential Scoring Sheet</vt:lpstr>
      <vt:lpstr>Broad Categories of Risk</vt:lpstr>
      <vt:lpstr>What Went Wrong?</vt:lpstr>
      <vt:lpstr>Risk Breakdown Structure</vt:lpstr>
      <vt:lpstr>Figure 11-4. Sample Risk Breakdown Structure</vt:lpstr>
      <vt:lpstr>Table 11-4. Potential Negative Risk Conditions Associated With Each Knowledge Area</vt:lpstr>
      <vt:lpstr>Identify Risks – the second …..</vt:lpstr>
      <vt:lpstr>Brainstorming</vt:lpstr>
      <vt:lpstr>Delphi Technique</vt:lpstr>
      <vt:lpstr>Interviewing</vt:lpstr>
      <vt:lpstr>SWOT Analysis</vt:lpstr>
      <vt:lpstr>Risk Register</vt:lpstr>
      <vt:lpstr>Risk Register Contents</vt:lpstr>
      <vt:lpstr>Risk Register Contents (cont’d)</vt:lpstr>
      <vt:lpstr>Table 11-5. Sample Risk Register</vt:lpstr>
      <vt:lpstr>Perform Qualitative Risk Analysis</vt:lpstr>
      <vt:lpstr>Probability/Impact Matrix</vt:lpstr>
      <vt:lpstr>Figure 11-5. Sample Probability/Impact Matrix</vt:lpstr>
      <vt:lpstr>Figure 11-6. Chart Showing High-, Medium-, and Low-Risk Technologies</vt:lpstr>
      <vt:lpstr>Top Ten Risk Item Tracking</vt:lpstr>
      <vt:lpstr>Table 11-6. Example of Top Ten Risk Item Tracking</vt:lpstr>
      <vt:lpstr>Watch List</vt:lpstr>
      <vt:lpstr>Media Snapshot</vt:lpstr>
      <vt:lpstr>Perform Quantitative Risk Analysis</vt:lpstr>
      <vt:lpstr>Decision Trees and Expected Monetary Value (EMV)</vt:lpstr>
      <vt:lpstr>Figure 11-7. Expected Monetary Value (EMV) Example</vt:lpstr>
      <vt:lpstr>Simulation Model</vt:lpstr>
      <vt:lpstr>Steps of a Monte Carlo Analysis</vt:lpstr>
      <vt:lpstr>Figure 11-8. Sample Monte Carlo Simulation Results for Project Schedule</vt:lpstr>
      <vt:lpstr>What Went Right?</vt:lpstr>
      <vt:lpstr>Sensitivity Analysis</vt:lpstr>
      <vt:lpstr>Figure 11-9. Sample Sensitivity Analysis for Determining Break-Even Point</vt:lpstr>
      <vt:lpstr>Planning Risk Responses</vt:lpstr>
      <vt:lpstr>Table 11-7. General Risk Mitigation Strategies for Technical, Cost, and Schedule Risks</vt:lpstr>
      <vt:lpstr>Response Strategies for Positive Risks</vt:lpstr>
      <vt:lpstr>Residual and Secondary Risks</vt:lpstr>
      <vt:lpstr>Control Risks – the Sixth……</vt:lpstr>
      <vt:lpstr>Using Software to Assist in Project Risk Management</vt:lpstr>
      <vt:lpstr>Results of Good Project Risk Management</vt:lpstr>
      <vt:lpstr>Chapter Summary</vt:lpstr>
      <vt:lpstr>Chapter 12: Project Procurement Management</vt:lpstr>
      <vt:lpstr>Learning Objectives</vt:lpstr>
      <vt:lpstr>Learning Objectives (cont’d)</vt:lpstr>
      <vt:lpstr>Importance of Project Procurement Management</vt:lpstr>
      <vt:lpstr>Debates on Outsourcing</vt:lpstr>
      <vt:lpstr>IT Outsourcing Market Continues to Grow</vt:lpstr>
      <vt:lpstr>Why Outsource?</vt:lpstr>
      <vt:lpstr>Buyer vs. Seller</vt:lpstr>
      <vt:lpstr>Outsourcing vs. Offshoring</vt:lpstr>
      <vt:lpstr>Contracts</vt:lpstr>
      <vt:lpstr>What Went Wrong?</vt:lpstr>
      <vt:lpstr>Project Procurement Management Processes</vt:lpstr>
      <vt:lpstr>Figure 12-1. Project Procurement Management Summary</vt:lpstr>
      <vt:lpstr>Plan Procurement Management</vt:lpstr>
      <vt:lpstr>What Went Right?</vt:lpstr>
      <vt:lpstr>Types of Contracts</vt:lpstr>
      <vt:lpstr>Point of Total Assumption</vt:lpstr>
      <vt:lpstr>Cost Reimbursable Contracts</vt:lpstr>
      <vt:lpstr>Figure 12-2. Contract Types Versus Risk</vt:lpstr>
      <vt:lpstr>Media Snapshot</vt:lpstr>
      <vt:lpstr>Contract Clauses</vt:lpstr>
      <vt:lpstr>Tools and Techniques for Planning Purchases and Acquisitions</vt:lpstr>
      <vt:lpstr>Make-or-Buy Example</vt:lpstr>
      <vt:lpstr>Make-or Buy Solution</vt:lpstr>
      <vt:lpstr>Procurement Management Plan</vt:lpstr>
      <vt:lpstr>Contract Statement of Work (SOW)</vt:lpstr>
      <vt:lpstr>Figure 12-3. Statement of Work (SOW) Template</vt:lpstr>
      <vt:lpstr>Procurement Documents</vt:lpstr>
      <vt:lpstr>Figure 12-4. Request for Proposal (RFP) Template</vt:lpstr>
      <vt:lpstr>Source Selection Criteria</vt:lpstr>
      <vt:lpstr>Conducting Procurements</vt:lpstr>
      <vt:lpstr>Approaches for Procurement</vt:lpstr>
      <vt:lpstr>Figure 12-5. Sample Proposal Evaluation Sheet</vt:lpstr>
      <vt:lpstr>Seller Selection</vt:lpstr>
      <vt:lpstr>Controlling Procurements</vt:lpstr>
      <vt:lpstr>Global Issues</vt:lpstr>
      <vt:lpstr>Suggestions for Change Control in Contracts</vt:lpstr>
      <vt:lpstr>Suggestions for Change Control in Contracts (cont’d)</vt:lpstr>
      <vt:lpstr>Best Practice</vt:lpstr>
      <vt:lpstr>Closing Procurements</vt:lpstr>
      <vt:lpstr>Tools to Assist in Contract Closure</vt:lpstr>
      <vt:lpstr>Using Software to Assist in Project Procurement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Burns, Jim</cp:lastModifiedBy>
  <cp:revision>195</cp:revision>
  <dcterms:created xsi:type="dcterms:W3CDTF">2001-07-05T23:10:12Z</dcterms:created>
  <dcterms:modified xsi:type="dcterms:W3CDTF">2016-04-05T12:23:45Z</dcterms:modified>
</cp:coreProperties>
</file>