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6"/>
  </p:notesMasterIdLst>
  <p:handoutMasterIdLst>
    <p:handoutMasterId r:id="rId57"/>
  </p:handoutMasterIdLst>
  <p:sldIdLst>
    <p:sldId id="256" r:id="rId2"/>
    <p:sldId id="257" r:id="rId3"/>
    <p:sldId id="258" r:id="rId4"/>
    <p:sldId id="306" r:id="rId5"/>
    <p:sldId id="313" r:id="rId6"/>
    <p:sldId id="316" r:id="rId7"/>
    <p:sldId id="341" r:id="rId8"/>
    <p:sldId id="342" r:id="rId9"/>
    <p:sldId id="348" r:id="rId10"/>
    <p:sldId id="317" r:id="rId11"/>
    <p:sldId id="343" r:id="rId12"/>
    <p:sldId id="344" r:id="rId13"/>
    <p:sldId id="345" r:id="rId14"/>
    <p:sldId id="347" r:id="rId15"/>
    <p:sldId id="308" r:id="rId16"/>
    <p:sldId id="321" r:id="rId17"/>
    <p:sldId id="322" r:id="rId18"/>
    <p:sldId id="323" r:id="rId19"/>
    <p:sldId id="324" r:id="rId20"/>
    <p:sldId id="259" r:id="rId21"/>
    <p:sldId id="261" r:id="rId22"/>
    <p:sldId id="273" r:id="rId23"/>
    <p:sldId id="275" r:id="rId24"/>
    <p:sldId id="274" r:id="rId25"/>
    <p:sldId id="276" r:id="rId26"/>
    <p:sldId id="277" r:id="rId27"/>
    <p:sldId id="278" r:id="rId28"/>
    <p:sldId id="281" r:id="rId29"/>
    <p:sldId id="282" r:id="rId30"/>
    <p:sldId id="284" r:id="rId31"/>
    <p:sldId id="287" r:id="rId32"/>
    <p:sldId id="300" r:id="rId33"/>
    <p:sldId id="309" r:id="rId34"/>
    <p:sldId id="298" r:id="rId35"/>
    <p:sldId id="299" r:id="rId36"/>
    <p:sldId id="325" r:id="rId37"/>
    <p:sldId id="290" r:id="rId38"/>
    <p:sldId id="291" r:id="rId39"/>
    <p:sldId id="292" r:id="rId40"/>
    <p:sldId id="293" r:id="rId41"/>
    <p:sldId id="294" r:id="rId42"/>
    <p:sldId id="295" r:id="rId43"/>
    <p:sldId id="326" r:id="rId44"/>
    <p:sldId id="327" r:id="rId45"/>
    <p:sldId id="328" r:id="rId46"/>
    <p:sldId id="330" r:id="rId47"/>
    <p:sldId id="332" r:id="rId48"/>
    <p:sldId id="333" r:id="rId49"/>
    <p:sldId id="334" r:id="rId50"/>
    <p:sldId id="301" r:id="rId51"/>
    <p:sldId id="335" r:id="rId52"/>
    <p:sldId id="336" r:id="rId53"/>
    <p:sldId id="337" r:id="rId54"/>
    <p:sldId id="303" r:id="rId55"/>
  </p:sldIdLst>
  <p:sldSz cx="9144000" cy="6858000" type="screen4x3"/>
  <p:notesSz cx="6858000"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3" d="100"/>
          <a:sy n="63" d="100"/>
        </p:scale>
        <p:origin x="72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5716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87850"/>
            <a:ext cx="5029200" cy="41560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5" name="Rectangle 3"/>
          <p:cNvSpPr>
            <a:spLocks noGrp="1" noRot="1" noChangeAspect="1" noChangeArrowheads="1" noTextEdit="1"/>
          </p:cNvSpPr>
          <p:nvPr>
            <p:ph type="sldImg" idx="2"/>
          </p:nvPr>
        </p:nvSpPr>
        <p:spPr bwMode="auto">
          <a:xfrm>
            <a:off x="1128713" y="698500"/>
            <a:ext cx="4602162"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54486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7148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2498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405290F-4958-4C2D-911F-3F543E894A95}" type="slidenum">
              <a:rPr lang="en-US" altLang="en-US"/>
              <a:pPr eaLnBrk="1" hangingPunct="1">
                <a:spcBef>
                  <a:spcPct val="0"/>
                </a:spcBef>
              </a:pPr>
              <a:t>46</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For such projects there may not be a formally assigned project manager.  </a:t>
            </a:r>
          </a:p>
        </p:txBody>
      </p:sp>
    </p:spTree>
    <p:extLst>
      <p:ext uri="{BB962C8B-B14F-4D97-AF65-F5344CB8AC3E}">
        <p14:creationId xmlns:p14="http://schemas.microsoft.com/office/powerpoint/2010/main" val="3673579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70D5360-0172-4A28-853F-8B2AAA909B37}" type="slidenum">
              <a:rPr lang="en-US" altLang="en-US"/>
              <a:pPr eaLnBrk="1" hangingPunct="1">
                <a:spcBef>
                  <a:spcPct val="0"/>
                </a:spcBef>
              </a:pPr>
              <a:t>47</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1149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7FD2CF0-425E-4555-AEE0-29721D9FC1A5}" type="slidenum">
              <a:rPr lang="en-US" altLang="en-US"/>
              <a:pPr eaLnBrk="1" hangingPunct="1">
                <a:spcBef>
                  <a:spcPct val="0"/>
                </a:spcBef>
              </a:pPr>
              <a:t>48</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94076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4DEDFC0-F696-485D-8AD5-94A1BB7D6A08}" type="slidenum">
              <a:rPr lang="en-US" altLang="en-US"/>
              <a:pPr eaLnBrk="1" hangingPunct="1">
                <a:spcBef>
                  <a:spcPct val="0"/>
                </a:spcBef>
              </a:pPr>
              <a:t>49</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78671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1" name="Rectangle 4"/>
              <p:cNvSpPr>
                <a:spLocks noChangeArrowheads="1"/>
              </p:cNvSpPr>
              <p:nvPr/>
            </p:nvSpPr>
            <p:spPr bwMode="white">
              <a:xfrm>
                <a:off x="0" y="0"/>
                <a:ext cx="5760" cy="1600"/>
              </a:xfrm>
              <a:prstGeom prst="rect">
                <a:avLst/>
              </a:prstGeom>
              <a:gradFill rotWithShape="0">
                <a:gsLst>
                  <a:gs pos="0">
                    <a:schemeClr val="hlink"/>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2" name="Rectangle 5"/>
              <p:cNvSpPr>
                <a:spLocks noChangeArrowheads="1"/>
              </p:cNvSpPr>
              <p:nvPr/>
            </p:nvSpPr>
            <p:spPr bwMode="white">
              <a:xfrm>
                <a:off x="0" y="1600"/>
                <a:ext cx="5760" cy="272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pic>
          <p:nvPicPr>
            <p:cNvPr id="6" name="Picture 6" descr="gra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163" y="0"/>
              <a:ext cx="680" cy="3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7"/>
            <p:cNvGrpSpPr>
              <a:grpSpLocks/>
            </p:cNvGrpSpPr>
            <p:nvPr/>
          </p:nvGrpSpPr>
          <p:grpSpPr bwMode="auto">
            <a:xfrm>
              <a:off x="648" y="0"/>
              <a:ext cx="97" cy="3613"/>
              <a:chOff x="226" y="0"/>
              <a:chExt cx="80" cy="3613"/>
            </a:xfrm>
          </p:grpSpPr>
          <p:sp>
            <p:nvSpPr>
              <p:cNvPr id="9" name="Rectangle 8"/>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9"/>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sp>
          <p:nvSpPr>
            <p:cNvPr id="8" name="Rectangle 10"/>
            <p:cNvSpPr>
              <a:spLocks noChangeArrowheads="1"/>
            </p:cNvSpPr>
            <p:nvPr/>
          </p:nvSpPr>
          <p:spPr bwMode="ltGray">
            <a:xfrm>
              <a:off x="0" y="1536"/>
              <a:ext cx="4294" cy="160"/>
            </a:xfrm>
            <a:prstGeom prst="rect">
              <a:avLst/>
            </a:prstGeom>
            <a:gradFill rotWithShape="0">
              <a:gsLst>
                <a:gs pos="0">
                  <a:schemeClr val="hlink"/>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sp>
        <p:nvSpPr>
          <p:cNvPr id="24587" name="Rectangle 11"/>
          <p:cNvSpPr>
            <a:spLocks noGrp="1" noChangeArrowheads="1"/>
          </p:cNvSpPr>
          <p:nvPr>
            <p:ph type="ctrTitle"/>
          </p:nvPr>
        </p:nvSpPr>
        <p:spPr>
          <a:xfrm>
            <a:off x="1371600" y="1100138"/>
            <a:ext cx="7772400" cy="1143000"/>
          </a:xfrm>
        </p:spPr>
        <p:txBody>
          <a:bodyPr/>
          <a:lstStyle>
            <a:lvl1pPr>
              <a:defRPr/>
            </a:lvl1pPr>
          </a:lstStyle>
          <a:p>
            <a:r>
              <a:rPr lang="en-US"/>
              <a:t>Click to edit Master title style</a:t>
            </a:r>
          </a:p>
        </p:txBody>
      </p:sp>
      <p:sp>
        <p:nvSpPr>
          <p:cNvPr id="24588"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t>Click to edit Master subtitle style</a:t>
            </a:r>
          </a:p>
        </p:txBody>
      </p:sp>
      <p:sp>
        <p:nvSpPr>
          <p:cNvPr id="13" name="Rectangle 13"/>
          <p:cNvSpPr>
            <a:spLocks noGrp="1" noChangeArrowheads="1"/>
          </p:cNvSpPr>
          <p:nvPr>
            <p:ph type="dt" sz="half" idx="10"/>
          </p:nvPr>
        </p:nvSpPr>
        <p:spPr>
          <a:xfrm>
            <a:off x="685800" y="6248400"/>
            <a:ext cx="1905000" cy="457200"/>
          </a:xfrm>
        </p:spPr>
        <p:txBody>
          <a:bodyPr/>
          <a:lstStyle>
            <a:lvl1pPr>
              <a:defRPr>
                <a:solidFill>
                  <a:srgbClr val="660066"/>
                </a:solidFill>
              </a:defRPr>
            </a:lvl1pPr>
          </a:lstStyle>
          <a:p>
            <a:pPr>
              <a:defRPr/>
            </a:pPr>
            <a:endParaRPr lang="en-US"/>
          </a:p>
        </p:txBody>
      </p:sp>
      <p:sp>
        <p:nvSpPr>
          <p:cNvPr id="14" name="Rectangle 14"/>
          <p:cNvSpPr>
            <a:spLocks noGrp="1" noChangeArrowheads="1"/>
          </p:cNvSpPr>
          <p:nvPr>
            <p:ph type="ftr" sz="quarter" idx="11"/>
          </p:nvPr>
        </p:nvSpPr>
        <p:spPr>
          <a:xfrm>
            <a:off x="3124200" y="6248400"/>
            <a:ext cx="2895600" cy="457200"/>
          </a:xfrm>
        </p:spPr>
        <p:txBody>
          <a:bodyPr/>
          <a:lstStyle>
            <a:lvl1pPr>
              <a:defRPr>
                <a:solidFill>
                  <a:srgbClr val="660066"/>
                </a:solidFill>
              </a:defRPr>
            </a:lvl1pPr>
          </a:lstStyle>
          <a:p>
            <a:pPr>
              <a:defRPr/>
            </a:pP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a:solidFill>
                  <a:srgbClr val="660066"/>
                </a:solidFill>
              </a:defRPr>
            </a:lvl1pPr>
          </a:lstStyle>
          <a:p>
            <a:pPr>
              <a:defRPr/>
            </a:pPr>
            <a:fld id="{933345A1-3445-44C4-8CA5-2B6F93C8D013}" type="slidenum">
              <a:rPr lang="en-US" altLang="en-US"/>
              <a:pPr>
                <a:defRPr/>
              </a:pPr>
              <a:t>‹#›</a:t>
            </a:fld>
            <a:endParaRPr lang="en-US" altLang="en-US"/>
          </a:p>
        </p:txBody>
      </p:sp>
    </p:spTree>
    <p:extLst>
      <p:ext uri="{BB962C8B-B14F-4D97-AF65-F5344CB8AC3E}">
        <p14:creationId xmlns:p14="http://schemas.microsoft.com/office/powerpoint/2010/main" val="28553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9CAF271-3AB6-4633-B97D-B5B2C0BCDDE5}" type="slidenum">
              <a:rPr lang="en-US" altLang="en-US"/>
              <a:pPr>
                <a:defRPr/>
              </a:pPr>
              <a:t>‹#›</a:t>
            </a:fld>
            <a:endParaRPr lang="en-US" altLang="en-US"/>
          </a:p>
        </p:txBody>
      </p:sp>
    </p:spTree>
    <p:extLst>
      <p:ext uri="{BB962C8B-B14F-4D97-AF65-F5344CB8AC3E}">
        <p14:creationId xmlns:p14="http://schemas.microsoft.com/office/powerpoint/2010/main" val="190976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444802D-9ED2-4FA7-86C4-ECDDF0ECA75A}" type="slidenum">
              <a:rPr lang="en-US" altLang="en-US"/>
              <a:pPr>
                <a:defRPr/>
              </a:pPr>
              <a:t>‹#›</a:t>
            </a:fld>
            <a:endParaRPr lang="en-US" altLang="en-US"/>
          </a:p>
        </p:txBody>
      </p:sp>
    </p:spTree>
    <p:extLst>
      <p:ext uri="{BB962C8B-B14F-4D97-AF65-F5344CB8AC3E}">
        <p14:creationId xmlns:p14="http://schemas.microsoft.com/office/powerpoint/2010/main" val="255145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B6DE94F8-501F-4E8E-B58A-4447F34E10EE}" type="slidenum">
              <a:rPr lang="en-US" altLang="en-US"/>
              <a:pPr>
                <a:defRPr/>
              </a:pPr>
              <a:t>‹#›</a:t>
            </a:fld>
            <a:endParaRPr lang="en-US" altLang="en-US"/>
          </a:p>
        </p:txBody>
      </p:sp>
    </p:spTree>
    <p:extLst>
      <p:ext uri="{BB962C8B-B14F-4D97-AF65-F5344CB8AC3E}">
        <p14:creationId xmlns:p14="http://schemas.microsoft.com/office/powerpoint/2010/main" val="17704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7860CBC1-8E38-43B9-BABB-46B3AB0F59FE}" type="slidenum">
              <a:rPr lang="en-US" altLang="en-US"/>
              <a:pPr>
                <a:defRPr/>
              </a:pPr>
              <a:t>‹#›</a:t>
            </a:fld>
            <a:endParaRPr lang="en-US" altLang="en-US"/>
          </a:p>
        </p:txBody>
      </p:sp>
    </p:spTree>
    <p:extLst>
      <p:ext uri="{BB962C8B-B14F-4D97-AF65-F5344CB8AC3E}">
        <p14:creationId xmlns:p14="http://schemas.microsoft.com/office/powerpoint/2010/main" val="294939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B2B0C7-C450-4B57-A603-97FC02E5D2E5}" type="slidenum">
              <a:rPr lang="en-US" altLang="en-US"/>
              <a:pPr>
                <a:defRPr/>
              </a:pPr>
              <a:t>‹#›</a:t>
            </a:fld>
            <a:endParaRPr lang="en-US" altLang="en-US"/>
          </a:p>
        </p:txBody>
      </p:sp>
    </p:spTree>
    <p:extLst>
      <p:ext uri="{BB962C8B-B14F-4D97-AF65-F5344CB8AC3E}">
        <p14:creationId xmlns:p14="http://schemas.microsoft.com/office/powerpoint/2010/main" val="4057181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9636C975-525E-4353-9E76-7F4FC0B7257B}" type="slidenum">
              <a:rPr lang="en-US" altLang="en-US"/>
              <a:pPr>
                <a:defRPr/>
              </a:pPr>
              <a:t>‹#›</a:t>
            </a:fld>
            <a:endParaRPr lang="en-US" altLang="en-US"/>
          </a:p>
        </p:txBody>
      </p:sp>
    </p:spTree>
    <p:extLst>
      <p:ext uri="{BB962C8B-B14F-4D97-AF65-F5344CB8AC3E}">
        <p14:creationId xmlns:p14="http://schemas.microsoft.com/office/powerpoint/2010/main" val="147829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36CE0B98-3BAA-4DF6-B2A8-74BA20C2B47C}" type="slidenum">
              <a:rPr lang="en-US" altLang="en-US"/>
              <a:pPr>
                <a:defRPr/>
              </a:pPr>
              <a:t>‹#›</a:t>
            </a:fld>
            <a:endParaRPr lang="en-US" altLang="en-US"/>
          </a:p>
        </p:txBody>
      </p:sp>
    </p:spTree>
    <p:extLst>
      <p:ext uri="{BB962C8B-B14F-4D97-AF65-F5344CB8AC3E}">
        <p14:creationId xmlns:p14="http://schemas.microsoft.com/office/powerpoint/2010/main" val="279751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E260D8DF-A137-4E9A-A777-0D9DC7BA968A}" type="slidenum">
              <a:rPr lang="en-US" altLang="en-US"/>
              <a:pPr>
                <a:defRPr/>
              </a:pPr>
              <a:t>‹#›</a:t>
            </a:fld>
            <a:endParaRPr lang="en-US" altLang="en-US"/>
          </a:p>
        </p:txBody>
      </p:sp>
    </p:spTree>
    <p:extLst>
      <p:ext uri="{BB962C8B-B14F-4D97-AF65-F5344CB8AC3E}">
        <p14:creationId xmlns:p14="http://schemas.microsoft.com/office/powerpoint/2010/main" val="336104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7840472D-9869-4DDE-839E-305630897547}" type="slidenum">
              <a:rPr lang="en-US" altLang="en-US"/>
              <a:pPr>
                <a:defRPr/>
              </a:pPr>
              <a:t>‹#›</a:t>
            </a:fld>
            <a:endParaRPr lang="en-US" altLang="en-US"/>
          </a:p>
        </p:txBody>
      </p:sp>
    </p:spTree>
    <p:extLst>
      <p:ext uri="{BB962C8B-B14F-4D97-AF65-F5344CB8AC3E}">
        <p14:creationId xmlns:p14="http://schemas.microsoft.com/office/powerpoint/2010/main" val="198144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090BB43-FA64-4978-BC20-2C93DCB41B7D}" type="slidenum">
              <a:rPr lang="en-US" altLang="en-US"/>
              <a:pPr>
                <a:defRPr/>
              </a:pPr>
              <a:t>‹#›</a:t>
            </a:fld>
            <a:endParaRPr lang="en-US" altLang="en-US"/>
          </a:p>
        </p:txBody>
      </p:sp>
    </p:spTree>
    <p:extLst>
      <p:ext uri="{BB962C8B-B14F-4D97-AF65-F5344CB8AC3E}">
        <p14:creationId xmlns:p14="http://schemas.microsoft.com/office/powerpoint/2010/main" val="84683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sp>
            <p:nvSpPr>
              <p:cNvPr id="1039" name="Rectangle 4"/>
              <p:cNvSpPr>
                <a:spLocks noChangeArrowheads="1"/>
              </p:cNvSpPr>
              <p:nvPr/>
            </p:nvSpPr>
            <p:spPr bwMode="white">
              <a:xfrm>
                <a:off x="0" y="0"/>
                <a:ext cx="5760" cy="384"/>
              </a:xfrm>
              <a:prstGeom prst="rect">
                <a:avLst/>
              </a:prstGeom>
              <a:gradFill rotWithShape="0">
                <a:gsLst>
                  <a:gs pos="0">
                    <a:schemeClr val="hlink"/>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40" name="Rectangle 5"/>
              <p:cNvSpPr>
                <a:spLocks noChangeArrowheads="1"/>
              </p:cNvSpPr>
              <p:nvPr/>
            </p:nvSpPr>
            <p:spPr bwMode="white">
              <a:xfrm>
                <a:off x="0" y="384"/>
                <a:ext cx="5760" cy="393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grpSp>
          <p:nvGrpSpPr>
            <p:cNvPr id="1033" name="Group 6"/>
            <p:cNvGrpSpPr>
              <a:grpSpLocks/>
            </p:cNvGrpSpPr>
            <p:nvPr/>
          </p:nvGrpSpPr>
          <p:grpSpPr bwMode="auto">
            <a:xfrm>
              <a:off x="0" y="0"/>
              <a:ext cx="1667" cy="3613"/>
              <a:chOff x="0" y="0"/>
              <a:chExt cx="1667" cy="3613"/>
            </a:xfrm>
          </p:grpSpPr>
          <p:pic>
            <p:nvPicPr>
              <p:cNvPr id="1034" name="Picture 7" descr="grape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163" y="0"/>
                <a:ext cx="534" cy="3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8"/>
              <p:cNvGrpSpPr>
                <a:grpSpLocks/>
              </p:cNvGrpSpPr>
              <p:nvPr/>
            </p:nvGrpSpPr>
            <p:grpSpPr bwMode="auto">
              <a:xfrm>
                <a:off x="226" y="0"/>
                <a:ext cx="80" cy="3613"/>
                <a:chOff x="226" y="0"/>
                <a:chExt cx="80" cy="3613"/>
              </a:xfrm>
            </p:grpSpPr>
            <p:sp>
              <p:nvSpPr>
                <p:cNvPr id="1037" name="Rectangle 9"/>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8" name="Rectangle 10"/>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sp>
            <p:nvSpPr>
              <p:cNvPr id="1036" name="Rectangle 11"/>
              <p:cNvSpPr>
                <a:spLocks noChangeArrowheads="1"/>
              </p:cNvSpPr>
              <p:nvPr/>
            </p:nvSpPr>
            <p:spPr bwMode="ltGray">
              <a:xfrm>
                <a:off x="0" y="347"/>
                <a:ext cx="1667" cy="80"/>
              </a:xfrm>
              <a:prstGeom prst="rect">
                <a:avLst/>
              </a:prstGeom>
              <a:gradFill rotWithShape="0">
                <a:gsLst>
                  <a:gs pos="0">
                    <a:schemeClr val="hlink"/>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grpSp>
      <p:sp>
        <p:nvSpPr>
          <p:cNvPr id="1027" name="Rectangle 12"/>
          <p:cNvSpPr>
            <a:spLocks noGrp="1" noChangeArrowheads="1"/>
          </p:cNvSpPr>
          <p:nvPr>
            <p:ph type="title"/>
          </p:nvPr>
        </p:nvSpPr>
        <p:spPr bwMode="auto">
          <a:xfrm>
            <a:off x="1295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3"/>
          <p:cNvSpPr>
            <a:spLocks noGrp="1" noChangeArrowheads="1"/>
          </p:cNvSpPr>
          <p:nvPr>
            <p:ph type="body" idx="1"/>
          </p:nvPr>
        </p:nvSpPr>
        <p:spPr bwMode="auto">
          <a:xfrm>
            <a:off x="12954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66" name="Rectangle 14"/>
          <p:cNvSpPr>
            <a:spLocks noGrp="1" noChangeArrowheads="1"/>
          </p:cNvSpPr>
          <p:nvPr>
            <p:ph type="dt" sz="half" idx="2"/>
          </p:nvPr>
        </p:nvSpPr>
        <p:spPr bwMode="auto">
          <a:xfrm>
            <a:off x="1295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latin typeface="+mn-lt"/>
                <a:cs typeface="+mn-cs"/>
              </a:defRPr>
            </a:lvl1pPr>
          </a:lstStyle>
          <a:p>
            <a:pPr>
              <a:defRPr/>
            </a:pPr>
            <a:endParaRPr lang="en-US"/>
          </a:p>
        </p:txBody>
      </p:sp>
      <p:sp>
        <p:nvSpPr>
          <p:cNvPr id="23567" name="Rectangle 1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latin typeface="+mn-lt"/>
                <a:cs typeface="+mn-cs"/>
              </a:defRPr>
            </a:lvl1pPr>
          </a:lstStyle>
          <a:p>
            <a:pPr>
              <a:defRPr/>
            </a:pPr>
            <a:endParaRPr lang="en-US"/>
          </a:p>
        </p:txBody>
      </p:sp>
      <p:sp>
        <p:nvSpPr>
          <p:cNvPr id="23568" name="Rectangle 1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Impact" panose="020B0806030902050204" pitchFamily="34" charset="0"/>
              </a:defRPr>
            </a:lvl1pPr>
          </a:lstStyle>
          <a:p>
            <a:pPr>
              <a:defRPr/>
            </a:pPr>
            <a:fld id="{80FD2134-9793-4934-8607-5EF841A423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72"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itchFamily="34" charset="0"/>
        </a:defRPr>
      </a:lvl2pPr>
      <a:lvl3pPr algn="l" rtl="0" eaLnBrk="0" fontAlgn="base" hangingPunct="0">
        <a:spcBef>
          <a:spcPct val="0"/>
        </a:spcBef>
        <a:spcAft>
          <a:spcPct val="0"/>
        </a:spcAft>
        <a:defRPr kumimoji="1" sz="4400">
          <a:solidFill>
            <a:schemeClr val="tx2"/>
          </a:solidFill>
          <a:latin typeface="Impact" pitchFamily="34" charset="0"/>
        </a:defRPr>
      </a:lvl3pPr>
      <a:lvl4pPr algn="l" rtl="0" eaLnBrk="0" fontAlgn="base" hangingPunct="0">
        <a:spcBef>
          <a:spcPct val="0"/>
        </a:spcBef>
        <a:spcAft>
          <a:spcPct val="0"/>
        </a:spcAft>
        <a:defRPr kumimoji="1" sz="4400">
          <a:solidFill>
            <a:schemeClr val="tx2"/>
          </a:solidFill>
          <a:latin typeface="Impact" pitchFamily="34" charset="0"/>
        </a:defRPr>
      </a:lvl4pPr>
      <a:lvl5pPr algn="l" rtl="0" eaLnBrk="0" fontAlgn="base" hangingPunct="0">
        <a:spcBef>
          <a:spcPct val="0"/>
        </a:spcBef>
        <a:spcAft>
          <a:spcPct val="0"/>
        </a:spcAft>
        <a:defRPr kumimoji="1" sz="4400">
          <a:solidFill>
            <a:schemeClr val="tx2"/>
          </a:solidFill>
          <a:latin typeface="Impact" pitchFamily="34" charset="0"/>
        </a:defRPr>
      </a:lvl5pPr>
      <a:lvl6pPr marL="457200" algn="l" rtl="0" eaLnBrk="0" fontAlgn="base" hangingPunct="0">
        <a:spcBef>
          <a:spcPct val="0"/>
        </a:spcBef>
        <a:spcAft>
          <a:spcPct val="0"/>
        </a:spcAft>
        <a:defRPr kumimoji="1" sz="4400">
          <a:solidFill>
            <a:schemeClr val="tx2"/>
          </a:solidFill>
          <a:latin typeface="Impact" pitchFamily="34" charset="0"/>
        </a:defRPr>
      </a:lvl6pPr>
      <a:lvl7pPr marL="914400" algn="l" rtl="0" eaLnBrk="0" fontAlgn="base" hangingPunct="0">
        <a:spcBef>
          <a:spcPct val="0"/>
        </a:spcBef>
        <a:spcAft>
          <a:spcPct val="0"/>
        </a:spcAft>
        <a:defRPr kumimoji="1" sz="4400">
          <a:solidFill>
            <a:schemeClr val="tx2"/>
          </a:solidFill>
          <a:latin typeface="Impact" pitchFamily="34" charset="0"/>
        </a:defRPr>
      </a:lvl7pPr>
      <a:lvl8pPr marL="1371600" algn="l" rtl="0" eaLnBrk="0" fontAlgn="base" hangingPunct="0">
        <a:spcBef>
          <a:spcPct val="0"/>
        </a:spcBef>
        <a:spcAft>
          <a:spcPct val="0"/>
        </a:spcAft>
        <a:defRPr kumimoji="1" sz="4400">
          <a:solidFill>
            <a:schemeClr val="tx2"/>
          </a:solidFill>
          <a:latin typeface="Impact" pitchFamily="34" charset="0"/>
        </a:defRPr>
      </a:lvl8pPr>
      <a:lvl9pPr marL="1828800" algn="l" rtl="0" eaLnBrk="0" fontAlgn="base" hangingPunct="0">
        <a:spcBef>
          <a:spcPct val="0"/>
        </a:spcBef>
        <a:spcAft>
          <a:spcPct val="0"/>
        </a:spcAft>
        <a:defRPr kumimoji="1" sz="44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lIns="90488" tIns="44450" rIns="90488" bIns="44450"/>
          <a:lstStyle/>
          <a:p>
            <a:r>
              <a:rPr lang="en-US" altLang="en-US" smtClean="0"/>
              <a:t>Today</a:t>
            </a:r>
          </a:p>
        </p:txBody>
      </p:sp>
      <p:sp>
        <p:nvSpPr>
          <p:cNvPr id="4099" name="Rectangle 3"/>
          <p:cNvSpPr>
            <a:spLocks noGrp="1" noChangeArrowheads="1"/>
          </p:cNvSpPr>
          <p:nvPr>
            <p:ph type="body" idx="1"/>
          </p:nvPr>
        </p:nvSpPr>
        <p:spPr/>
        <p:txBody>
          <a:bodyPr lIns="90488" tIns="44450" rIns="90488" bIns="44450"/>
          <a:lstStyle/>
          <a:p>
            <a:r>
              <a:rPr lang="en-US" altLang="en-US" smtClean="0"/>
              <a:t>Discuss homework</a:t>
            </a:r>
          </a:p>
          <a:p>
            <a:r>
              <a:rPr lang="en-US" altLang="en-US" smtClean="0"/>
              <a:t>REVIEW</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219200" y="76200"/>
            <a:ext cx="7772400" cy="819150"/>
          </a:xfrm>
        </p:spPr>
        <p:txBody>
          <a:bodyPr/>
          <a:lstStyle/>
          <a:p>
            <a:r>
              <a:rPr lang="en-US" altLang="en-US" dirty="0" smtClean="0"/>
              <a:t>Further comments</a:t>
            </a:r>
          </a:p>
        </p:txBody>
      </p:sp>
      <p:sp>
        <p:nvSpPr>
          <p:cNvPr id="14339" name="Content Placeholder 2"/>
          <p:cNvSpPr>
            <a:spLocks noGrp="1"/>
          </p:cNvSpPr>
          <p:nvPr>
            <p:ph idx="1"/>
          </p:nvPr>
        </p:nvSpPr>
        <p:spPr>
          <a:xfrm>
            <a:off x="1066800" y="762000"/>
            <a:ext cx="7772400" cy="6096000"/>
          </a:xfrm>
        </p:spPr>
        <p:txBody>
          <a:bodyPr/>
          <a:lstStyle/>
          <a:p>
            <a:pPr marL="0" indent="0">
              <a:buNone/>
            </a:pPr>
            <a:r>
              <a:rPr lang="en-US" altLang="en-US" sz="2900" dirty="0" smtClean="0"/>
              <a:t>B5-6  How would you handle the problem of differing customer and stakeholder expectations?</a:t>
            </a:r>
          </a:p>
          <a:p>
            <a:r>
              <a:rPr lang="en-US" altLang="en-US" sz="1900" dirty="0" smtClean="0"/>
              <a:t>One job of the project manager is to manage all of these differing stakeholder expectations.  In so far as possible the project manager should seek to get consensus and alignment amongst all the stakeholders.  Recall Chapter 3 and the discussion there about conflict resolution.  When all efforts have failed to resolve the issue, the differences should be resolved in favor of the customer. Use a matrix to conduct stakeholder analysis and develop a plan for managing each stakeholder separately.  Keep in mind that there can be a lot of agreement when it comes to ends values, but significant disagreement when it comes to means values.  For example, the VP of Manufacturing might agree with the VP of Marketing that a 20% annual increase in sales is needed.  However, there could be significant disagreement as to the means for accomplishing that.  The VP of Marketing might insist that his budget be increased by 20% so he can field 20% more sales people, while the VP of Manufacturing might require that his production capacity be increased by 20% in order to accommodate the increase in revenues</a:t>
            </a:r>
            <a:r>
              <a:rPr lang="en-US" altLang="en-US" sz="1900" dirty="0" smtClean="0"/>
              <a:t>.</a:t>
            </a: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0"/>
            <a:ext cx="7772400" cy="1143000"/>
          </a:xfrm>
        </p:spPr>
        <p:txBody>
          <a:bodyPr/>
          <a:lstStyle/>
          <a:p>
            <a:r>
              <a:rPr lang="en-US" altLang="en-US" smtClean="0"/>
              <a:t>B5-21</a:t>
            </a:r>
          </a:p>
        </p:txBody>
      </p:sp>
      <p:graphicFrame>
        <p:nvGraphicFramePr>
          <p:cNvPr id="5" name="Table 4"/>
          <p:cNvGraphicFramePr>
            <a:graphicFrameLocks noGrp="1"/>
          </p:cNvGraphicFramePr>
          <p:nvPr>
            <p:extLst>
              <p:ext uri="{D42A27DB-BD31-4B8C-83A1-F6EECF244321}">
                <p14:modId xmlns:p14="http://schemas.microsoft.com/office/powerpoint/2010/main" val="3110137947"/>
              </p:ext>
            </p:extLst>
          </p:nvPr>
        </p:nvGraphicFramePr>
        <p:xfrm>
          <a:off x="457200" y="152400"/>
          <a:ext cx="8458203" cy="6569076"/>
        </p:xfrm>
        <a:graphic>
          <a:graphicData uri="http://schemas.openxmlformats.org/drawingml/2006/table">
            <a:tbl>
              <a:tblPr firstRow="1" firstCol="1" bandRow="1">
                <a:tableStyleId>{5C22544A-7EE6-4342-B048-85BDC9FD1C3A}</a:tableStyleId>
              </a:tblPr>
              <a:tblGrid>
                <a:gridCol w="1027632"/>
                <a:gridCol w="504480"/>
                <a:gridCol w="671286"/>
                <a:gridCol w="781851"/>
                <a:gridCol w="714722"/>
                <a:gridCol w="110033"/>
                <a:gridCol w="844773"/>
                <a:gridCol w="145827"/>
                <a:gridCol w="762000"/>
                <a:gridCol w="550047"/>
                <a:gridCol w="669153"/>
                <a:gridCol w="990600"/>
                <a:gridCol w="685799"/>
              </a:tblGrid>
              <a:tr h="823040">
                <a:tc>
                  <a:txBody>
                    <a:bodyPr/>
                    <a:lstStyle/>
                    <a:p>
                      <a:pPr algn="just">
                        <a:lnSpc>
                          <a:spcPct val="150000"/>
                        </a:lnSpc>
                      </a:pPr>
                      <a:r>
                        <a:rPr lang="en-US" sz="2900" b="1" dirty="0" smtClean="0">
                          <a:solidFill>
                            <a:schemeClr val="bg2">
                              <a:lumMod val="10000"/>
                            </a:schemeClr>
                          </a:solidFill>
                          <a:effectLst/>
                          <a:latin typeface="Calibri" panose="020F0502020204030204" pitchFamily="34" charset="0"/>
                        </a:rPr>
                        <a:t>B5-21</a:t>
                      </a:r>
                      <a:endParaRPr lang="en-US" sz="2900" b="1" dirty="0">
                        <a:solidFill>
                          <a:schemeClr val="bg2">
                            <a:lumMod val="10000"/>
                          </a:schemeClr>
                        </a:solidFill>
                        <a:effectLst/>
                        <a:latin typeface="Calibri" panose="020F0502020204030204" pitchFamily="34" charset="0"/>
                      </a:endParaRPr>
                    </a:p>
                  </a:txBody>
                  <a:tcPr marL="68580" marR="68580" marT="0" marB="0" anchor="b"/>
                </a:tc>
                <a:tc>
                  <a:txBody>
                    <a:bodyPr/>
                    <a:lstStyle/>
                    <a:p>
                      <a:pPr algn="just">
                        <a:lnSpc>
                          <a:spcPct val="150000"/>
                        </a:lnSpc>
                      </a:pPr>
                      <a:endParaRPr lang="en-US" sz="1200" b="0">
                        <a:solidFill>
                          <a:schemeClr val="bg2">
                            <a:lumMod val="10000"/>
                          </a:schemeClr>
                        </a:solidFill>
                        <a:effectLst/>
                        <a:latin typeface="Calibri" panose="020F0502020204030204" pitchFamily="34" charset="0"/>
                      </a:endParaRPr>
                    </a:p>
                  </a:txBody>
                  <a:tcPr marL="68580" marR="68580" marT="0" marB="0" anchor="b"/>
                </a:tc>
                <a:tc>
                  <a:txBody>
                    <a:bodyPr/>
                    <a:lstStyle/>
                    <a:p>
                      <a:pPr marL="0" marR="0" algn="ctr">
                        <a:lnSpc>
                          <a:spcPct val="150000"/>
                        </a:lnSpc>
                        <a:spcBef>
                          <a:spcPts val="0"/>
                        </a:spcBef>
                        <a:spcAft>
                          <a:spcPts val="0"/>
                        </a:spcAft>
                      </a:pPr>
                      <a:r>
                        <a:rPr lang="en-US" sz="1200" b="0" dirty="0">
                          <a:solidFill>
                            <a:schemeClr val="bg2">
                              <a:lumMod val="10000"/>
                            </a:schemeClr>
                          </a:solidFill>
                          <a:effectLst/>
                        </a:rPr>
                        <a:t>Software</a:t>
                      </a:r>
                      <a:endParaRPr lang="en-US" sz="12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ctr">
                        <a:lnSpc>
                          <a:spcPct val="150000"/>
                        </a:lnSpc>
                        <a:spcBef>
                          <a:spcPts val="0"/>
                        </a:spcBef>
                        <a:spcAft>
                          <a:spcPts val="0"/>
                        </a:spcAft>
                      </a:pPr>
                      <a:r>
                        <a:rPr lang="en-US" sz="1200" b="0" dirty="0">
                          <a:solidFill>
                            <a:schemeClr val="bg2">
                              <a:lumMod val="10000"/>
                            </a:schemeClr>
                          </a:solidFill>
                          <a:effectLst/>
                        </a:rPr>
                        <a:t>Hardware</a:t>
                      </a:r>
                      <a:endParaRPr lang="en-US" sz="12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ctr">
                        <a:lnSpc>
                          <a:spcPct val="150000"/>
                        </a:lnSpc>
                        <a:spcBef>
                          <a:spcPts val="0"/>
                        </a:spcBef>
                        <a:spcAft>
                          <a:spcPts val="0"/>
                        </a:spcAft>
                      </a:pPr>
                      <a:r>
                        <a:rPr lang="en-US" sz="1200" b="0" dirty="0">
                          <a:solidFill>
                            <a:schemeClr val="bg2">
                              <a:lumMod val="10000"/>
                            </a:schemeClr>
                          </a:solidFill>
                          <a:effectLst/>
                        </a:rPr>
                        <a:t>Upgrading</a:t>
                      </a:r>
                      <a:br>
                        <a:rPr lang="en-US" sz="1200" b="0" dirty="0">
                          <a:solidFill>
                            <a:schemeClr val="bg2">
                              <a:lumMod val="10000"/>
                            </a:schemeClr>
                          </a:solidFill>
                          <a:effectLst/>
                        </a:rPr>
                      </a:br>
                      <a:r>
                        <a:rPr lang="en-US" sz="1200" b="0" dirty="0">
                          <a:solidFill>
                            <a:schemeClr val="bg2">
                              <a:lumMod val="10000"/>
                            </a:schemeClr>
                          </a:solidFill>
                          <a:effectLst/>
                        </a:rPr>
                        <a:t>Potential</a:t>
                      </a:r>
                      <a:endParaRPr lang="en-US" sz="12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ctr">
                        <a:lnSpc>
                          <a:spcPct val="150000"/>
                        </a:lnSpc>
                        <a:spcBef>
                          <a:spcPts val="0"/>
                        </a:spcBef>
                        <a:spcAft>
                          <a:spcPts val="0"/>
                        </a:spcAft>
                      </a:pPr>
                      <a:endParaRPr lang="en-US" sz="12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ctr">
                        <a:lnSpc>
                          <a:spcPct val="150000"/>
                        </a:lnSpc>
                        <a:spcBef>
                          <a:spcPts val="0"/>
                        </a:spcBef>
                        <a:spcAft>
                          <a:spcPts val="0"/>
                        </a:spcAft>
                      </a:pPr>
                      <a:r>
                        <a:rPr lang="en-US" sz="1200" b="0" dirty="0">
                          <a:solidFill>
                            <a:schemeClr val="bg2">
                              <a:lumMod val="10000"/>
                            </a:schemeClr>
                          </a:solidFill>
                          <a:effectLst/>
                        </a:rPr>
                        <a:t>Time</a:t>
                      </a:r>
                      <a:br>
                        <a:rPr lang="en-US" sz="1200" b="0" dirty="0">
                          <a:solidFill>
                            <a:schemeClr val="bg2">
                              <a:lumMod val="10000"/>
                            </a:schemeClr>
                          </a:solidFill>
                          <a:effectLst/>
                        </a:rPr>
                      </a:br>
                      <a:r>
                        <a:rPr lang="en-US" sz="1200" b="0" dirty="0">
                          <a:solidFill>
                            <a:schemeClr val="bg2">
                              <a:lumMod val="10000"/>
                            </a:schemeClr>
                          </a:solidFill>
                          <a:effectLst/>
                        </a:rPr>
                        <a:t>Considerations</a:t>
                      </a:r>
                      <a:endParaRPr lang="en-US" sz="12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algn="just">
                        <a:lnSpc>
                          <a:spcPct val="150000"/>
                        </a:lnSpc>
                      </a:pPr>
                      <a:endParaRPr lang="en-US" sz="1200" b="0" dirty="0">
                        <a:solidFill>
                          <a:schemeClr val="bg2">
                            <a:lumMod val="10000"/>
                          </a:schemeClr>
                        </a:solidFill>
                        <a:effectLst/>
                        <a:latin typeface="Calibri" panose="020F0502020204030204" pitchFamily="34" charset="0"/>
                      </a:endParaRPr>
                    </a:p>
                  </a:txBody>
                  <a:tcPr marL="68580" marR="68580" marT="0" marB="0" anchor="b"/>
                </a:tc>
                <a:tc>
                  <a:txBody>
                    <a:bodyPr/>
                    <a:lstStyle/>
                    <a:p>
                      <a:endParaRPr lang="en-US" sz="1100" dirty="0"/>
                    </a:p>
                  </a:txBody>
                  <a:tcPr marL="68580" marR="68580" marT="0" marB="0" anchor="b"/>
                </a:tc>
                <a:tc>
                  <a:txBody>
                    <a:bodyPr/>
                    <a:lstStyle/>
                    <a:p>
                      <a:pPr marL="0" marR="0" algn="ctr">
                        <a:lnSpc>
                          <a:spcPct val="150000"/>
                        </a:lnSpc>
                        <a:spcBef>
                          <a:spcPts val="0"/>
                        </a:spcBef>
                        <a:spcAft>
                          <a:spcPts val="0"/>
                        </a:spcAft>
                      </a:pPr>
                      <a:r>
                        <a:rPr lang="en-US" sz="1100" b="0" dirty="0">
                          <a:solidFill>
                            <a:schemeClr val="bg2">
                              <a:lumMod val="10000"/>
                            </a:schemeClr>
                          </a:solidFill>
                          <a:effectLst/>
                        </a:rPr>
                        <a:t>Vendor</a:t>
                      </a:r>
                      <a:endParaRPr lang="en-US" sz="11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50000"/>
                        </a:lnSpc>
                      </a:pPr>
                      <a:endParaRPr lang="en-US" sz="1200" b="0" dirty="0">
                        <a:solidFill>
                          <a:schemeClr val="bg2">
                            <a:lumMod val="10000"/>
                          </a:schemeClr>
                        </a:solidFill>
                        <a:effectLst/>
                        <a:latin typeface="Calibri" panose="020F0502020204030204" pitchFamily="34" charset="0"/>
                      </a:endParaRPr>
                    </a:p>
                  </a:txBody>
                  <a:tcPr marL="68580" marR="68580" marT="0" marB="0" anchor="b"/>
                </a:tc>
                <a:tc>
                  <a:txBody>
                    <a:bodyPr/>
                    <a:lstStyle/>
                    <a:p>
                      <a:pPr algn="just">
                        <a:lnSpc>
                          <a:spcPct val="150000"/>
                        </a:lnSpc>
                      </a:pPr>
                      <a:endParaRPr lang="en-US" sz="1200" b="0" dirty="0">
                        <a:solidFill>
                          <a:schemeClr val="bg2">
                            <a:lumMod val="10000"/>
                          </a:schemeClr>
                        </a:solidFill>
                        <a:effectLst/>
                        <a:latin typeface="Calibri" panose="020F0502020204030204" pitchFamily="34" charset="0"/>
                      </a:endParaRPr>
                    </a:p>
                  </a:txBody>
                  <a:tcPr marL="68580" marR="68580" marT="0" marB="0" anchor="b"/>
                </a:tc>
                <a:tc>
                  <a:txBody>
                    <a:bodyPr/>
                    <a:lstStyle/>
                    <a:p>
                      <a:pPr algn="just">
                        <a:lnSpc>
                          <a:spcPct val="150000"/>
                        </a:lnSpc>
                      </a:pPr>
                      <a:endParaRPr lang="en-US" sz="1200" b="0" dirty="0">
                        <a:solidFill>
                          <a:schemeClr val="bg2">
                            <a:lumMod val="10000"/>
                          </a:schemeClr>
                        </a:solidFill>
                        <a:effectLst/>
                        <a:latin typeface="Calibri" panose="020F0502020204030204" pitchFamily="34" charset="0"/>
                      </a:endParaRPr>
                    </a:p>
                  </a:txBody>
                  <a:tcPr marL="68580" marR="68580" marT="0" marB="0" anchor="b"/>
                </a:tc>
              </a:tr>
              <a:tr h="441783">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rPr>
                        <a:t>0.3</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a:effectLst/>
                        </a:rPr>
                        <a:t>0.1</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endParaRPr lang="en-US" sz="1800"/>
                    </a:p>
                  </a:txBody>
                  <a:tcPr marL="68580" marR="68580" marT="0" marB="0" anchor="b"/>
                </a:tc>
                <a:tc>
                  <a:txBody>
                    <a:bodyPr/>
                    <a:lstStyle/>
                    <a:p>
                      <a:pPr marL="0" marR="0" algn="r">
                        <a:lnSpc>
                          <a:spcPct val="150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r>
              <a:tr h="975454">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marL="0" marR="0" algn="l">
                        <a:lnSpc>
                          <a:spcPct val="100000"/>
                        </a:lnSpc>
                        <a:spcBef>
                          <a:spcPts val="0"/>
                        </a:spcBef>
                        <a:spcAft>
                          <a:spcPts val="0"/>
                        </a:spcAft>
                      </a:pPr>
                      <a:r>
                        <a:rPr lang="en-US" sz="1600" dirty="0">
                          <a:effectLst/>
                        </a:rPr>
                        <a:t>Sys Software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00000"/>
                        </a:lnSpc>
                        <a:spcBef>
                          <a:spcPts val="0"/>
                        </a:spcBef>
                        <a:spcAft>
                          <a:spcPts val="0"/>
                        </a:spcAft>
                      </a:pPr>
                      <a:r>
                        <a:rPr lang="en-US" sz="1600" dirty="0">
                          <a:effectLst/>
                        </a:rPr>
                        <a:t>App Software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00000"/>
                        </a:lnSpc>
                      </a:pPr>
                      <a:endParaRPr lang="en-US" sz="1600" dirty="0">
                        <a:effectLst/>
                        <a:latin typeface="Calibri" panose="020F0502020204030204" pitchFamily="34" charset="0"/>
                      </a:endParaRPr>
                    </a:p>
                  </a:txBody>
                  <a:tcPr marL="68580" marR="68580" marT="0" marB="0" anchor="b"/>
                </a:tc>
                <a:tc gridSpan="2">
                  <a:txBody>
                    <a:bodyPr/>
                    <a:lstStyle/>
                    <a:p>
                      <a:pPr algn="just">
                        <a:lnSpc>
                          <a:spcPct val="100000"/>
                        </a:lnSpc>
                      </a:pPr>
                      <a:endParaRPr lang="en-US" sz="1600" dirty="0">
                        <a:effectLst/>
                        <a:latin typeface="Calibri" panose="020F0502020204030204" pitchFamily="34" charset="0"/>
                      </a:endParaRPr>
                    </a:p>
                  </a:txBody>
                  <a:tcPr marL="68580" marR="68580" marT="0" marB="0" anchor="b"/>
                </a:tc>
                <a:tc hMerge="1">
                  <a:txBody>
                    <a:bodyPr/>
                    <a:lstStyle/>
                    <a:p>
                      <a:pPr marL="0" marR="0" algn="l">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l">
                        <a:lnSpc>
                          <a:spcPct val="100000"/>
                        </a:lnSpc>
                        <a:spcBef>
                          <a:spcPts val="0"/>
                        </a:spcBef>
                        <a:spcAft>
                          <a:spcPts val="0"/>
                        </a:spcAft>
                      </a:pPr>
                      <a:r>
                        <a:rPr lang="en-US" sz="1600" dirty="0" err="1">
                          <a:effectLst/>
                        </a:rPr>
                        <a:t>EquipDel</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l">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00000"/>
                        </a:lnSpc>
                        <a:spcBef>
                          <a:spcPts val="0"/>
                        </a:spcBef>
                        <a:spcAft>
                          <a:spcPts val="0"/>
                        </a:spcAft>
                      </a:pPr>
                      <a:r>
                        <a:rPr lang="en-US" sz="1600" dirty="0">
                          <a:effectLst/>
                        </a:rPr>
                        <a:t>App on-line</a:t>
                      </a:r>
                      <a:br>
                        <a:rPr lang="en-US" sz="1600" dirty="0">
                          <a:effectLst/>
                        </a:rPr>
                      </a:br>
                      <a:r>
                        <a:rPr lang="en-US" sz="1600" dirty="0">
                          <a:effectLst/>
                        </a:rPr>
                        <a:t>by date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00000"/>
                        </a:lnSpc>
                      </a:pPr>
                      <a:endParaRPr lang="en-US" sz="1600" dirty="0">
                        <a:effectLst/>
                        <a:latin typeface="Calibri" panose="020F0502020204030204" pitchFamily="34" charset="0"/>
                      </a:endParaRPr>
                    </a:p>
                  </a:txBody>
                  <a:tcPr marL="68580" marR="68580" marT="0" marB="0" anchor="b"/>
                </a:tc>
                <a:tc>
                  <a:txBody>
                    <a:bodyPr/>
                    <a:lstStyle/>
                    <a:p>
                      <a:pPr marL="0" marR="0" algn="l">
                        <a:lnSpc>
                          <a:spcPct val="100000"/>
                        </a:lnSpc>
                        <a:spcBef>
                          <a:spcPts val="0"/>
                        </a:spcBef>
                        <a:spcAft>
                          <a:spcPts val="0"/>
                        </a:spcAft>
                      </a:pPr>
                      <a:r>
                        <a:rPr lang="en-US" sz="1600" dirty="0">
                          <a:effectLst/>
                        </a:rPr>
                        <a:t>benefit</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00000"/>
                        </a:lnSpc>
                      </a:pPr>
                      <a:endParaRPr lang="en-US" sz="1600" dirty="0">
                        <a:effectLst/>
                        <a:latin typeface="Calibri" panose="020F0502020204030204" pitchFamily="34" charset="0"/>
                      </a:endParaRPr>
                    </a:p>
                  </a:txBody>
                  <a:tcPr marL="68580" marR="68580" marT="0" marB="0" anchor="b"/>
                </a:tc>
                <a:tc>
                  <a:txBody>
                    <a:bodyPr/>
                    <a:lstStyle/>
                    <a:p>
                      <a:pPr marL="0" marR="0" algn="l">
                        <a:lnSpc>
                          <a:spcPct val="100000"/>
                        </a:lnSpc>
                        <a:spcBef>
                          <a:spcPts val="0"/>
                        </a:spcBef>
                        <a:spcAft>
                          <a:spcPts val="0"/>
                        </a:spcAft>
                      </a:pPr>
                      <a:r>
                        <a:rPr lang="en-US" sz="1600" dirty="0">
                          <a:effectLst/>
                        </a:rPr>
                        <a:t>benefit/</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r>
              <a:tr h="365795">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rPr>
                        <a:t>0.5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0.5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gridSpan="2">
                  <a:txBody>
                    <a:bodyPr/>
                    <a:lstStyle/>
                    <a:p>
                      <a:pPr algn="just">
                        <a:lnSpc>
                          <a:spcPct val="150000"/>
                        </a:lnSpc>
                      </a:pPr>
                      <a:endParaRPr lang="en-US" sz="1600">
                        <a:effectLst/>
                        <a:latin typeface="Calibri" panose="020F0502020204030204" pitchFamily="34" charset="0"/>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a:effectLst/>
                        </a:rPr>
                        <a:t>0.5</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0.5</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marL="0" marR="0" algn="l">
                        <a:lnSpc>
                          <a:spcPct val="150000"/>
                        </a:lnSpc>
                        <a:spcBef>
                          <a:spcPts val="0"/>
                        </a:spcBef>
                        <a:spcAft>
                          <a:spcPts val="0"/>
                        </a:spcAft>
                      </a:pPr>
                      <a:r>
                        <a:rPr lang="en-US" sz="1600">
                          <a:effectLst/>
                        </a:rPr>
                        <a:t>grade</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50000"/>
                        </a:lnSpc>
                        <a:spcBef>
                          <a:spcPts val="0"/>
                        </a:spcBef>
                        <a:spcAft>
                          <a:spcPts val="0"/>
                        </a:spcAft>
                      </a:pPr>
                      <a:r>
                        <a:rPr lang="en-US" sz="1600">
                          <a:effectLst/>
                        </a:rPr>
                        <a:t>cost</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50000"/>
                        </a:lnSpc>
                        <a:spcBef>
                          <a:spcPts val="0"/>
                        </a:spcBef>
                        <a:spcAft>
                          <a:spcPts val="0"/>
                        </a:spcAft>
                      </a:pPr>
                      <a:r>
                        <a:rPr lang="en-US" sz="1600">
                          <a:effectLst/>
                        </a:rPr>
                        <a:t>cost</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r>
              <a:tr h="441783">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rPr>
                        <a:t>0.15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0.15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0.2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a:effectLst/>
                        </a:rPr>
                        <a:t>0.05</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0.05</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r>
              <a:tr h="686306">
                <a:tc>
                  <a:txBody>
                    <a:bodyPr/>
                    <a:lstStyle/>
                    <a:p>
                      <a:pPr marL="0" marR="0" algn="l">
                        <a:lnSpc>
                          <a:spcPct val="150000"/>
                        </a:lnSpc>
                        <a:spcBef>
                          <a:spcPts val="0"/>
                        </a:spcBef>
                        <a:spcAft>
                          <a:spcPts val="0"/>
                        </a:spcAft>
                      </a:pPr>
                      <a:r>
                        <a:rPr lang="en-US" sz="1600" b="0" dirty="0">
                          <a:solidFill>
                            <a:schemeClr val="bg2">
                              <a:lumMod val="10000"/>
                            </a:schemeClr>
                          </a:solidFill>
                          <a:effectLst/>
                        </a:rPr>
                        <a:t>proposal 1</a:t>
                      </a:r>
                      <a:endParaRPr lang="en-US" sz="16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78</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85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88</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dirty="0">
                          <a:effectLst/>
                        </a:rPr>
                        <a:t>75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88</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67</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81.6</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50000"/>
                        </a:lnSpc>
                        <a:spcBef>
                          <a:spcPts val="0"/>
                        </a:spcBef>
                        <a:spcAft>
                          <a:spcPts val="0"/>
                        </a:spcAft>
                      </a:pPr>
                      <a:r>
                        <a:rPr lang="en-US" sz="1400" dirty="0">
                          <a:effectLst/>
                        </a:rPr>
                        <a:t> $ 250,000.00 </a:t>
                      </a:r>
                      <a:endParaRPr lang="en-US" sz="1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200" dirty="0">
                          <a:effectLst/>
                        </a:rPr>
                        <a:t>0.0003264000</a:t>
                      </a:r>
                      <a:endParaRPr lang="en-US" sz="12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r>
              <a:tr h="640142">
                <a:tc>
                  <a:txBody>
                    <a:bodyPr/>
                    <a:lstStyle/>
                    <a:p>
                      <a:pPr marL="0" marR="0" algn="l">
                        <a:lnSpc>
                          <a:spcPct val="150000"/>
                        </a:lnSpc>
                        <a:spcBef>
                          <a:spcPts val="0"/>
                        </a:spcBef>
                        <a:spcAft>
                          <a:spcPts val="0"/>
                        </a:spcAft>
                      </a:pPr>
                      <a:r>
                        <a:rPr lang="en-US" sz="1600" b="0" dirty="0">
                          <a:solidFill>
                            <a:schemeClr val="bg2">
                              <a:lumMod val="10000"/>
                            </a:schemeClr>
                          </a:solidFill>
                          <a:effectLst/>
                        </a:rPr>
                        <a:t>proposal 2</a:t>
                      </a:r>
                      <a:endParaRPr lang="en-US" sz="16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78</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a:effectLst/>
                        </a:rPr>
                        <a:t>90</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gridSpan="2">
                  <a:txBody>
                    <a:bodyPr/>
                    <a:lstStyle/>
                    <a:p>
                      <a:pPr marL="0" marR="0" algn="r">
                        <a:lnSpc>
                          <a:spcPct val="150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pPr marL="0" marR="0" algn="r">
                        <a:lnSpc>
                          <a:spcPct val="150000"/>
                        </a:lnSpc>
                        <a:spcBef>
                          <a:spcPts val="0"/>
                        </a:spcBef>
                        <a:spcAft>
                          <a:spcPts val="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80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600" dirty="0">
                          <a:effectLst/>
                        </a:rPr>
                        <a:t>86.2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l">
                        <a:lnSpc>
                          <a:spcPct val="150000"/>
                        </a:lnSpc>
                        <a:spcBef>
                          <a:spcPts val="0"/>
                        </a:spcBef>
                        <a:spcAft>
                          <a:spcPts val="0"/>
                        </a:spcAft>
                      </a:pPr>
                      <a:r>
                        <a:rPr lang="en-US" sz="1400" dirty="0">
                          <a:effectLst/>
                        </a:rPr>
                        <a:t> $ 350,000.00 </a:t>
                      </a:r>
                      <a:endParaRPr lang="en-US" sz="1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a:txBody>
                    <a:bodyPr/>
                    <a:lstStyle/>
                    <a:p>
                      <a:pPr marL="0" marR="0" algn="r">
                        <a:lnSpc>
                          <a:spcPct val="150000"/>
                        </a:lnSpc>
                        <a:spcBef>
                          <a:spcPts val="0"/>
                        </a:spcBef>
                        <a:spcAft>
                          <a:spcPts val="0"/>
                        </a:spcAft>
                      </a:pPr>
                      <a:r>
                        <a:rPr lang="en-US" sz="1200" dirty="0">
                          <a:effectLst/>
                        </a:rPr>
                        <a:t>0.0002462857</a:t>
                      </a:r>
                      <a:endParaRPr lang="en-US" sz="12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r>
              <a:tr h="731591">
                <a:tc gridSpan="9">
                  <a:txBody>
                    <a:bodyPr/>
                    <a:lstStyle/>
                    <a:p>
                      <a:pPr marL="0" marR="0" algn="l">
                        <a:lnSpc>
                          <a:spcPct val="150000"/>
                        </a:lnSpc>
                        <a:spcBef>
                          <a:spcPts val="0"/>
                        </a:spcBef>
                        <a:spcAft>
                          <a:spcPts val="0"/>
                        </a:spcAft>
                      </a:pPr>
                      <a:r>
                        <a:rPr lang="en-US" sz="1600" b="0" dirty="0">
                          <a:solidFill>
                            <a:schemeClr val="bg2">
                              <a:lumMod val="10000"/>
                            </a:schemeClr>
                          </a:solidFill>
                          <a:effectLst/>
                        </a:rPr>
                        <a:t>Based on a consideration of grade (benefit) alone, the second proposal would get selected.</a:t>
                      </a:r>
                      <a:endParaRPr lang="en-US" sz="16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r>
              <a:tr h="731591">
                <a:tc gridSpan="9">
                  <a:txBody>
                    <a:bodyPr/>
                    <a:lstStyle/>
                    <a:p>
                      <a:pPr marL="0" marR="0" algn="l">
                        <a:lnSpc>
                          <a:spcPct val="150000"/>
                        </a:lnSpc>
                        <a:spcBef>
                          <a:spcPts val="0"/>
                        </a:spcBef>
                        <a:spcAft>
                          <a:spcPts val="0"/>
                        </a:spcAft>
                      </a:pPr>
                      <a:r>
                        <a:rPr lang="en-US" sz="1600" b="0" dirty="0">
                          <a:solidFill>
                            <a:schemeClr val="bg2">
                              <a:lumMod val="10000"/>
                            </a:schemeClr>
                          </a:solidFill>
                          <a:effectLst/>
                        </a:rPr>
                        <a:t>However, when benefit/cost is considered, the first proposal wins by a landside.</a:t>
                      </a:r>
                      <a:endParaRPr lang="en-US" sz="16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c>
                  <a:txBody>
                    <a:bodyPr/>
                    <a:lstStyle/>
                    <a:p>
                      <a:pPr algn="just">
                        <a:lnSpc>
                          <a:spcPct val="150000"/>
                        </a:lnSpc>
                      </a:pPr>
                      <a:endParaRPr lang="en-US" sz="1600">
                        <a:effectLst/>
                        <a:latin typeface="Calibri" panose="020F0502020204030204" pitchFamily="34" charset="0"/>
                      </a:endParaRPr>
                    </a:p>
                  </a:txBody>
                  <a:tcPr marL="68580" marR="68580" marT="0" marB="0" anchor="b"/>
                </a:tc>
              </a:tr>
              <a:tr h="731591">
                <a:tc gridSpan="4">
                  <a:txBody>
                    <a:bodyPr/>
                    <a:lstStyle/>
                    <a:p>
                      <a:pPr marL="0" marR="0" algn="l">
                        <a:lnSpc>
                          <a:spcPct val="150000"/>
                        </a:lnSpc>
                        <a:spcBef>
                          <a:spcPts val="0"/>
                        </a:spcBef>
                        <a:spcAft>
                          <a:spcPts val="0"/>
                        </a:spcAft>
                      </a:pPr>
                      <a:r>
                        <a:rPr lang="en-US" sz="1600" b="0" dirty="0">
                          <a:solidFill>
                            <a:schemeClr val="bg2">
                              <a:lumMod val="10000"/>
                            </a:schemeClr>
                          </a:solidFill>
                          <a:effectLst/>
                        </a:rPr>
                        <a:t>The second proposal is just too expensive.</a:t>
                      </a:r>
                      <a:endParaRPr lang="en-US" sz="1600" b="0" dirty="0">
                        <a:solidFill>
                          <a:schemeClr val="bg2">
                            <a:lumMod val="10000"/>
                          </a:schemeClr>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gridSpan="2">
                  <a:txBody>
                    <a:bodyPr/>
                    <a:lstStyle/>
                    <a:p>
                      <a:pPr algn="just">
                        <a:lnSpc>
                          <a:spcPct val="150000"/>
                        </a:lnSpc>
                      </a:pPr>
                      <a:endParaRPr lang="en-US" sz="1600" dirty="0">
                        <a:effectLst/>
                        <a:latin typeface="Calibri" panose="020F0502020204030204" pitchFamily="34" charset="0"/>
                      </a:endParaRPr>
                    </a:p>
                  </a:txBody>
                  <a:tcPr marL="68580" marR="68580" marT="0" marB="0" anchor="b"/>
                </a:tc>
                <a:tc hMerge="1">
                  <a:txBody>
                    <a:bodyPr/>
                    <a:lstStyle/>
                    <a:p>
                      <a:endParaRPr lang="en-US"/>
                    </a:p>
                  </a:txBody>
                  <a:tcPr/>
                </a:tc>
                <a:tc gridSpan="2">
                  <a:txBody>
                    <a:bodyPr/>
                    <a:lstStyle/>
                    <a:p>
                      <a:pPr algn="just">
                        <a:lnSpc>
                          <a:spcPct val="150000"/>
                        </a:lnSpc>
                      </a:pPr>
                      <a:endParaRPr lang="en-US" sz="1600" dirty="0">
                        <a:effectLst/>
                        <a:latin typeface="Calibri" panose="020F0502020204030204" pitchFamily="34" charset="0"/>
                      </a:endParaRPr>
                    </a:p>
                  </a:txBody>
                  <a:tcPr marL="68580" marR="68580" marT="0" marB="0" anchor="b"/>
                </a:tc>
                <a:tc hMerge="1">
                  <a:txBody>
                    <a:bodyPr/>
                    <a:lstStyle/>
                    <a:p>
                      <a:endParaRPr lang="en-US"/>
                    </a:p>
                  </a:txBody>
                  <a:tcPr/>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c>
                  <a:txBody>
                    <a:bodyPr/>
                    <a:lstStyle/>
                    <a:p>
                      <a:pPr algn="just">
                        <a:lnSpc>
                          <a:spcPct val="150000"/>
                        </a:lnSpc>
                      </a:pPr>
                      <a:endParaRPr lang="en-US" sz="1600" dirty="0">
                        <a:effectLst/>
                        <a:latin typeface="Calibri" panose="020F0502020204030204" pitchFamily="34" charset="0"/>
                      </a:endParaRPr>
                    </a:p>
                  </a:txBody>
                  <a:tcPr marL="68580" marR="68580" marT="0" marB="0" anchor="b"/>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43000" y="19050"/>
            <a:ext cx="7772400" cy="1143000"/>
          </a:xfrm>
        </p:spPr>
        <p:txBody>
          <a:bodyPr/>
          <a:lstStyle/>
          <a:p>
            <a:r>
              <a:rPr lang="en-US" altLang="en-US" smtClean="0"/>
              <a:t>Requirements Scrubbing Sheet</a:t>
            </a:r>
          </a:p>
        </p:txBody>
      </p:sp>
      <p:pic>
        <p:nvPicPr>
          <p:cNvPr id="3" name="Picture 2"/>
          <p:cNvPicPr>
            <a:picLocks noChangeAspect="1"/>
          </p:cNvPicPr>
          <p:nvPr/>
        </p:nvPicPr>
        <p:blipFill rotWithShape="1">
          <a:blip r:embed="rId2"/>
          <a:srcRect t="5674"/>
          <a:stretch/>
        </p:blipFill>
        <p:spPr>
          <a:xfrm>
            <a:off x="228600" y="1295400"/>
            <a:ext cx="8803105" cy="491938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66800" y="152400"/>
            <a:ext cx="7772400" cy="1143000"/>
          </a:xfrm>
        </p:spPr>
        <p:txBody>
          <a:bodyPr/>
          <a:lstStyle/>
          <a:p>
            <a:r>
              <a:rPr lang="en-US" altLang="en-US" smtClean="0"/>
              <a:t>B: 6-10</a:t>
            </a:r>
          </a:p>
        </p:txBody>
      </p:sp>
      <p:sp>
        <p:nvSpPr>
          <p:cNvPr id="17411" name="Rectangle 2"/>
          <p:cNvSpPr>
            <a:spLocks noChangeArrowheads="1"/>
          </p:cNvSpPr>
          <p:nvPr/>
        </p:nvSpPr>
        <p:spPr bwMode="auto">
          <a:xfrm>
            <a:off x="228600" y="1295400"/>
            <a:ext cx="14019213"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0"/>
              </a:spcBef>
              <a:buFontTx/>
              <a:buNone/>
            </a:pPr>
            <a:endParaRPr kumimoji="0" lang="en-US" altLang="en-US" sz="2400">
              <a:latin typeface="Times New Roman" panose="02020603050405020304" pitchFamily="18" charset="0"/>
            </a:endParaRPr>
          </a:p>
        </p:txBody>
      </p:sp>
      <p:graphicFrame>
        <p:nvGraphicFramePr>
          <p:cNvPr id="17412" name="Object 4"/>
          <p:cNvGraphicFramePr>
            <a:graphicFrameLocks noChangeAspect="1"/>
          </p:cNvGraphicFramePr>
          <p:nvPr>
            <p:extLst>
              <p:ext uri="{D42A27DB-BD31-4B8C-83A1-F6EECF244321}">
                <p14:modId xmlns:p14="http://schemas.microsoft.com/office/powerpoint/2010/main" val="2445660173"/>
              </p:ext>
            </p:extLst>
          </p:nvPr>
        </p:nvGraphicFramePr>
        <p:xfrm>
          <a:off x="117649" y="1295400"/>
          <a:ext cx="8937625" cy="5410200"/>
        </p:xfrm>
        <a:graphic>
          <a:graphicData uri="http://schemas.openxmlformats.org/presentationml/2006/ole">
            <mc:AlternateContent xmlns:mc="http://schemas.openxmlformats.org/markup-compatibility/2006">
              <mc:Choice xmlns:v="urn:schemas-microsoft-com:vml" Requires="v">
                <p:oleObj spid="_x0000_s17421" name="Worksheet" r:id="rId3" imgW="6499806" imgH="4076628" progId="Excel.Sheet.12">
                  <p:embed/>
                </p:oleObj>
              </mc:Choice>
              <mc:Fallback>
                <p:oleObj name="Worksheet" r:id="rId3" imgW="6499806" imgH="4076628" progId="Excel.Shee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649" y="1295400"/>
                        <a:ext cx="8937625" cy="5410200"/>
                      </a:xfrm>
                      <a:prstGeom prst="rect">
                        <a:avLst/>
                      </a:prstGeom>
                      <a:solidFill>
                        <a:schemeClr val="accent1"/>
                      </a:solid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34440" y="76200"/>
            <a:ext cx="7772400" cy="1143000"/>
          </a:xfrm>
        </p:spPr>
        <p:txBody>
          <a:bodyPr/>
          <a:lstStyle/>
          <a:p>
            <a:r>
              <a:rPr lang="en-US" altLang="en-US" dirty="0" smtClean="0"/>
              <a:t>B: 6-12</a:t>
            </a:r>
          </a:p>
        </p:txBody>
      </p:sp>
      <p:sp>
        <p:nvSpPr>
          <p:cNvPr id="18435" name="Content Placeholder 2"/>
          <p:cNvSpPr>
            <a:spLocks noGrp="1"/>
          </p:cNvSpPr>
          <p:nvPr>
            <p:ph idx="1"/>
          </p:nvPr>
        </p:nvSpPr>
        <p:spPr>
          <a:xfrm>
            <a:off x="243840" y="990600"/>
            <a:ext cx="8763000" cy="5486400"/>
          </a:xfrm>
        </p:spPr>
        <p:txBody>
          <a:bodyPr/>
          <a:lstStyle/>
          <a:p>
            <a:r>
              <a:rPr lang="en-US" altLang="en-US" dirty="0" smtClean="0"/>
              <a:t>Hire the consultant.  Her information is worth $410,000 = EVSI.</a:t>
            </a:r>
          </a:p>
          <a:p>
            <a:r>
              <a:rPr lang="en-US" altLang="en-US" dirty="0" smtClean="0"/>
              <a:t>Perfect information is worth $1,000,000 = EVPI.</a:t>
            </a:r>
          </a:p>
          <a:p>
            <a:r>
              <a:rPr lang="en-US" altLang="en-US" dirty="0" smtClean="0"/>
              <a:t>The consultant’s wants only $50,000 for additional information.</a:t>
            </a:r>
          </a:p>
          <a:p>
            <a:r>
              <a:rPr lang="en-US" altLang="en-US" dirty="0" smtClean="0"/>
              <a:t>Do the project if the consultant predicts SUCCESS.</a:t>
            </a:r>
          </a:p>
          <a:p>
            <a:r>
              <a:rPr lang="en-US" altLang="en-US" dirty="0" smtClean="0"/>
              <a:t>Don’t to the project if the consultant predicts FAILURE.</a:t>
            </a:r>
          </a:p>
          <a:p>
            <a:r>
              <a:rPr lang="en-US" altLang="en-US" dirty="0" smtClean="0"/>
              <a:t>The net to the company is $360,000 after subtracting the consultant’s fee.</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p:txBody>
          <a:bodyPr/>
          <a:lstStyle/>
          <a:p>
            <a:r>
              <a:rPr lang="en-US" altLang="en-US" smtClean="0"/>
              <a:t>Recitation</a:t>
            </a:r>
          </a:p>
        </p:txBody>
      </p:sp>
      <p:sp>
        <p:nvSpPr>
          <p:cNvPr id="19459" name="Rectangle 2051"/>
          <p:cNvSpPr>
            <a:spLocks noGrp="1" noChangeArrowheads="1"/>
          </p:cNvSpPr>
          <p:nvPr>
            <p:ph type="body" idx="1"/>
          </p:nvPr>
        </p:nvSpPr>
        <p:spPr/>
        <p:txBody>
          <a:bodyPr/>
          <a:lstStyle/>
          <a:p>
            <a:r>
              <a:rPr lang="en-US" altLang="en-US" smtClean="0"/>
              <a:t>What is meant by feasibility?</a:t>
            </a:r>
          </a:p>
          <a:p>
            <a:r>
              <a:rPr lang="en-US" altLang="en-US" smtClean="0"/>
              <a:t>What are three kinds of feasibility?</a:t>
            </a:r>
          </a:p>
          <a:p>
            <a:endParaRPr lang="en-US" altLang="en-US"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Covey’s Urgency/Importance Matrix</a:t>
            </a:r>
          </a:p>
        </p:txBody>
      </p:sp>
      <p:pic>
        <p:nvPicPr>
          <p:cNvPr id="20483"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6020" r="10014"/>
          <a:stretch>
            <a:fillRect/>
          </a:stretch>
        </p:blipFill>
        <p:spPr>
          <a:xfrm>
            <a:off x="914400" y="2667000"/>
            <a:ext cx="8077200" cy="2819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PMBOK</a:t>
            </a:r>
          </a:p>
        </p:txBody>
      </p:sp>
      <p:sp>
        <p:nvSpPr>
          <p:cNvPr id="22531" name="Content Placeholder 2"/>
          <p:cNvSpPr>
            <a:spLocks noGrp="1"/>
          </p:cNvSpPr>
          <p:nvPr>
            <p:ph idx="1"/>
          </p:nvPr>
        </p:nvSpPr>
        <p:spPr/>
        <p:txBody>
          <a:bodyPr/>
          <a:lstStyle/>
          <a:p>
            <a:r>
              <a:rPr lang="en-US" altLang="en-US" dirty="0" smtClean="0"/>
              <a:t>FIVE PROCESS GROUPS</a:t>
            </a:r>
          </a:p>
          <a:p>
            <a:r>
              <a:rPr lang="en-US" altLang="en-US" dirty="0" smtClean="0"/>
              <a:t>TEN KNOWLEDGE AREAS</a:t>
            </a:r>
          </a:p>
          <a:p>
            <a:r>
              <a:rPr lang="en-US" altLang="en-US" dirty="0" smtClean="0"/>
              <a:t>47 PROCESSES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FIVE PROCESS GROUPS</a:t>
            </a:r>
          </a:p>
        </p:txBody>
      </p:sp>
      <p:sp>
        <p:nvSpPr>
          <p:cNvPr id="23555" name="Content Placeholder 2"/>
          <p:cNvSpPr>
            <a:spLocks noGrp="1"/>
          </p:cNvSpPr>
          <p:nvPr>
            <p:ph idx="1"/>
          </p:nvPr>
        </p:nvSpPr>
        <p:spPr/>
        <p:txBody>
          <a:bodyPr/>
          <a:lstStyle/>
          <a:p>
            <a:r>
              <a:rPr lang="en-US" altLang="en-US" dirty="0" smtClean="0"/>
              <a:t>INITIATING</a:t>
            </a:r>
          </a:p>
          <a:p>
            <a:r>
              <a:rPr lang="en-US" altLang="en-US" dirty="0" smtClean="0"/>
              <a:t>PLANNING</a:t>
            </a:r>
          </a:p>
          <a:p>
            <a:r>
              <a:rPr lang="en-US" altLang="en-US" dirty="0" smtClean="0"/>
              <a:t>EXECUTING </a:t>
            </a:r>
          </a:p>
          <a:p>
            <a:r>
              <a:rPr lang="en-US" altLang="en-US" dirty="0" smtClean="0"/>
              <a:t>MONITORING AND CONTROLLING</a:t>
            </a:r>
          </a:p>
          <a:p>
            <a:r>
              <a:rPr lang="en-US" altLang="en-US" dirty="0" smtClean="0"/>
              <a:t>CLOSING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95400" y="304800"/>
            <a:ext cx="7772400" cy="1143000"/>
          </a:xfrm>
        </p:spPr>
        <p:txBody>
          <a:bodyPr/>
          <a:lstStyle/>
          <a:p>
            <a:r>
              <a:rPr lang="en-US" altLang="en-US" dirty="0" smtClean="0"/>
              <a:t>TEN KNOWLEDGE AREAS</a:t>
            </a:r>
          </a:p>
        </p:txBody>
      </p:sp>
      <p:sp>
        <p:nvSpPr>
          <p:cNvPr id="3" name="Content Placeholder 2"/>
          <p:cNvSpPr>
            <a:spLocks noGrp="1"/>
          </p:cNvSpPr>
          <p:nvPr>
            <p:ph idx="1"/>
          </p:nvPr>
        </p:nvSpPr>
        <p:spPr>
          <a:xfrm>
            <a:off x="1295400" y="1752600"/>
            <a:ext cx="7772400" cy="4648200"/>
          </a:xfrm>
        </p:spPr>
        <p:txBody>
          <a:bodyPr/>
          <a:lstStyle/>
          <a:p>
            <a:pPr marL="0" indent="0">
              <a:buFontTx/>
              <a:buNone/>
              <a:defRPr/>
            </a:pPr>
            <a:r>
              <a:rPr lang="en-US" dirty="0" smtClean="0"/>
              <a:t>FOUR CORE</a:t>
            </a:r>
          </a:p>
          <a:p>
            <a:pPr>
              <a:buFontTx/>
              <a:buChar char="-"/>
              <a:defRPr/>
            </a:pPr>
            <a:r>
              <a:rPr lang="en-US" dirty="0" smtClean="0"/>
              <a:t>SCOPE, TIME, COST, QUALITY</a:t>
            </a:r>
          </a:p>
          <a:p>
            <a:pPr marL="0" indent="0">
              <a:buFontTx/>
              <a:buNone/>
              <a:defRPr/>
            </a:pPr>
            <a:endParaRPr lang="en-US" dirty="0" smtClean="0"/>
          </a:p>
          <a:p>
            <a:pPr marL="0" indent="0">
              <a:buFontTx/>
              <a:buNone/>
              <a:defRPr/>
            </a:pPr>
            <a:r>
              <a:rPr lang="en-US" dirty="0" smtClean="0"/>
              <a:t>FIVE FACILITATING</a:t>
            </a:r>
          </a:p>
          <a:p>
            <a:pPr marL="0" indent="0">
              <a:buFontTx/>
              <a:buNone/>
              <a:defRPr/>
            </a:pPr>
            <a:r>
              <a:rPr lang="en-US" dirty="0" smtClean="0"/>
              <a:t>- COMMUNICATIONS, RISK, HUMAN RESOURCES, PROCUREMENT, STAKEHOLDERS</a:t>
            </a:r>
          </a:p>
          <a:p>
            <a:pPr marL="0" indent="0">
              <a:buFontTx/>
              <a:buNone/>
              <a:defRPr/>
            </a:pPr>
            <a:endParaRPr lang="en-US" dirty="0" smtClean="0"/>
          </a:p>
          <a:p>
            <a:pPr marL="0" indent="0">
              <a:buFontTx/>
              <a:buNone/>
              <a:defRPr/>
            </a:pPr>
            <a:r>
              <a:rPr lang="en-US" dirty="0" smtClean="0"/>
              <a:t>ONE to INTEGRATE THE OTHERS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0488" tIns="44450" rIns="90488" bIns="44450"/>
          <a:lstStyle/>
          <a:p>
            <a:r>
              <a:rPr lang="en-US" altLang="en-US" smtClean="0"/>
              <a:t>Announcements</a:t>
            </a:r>
          </a:p>
        </p:txBody>
      </p:sp>
      <p:sp>
        <p:nvSpPr>
          <p:cNvPr id="6147" name="Rectangle 3"/>
          <p:cNvSpPr>
            <a:spLocks noGrp="1" noChangeArrowheads="1"/>
          </p:cNvSpPr>
          <p:nvPr>
            <p:ph type="body" idx="1"/>
          </p:nvPr>
        </p:nvSpPr>
        <p:spPr/>
        <p:txBody>
          <a:bodyPr lIns="90488" tIns="44450" rIns="90488" bIns="44450"/>
          <a:lstStyle/>
          <a:p>
            <a:r>
              <a:rPr lang="en-US" altLang="en-US" dirty="0" smtClean="0"/>
              <a:t>Exam is Thursday, February 16, 2017</a:t>
            </a:r>
          </a:p>
          <a:p>
            <a:r>
              <a:rPr lang="en-US" altLang="en-US" dirty="0" smtClean="0"/>
              <a:t>Review for Exam TODAY</a:t>
            </a:r>
          </a:p>
          <a:p>
            <a:endParaRPr lang="en-US" altLang="en-US" dirty="0" smtClean="0"/>
          </a:p>
          <a:p>
            <a:endParaRPr lang="en-US" altLang="en-US"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lIns="90488" tIns="44450" rIns="90488" bIns="44450"/>
          <a:lstStyle/>
          <a:p>
            <a:r>
              <a:rPr lang="en-US" altLang="en-US" smtClean="0"/>
              <a:t>Projects</a:t>
            </a:r>
          </a:p>
        </p:txBody>
      </p:sp>
      <p:sp>
        <p:nvSpPr>
          <p:cNvPr id="25603" name="Rectangle 3"/>
          <p:cNvSpPr>
            <a:spLocks noGrp="1" noChangeArrowheads="1"/>
          </p:cNvSpPr>
          <p:nvPr>
            <p:ph type="body" idx="1"/>
          </p:nvPr>
        </p:nvSpPr>
        <p:spPr>
          <a:xfrm>
            <a:off x="1371600" y="1600200"/>
            <a:ext cx="7772400" cy="4114800"/>
          </a:xfrm>
        </p:spPr>
        <p:txBody>
          <a:bodyPr lIns="90488" tIns="44450" rIns="90488" bIns="44450"/>
          <a:lstStyle/>
          <a:p>
            <a:r>
              <a:rPr lang="en-US" altLang="en-US" sz="2800" smtClean="0"/>
              <a:t>endeavor to accomplish a specific objective through a unique set of interrelated tasks and the effective utilization of resources</a:t>
            </a:r>
          </a:p>
          <a:p>
            <a:r>
              <a:rPr lang="en-US" altLang="en-US" sz="2800" smtClean="0"/>
              <a:t>The objective of a project is usually defined in terms of scope, schedule and cost</a:t>
            </a:r>
          </a:p>
          <a:p>
            <a:r>
              <a:rPr lang="en-US" altLang="en-US" sz="2800" smtClean="0"/>
              <a:t>The scope of the project is all of the work that must be done in order to satisfy the customer that the deliverables meet the requirements</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lIns="90488" tIns="44450" rIns="90488" bIns="44450"/>
          <a:lstStyle/>
          <a:p>
            <a:r>
              <a:rPr lang="en-US" altLang="en-US" smtClean="0"/>
              <a:t>Projects, cont’d</a:t>
            </a:r>
          </a:p>
        </p:txBody>
      </p:sp>
      <p:sp>
        <p:nvSpPr>
          <p:cNvPr id="26627" name="Rectangle 3"/>
          <p:cNvSpPr>
            <a:spLocks noGrp="1" noChangeArrowheads="1"/>
          </p:cNvSpPr>
          <p:nvPr>
            <p:ph type="body" idx="1"/>
          </p:nvPr>
        </p:nvSpPr>
        <p:spPr/>
        <p:txBody>
          <a:bodyPr lIns="90488" tIns="44450" rIns="90488" bIns="44450"/>
          <a:lstStyle/>
          <a:p>
            <a:r>
              <a:rPr lang="en-US" altLang="en-US" smtClean="0"/>
              <a:t>The schedule for a project is the timetable that specifies when each activity should start and finish—represented by a Gantt chart</a:t>
            </a:r>
          </a:p>
          <a:p>
            <a:r>
              <a:rPr lang="en-US" altLang="en-US" smtClean="0"/>
              <a:t>It is important to develop a plan before the start of the project; this plan should include all the work tasks, associated costs, and estimates of the time necessary to complete them.</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19200" y="0"/>
            <a:ext cx="7772400" cy="1143000"/>
          </a:xfrm>
        </p:spPr>
        <p:txBody>
          <a:bodyPr/>
          <a:lstStyle/>
          <a:p>
            <a:r>
              <a:rPr lang="en-US" altLang="en-US" smtClean="0"/>
              <a:t>Projects, cont’d</a:t>
            </a:r>
          </a:p>
        </p:txBody>
      </p:sp>
      <p:sp>
        <p:nvSpPr>
          <p:cNvPr id="27651" name="Rectangle 3"/>
          <p:cNvSpPr>
            <a:spLocks noGrp="1" noChangeArrowheads="1"/>
          </p:cNvSpPr>
          <p:nvPr>
            <p:ph type="body" idx="1"/>
          </p:nvPr>
        </p:nvSpPr>
        <p:spPr>
          <a:xfrm>
            <a:off x="1106424" y="990600"/>
            <a:ext cx="7848600" cy="5638800"/>
          </a:xfrm>
        </p:spPr>
        <p:txBody>
          <a:bodyPr/>
          <a:lstStyle/>
          <a:p>
            <a:r>
              <a:rPr lang="en-US" altLang="en-US" sz="2800" dirty="0" smtClean="0"/>
              <a:t>Ultimately, the responsibility of the Project Manager is to make sure the customer is satisfied.</a:t>
            </a:r>
          </a:p>
          <a:p>
            <a:r>
              <a:rPr lang="en-US" altLang="en-US" sz="2800" dirty="0" smtClean="0"/>
              <a:t>There are five stages to any project.  They are:</a:t>
            </a:r>
          </a:p>
          <a:p>
            <a:pPr marL="914400" lvl="1" indent="-457200">
              <a:buFont typeface="Impact" panose="020B0806030902050204" pitchFamily="34" charset="0"/>
              <a:buAutoNum type="arabicPeriod"/>
            </a:pPr>
            <a:r>
              <a:rPr lang="en-US" altLang="en-US" sz="2400" dirty="0" smtClean="0"/>
              <a:t>Initiating</a:t>
            </a:r>
          </a:p>
          <a:p>
            <a:pPr marL="914400" lvl="1" indent="-457200">
              <a:buFont typeface="Impact" panose="020B0806030902050204" pitchFamily="34" charset="0"/>
              <a:buAutoNum type="arabicPeriod"/>
            </a:pPr>
            <a:r>
              <a:rPr lang="en-US" altLang="en-US" sz="2400" dirty="0" smtClean="0"/>
              <a:t>Planning</a:t>
            </a:r>
          </a:p>
          <a:p>
            <a:pPr marL="914400" lvl="1" indent="-457200">
              <a:buFont typeface="Impact" panose="020B0806030902050204" pitchFamily="34" charset="0"/>
              <a:buAutoNum type="arabicPeriod"/>
            </a:pPr>
            <a:r>
              <a:rPr lang="en-US" altLang="en-US" sz="2400" dirty="0" smtClean="0"/>
              <a:t>Executing</a:t>
            </a:r>
          </a:p>
          <a:p>
            <a:pPr marL="914400" lvl="1" indent="-457200">
              <a:buFont typeface="Impact" panose="020B0806030902050204" pitchFamily="34" charset="0"/>
              <a:buAutoNum type="arabicPeriod"/>
            </a:pPr>
            <a:r>
              <a:rPr lang="en-US" altLang="en-US" sz="2400" dirty="0" smtClean="0"/>
              <a:t>Monitoring and Controlling</a:t>
            </a:r>
          </a:p>
          <a:p>
            <a:pPr marL="914400" lvl="1" indent="-457200">
              <a:buFont typeface="Impact" panose="020B0806030902050204" pitchFamily="34" charset="0"/>
              <a:buAutoNum type="arabicPeriod"/>
            </a:pPr>
            <a:r>
              <a:rPr lang="en-US" altLang="en-US" sz="2400" dirty="0" smtClean="0"/>
              <a:t>Closing</a:t>
            </a:r>
          </a:p>
          <a:p>
            <a:r>
              <a:rPr lang="en-US" altLang="en-US" sz="2800" dirty="0" smtClean="0"/>
              <a:t>In which stage does the SPECIFICATION of a proposed solution take place?</a:t>
            </a:r>
          </a:p>
          <a:p>
            <a:r>
              <a:rPr lang="en-US" altLang="en-US" sz="2800" dirty="0" smtClean="0"/>
              <a:t>Which stage is responsible for developing a baseline plan?</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Projects, cont’d</a:t>
            </a:r>
          </a:p>
        </p:txBody>
      </p:sp>
      <p:sp>
        <p:nvSpPr>
          <p:cNvPr id="28675" name="Rectangle 3"/>
          <p:cNvSpPr>
            <a:spLocks noGrp="1" noChangeArrowheads="1"/>
          </p:cNvSpPr>
          <p:nvPr>
            <p:ph type="body" idx="1"/>
          </p:nvPr>
        </p:nvSpPr>
        <p:spPr>
          <a:xfrm>
            <a:off x="1295400" y="1981200"/>
            <a:ext cx="7543800" cy="4114800"/>
          </a:xfrm>
        </p:spPr>
        <p:txBody>
          <a:bodyPr/>
          <a:lstStyle/>
          <a:p>
            <a:r>
              <a:rPr lang="en-US" altLang="en-US" dirty="0" smtClean="0"/>
              <a:t>What do we call the hierarchical tree of work elements?</a:t>
            </a:r>
          </a:p>
          <a:p>
            <a:r>
              <a:rPr lang="en-US" altLang="en-US" dirty="0" smtClean="0"/>
              <a:t>What do we call a diagram showing precedence relationships among tasks?</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71600" y="381000"/>
            <a:ext cx="7772400" cy="1143000"/>
          </a:xfrm>
        </p:spPr>
        <p:txBody>
          <a:bodyPr/>
          <a:lstStyle/>
          <a:p>
            <a:r>
              <a:rPr lang="en-US" altLang="en-US" dirty="0" smtClean="0"/>
              <a:t>What are the 7 elements of a project?</a:t>
            </a:r>
          </a:p>
        </p:txBody>
      </p:sp>
      <p:sp>
        <p:nvSpPr>
          <p:cNvPr id="27651" name="Rectangle 3"/>
          <p:cNvSpPr>
            <a:spLocks noGrp="1" noChangeArrowheads="1"/>
          </p:cNvSpPr>
          <p:nvPr>
            <p:ph type="body" idx="1"/>
          </p:nvPr>
        </p:nvSpPr>
        <p:spPr>
          <a:xfrm>
            <a:off x="1344168" y="1828800"/>
            <a:ext cx="7772400" cy="4114800"/>
          </a:xfrm>
        </p:spPr>
        <p:txBody>
          <a:bodyPr/>
          <a:lstStyle/>
          <a:p>
            <a:r>
              <a:rPr lang="en-US" altLang="en-US" dirty="0"/>
              <a:t>a</a:t>
            </a:r>
            <a:r>
              <a:rPr lang="en-US" altLang="en-US" dirty="0" smtClean="0"/>
              <a:t> </a:t>
            </a:r>
            <a:r>
              <a:rPr lang="en-US" altLang="en-US" dirty="0" smtClean="0"/>
              <a:t>well-defined objective</a:t>
            </a:r>
          </a:p>
          <a:p>
            <a:r>
              <a:rPr lang="en-US" altLang="en-US" dirty="0" smtClean="0"/>
              <a:t>interdependent tasks</a:t>
            </a:r>
          </a:p>
          <a:p>
            <a:r>
              <a:rPr lang="en-US" altLang="en-US" dirty="0" smtClean="0"/>
              <a:t>use of resources</a:t>
            </a:r>
          </a:p>
          <a:p>
            <a:r>
              <a:rPr lang="en-US" altLang="en-US" dirty="0" smtClean="0"/>
              <a:t>a specific time-frame</a:t>
            </a:r>
          </a:p>
          <a:p>
            <a:r>
              <a:rPr lang="en-US" altLang="en-US" dirty="0" smtClean="0"/>
              <a:t>a unique or one-time endeavor</a:t>
            </a:r>
          </a:p>
          <a:p>
            <a:r>
              <a:rPr lang="en-US" altLang="en-US" dirty="0" smtClean="0"/>
              <a:t>a customer</a:t>
            </a:r>
          </a:p>
          <a:p>
            <a:r>
              <a:rPr lang="en-US" altLang="en-US" dirty="0" smtClean="0"/>
              <a:t>degree of uncertainty/risk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7651">
                                            <p:txEl>
                                              <p:pRg st="1" end="1"/>
                                            </p:txEl>
                                          </p:spTgt>
                                        </p:tgtEl>
                                        <p:attrNameLst>
                                          <p:attrName>style.visibility</p:attrName>
                                        </p:attrNameLst>
                                      </p:cBhvr>
                                      <p:to>
                                        <p:strVal val="visible"/>
                                      </p:to>
                                    </p:set>
                                    <p:anim to="" calcmode="lin" valueType="num">
                                      <p:cBhvr>
                                        <p:cTn id="12" dur="1" fill="hold"/>
                                        <p:tgtEl>
                                          <p:spTgt spid="2765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7651">
                                            <p:txEl>
                                              <p:pRg st="2" end="2"/>
                                            </p:txEl>
                                          </p:spTgt>
                                        </p:tgtEl>
                                        <p:attrNameLst>
                                          <p:attrName>style.visibility</p:attrName>
                                        </p:attrNameLst>
                                      </p:cBhvr>
                                      <p:to>
                                        <p:strVal val="visible"/>
                                      </p:to>
                                    </p:set>
                                    <p:anim to="" calcmode="lin" valueType="num">
                                      <p:cBhvr>
                                        <p:cTn id="17" dur="1" fill="hold"/>
                                        <p:tgtEl>
                                          <p:spTgt spid="2765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7651">
                                            <p:txEl>
                                              <p:pRg st="3" end="3"/>
                                            </p:txEl>
                                          </p:spTgt>
                                        </p:tgtEl>
                                        <p:attrNameLst>
                                          <p:attrName>style.visibility</p:attrName>
                                        </p:attrNameLst>
                                      </p:cBhvr>
                                      <p:to>
                                        <p:strVal val="visible"/>
                                      </p:to>
                                    </p:set>
                                    <p:anim to="" calcmode="lin" valueType="num">
                                      <p:cBhvr>
                                        <p:cTn id="22" dur="1" fill="hold"/>
                                        <p:tgtEl>
                                          <p:spTgt spid="2765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7651">
                                            <p:txEl>
                                              <p:pRg st="4" end="4"/>
                                            </p:txEl>
                                          </p:spTgt>
                                        </p:tgtEl>
                                        <p:attrNameLst>
                                          <p:attrName>style.visibility</p:attrName>
                                        </p:attrNameLst>
                                      </p:cBhvr>
                                      <p:to>
                                        <p:strVal val="visible"/>
                                      </p:to>
                                    </p:set>
                                    <p:anim to="" calcmode="lin" valueType="num">
                                      <p:cBhvr>
                                        <p:cTn id="27" dur="1" fill="hold"/>
                                        <p:tgtEl>
                                          <p:spTgt spid="27651">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7651">
                                            <p:txEl>
                                              <p:pRg st="5" end="5"/>
                                            </p:txEl>
                                          </p:spTgt>
                                        </p:tgtEl>
                                        <p:attrNameLst>
                                          <p:attrName>style.visibility</p:attrName>
                                        </p:attrNameLst>
                                      </p:cBhvr>
                                      <p:to>
                                        <p:strVal val="visible"/>
                                      </p:to>
                                    </p:set>
                                    <p:anim to="" calcmode="lin" valueType="num">
                                      <p:cBhvr>
                                        <p:cTn id="32" dur="1" fill="hold"/>
                                        <p:tgtEl>
                                          <p:spTgt spid="27651">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27651">
                                            <p:txEl>
                                              <p:pRg st="6" end="6"/>
                                            </p:txEl>
                                          </p:spTgt>
                                        </p:tgtEl>
                                        <p:attrNameLst>
                                          <p:attrName>style.visibility</p:attrName>
                                        </p:attrNameLst>
                                      </p:cBhvr>
                                      <p:to>
                                        <p:strVal val="visible"/>
                                      </p:to>
                                    </p:set>
                                    <p:anim to="" calcmode="lin" valueType="num">
                                      <p:cBhvr>
                                        <p:cTn id="37" dur="1" fill="hold"/>
                                        <p:tgtEl>
                                          <p:spTgt spid="2765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86256" y="152400"/>
            <a:ext cx="7772400" cy="2133600"/>
          </a:xfrm>
        </p:spPr>
        <p:txBody>
          <a:bodyPr/>
          <a:lstStyle/>
          <a:p>
            <a:r>
              <a:rPr lang="en-US" altLang="en-US" dirty="0" smtClean="0"/>
              <a:t>What 4 factors constrain the accomplishment of a project </a:t>
            </a:r>
            <a:r>
              <a:rPr lang="en-US" altLang="en-US" dirty="0" smtClean="0"/>
              <a:t>objective?</a:t>
            </a:r>
            <a:endParaRPr lang="en-US" altLang="en-US" dirty="0" smtClean="0"/>
          </a:p>
        </p:txBody>
      </p:sp>
      <p:sp>
        <p:nvSpPr>
          <p:cNvPr id="30723" name="Rectangle 3"/>
          <p:cNvSpPr>
            <a:spLocks noGrp="1" noChangeArrowheads="1"/>
          </p:cNvSpPr>
          <p:nvPr>
            <p:ph type="body" idx="1"/>
          </p:nvPr>
        </p:nvSpPr>
        <p:spPr>
          <a:xfrm>
            <a:off x="1280160" y="2286000"/>
            <a:ext cx="7772400" cy="4114800"/>
          </a:xfrm>
        </p:spPr>
        <p:txBody>
          <a:bodyPr/>
          <a:lstStyle/>
          <a:p>
            <a:r>
              <a:rPr lang="en-US" altLang="en-US" dirty="0" smtClean="0"/>
              <a:t>scope</a:t>
            </a:r>
          </a:p>
          <a:p>
            <a:r>
              <a:rPr lang="en-US" altLang="en-US" dirty="0" smtClean="0"/>
              <a:t>cost</a:t>
            </a:r>
          </a:p>
          <a:p>
            <a:r>
              <a:rPr lang="en-US" altLang="en-US" dirty="0" smtClean="0"/>
              <a:t>schedule</a:t>
            </a:r>
          </a:p>
          <a:p>
            <a:r>
              <a:rPr lang="en-US" altLang="en-US" dirty="0" smtClean="0"/>
              <a:t>customer satisfaction</a:t>
            </a:r>
          </a:p>
          <a:p>
            <a:r>
              <a:rPr lang="en-US" altLang="en-US" dirty="0" smtClean="0"/>
              <a:t>Which three of these make up the triple constraint?</a:t>
            </a:r>
          </a:p>
          <a:p>
            <a:r>
              <a:rPr lang="en-US" altLang="en-US" dirty="0" smtClean="0"/>
              <a:t>What is the point of the triple constraint?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Define expectations for a work package</a:t>
            </a:r>
          </a:p>
        </p:txBody>
      </p:sp>
      <p:sp>
        <p:nvSpPr>
          <p:cNvPr id="31747" name="Rectangle 3"/>
          <p:cNvSpPr>
            <a:spLocks noGrp="1" noChangeArrowheads="1"/>
          </p:cNvSpPr>
          <p:nvPr>
            <p:ph type="body" idx="1"/>
          </p:nvPr>
        </p:nvSpPr>
        <p:spPr>
          <a:xfrm>
            <a:off x="1295400" y="2133600"/>
            <a:ext cx="7772400" cy="4114800"/>
          </a:xfrm>
        </p:spPr>
        <p:txBody>
          <a:bodyPr/>
          <a:lstStyle/>
          <a:p>
            <a:r>
              <a:rPr lang="en-US" altLang="en-US" dirty="0" smtClean="0"/>
              <a:t>able to be done by one person</a:t>
            </a:r>
          </a:p>
          <a:p>
            <a:r>
              <a:rPr lang="en-US" altLang="en-US" dirty="0" smtClean="0"/>
              <a:t>reasonably independent and autonomous</a:t>
            </a:r>
          </a:p>
          <a:p>
            <a:r>
              <a:rPr lang="en-US" altLang="en-US" dirty="0" smtClean="0"/>
              <a:t>taking 1-4 </a:t>
            </a:r>
            <a:r>
              <a:rPr lang="en-US" altLang="en-US" dirty="0" err="1" smtClean="0"/>
              <a:t>wks</a:t>
            </a:r>
            <a:endParaRPr lang="en-US" altLang="en-US" dirty="0" smtClean="0"/>
          </a:p>
          <a:p>
            <a:r>
              <a:rPr lang="en-US" altLang="en-US" dirty="0" smtClean="0"/>
              <a:t>consisting of one or more tasks</a:t>
            </a:r>
          </a:p>
          <a:p>
            <a:r>
              <a:rPr lang="en-US" altLang="en-US" dirty="0"/>
              <a:t>a</a:t>
            </a:r>
            <a:r>
              <a:rPr lang="en-US" altLang="en-US" dirty="0" smtClean="0"/>
              <a:t>ppears </a:t>
            </a:r>
            <a:r>
              <a:rPr lang="en-US" altLang="en-US" dirty="0" smtClean="0"/>
              <a:t>at the bottom of the WBS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Projects</a:t>
            </a:r>
          </a:p>
        </p:txBody>
      </p:sp>
      <p:sp>
        <p:nvSpPr>
          <p:cNvPr id="32771" name="Rectangle 3"/>
          <p:cNvSpPr>
            <a:spLocks noGrp="1" noChangeArrowheads="1"/>
          </p:cNvSpPr>
          <p:nvPr>
            <p:ph type="body" idx="1"/>
          </p:nvPr>
        </p:nvSpPr>
        <p:spPr>
          <a:xfrm>
            <a:off x="1295400" y="1981200"/>
            <a:ext cx="7696200" cy="4114800"/>
          </a:xfrm>
        </p:spPr>
        <p:txBody>
          <a:bodyPr/>
          <a:lstStyle/>
          <a:p>
            <a:r>
              <a:rPr lang="en-US" altLang="en-US" dirty="0" smtClean="0"/>
              <a:t>What is the relationship between projects and processes?</a:t>
            </a:r>
          </a:p>
          <a:p>
            <a:r>
              <a:rPr lang="en-US" altLang="en-US" dirty="0" smtClean="0"/>
              <a:t>What do the following stand for?</a:t>
            </a:r>
          </a:p>
          <a:p>
            <a:r>
              <a:rPr lang="en-US" altLang="en-US" dirty="0" smtClean="0"/>
              <a:t>SOW, RFP, JRP, JPDS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Teams</a:t>
            </a:r>
          </a:p>
        </p:txBody>
      </p:sp>
      <p:sp>
        <p:nvSpPr>
          <p:cNvPr id="33795" name="Rectangle 3"/>
          <p:cNvSpPr>
            <a:spLocks noGrp="1" noChangeArrowheads="1"/>
          </p:cNvSpPr>
          <p:nvPr>
            <p:ph type="body" idx="1"/>
          </p:nvPr>
        </p:nvSpPr>
        <p:spPr/>
        <p:txBody>
          <a:bodyPr/>
          <a:lstStyle/>
          <a:p>
            <a:r>
              <a:rPr lang="en-US" altLang="en-US" dirty="0" smtClean="0"/>
              <a:t>What are the five phases of teaming, according to Tuckman?</a:t>
            </a:r>
          </a:p>
          <a:p>
            <a:r>
              <a:rPr lang="en-US" altLang="en-US" dirty="0" smtClean="0"/>
              <a:t>What is meant by team synergy?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smtClean="0"/>
              <a:t>Excellence</a:t>
            </a:r>
          </a:p>
        </p:txBody>
      </p:sp>
      <p:sp>
        <p:nvSpPr>
          <p:cNvPr id="34819" name="Rectangle 3"/>
          <p:cNvSpPr>
            <a:spLocks noGrp="1" noChangeArrowheads="1"/>
          </p:cNvSpPr>
          <p:nvPr>
            <p:ph type="body" idx="1"/>
          </p:nvPr>
        </p:nvSpPr>
        <p:spPr>
          <a:xfrm>
            <a:off x="1295400" y="1981200"/>
            <a:ext cx="7543800" cy="4114800"/>
          </a:xfrm>
        </p:spPr>
        <p:txBody>
          <a:bodyPr/>
          <a:lstStyle/>
          <a:p>
            <a:r>
              <a:rPr lang="en-US" altLang="en-US" dirty="0" smtClean="0"/>
              <a:t>What is meant by excellence?</a:t>
            </a:r>
          </a:p>
          <a:p>
            <a:r>
              <a:rPr lang="en-US" altLang="en-US" dirty="0" smtClean="0"/>
              <a:t>Name three things star performers do</a:t>
            </a:r>
          </a:p>
          <a:p>
            <a:r>
              <a:rPr lang="en-US" altLang="en-US" dirty="0" smtClean="0"/>
              <a:t>What is meant by continual clarification of what is important to you?</a:t>
            </a:r>
          </a:p>
          <a:p>
            <a:r>
              <a:rPr lang="en-US" altLang="en-US" dirty="0" smtClean="0"/>
              <a:t>Describe some techniques for time management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lstStyle/>
          <a:p>
            <a:r>
              <a:rPr lang="en-US" altLang="en-US" smtClean="0"/>
              <a:t>Exam will cover:</a:t>
            </a:r>
          </a:p>
        </p:txBody>
      </p:sp>
      <p:sp>
        <p:nvSpPr>
          <p:cNvPr id="7171" name="Rectangle 3"/>
          <p:cNvSpPr>
            <a:spLocks noGrp="1" noChangeArrowheads="1"/>
          </p:cNvSpPr>
          <p:nvPr>
            <p:ph type="body" idx="1"/>
          </p:nvPr>
        </p:nvSpPr>
        <p:spPr/>
        <p:txBody>
          <a:bodyPr lIns="90488" tIns="44450" rIns="90488" bIns="44450"/>
          <a:lstStyle/>
          <a:p>
            <a:r>
              <a:rPr lang="en-US" altLang="en-US" dirty="0" smtClean="0"/>
              <a:t>Pages 1-181 (</a:t>
            </a:r>
            <a:r>
              <a:rPr lang="en-US" altLang="en-US" dirty="0" err="1" smtClean="0"/>
              <a:t>Chs</a:t>
            </a:r>
            <a:r>
              <a:rPr lang="en-US" altLang="en-US" dirty="0" smtClean="0"/>
              <a:t> 1-4) of SCHWALBE</a:t>
            </a:r>
          </a:p>
          <a:p>
            <a:r>
              <a:rPr lang="en-US" altLang="en-US" dirty="0" err="1" smtClean="0"/>
              <a:t>Chs</a:t>
            </a:r>
            <a:r>
              <a:rPr lang="en-US" altLang="en-US" dirty="0" smtClean="0"/>
              <a:t> 1-3, 5 and 6 of Burns Chapters</a:t>
            </a:r>
          </a:p>
          <a:p>
            <a:r>
              <a:rPr lang="en-US" altLang="en-US" dirty="0" smtClean="0"/>
              <a:t>Homework</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The Seven Habits</a:t>
            </a:r>
          </a:p>
        </p:txBody>
      </p:sp>
      <p:sp>
        <p:nvSpPr>
          <p:cNvPr id="35843" name="Rectangle 3"/>
          <p:cNvSpPr>
            <a:spLocks noGrp="1" noChangeArrowheads="1"/>
          </p:cNvSpPr>
          <p:nvPr>
            <p:ph type="body" idx="1"/>
          </p:nvPr>
        </p:nvSpPr>
        <p:spPr/>
        <p:txBody>
          <a:bodyPr/>
          <a:lstStyle/>
          <a:p>
            <a:r>
              <a:rPr lang="en-US" altLang="en-US" dirty="0" smtClean="0"/>
              <a:t>Who??</a:t>
            </a:r>
          </a:p>
          <a:p>
            <a:r>
              <a:rPr lang="en-US" altLang="en-US" dirty="0" smtClean="0"/>
              <a:t>Name five of them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95400" y="304800"/>
            <a:ext cx="7772400" cy="1143000"/>
          </a:xfrm>
        </p:spPr>
        <p:txBody>
          <a:bodyPr/>
          <a:lstStyle/>
          <a:p>
            <a:r>
              <a:rPr lang="en-US" altLang="en-US" dirty="0" smtClean="0"/>
              <a:t>The Seven Habits</a:t>
            </a:r>
          </a:p>
        </p:txBody>
      </p:sp>
      <p:sp>
        <p:nvSpPr>
          <p:cNvPr id="36867" name="Rectangle 3"/>
          <p:cNvSpPr>
            <a:spLocks noGrp="1" noChangeArrowheads="1"/>
          </p:cNvSpPr>
          <p:nvPr>
            <p:ph type="body" idx="1"/>
          </p:nvPr>
        </p:nvSpPr>
        <p:spPr>
          <a:xfrm>
            <a:off x="1371600" y="1524000"/>
            <a:ext cx="7391400" cy="4724400"/>
          </a:xfrm>
        </p:spPr>
        <p:txBody>
          <a:bodyPr/>
          <a:lstStyle/>
          <a:p>
            <a:r>
              <a:rPr lang="en-US" altLang="en-US" dirty="0" smtClean="0"/>
              <a:t>Be proactive</a:t>
            </a:r>
          </a:p>
          <a:p>
            <a:r>
              <a:rPr lang="en-US" altLang="en-US" dirty="0" smtClean="0"/>
              <a:t>Begin with the end in mind</a:t>
            </a:r>
          </a:p>
          <a:p>
            <a:r>
              <a:rPr lang="en-US" altLang="en-US" dirty="0" smtClean="0"/>
              <a:t>Put first things first</a:t>
            </a:r>
          </a:p>
          <a:p>
            <a:r>
              <a:rPr lang="en-US" altLang="en-US" dirty="0" smtClean="0"/>
              <a:t>Think WIN/WIN</a:t>
            </a:r>
          </a:p>
          <a:p>
            <a:r>
              <a:rPr lang="en-US" altLang="en-US" dirty="0" smtClean="0"/>
              <a:t>Seek first to understand, then to be understood</a:t>
            </a:r>
          </a:p>
          <a:p>
            <a:r>
              <a:rPr lang="en-US" altLang="en-US" dirty="0" smtClean="0"/>
              <a:t>Synergize</a:t>
            </a:r>
          </a:p>
          <a:p>
            <a:r>
              <a:rPr lang="en-US" altLang="en-US" dirty="0" smtClean="0"/>
              <a:t>Sharpen the saw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txBox="1">
            <a:spLocks noGrp="1"/>
          </p:cNvSpPr>
          <p:nvPr/>
        </p:nvSpPr>
        <p:spPr bwMode="auto">
          <a:xfrm>
            <a:off x="1295400" y="6248400"/>
            <a:ext cx="1905000" cy="457200"/>
          </a:xfrm>
          <a:prstGeom prst="rect">
            <a:avLst/>
          </a:prstGeom>
          <a:noFill/>
          <a:ln>
            <a:miter lim="800000"/>
            <a:headEnd/>
            <a:tailEnd/>
          </a:ln>
        </p:spPr>
        <p:txBody>
          <a:bodyPr/>
          <a:lstStyle/>
          <a:p>
            <a:pPr>
              <a:spcBef>
                <a:spcPct val="50000"/>
              </a:spcBef>
              <a:defRPr/>
            </a:pPr>
            <a:fld id="{975E854B-F00E-43B3-BF68-7F417ADDD4F0}" type="datetime1">
              <a:rPr lang="en-US" sz="1400">
                <a:latin typeface="+mn-lt"/>
                <a:cs typeface="+mn-cs"/>
              </a:rPr>
              <a:pPr>
                <a:spcBef>
                  <a:spcPct val="50000"/>
                </a:spcBef>
                <a:defRPr/>
              </a:pPr>
              <a:t>2/13/2017</a:t>
            </a:fld>
            <a:endParaRPr lang="en-US" sz="1400">
              <a:latin typeface="+mn-lt"/>
              <a:cs typeface="+mn-cs"/>
            </a:endParaRPr>
          </a:p>
        </p:txBody>
      </p:sp>
      <p:sp>
        <p:nvSpPr>
          <p:cNvPr id="26" name="Footer Placeholder 4"/>
          <p:cNvSpPr txBox="1">
            <a:spLocks noGrp="1"/>
          </p:cNvSpPr>
          <p:nvPr/>
        </p:nvSpPr>
        <p:spPr bwMode="auto">
          <a:xfrm>
            <a:off x="3733800" y="6248400"/>
            <a:ext cx="2895600" cy="457200"/>
          </a:xfrm>
          <a:prstGeom prst="rect">
            <a:avLst/>
          </a:prstGeom>
          <a:noFill/>
          <a:ln>
            <a:miter lim="800000"/>
            <a:headEnd/>
            <a:tailEnd/>
          </a:ln>
        </p:spPr>
        <p:txBody>
          <a:bodyPr/>
          <a:lstStyle/>
          <a:p>
            <a:pPr algn="ctr">
              <a:spcBef>
                <a:spcPct val="50000"/>
              </a:spcBef>
              <a:defRPr/>
            </a:pPr>
            <a:r>
              <a:rPr lang="en-US" sz="1400">
                <a:latin typeface="+mn-lt"/>
                <a:cs typeface="+mn-cs"/>
              </a:rPr>
              <a:t>Texas Tech University -- J. R. Burns</a:t>
            </a:r>
          </a:p>
        </p:txBody>
      </p:sp>
      <p:sp>
        <p:nvSpPr>
          <p:cNvPr id="37892" name="Slide Number Placeholder 5"/>
          <p:cNvSpPr txBox="1">
            <a:spLocks noGrp="1"/>
          </p:cNvSpPr>
          <p:nvPr/>
        </p:nvSpPr>
        <p:spPr bwMode="auto">
          <a:xfrm>
            <a:off x="7162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r">
              <a:spcBef>
                <a:spcPct val="50000"/>
              </a:spcBef>
              <a:buFontTx/>
              <a:buNone/>
            </a:pPr>
            <a:fld id="{741E065E-3F90-4F32-B1AA-797472370A7A}" type="slidenum">
              <a:rPr kumimoji="0" lang="en-US" altLang="en-US" sz="1400"/>
              <a:pPr algn="r">
                <a:spcBef>
                  <a:spcPct val="50000"/>
                </a:spcBef>
                <a:buFontTx/>
                <a:buNone/>
              </a:pPr>
              <a:t>32</a:t>
            </a:fld>
            <a:endParaRPr kumimoji="0" lang="en-US" altLang="en-US" sz="1400"/>
          </a:p>
        </p:txBody>
      </p:sp>
      <p:sp>
        <p:nvSpPr>
          <p:cNvPr id="37893" name="Rectangle 2"/>
          <p:cNvSpPr>
            <a:spLocks noGrp="1" noChangeArrowheads="1"/>
          </p:cNvSpPr>
          <p:nvPr>
            <p:ph type="title" idx="4294967295"/>
          </p:nvPr>
        </p:nvSpPr>
        <p:spPr>
          <a:xfrm>
            <a:off x="1295400" y="228600"/>
            <a:ext cx="7772400" cy="1143000"/>
          </a:xfrm>
        </p:spPr>
        <p:txBody>
          <a:bodyPr/>
          <a:lstStyle/>
          <a:p>
            <a:r>
              <a:rPr lang="en-US" altLang="en-US" smtClean="0"/>
              <a:t>Linkages in the Project Management Life Cycle</a:t>
            </a:r>
          </a:p>
        </p:txBody>
      </p:sp>
      <p:sp>
        <p:nvSpPr>
          <p:cNvPr id="37894" name="Text Box 6"/>
          <p:cNvSpPr txBox="1">
            <a:spLocks noChangeArrowheads="1"/>
          </p:cNvSpPr>
          <p:nvPr/>
        </p:nvSpPr>
        <p:spPr bwMode="auto">
          <a:xfrm>
            <a:off x="1511300" y="1524000"/>
            <a:ext cx="1600200" cy="731838"/>
          </a:xfrm>
          <a:prstGeom prst="rect">
            <a:avLst/>
          </a:prstGeom>
          <a:solidFill>
            <a:schemeClr val="tx1"/>
          </a:solidFill>
          <a:ln w="19050">
            <a:solidFill>
              <a:schemeClr val="tx1"/>
            </a:solidFill>
            <a:miter lim="800000"/>
            <a:headEnd/>
            <a:tailEnd/>
          </a:ln>
        </p:spPr>
        <p:txBody>
          <a:bodyPr anchor="ct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eaLnBrk="1" hangingPunct="1">
              <a:lnSpc>
                <a:spcPct val="90000"/>
              </a:lnSpc>
              <a:spcBef>
                <a:spcPct val="10000"/>
              </a:spcBef>
              <a:buFontTx/>
              <a:buNone/>
            </a:pPr>
            <a:r>
              <a:rPr kumimoji="0" lang="en-US" altLang="en-US" sz="1400" b="1">
                <a:solidFill>
                  <a:schemeClr val="bg1"/>
                </a:solidFill>
                <a:latin typeface="Arial" panose="020B0604020202020204" pitchFamily="34" charset="0"/>
                <a:cs typeface="Angsana New" panose="02020603050405020304" pitchFamily="18" charset="-34"/>
              </a:rPr>
              <a:t>STAGE 1:</a:t>
            </a:r>
          </a:p>
          <a:p>
            <a:pPr algn="ctr" eaLnBrk="1" hangingPunct="1">
              <a:lnSpc>
                <a:spcPct val="90000"/>
              </a:lnSpc>
              <a:spcBef>
                <a:spcPct val="10000"/>
              </a:spcBef>
              <a:buFontTx/>
              <a:buNone/>
            </a:pPr>
            <a:r>
              <a:rPr kumimoji="0" lang="en-US" altLang="en-US" sz="1400">
                <a:solidFill>
                  <a:schemeClr val="bg1"/>
                </a:solidFill>
                <a:latin typeface="Arial" panose="020B0604020202020204" pitchFamily="34" charset="0"/>
                <a:cs typeface="Angsana New" panose="02020603050405020304" pitchFamily="18" charset="-34"/>
              </a:rPr>
              <a:t>Initiating</a:t>
            </a:r>
            <a:endParaRPr kumimoji="0" lang="th-TH" altLang="en-US" sz="1400">
              <a:solidFill>
                <a:schemeClr val="bg1"/>
              </a:solidFill>
              <a:latin typeface="Arial" panose="020B0604020202020204" pitchFamily="34" charset="0"/>
              <a:cs typeface="Angsana New" panose="02020603050405020304" pitchFamily="18" charset="-34"/>
            </a:endParaRPr>
          </a:p>
        </p:txBody>
      </p:sp>
      <p:sp>
        <p:nvSpPr>
          <p:cNvPr id="37895" name="Text Box 7"/>
          <p:cNvSpPr txBox="1">
            <a:spLocks noChangeArrowheads="1"/>
          </p:cNvSpPr>
          <p:nvPr/>
        </p:nvSpPr>
        <p:spPr bwMode="auto">
          <a:xfrm>
            <a:off x="3352800" y="2438400"/>
            <a:ext cx="1600200" cy="731838"/>
          </a:xfrm>
          <a:prstGeom prst="rect">
            <a:avLst/>
          </a:prstGeom>
          <a:solidFill>
            <a:schemeClr val="tx1"/>
          </a:solidFill>
          <a:ln w="19050">
            <a:solidFill>
              <a:schemeClr val="tx1"/>
            </a:solidFill>
            <a:miter lim="800000"/>
            <a:headEnd/>
            <a:tailEnd/>
          </a:ln>
        </p:spPr>
        <p:txBody>
          <a:bodyPr anchor="ct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eaLnBrk="1" hangingPunct="1">
              <a:lnSpc>
                <a:spcPct val="90000"/>
              </a:lnSpc>
              <a:spcBef>
                <a:spcPct val="10000"/>
              </a:spcBef>
              <a:buFontTx/>
              <a:buNone/>
            </a:pPr>
            <a:r>
              <a:rPr kumimoji="0" lang="en-US" altLang="en-US" sz="1400" b="1">
                <a:solidFill>
                  <a:schemeClr val="bg1"/>
                </a:solidFill>
                <a:latin typeface="Arial" panose="020B0604020202020204" pitchFamily="34" charset="0"/>
                <a:cs typeface="Angsana New" panose="02020603050405020304" pitchFamily="18" charset="-34"/>
              </a:rPr>
              <a:t>STAGE 2:</a:t>
            </a:r>
          </a:p>
          <a:p>
            <a:pPr algn="ctr" eaLnBrk="1" hangingPunct="1">
              <a:lnSpc>
                <a:spcPct val="90000"/>
              </a:lnSpc>
              <a:spcBef>
                <a:spcPct val="10000"/>
              </a:spcBef>
              <a:buFontTx/>
              <a:buNone/>
            </a:pPr>
            <a:r>
              <a:rPr kumimoji="0" lang="en-US" altLang="en-US" sz="1400">
                <a:solidFill>
                  <a:schemeClr val="bg1"/>
                </a:solidFill>
                <a:latin typeface="Arial" panose="020B0604020202020204" pitchFamily="34" charset="0"/>
                <a:cs typeface="Angsana New" panose="02020603050405020304" pitchFamily="18" charset="-34"/>
              </a:rPr>
              <a:t>Planning</a:t>
            </a:r>
            <a:endParaRPr kumimoji="0" lang="th-TH" altLang="en-US" sz="1400">
              <a:solidFill>
                <a:schemeClr val="bg1"/>
              </a:solidFill>
              <a:latin typeface="Arial" panose="020B0604020202020204" pitchFamily="34" charset="0"/>
              <a:cs typeface="Angsana New" panose="02020603050405020304" pitchFamily="18" charset="-34"/>
            </a:endParaRPr>
          </a:p>
        </p:txBody>
      </p:sp>
      <p:sp>
        <p:nvSpPr>
          <p:cNvPr id="37896" name="Text Box 8"/>
          <p:cNvSpPr txBox="1">
            <a:spLocks noChangeArrowheads="1"/>
          </p:cNvSpPr>
          <p:nvPr/>
        </p:nvSpPr>
        <p:spPr bwMode="auto">
          <a:xfrm>
            <a:off x="5181600" y="3340100"/>
            <a:ext cx="1600200" cy="731838"/>
          </a:xfrm>
          <a:prstGeom prst="rect">
            <a:avLst/>
          </a:prstGeom>
          <a:solidFill>
            <a:schemeClr val="tx1"/>
          </a:solidFill>
          <a:ln w="19050">
            <a:solidFill>
              <a:schemeClr val="tx1"/>
            </a:solidFill>
            <a:miter lim="800000"/>
            <a:headEnd/>
            <a:tailEnd/>
          </a:ln>
        </p:spPr>
        <p:txBody>
          <a:bodyPr anchor="ct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eaLnBrk="1" hangingPunct="1">
              <a:lnSpc>
                <a:spcPct val="90000"/>
              </a:lnSpc>
              <a:spcBef>
                <a:spcPct val="10000"/>
              </a:spcBef>
              <a:buFontTx/>
              <a:buNone/>
            </a:pPr>
            <a:r>
              <a:rPr kumimoji="0" lang="en-US" altLang="en-US" sz="1400" b="1">
                <a:solidFill>
                  <a:schemeClr val="bg1"/>
                </a:solidFill>
                <a:latin typeface="Arial" panose="020B0604020202020204" pitchFamily="34" charset="0"/>
                <a:cs typeface="Angsana New" panose="02020603050405020304" pitchFamily="18" charset="-34"/>
              </a:rPr>
              <a:t>STAGE 3:</a:t>
            </a:r>
          </a:p>
          <a:p>
            <a:pPr algn="ctr" eaLnBrk="1" hangingPunct="1">
              <a:lnSpc>
                <a:spcPct val="90000"/>
              </a:lnSpc>
              <a:spcBef>
                <a:spcPct val="10000"/>
              </a:spcBef>
              <a:buFontTx/>
              <a:buNone/>
            </a:pPr>
            <a:r>
              <a:rPr kumimoji="0" lang="en-US" altLang="en-US" sz="1400">
                <a:solidFill>
                  <a:schemeClr val="bg1"/>
                </a:solidFill>
                <a:latin typeface="Arial" panose="020B0604020202020204" pitchFamily="34" charset="0"/>
                <a:cs typeface="Angsana New" panose="02020603050405020304" pitchFamily="18" charset="-34"/>
              </a:rPr>
              <a:t>Executing</a:t>
            </a:r>
            <a:endParaRPr kumimoji="0" lang="th-TH" altLang="en-US" sz="1400">
              <a:solidFill>
                <a:schemeClr val="bg1"/>
              </a:solidFill>
              <a:latin typeface="Arial" panose="020B0604020202020204" pitchFamily="34" charset="0"/>
              <a:cs typeface="Angsana New" panose="02020603050405020304" pitchFamily="18" charset="-34"/>
            </a:endParaRPr>
          </a:p>
        </p:txBody>
      </p:sp>
      <p:sp>
        <p:nvSpPr>
          <p:cNvPr id="37897" name="Text Box 9"/>
          <p:cNvSpPr txBox="1">
            <a:spLocks noChangeArrowheads="1"/>
          </p:cNvSpPr>
          <p:nvPr/>
        </p:nvSpPr>
        <p:spPr bwMode="auto">
          <a:xfrm>
            <a:off x="7010400" y="4267200"/>
            <a:ext cx="1600200" cy="731838"/>
          </a:xfrm>
          <a:prstGeom prst="rect">
            <a:avLst/>
          </a:prstGeom>
          <a:solidFill>
            <a:schemeClr val="tx1"/>
          </a:solidFill>
          <a:ln w="19050">
            <a:solidFill>
              <a:schemeClr val="tx1"/>
            </a:solidFill>
            <a:miter lim="800000"/>
            <a:headEnd/>
            <a:tailEnd/>
          </a:ln>
        </p:spPr>
        <p:txBody>
          <a:bodyPr anchor="ct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eaLnBrk="1" hangingPunct="1">
              <a:lnSpc>
                <a:spcPct val="90000"/>
              </a:lnSpc>
              <a:spcBef>
                <a:spcPct val="10000"/>
              </a:spcBef>
              <a:buFontTx/>
              <a:buNone/>
            </a:pPr>
            <a:r>
              <a:rPr kumimoji="0" lang="en-US" altLang="en-US" sz="1400" b="1">
                <a:solidFill>
                  <a:schemeClr val="bg1"/>
                </a:solidFill>
                <a:latin typeface="Arial" panose="020B0604020202020204" pitchFamily="34" charset="0"/>
                <a:cs typeface="Angsana New" panose="02020603050405020304" pitchFamily="18" charset="-34"/>
              </a:rPr>
              <a:t>STAGE 5:</a:t>
            </a:r>
          </a:p>
          <a:p>
            <a:pPr algn="ctr" eaLnBrk="1" hangingPunct="1">
              <a:lnSpc>
                <a:spcPct val="90000"/>
              </a:lnSpc>
              <a:spcBef>
                <a:spcPct val="10000"/>
              </a:spcBef>
              <a:buFontTx/>
              <a:buNone/>
            </a:pPr>
            <a:r>
              <a:rPr kumimoji="0" lang="en-US" altLang="en-US" sz="1400">
                <a:solidFill>
                  <a:schemeClr val="bg1"/>
                </a:solidFill>
                <a:latin typeface="Arial" panose="020B0604020202020204" pitchFamily="34" charset="0"/>
                <a:cs typeface="Angsana New" panose="02020603050405020304" pitchFamily="18" charset="-34"/>
              </a:rPr>
              <a:t>Closing</a:t>
            </a:r>
            <a:endParaRPr kumimoji="0" lang="th-TH" altLang="en-US" sz="1400">
              <a:solidFill>
                <a:schemeClr val="bg1"/>
              </a:solidFill>
              <a:latin typeface="Arial" panose="020B0604020202020204" pitchFamily="34" charset="0"/>
              <a:cs typeface="Angsana New" panose="02020603050405020304" pitchFamily="18" charset="-34"/>
            </a:endParaRPr>
          </a:p>
        </p:txBody>
      </p:sp>
      <p:sp>
        <p:nvSpPr>
          <p:cNvPr id="37898" name="Text Box 10"/>
          <p:cNvSpPr txBox="1">
            <a:spLocks noChangeArrowheads="1"/>
          </p:cNvSpPr>
          <p:nvPr/>
        </p:nvSpPr>
        <p:spPr bwMode="auto">
          <a:xfrm>
            <a:off x="1524000" y="5364163"/>
            <a:ext cx="7086600" cy="731837"/>
          </a:xfrm>
          <a:prstGeom prst="rect">
            <a:avLst/>
          </a:prstGeom>
          <a:solidFill>
            <a:schemeClr val="tx1"/>
          </a:solidFill>
          <a:ln w="19050">
            <a:solidFill>
              <a:schemeClr val="tx1"/>
            </a:solidFill>
            <a:miter lim="800000"/>
            <a:headEnd/>
            <a:tailEnd/>
          </a:ln>
        </p:spPr>
        <p:txBody>
          <a:bodyPr anchor="ct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eaLnBrk="1" hangingPunct="1">
              <a:lnSpc>
                <a:spcPct val="90000"/>
              </a:lnSpc>
              <a:spcBef>
                <a:spcPct val="10000"/>
              </a:spcBef>
              <a:buFontTx/>
              <a:buNone/>
            </a:pPr>
            <a:r>
              <a:rPr kumimoji="0" lang="en-US" altLang="en-US" sz="1400" b="1">
                <a:solidFill>
                  <a:schemeClr val="bg1"/>
                </a:solidFill>
                <a:latin typeface="Arial" panose="020B0604020202020204" pitchFamily="34" charset="0"/>
                <a:cs typeface="Angsana New" panose="02020603050405020304" pitchFamily="18" charset="-34"/>
              </a:rPr>
              <a:t>STAGE 4:</a:t>
            </a:r>
          </a:p>
          <a:p>
            <a:pPr algn="ctr" eaLnBrk="1" hangingPunct="1">
              <a:lnSpc>
                <a:spcPct val="90000"/>
              </a:lnSpc>
              <a:spcBef>
                <a:spcPct val="10000"/>
              </a:spcBef>
              <a:buFontTx/>
              <a:buNone/>
            </a:pPr>
            <a:r>
              <a:rPr kumimoji="0" lang="en-US" altLang="en-US" sz="1400">
                <a:solidFill>
                  <a:schemeClr val="bg1"/>
                </a:solidFill>
                <a:latin typeface="Arial" panose="020B0604020202020204" pitchFamily="34" charset="0"/>
                <a:cs typeface="Angsana New" panose="02020603050405020304" pitchFamily="18" charset="-34"/>
              </a:rPr>
              <a:t>Monitoring-and-Controlling</a:t>
            </a:r>
            <a:endParaRPr kumimoji="0" lang="th-TH" altLang="en-US" sz="1400">
              <a:solidFill>
                <a:schemeClr val="bg1"/>
              </a:solidFill>
              <a:latin typeface="Arial" panose="020B0604020202020204" pitchFamily="34" charset="0"/>
              <a:cs typeface="Angsana New" panose="02020603050405020304" pitchFamily="18" charset="-34"/>
            </a:endParaRPr>
          </a:p>
        </p:txBody>
      </p:sp>
      <p:cxnSp>
        <p:nvCxnSpPr>
          <p:cNvPr id="37899" name="AutoShape 11"/>
          <p:cNvCxnSpPr>
            <a:cxnSpLocks noChangeShapeType="1"/>
            <a:stCxn id="37894" idx="3"/>
            <a:endCxn id="37895" idx="0"/>
          </p:cNvCxnSpPr>
          <p:nvPr/>
        </p:nvCxnSpPr>
        <p:spPr bwMode="auto">
          <a:xfrm>
            <a:off x="3121025" y="1890713"/>
            <a:ext cx="1031875" cy="53816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7900" name="AutoShape 12"/>
          <p:cNvCxnSpPr>
            <a:cxnSpLocks noChangeShapeType="1"/>
            <a:stCxn id="37895" idx="3"/>
            <a:endCxn id="37896" idx="0"/>
          </p:cNvCxnSpPr>
          <p:nvPr/>
        </p:nvCxnSpPr>
        <p:spPr bwMode="auto">
          <a:xfrm>
            <a:off x="4962525" y="2805113"/>
            <a:ext cx="1019175" cy="52546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7901" name="AutoShape 13"/>
          <p:cNvCxnSpPr>
            <a:cxnSpLocks noChangeShapeType="1"/>
            <a:stCxn id="37896" idx="3"/>
            <a:endCxn id="37897" idx="0"/>
          </p:cNvCxnSpPr>
          <p:nvPr/>
        </p:nvCxnSpPr>
        <p:spPr bwMode="auto">
          <a:xfrm>
            <a:off x="6791325" y="3706813"/>
            <a:ext cx="1019175" cy="55086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7902" name="AutoShape 14"/>
          <p:cNvCxnSpPr>
            <a:cxnSpLocks noChangeShapeType="1"/>
            <a:stCxn id="37896" idx="1"/>
            <a:endCxn id="37895" idx="2"/>
          </p:cNvCxnSpPr>
          <p:nvPr/>
        </p:nvCxnSpPr>
        <p:spPr bwMode="auto">
          <a:xfrm rot="10800000">
            <a:off x="4152900" y="3179763"/>
            <a:ext cx="1019175" cy="52705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7903" name="AutoShape 15"/>
          <p:cNvCxnSpPr>
            <a:cxnSpLocks noChangeShapeType="1"/>
            <a:stCxn id="37895" idx="1"/>
            <a:endCxn id="37894" idx="2"/>
          </p:cNvCxnSpPr>
          <p:nvPr/>
        </p:nvCxnSpPr>
        <p:spPr bwMode="auto">
          <a:xfrm rot="10800000">
            <a:off x="2311400" y="2265363"/>
            <a:ext cx="1031875" cy="53975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7904" name="Line 16"/>
          <p:cNvSpPr>
            <a:spLocks noChangeShapeType="1"/>
          </p:cNvSpPr>
          <p:nvPr/>
        </p:nvSpPr>
        <p:spPr bwMode="auto">
          <a:xfrm flipV="1">
            <a:off x="1752600" y="2249488"/>
            <a:ext cx="0" cy="31083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5" name="Line 17"/>
          <p:cNvSpPr>
            <a:spLocks noChangeShapeType="1"/>
          </p:cNvSpPr>
          <p:nvPr/>
        </p:nvSpPr>
        <p:spPr bwMode="auto">
          <a:xfrm rot="10800000" flipV="1">
            <a:off x="2044700" y="2262188"/>
            <a:ext cx="0" cy="31083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6" name="Line 18"/>
          <p:cNvSpPr>
            <a:spLocks noChangeShapeType="1"/>
          </p:cNvSpPr>
          <p:nvPr/>
        </p:nvSpPr>
        <p:spPr bwMode="auto">
          <a:xfrm flipV="1">
            <a:off x="3581400" y="3168650"/>
            <a:ext cx="0" cy="2193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7" name="Line 19"/>
          <p:cNvSpPr>
            <a:spLocks noChangeShapeType="1"/>
          </p:cNvSpPr>
          <p:nvPr/>
        </p:nvSpPr>
        <p:spPr bwMode="auto">
          <a:xfrm rot="10800000" flipV="1">
            <a:off x="3879850" y="3168650"/>
            <a:ext cx="0" cy="2193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8" name="Line 20"/>
          <p:cNvSpPr>
            <a:spLocks noChangeShapeType="1"/>
          </p:cNvSpPr>
          <p:nvPr/>
        </p:nvSpPr>
        <p:spPr bwMode="auto">
          <a:xfrm flipV="1">
            <a:off x="5562600" y="4073525"/>
            <a:ext cx="0" cy="1279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9" name="Line 21"/>
          <p:cNvSpPr>
            <a:spLocks noChangeShapeType="1"/>
          </p:cNvSpPr>
          <p:nvPr/>
        </p:nvSpPr>
        <p:spPr bwMode="auto">
          <a:xfrm rot="10800000" flipV="1">
            <a:off x="6394450" y="4079875"/>
            <a:ext cx="0" cy="1279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0" name="Line 22"/>
          <p:cNvSpPr>
            <a:spLocks noChangeShapeType="1"/>
          </p:cNvSpPr>
          <p:nvPr/>
        </p:nvSpPr>
        <p:spPr bwMode="auto">
          <a:xfrm flipV="1">
            <a:off x="7391400" y="4994275"/>
            <a:ext cx="0" cy="365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1" name="Line 23"/>
          <p:cNvSpPr>
            <a:spLocks noChangeShapeType="1"/>
          </p:cNvSpPr>
          <p:nvPr/>
        </p:nvSpPr>
        <p:spPr bwMode="auto">
          <a:xfrm rot="10800000" flipV="1">
            <a:off x="8191500" y="4997450"/>
            <a:ext cx="0" cy="365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1258824" y="381000"/>
            <a:ext cx="7772400" cy="1143000"/>
          </a:xfrm>
        </p:spPr>
        <p:txBody>
          <a:bodyPr/>
          <a:lstStyle/>
          <a:p>
            <a:r>
              <a:rPr lang="en-US" altLang="en-US" sz="4500" dirty="0" smtClean="0"/>
              <a:t>Project Lifecycle</a:t>
            </a:r>
          </a:p>
        </p:txBody>
      </p:sp>
      <p:sp>
        <p:nvSpPr>
          <p:cNvPr id="38915" name="Rectangle 1027"/>
          <p:cNvSpPr>
            <a:spLocks noGrp="1" noChangeArrowheads="1"/>
          </p:cNvSpPr>
          <p:nvPr>
            <p:ph type="body" idx="1"/>
          </p:nvPr>
        </p:nvSpPr>
        <p:spPr>
          <a:xfrm>
            <a:off x="1143000" y="1905000"/>
            <a:ext cx="7772400" cy="4114800"/>
          </a:xfrm>
        </p:spPr>
        <p:txBody>
          <a:bodyPr/>
          <a:lstStyle/>
          <a:p>
            <a:r>
              <a:rPr lang="en-US" altLang="en-US" sz="2800" dirty="0" smtClean="0"/>
              <a:t>What purposes does the project lifecycle serve?</a:t>
            </a:r>
          </a:p>
          <a:p>
            <a:r>
              <a:rPr lang="en-US" altLang="en-US" sz="2800" dirty="0" smtClean="0"/>
              <a:t>Why is there a feedback loop between stages one and two?</a:t>
            </a:r>
          </a:p>
          <a:p>
            <a:r>
              <a:rPr lang="en-US" altLang="en-US" sz="2800" dirty="0" smtClean="0"/>
              <a:t>Why is there a feedback loop between stages two and three?</a:t>
            </a:r>
          </a:p>
          <a:p>
            <a:r>
              <a:rPr lang="en-US" altLang="en-US" sz="2800" dirty="0" smtClean="0"/>
              <a:t>Do you think, that by the time the project gets to stage 3, the requirements ought to be frozen</a:t>
            </a:r>
            <a:r>
              <a:rPr lang="en-US" altLang="en-US" sz="2800" dirty="0" smtClean="0"/>
              <a:t>?</a:t>
            </a:r>
            <a:endParaRPr lang="en-US" altLang="en-US" sz="2800" b="1" dirty="0" smtClean="0"/>
          </a:p>
          <a:p>
            <a:endParaRPr lang="en-US" altLang="en-US" sz="28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219200" y="381000"/>
            <a:ext cx="7772400" cy="1143000"/>
          </a:xfrm>
        </p:spPr>
        <p:txBody>
          <a:bodyPr/>
          <a:lstStyle/>
          <a:p>
            <a:r>
              <a:rPr lang="en-US" altLang="en-US" dirty="0" smtClean="0"/>
              <a:t>Questions</a:t>
            </a:r>
          </a:p>
        </p:txBody>
      </p:sp>
      <p:sp>
        <p:nvSpPr>
          <p:cNvPr id="39939" name="Rectangle 3"/>
          <p:cNvSpPr>
            <a:spLocks noGrp="1" noChangeArrowheads="1"/>
          </p:cNvSpPr>
          <p:nvPr>
            <p:ph type="body" idx="1"/>
          </p:nvPr>
        </p:nvSpPr>
        <p:spPr>
          <a:xfrm>
            <a:off x="1219200" y="1752600"/>
            <a:ext cx="7696200" cy="4114800"/>
          </a:xfrm>
        </p:spPr>
        <p:txBody>
          <a:bodyPr/>
          <a:lstStyle/>
          <a:p>
            <a:r>
              <a:rPr lang="en-US" altLang="en-US" dirty="0" smtClean="0"/>
              <a:t>What are the implications of the learning curve in software development?</a:t>
            </a:r>
          </a:p>
          <a:p>
            <a:r>
              <a:rPr lang="en-US" altLang="en-US" dirty="0" smtClean="0"/>
              <a:t>What is a WBS?</a:t>
            </a:r>
          </a:p>
          <a:p>
            <a:r>
              <a:rPr lang="en-US" altLang="en-US" dirty="0" smtClean="0"/>
              <a:t>What are the major sections of a requirements document</a:t>
            </a:r>
          </a:p>
          <a:p>
            <a:r>
              <a:rPr lang="en-US" altLang="en-US" dirty="0" smtClean="0"/>
              <a:t>Should sign-off signatures be obtained on the Req. doc?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457200"/>
            <a:ext cx="7772400" cy="1143000"/>
          </a:xfrm>
        </p:spPr>
        <p:txBody>
          <a:bodyPr/>
          <a:lstStyle/>
          <a:p>
            <a:r>
              <a:rPr lang="en-US" altLang="en-US" dirty="0" smtClean="0"/>
              <a:t>You should Know</a:t>
            </a:r>
          </a:p>
        </p:txBody>
      </p:sp>
      <p:sp>
        <p:nvSpPr>
          <p:cNvPr id="40963" name="Rectangle 3"/>
          <p:cNvSpPr>
            <a:spLocks noGrp="1" noChangeArrowheads="1"/>
          </p:cNvSpPr>
          <p:nvPr>
            <p:ph type="body" idx="1"/>
          </p:nvPr>
        </p:nvSpPr>
        <p:spPr>
          <a:xfrm>
            <a:off x="1219200" y="1828800"/>
            <a:ext cx="7620000" cy="4114800"/>
          </a:xfrm>
        </p:spPr>
        <p:txBody>
          <a:bodyPr/>
          <a:lstStyle/>
          <a:p>
            <a:r>
              <a:rPr lang="en-US" altLang="en-US" dirty="0" smtClean="0"/>
              <a:t>What Gantt charts are</a:t>
            </a:r>
          </a:p>
          <a:p>
            <a:r>
              <a:rPr lang="en-US" altLang="en-US" dirty="0" smtClean="0"/>
              <a:t>What network diagrams are</a:t>
            </a:r>
          </a:p>
          <a:p>
            <a:r>
              <a:rPr lang="en-US" altLang="en-US" dirty="0" smtClean="0"/>
              <a:t>What a milestone is</a:t>
            </a:r>
          </a:p>
          <a:p>
            <a:r>
              <a:rPr lang="en-US" altLang="en-US" dirty="0" smtClean="0"/>
              <a:t>What a SOW is</a:t>
            </a:r>
          </a:p>
          <a:p>
            <a:r>
              <a:rPr lang="en-US" altLang="en-US" dirty="0" smtClean="0"/>
              <a:t>What an RFP is</a:t>
            </a:r>
          </a:p>
          <a:p>
            <a:r>
              <a:rPr lang="en-US" altLang="en-US" dirty="0" smtClean="0"/>
              <a:t>What a project charter is</a:t>
            </a:r>
          </a:p>
          <a:p>
            <a:r>
              <a:rPr lang="en-US" altLang="en-US" dirty="0" smtClean="0"/>
              <a:t>How to become a STAR at work</a:t>
            </a:r>
          </a:p>
          <a:p>
            <a:endParaRPr lang="en-US" alt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42187" y="12320"/>
            <a:ext cx="7772400" cy="1143000"/>
          </a:xfrm>
        </p:spPr>
        <p:txBody>
          <a:bodyPr/>
          <a:lstStyle/>
          <a:p>
            <a:r>
              <a:rPr lang="en-US" altLang="en-US" b="1" dirty="0" smtClean="0"/>
              <a:t>You should know…</a:t>
            </a:r>
          </a:p>
        </p:txBody>
      </p:sp>
      <p:sp>
        <p:nvSpPr>
          <p:cNvPr id="41987" name="Content Placeholder 3"/>
          <p:cNvSpPr>
            <a:spLocks noGrp="1"/>
          </p:cNvSpPr>
          <p:nvPr>
            <p:ph sz="half" idx="1"/>
          </p:nvPr>
        </p:nvSpPr>
        <p:spPr>
          <a:xfrm>
            <a:off x="1229995" y="1138492"/>
            <a:ext cx="3810000" cy="4724400"/>
          </a:xfrm>
        </p:spPr>
        <p:txBody>
          <a:bodyPr/>
          <a:lstStyle/>
          <a:p>
            <a:r>
              <a:rPr lang="en-US" altLang="en-US" dirty="0" smtClean="0"/>
              <a:t>Best practice</a:t>
            </a:r>
          </a:p>
          <a:p>
            <a:r>
              <a:rPr lang="en-US" altLang="en-US" dirty="0" smtClean="0"/>
              <a:t>Critical path</a:t>
            </a:r>
          </a:p>
          <a:p>
            <a:r>
              <a:rPr lang="en-US" altLang="en-US" dirty="0" smtClean="0"/>
              <a:t>Enterprise project management software</a:t>
            </a:r>
          </a:p>
          <a:p>
            <a:r>
              <a:rPr lang="en-US" altLang="en-US" dirty="0" smtClean="0"/>
              <a:t>Ethics</a:t>
            </a:r>
          </a:p>
          <a:p>
            <a:r>
              <a:rPr lang="en-US" altLang="en-US" dirty="0" smtClean="0"/>
              <a:t>Gantt chart</a:t>
            </a:r>
          </a:p>
          <a:p>
            <a:r>
              <a:rPr lang="en-US" altLang="en-US" dirty="0" smtClean="0"/>
              <a:t>Leader</a:t>
            </a:r>
          </a:p>
          <a:p>
            <a:r>
              <a:rPr lang="en-US" altLang="en-US" dirty="0" smtClean="0"/>
              <a:t>Manager</a:t>
            </a:r>
          </a:p>
        </p:txBody>
      </p:sp>
      <p:sp>
        <p:nvSpPr>
          <p:cNvPr id="41988" name="Content Placeholder 4"/>
          <p:cNvSpPr>
            <a:spLocks noGrp="1"/>
          </p:cNvSpPr>
          <p:nvPr>
            <p:ph sz="half" idx="2"/>
          </p:nvPr>
        </p:nvSpPr>
        <p:spPr>
          <a:xfrm>
            <a:off x="4800600" y="1155320"/>
            <a:ext cx="3810000" cy="5486400"/>
          </a:xfrm>
        </p:spPr>
        <p:txBody>
          <a:bodyPr/>
          <a:lstStyle/>
          <a:p>
            <a:r>
              <a:rPr lang="en-US" altLang="en-US" dirty="0" smtClean="0"/>
              <a:t>Program</a:t>
            </a:r>
          </a:p>
          <a:p>
            <a:r>
              <a:rPr lang="en-US" altLang="en-US" dirty="0" smtClean="0"/>
              <a:t>Program manager</a:t>
            </a:r>
          </a:p>
          <a:p>
            <a:r>
              <a:rPr lang="en-US" altLang="en-US" dirty="0" smtClean="0"/>
              <a:t>project</a:t>
            </a:r>
          </a:p>
          <a:p>
            <a:r>
              <a:rPr lang="en-US" altLang="en-US" dirty="0" smtClean="0"/>
              <a:t>Po</a:t>
            </a:r>
          </a:p>
          <a:p>
            <a:r>
              <a:rPr lang="en-US" altLang="en-US" dirty="0" smtClean="0"/>
              <a:t>Project management portfolio</a:t>
            </a:r>
          </a:p>
          <a:p>
            <a:r>
              <a:rPr lang="en-US" altLang="en-US" dirty="0" smtClean="0"/>
              <a:t>Project sponsor</a:t>
            </a:r>
          </a:p>
          <a:p>
            <a:r>
              <a:rPr lang="en-US" altLang="en-US" dirty="0" smtClean="0"/>
              <a:t>Stakeholders</a:t>
            </a:r>
          </a:p>
          <a:p>
            <a:r>
              <a:rPr lang="en-US" altLang="en-US" dirty="0" smtClean="0"/>
              <a:t>Tradeoff triangle=triple constraint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19200" y="152400"/>
            <a:ext cx="7772400" cy="1143000"/>
          </a:xfrm>
        </p:spPr>
        <p:txBody>
          <a:bodyPr/>
          <a:lstStyle/>
          <a:p>
            <a:r>
              <a:rPr lang="en-US" altLang="en-US" smtClean="0"/>
              <a:t>More Questions</a:t>
            </a:r>
          </a:p>
        </p:txBody>
      </p:sp>
      <p:sp>
        <p:nvSpPr>
          <p:cNvPr id="43011" name="Rectangle 3"/>
          <p:cNvSpPr>
            <a:spLocks noGrp="1" noChangeArrowheads="1"/>
          </p:cNvSpPr>
          <p:nvPr>
            <p:ph type="body" idx="1"/>
          </p:nvPr>
        </p:nvSpPr>
        <p:spPr>
          <a:xfrm>
            <a:off x="1219200" y="1524000"/>
            <a:ext cx="7772400" cy="5105400"/>
          </a:xfrm>
        </p:spPr>
        <p:txBody>
          <a:bodyPr/>
          <a:lstStyle/>
          <a:p>
            <a:r>
              <a:rPr lang="en-US" altLang="en-US" dirty="0" smtClean="0"/>
              <a:t>1.  The five stages of any project</a:t>
            </a:r>
          </a:p>
          <a:p>
            <a:r>
              <a:rPr lang="en-US" altLang="en-US" dirty="0" smtClean="0"/>
              <a:t>2.  Interactions between the stages—be able to draw figs 3.1 and 4.1 in Burns copy packet</a:t>
            </a:r>
          </a:p>
          <a:p>
            <a:r>
              <a:rPr lang="en-US" altLang="en-US" dirty="0" smtClean="0"/>
              <a:t>3.  The ten PMBOK knowledge areas</a:t>
            </a:r>
          </a:p>
          <a:p>
            <a:r>
              <a:rPr lang="en-US" altLang="en-US" dirty="0" smtClean="0"/>
              <a:t>4.  The five phases of team development</a:t>
            </a:r>
          </a:p>
          <a:p>
            <a:r>
              <a:rPr lang="en-US" altLang="en-US" dirty="0" smtClean="0"/>
              <a:t>5.  The primary functions of project manager, project leader,  project professional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43000" y="228600"/>
            <a:ext cx="7772400" cy="1143000"/>
          </a:xfrm>
        </p:spPr>
        <p:txBody>
          <a:bodyPr/>
          <a:lstStyle/>
          <a:p>
            <a:r>
              <a:rPr lang="en-US" altLang="en-US" smtClean="0"/>
              <a:t>More Questions</a:t>
            </a:r>
          </a:p>
        </p:txBody>
      </p:sp>
      <p:sp>
        <p:nvSpPr>
          <p:cNvPr id="44035" name="Rectangle 3"/>
          <p:cNvSpPr>
            <a:spLocks noGrp="1" noChangeArrowheads="1"/>
          </p:cNvSpPr>
          <p:nvPr>
            <p:ph type="body" idx="1"/>
          </p:nvPr>
        </p:nvSpPr>
        <p:spPr>
          <a:xfrm>
            <a:off x="1036320" y="1447800"/>
            <a:ext cx="8077200" cy="4800600"/>
          </a:xfrm>
        </p:spPr>
        <p:txBody>
          <a:bodyPr/>
          <a:lstStyle/>
          <a:p>
            <a:r>
              <a:rPr lang="en-US" altLang="en-US" dirty="0" smtClean="0"/>
              <a:t>6.  The major deliverables of the initiating phase</a:t>
            </a:r>
          </a:p>
          <a:p>
            <a:r>
              <a:rPr lang="en-US" altLang="en-US" dirty="0" smtClean="0"/>
              <a:t>7.  The major organizational structures  (Three)</a:t>
            </a:r>
          </a:p>
          <a:p>
            <a:r>
              <a:rPr lang="en-US" altLang="en-US" dirty="0" smtClean="0"/>
              <a:t>8.  Which of these assigns the most authority/control to the project manager</a:t>
            </a:r>
          </a:p>
          <a:p>
            <a:r>
              <a:rPr lang="en-US" altLang="en-US" dirty="0" smtClean="0"/>
              <a:t>9.  Which of these assigns the least to the PM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219200" y="304800"/>
            <a:ext cx="7772400" cy="1143000"/>
          </a:xfrm>
        </p:spPr>
        <p:txBody>
          <a:bodyPr/>
          <a:lstStyle/>
          <a:p>
            <a:r>
              <a:rPr lang="en-US" altLang="en-US" dirty="0" smtClean="0"/>
              <a:t>More Questions</a:t>
            </a:r>
          </a:p>
        </p:txBody>
      </p:sp>
      <p:sp>
        <p:nvSpPr>
          <p:cNvPr id="45059" name="Rectangle 3"/>
          <p:cNvSpPr>
            <a:spLocks noGrp="1" noChangeArrowheads="1"/>
          </p:cNvSpPr>
          <p:nvPr>
            <p:ph type="body" idx="1"/>
          </p:nvPr>
        </p:nvSpPr>
        <p:spPr>
          <a:xfrm>
            <a:off x="1219200" y="1600200"/>
            <a:ext cx="7772400" cy="4343400"/>
          </a:xfrm>
        </p:spPr>
        <p:txBody>
          <a:bodyPr/>
          <a:lstStyle/>
          <a:p>
            <a:pPr>
              <a:lnSpc>
                <a:spcPct val="90000"/>
              </a:lnSpc>
            </a:pPr>
            <a:r>
              <a:rPr lang="en-US" altLang="en-US" sz="2800" dirty="0" smtClean="0"/>
              <a:t>10.  Why systems thinking is important to any project professional (copy packet—Chapter 2)</a:t>
            </a:r>
          </a:p>
          <a:p>
            <a:pPr lvl="1">
              <a:lnSpc>
                <a:spcPct val="90000"/>
              </a:lnSpc>
            </a:pPr>
            <a:r>
              <a:rPr lang="en-US" altLang="en-US" sz="2400" dirty="0" smtClean="0"/>
              <a:t>Coping with the complexity created by Information Technology</a:t>
            </a:r>
          </a:p>
          <a:p>
            <a:pPr>
              <a:lnSpc>
                <a:spcPct val="90000"/>
              </a:lnSpc>
            </a:pPr>
            <a:r>
              <a:rPr lang="en-US" altLang="en-US" sz="2800" dirty="0" smtClean="0"/>
              <a:t>11.  The criteria by which success of a project is measured </a:t>
            </a:r>
          </a:p>
          <a:p>
            <a:pPr>
              <a:lnSpc>
                <a:spcPct val="90000"/>
              </a:lnSpc>
            </a:pPr>
            <a:r>
              <a:rPr lang="en-US" altLang="en-US" sz="2800" dirty="0" smtClean="0"/>
              <a:t>12.  Reasons why projects fail –Ch. 3 of copy packet</a:t>
            </a:r>
          </a:p>
          <a:p>
            <a:pPr>
              <a:lnSpc>
                <a:spcPct val="90000"/>
              </a:lnSpc>
            </a:pPr>
            <a:r>
              <a:rPr lang="en-US" altLang="en-US" sz="2800" dirty="0" smtClean="0"/>
              <a:t>13.  Covey says we should be guided by the compass rather than the ____</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50"/>
          <p:cNvSpPr>
            <a:spLocks noGrp="1" noChangeArrowheads="1"/>
          </p:cNvSpPr>
          <p:nvPr>
            <p:ph type="title"/>
          </p:nvPr>
        </p:nvSpPr>
        <p:spPr/>
        <p:txBody>
          <a:bodyPr/>
          <a:lstStyle/>
          <a:p>
            <a:r>
              <a:rPr lang="en-US" altLang="en-US" smtClean="0"/>
              <a:t>Exam Format</a:t>
            </a:r>
          </a:p>
        </p:txBody>
      </p:sp>
      <p:sp>
        <p:nvSpPr>
          <p:cNvPr id="8195" name="Rectangle 2051"/>
          <p:cNvSpPr>
            <a:spLocks noGrp="1" noChangeArrowheads="1"/>
          </p:cNvSpPr>
          <p:nvPr>
            <p:ph type="body" idx="1"/>
          </p:nvPr>
        </p:nvSpPr>
        <p:spPr/>
        <p:txBody>
          <a:bodyPr/>
          <a:lstStyle/>
          <a:p>
            <a:r>
              <a:rPr lang="en-US" altLang="en-US" dirty="0" smtClean="0"/>
              <a:t>Up to 85 multiple choice</a:t>
            </a:r>
          </a:p>
          <a:p>
            <a:r>
              <a:rPr lang="en-US" altLang="en-US" dirty="0" smtClean="0"/>
              <a:t>Up to four discussion problems</a:t>
            </a:r>
          </a:p>
          <a:p>
            <a:r>
              <a:rPr lang="en-US" altLang="en-US" dirty="0" smtClean="0"/>
              <a:t>All exams are closed book, closed notes, closed </a:t>
            </a:r>
            <a:r>
              <a:rPr lang="en-US" altLang="en-US" dirty="0" smtClean="0"/>
              <a:t>neighbor.</a:t>
            </a:r>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19200" y="304800"/>
            <a:ext cx="7772400" cy="1143000"/>
          </a:xfrm>
        </p:spPr>
        <p:txBody>
          <a:bodyPr/>
          <a:lstStyle/>
          <a:p>
            <a:r>
              <a:rPr lang="en-US" altLang="en-US" smtClean="0"/>
              <a:t>More Questions</a:t>
            </a:r>
          </a:p>
        </p:txBody>
      </p:sp>
      <p:sp>
        <p:nvSpPr>
          <p:cNvPr id="46083" name="Rectangle 3"/>
          <p:cNvSpPr>
            <a:spLocks noGrp="1" noChangeArrowheads="1"/>
          </p:cNvSpPr>
          <p:nvPr>
            <p:ph type="body" idx="1"/>
          </p:nvPr>
        </p:nvSpPr>
        <p:spPr>
          <a:xfrm>
            <a:off x="1219200" y="1676400"/>
            <a:ext cx="7772400" cy="4114800"/>
          </a:xfrm>
        </p:spPr>
        <p:txBody>
          <a:bodyPr/>
          <a:lstStyle/>
          <a:p>
            <a:r>
              <a:rPr lang="en-US" altLang="en-US" dirty="0" smtClean="0"/>
              <a:t>14.  What is the implication of the urgency importance matrix?</a:t>
            </a:r>
          </a:p>
          <a:p>
            <a:pPr lvl="1"/>
            <a:r>
              <a:rPr lang="en-US" altLang="en-US" dirty="0" smtClean="0"/>
              <a:t>Find more time to do the important stuff FIRST</a:t>
            </a:r>
          </a:p>
          <a:p>
            <a:r>
              <a:rPr lang="en-US" altLang="en-US" dirty="0" smtClean="0"/>
              <a:t>15.  IT Project types</a:t>
            </a:r>
          </a:p>
          <a:p>
            <a:r>
              <a:rPr lang="en-US" altLang="en-US" dirty="0" smtClean="0"/>
              <a:t>16.  Major stakeholder types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0"/>
            <a:ext cx="7772400" cy="1143000"/>
          </a:xfrm>
        </p:spPr>
        <p:txBody>
          <a:bodyPr/>
          <a:lstStyle/>
          <a:p>
            <a:r>
              <a:rPr lang="en-US" altLang="en-US" dirty="0" smtClean="0"/>
              <a:t>More Questions</a:t>
            </a:r>
          </a:p>
        </p:txBody>
      </p:sp>
      <p:sp>
        <p:nvSpPr>
          <p:cNvPr id="47107" name="Rectangle 3"/>
          <p:cNvSpPr>
            <a:spLocks noGrp="1" noChangeArrowheads="1"/>
          </p:cNvSpPr>
          <p:nvPr>
            <p:ph type="body" idx="1"/>
          </p:nvPr>
        </p:nvSpPr>
        <p:spPr>
          <a:xfrm>
            <a:off x="1121664" y="914400"/>
            <a:ext cx="7772400" cy="5943600"/>
          </a:xfrm>
        </p:spPr>
        <p:txBody>
          <a:bodyPr/>
          <a:lstStyle/>
          <a:p>
            <a:r>
              <a:rPr lang="en-US" altLang="en-US" sz="2800" dirty="0" smtClean="0"/>
              <a:t>17.  Who among the stakeholders is the most likely source of funds?</a:t>
            </a:r>
          </a:p>
          <a:p>
            <a:pPr lvl="1"/>
            <a:r>
              <a:rPr lang="en-US" altLang="en-US" sz="2400" dirty="0" smtClean="0"/>
              <a:t>The CFO—Chief Financial Officer</a:t>
            </a:r>
          </a:p>
          <a:p>
            <a:r>
              <a:rPr lang="en-US" altLang="en-US" sz="2800" dirty="0" smtClean="0"/>
              <a:t>18.  What is meant by a quality gate?</a:t>
            </a:r>
          </a:p>
          <a:p>
            <a:pPr lvl="1"/>
            <a:r>
              <a:rPr lang="en-US" altLang="en-US" sz="2400" dirty="0" smtClean="0"/>
              <a:t>A point at which certain quality standards have to be met</a:t>
            </a:r>
          </a:p>
          <a:p>
            <a:r>
              <a:rPr lang="en-US" altLang="en-US" sz="2800" dirty="0" smtClean="0"/>
              <a:t>19.  Who among the stakeholders should act as quality gate keeper?</a:t>
            </a:r>
          </a:p>
          <a:p>
            <a:pPr lvl="1"/>
            <a:r>
              <a:rPr lang="en-US" altLang="en-US" sz="2400" dirty="0" smtClean="0"/>
              <a:t>The Chief Quality Officer</a:t>
            </a:r>
          </a:p>
          <a:p>
            <a:r>
              <a:rPr lang="en-US" altLang="en-US" sz="2800" dirty="0" smtClean="0"/>
              <a:t>20.  Name some processes used in project integration management?</a:t>
            </a:r>
          </a:p>
          <a:p>
            <a:r>
              <a:rPr lang="en-US" altLang="en-US" sz="2800" dirty="0" smtClean="0"/>
              <a:t>21.  Name some processes used in project scope management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19200" y="381000"/>
            <a:ext cx="7772400" cy="1143000"/>
          </a:xfrm>
        </p:spPr>
        <p:txBody>
          <a:bodyPr/>
          <a:lstStyle/>
          <a:p>
            <a:r>
              <a:rPr lang="en-US" altLang="en-US" dirty="0" smtClean="0"/>
              <a:t>More Questions</a:t>
            </a:r>
          </a:p>
        </p:txBody>
      </p:sp>
      <p:sp>
        <p:nvSpPr>
          <p:cNvPr id="48131" name="Rectangle 3"/>
          <p:cNvSpPr>
            <a:spLocks noGrp="1" noChangeArrowheads="1"/>
          </p:cNvSpPr>
          <p:nvPr>
            <p:ph type="body" idx="1"/>
          </p:nvPr>
        </p:nvSpPr>
        <p:spPr>
          <a:xfrm>
            <a:off x="1219200" y="1752600"/>
            <a:ext cx="7772400" cy="4114800"/>
          </a:xfrm>
        </p:spPr>
        <p:txBody>
          <a:bodyPr/>
          <a:lstStyle/>
          <a:p>
            <a:r>
              <a:rPr lang="en-US" altLang="en-US" smtClean="0"/>
              <a:t>What is a JRD Session?</a:t>
            </a:r>
          </a:p>
          <a:p>
            <a:r>
              <a:rPr lang="en-US" altLang="en-US" smtClean="0"/>
              <a:t>Name some processes that must be undertaken within the planning phase (there are 24 of them)</a:t>
            </a:r>
          </a:p>
          <a:p>
            <a:r>
              <a:rPr lang="en-US" altLang="en-US" smtClean="0"/>
              <a:t>Name a methodology appropriate for a JRD Session, especially when the solution is unknown?</a:t>
            </a:r>
          </a:p>
          <a:p>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295400" y="304800"/>
            <a:ext cx="7772400" cy="1143000"/>
          </a:xfrm>
        </p:spPr>
        <p:txBody>
          <a:bodyPr/>
          <a:lstStyle/>
          <a:p>
            <a:r>
              <a:rPr lang="en-US" altLang="en-US" smtClean="0"/>
              <a:t>You should know…</a:t>
            </a:r>
          </a:p>
        </p:txBody>
      </p:sp>
      <p:sp>
        <p:nvSpPr>
          <p:cNvPr id="49155" name="Content Placeholder 2"/>
          <p:cNvSpPr>
            <a:spLocks noGrp="1"/>
          </p:cNvSpPr>
          <p:nvPr>
            <p:ph idx="1"/>
          </p:nvPr>
        </p:nvSpPr>
        <p:spPr>
          <a:xfrm>
            <a:off x="1295400" y="1676400"/>
            <a:ext cx="7620000" cy="4114800"/>
          </a:xfrm>
        </p:spPr>
        <p:txBody>
          <a:bodyPr/>
          <a:lstStyle/>
          <a:p>
            <a:r>
              <a:rPr lang="en-US" altLang="en-US" smtClean="0"/>
              <a:t>Project Management Institute (PMI)</a:t>
            </a:r>
          </a:p>
          <a:p>
            <a:r>
              <a:rPr lang="en-US" altLang="en-US" smtClean="0"/>
              <a:t>PMP—Project Management Professional</a:t>
            </a:r>
          </a:p>
          <a:p>
            <a:r>
              <a:rPr lang="en-US" altLang="en-US" smtClean="0"/>
              <a:t>CAPM—Certified Associate in Project Management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295400" y="304800"/>
            <a:ext cx="7543800" cy="1143000"/>
          </a:xfrm>
        </p:spPr>
        <p:txBody>
          <a:bodyPr/>
          <a:lstStyle/>
          <a:p>
            <a:r>
              <a:rPr lang="en-US" altLang="en-US" smtClean="0"/>
              <a:t>You should know…</a:t>
            </a:r>
          </a:p>
        </p:txBody>
      </p:sp>
      <p:sp>
        <p:nvSpPr>
          <p:cNvPr id="50179" name="Content Placeholder 2"/>
          <p:cNvSpPr>
            <a:spLocks noGrp="1"/>
          </p:cNvSpPr>
          <p:nvPr>
            <p:ph idx="1"/>
          </p:nvPr>
        </p:nvSpPr>
        <p:spPr>
          <a:xfrm>
            <a:off x="1295400" y="1676400"/>
            <a:ext cx="7543800" cy="4114800"/>
          </a:xfrm>
        </p:spPr>
        <p:txBody>
          <a:bodyPr/>
          <a:lstStyle/>
          <a:p>
            <a:r>
              <a:rPr lang="en-US" altLang="en-US" dirty="0" smtClean="0"/>
              <a:t>Examples of SDLCs</a:t>
            </a:r>
          </a:p>
          <a:p>
            <a:pPr lvl="1"/>
            <a:r>
              <a:rPr lang="en-US" altLang="en-US" dirty="0" smtClean="0"/>
              <a:t>Predictive</a:t>
            </a:r>
          </a:p>
          <a:p>
            <a:pPr lvl="1"/>
            <a:r>
              <a:rPr lang="en-US" altLang="en-US" dirty="0" smtClean="0"/>
              <a:t>Agile</a:t>
            </a:r>
          </a:p>
          <a:p>
            <a:pPr lvl="1"/>
            <a:endParaRPr lang="en-US" altLang="en-US" dirty="0" smtClean="0"/>
          </a:p>
          <a:p>
            <a:pPr lvl="1"/>
            <a:r>
              <a:rPr lang="en-US" altLang="en-US" dirty="0" smtClean="0"/>
              <a:t>To which of these does SCRUM belong?</a:t>
            </a:r>
          </a:p>
          <a:p>
            <a:pPr lvl="1"/>
            <a:r>
              <a:rPr lang="en-US" altLang="en-US" dirty="0" smtClean="0"/>
              <a:t>To which does the waterfall methodology belong?  Spiral?  CASE tools?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353312" y="381000"/>
            <a:ext cx="7772400" cy="1143000"/>
          </a:xfrm>
        </p:spPr>
        <p:txBody>
          <a:bodyPr/>
          <a:lstStyle/>
          <a:p>
            <a:r>
              <a:rPr lang="en-US" altLang="en-US" dirty="0" smtClean="0"/>
              <a:t>You should know….</a:t>
            </a:r>
          </a:p>
        </p:txBody>
      </p:sp>
      <p:sp>
        <p:nvSpPr>
          <p:cNvPr id="51203" name="Content Placeholder 3"/>
          <p:cNvSpPr>
            <a:spLocks noGrp="1"/>
          </p:cNvSpPr>
          <p:nvPr>
            <p:ph sz="half" idx="1"/>
          </p:nvPr>
        </p:nvSpPr>
        <p:spPr>
          <a:xfrm>
            <a:off x="1143000" y="1752600"/>
            <a:ext cx="4191000" cy="4114800"/>
          </a:xfrm>
        </p:spPr>
        <p:txBody>
          <a:bodyPr/>
          <a:lstStyle/>
          <a:p>
            <a:r>
              <a:rPr lang="en-US" altLang="en-US" smtClean="0"/>
              <a:t>Adaptive software development</a:t>
            </a:r>
          </a:p>
          <a:p>
            <a:r>
              <a:rPr lang="en-US" altLang="en-US" smtClean="0"/>
              <a:t>Agile</a:t>
            </a:r>
          </a:p>
          <a:p>
            <a:r>
              <a:rPr lang="en-US" altLang="en-US" smtClean="0"/>
              <a:t>Champion</a:t>
            </a:r>
          </a:p>
          <a:p>
            <a:r>
              <a:rPr lang="en-US" altLang="en-US" smtClean="0"/>
              <a:t>Deliverable</a:t>
            </a:r>
          </a:p>
          <a:p>
            <a:r>
              <a:rPr lang="en-US" altLang="en-US" smtClean="0"/>
              <a:t>Functional organizational structure</a:t>
            </a:r>
          </a:p>
        </p:txBody>
      </p:sp>
      <p:sp>
        <p:nvSpPr>
          <p:cNvPr id="51204" name="Content Placeholder 4"/>
          <p:cNvSpPr>
            <a:spLocks noGrp="1"/>
          </p:cNvSpPr>
          <p:nvPr>
            <p:ph sz="half" idx="2"/>
          </p:nvPr>
        </p:nvSpPr>
        <p:spPr>
          <a:xfrm>
            <a:off x="5315712" y="1752600"/>
            <a:ext cx="3810000" cy="4114800"/>
          </a:xfrm>
        </p:spPr>
        <p:txBody>
          <a:bodyPr/>
          <a:lstStyle/>
          <a:p>
            <a:r>
              <a:rPr lang="en-US" altLang="en-US" dirty="0" err="1" smtClean="0"/>
              <a:t>Projectized</a:t>
            </a:r>
            <a:r>
              <a:rPr lang="en-US" altLang="en-US" dirty="0" smtClean="0"/>
              <a:t> organizational structure</a:t>
            </a:r>
          </a:p>
          <a:p>
            <a:r>
              <a:rPr lang="en-US" altLang="en-US" dirty="0" smtClean="0"/>
              <a:t>Matrix organizational structure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AutoShape 2"/>
          <p:cNvSpPr>
            <a:spLocks noGrp="1" noChangeArrowheads="1"/>
          </p:cNvSpPr>
          <p:nvPr>
            <p:ph type="title"/>
          </p:nvPr>
        </p:nvSpPr>
        <p:spPr>
          <a:xfrm>
            <a:off x="762000" y="685035"/>
            <a:ext cx="8156575" cy="757238"/>
          </a:xfrm>
          <a:gradFill rotWithShape="0">
            <a:gsLst>
              <a:gs pos="0">
                <a:srgbClr val="470018"/>
              </a:gs>
              <a:gs pos="50000">
                <a:srgbClr val="990033"/>
              </a:gs>
              <a:gs pos="100000">
                <a:srgbClr val="470018"/>
              </a:gs>
            </a:gsLst>
            <a:lin ang="5400000"/>
          </a:gradFill>
        </p:spPr>
        <p:txBody>
          <a:bodyPr/>
          <a:lstStyle/>
          <a:p>
            <a:pPr eaLnBrk="1" hangingPunct="1"/>
            <a:r>
              <a:rPr lang="en-US" altLang="en-US" sz="2800" smtClean="0"/>
              <a:t>Functional Organizations</a:t>
            </a:r>
          </a:p>
        </p:txBody>
      </p:sp>
      <p:grpSp>
        <p:nvGrpSpPr>
          <p:cNvPr id="85001" name="Group 9"/>
          <p:cNvGrpSpPr>
            <a:grpSpLocks/>
          </p:cNvGrpSpPr>
          <p:nvPr/>
        </p:nvGrpSpPr>
        <p:grpSpPr bwMode="auto">
          <a:xfrm>
            <a:off x="408750" y="2209800"/>
            <a:ext cx="8716962" cy="3093656"/>
            <a:chOff x="0" y="1187"/>
            <a:chExt cx="5539" cy="1857"/>
          </a:xfrm>
        </p:grpSpPr>
        <p:pic>
          <p:nvPicPr>
            <p:cNvPr id="52230" name="Picture 7" descr="0301a"/>
            <p:cNvPicPr>
              <a:picLocks noChangeAspect="1" noChangeArrowheads="1"/>
            </p:cNvPicPr>
            <p:nvPr/>
          </p:nvPicPr>
          <p:blipFill>
            <a:blip r:embed="rId3">
              <a:extLst>
                <a:ext uri="{28A0092B-C50C-407E-A947-70E740481C1C}">
                  <a14:useLocalDpi xmlns:a14="http://schemas.microsoft.com/office/drawing/2010/main" val="0"/>
                </a:ext>
              </a:extLst>
            </a:blip>
            <a:srcRect r="12222"/>
            <a:stretch>
              <a:fillRect/>
            </a:stretch>
          </p:blipFill>
          <p:spPr bwMode="auto">
            <a:xfrm>
              <a:off x="0" y="1187"/>
              <a:ext cx="3101" cy="1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8" descr="0301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 y="1526"/>
              <a:ext cx="2832"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85001"/>
                                        </p:tgtEl>
                                        <p:attrNameLst>
                                          <p:attrName>style.visibility</p:attrName>
                                        </p:attrNameLst>
                                      </p:cBhvr>
                                      <p:to>
                                        <p:strVal val="visible"/>
                                      </p:to>
                                    </p:set>
                                    <p:animEffect transition="in" filter="wipe(up)">
                                      <p:cBhvr>
                                        <p:cTn id="7" dur="1000"/>
                                        <p:tgtEl>
                                          <p:spTgt spid="85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AutoShape 2"/>
          <p:cNvSpPr>
            <a:spLocks noGrp="1" noChangeArrowheads="1"/>
          </p:cNvSpPr>
          <p:nvPr>
            <p:ph type="title"/>
          </p:nvPr>
        </p:nvSpPr>
        <p:spPr>
          <a:xfrm>
            <a:off x="563563" y="517527"/>
            <a:ext cx="8156575" cy="757238"/>
          </a:xfrm>
          <a:gradFill rotWithShape="0">
            <a:gsLst>
              <a:gs pos="0">
                <a:srgbClr val="470018"/>
              </a:gs>
              <a:gs pos="50000">
                <a:srgbClr val="990033"/>
              </a:gs>
              <a:gs pos="100000">
                <a:srgbClr val="470018"/>
              </a:gs>
            </a:gsLst>
            <a:lin ang="5400000"/>
          </a:gradFill>
        </p:spPr>
        <p:txBody>
          <a:bodyPr/>
          <a:lstStyle/>
          <a:p>
            <a:pPr eaLnBrk="1" hangingPunct="1"/>
            <a:r>
              <a:rPr lang="en-US" altLang="en-US" sz="2800" smtClean="0"/>
              <a:t>Dedicated Project Team</a:t>
            </a:r>
          </a:p>
        </p:txBody>
      </p:sp>
      <p:grpSp>
        <p:nvGrpSpPr>
          <p:cNvPr id="86024" name="Group 8"/>
          <p:cNvGrpSpPr>
            <a:grpSpLocks/>
          </p:cNvGrpSpPr>
          <p:nvPr/>
        </p:nvGrpSpPr>
        <p:grpSpPr bwMode="auto">
          <a:xfrm>
            <a:off x="528637" y="2133600"/>
            <a:ext cx="8226425" cy="4114800"/>
            <a:chOff x="391" y="887"/>
            <a:chExt cx="5038" cy="2518"/>
          </a:xfrm>
        </p:grpSpPr>
        <p:pic>
          <p:nvPicPr>
            <p:cNvPr id="54278" name="Picture 5" descr="03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 y="887"/>
              <a:ext cx="2660" cy="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6" descr="0302b"/>
            <p:cNvPicPr>
              <a:picLocks noChangeArrowheads="1"/>
            </p:cNvPicPr>
            <p:nvPr/>
          </p:nvPicPr>
          <p:blipFill>
            <a:blip r:embed="rId4">
              <a:extLst>
                <a:ext uri="{28A0092B-C50C-407E-A947-70E740481C1C}">
                  <a14:useLocalDpi xmlns:a14="http://schemas.microsoft.com/office/drawing/2010/main" val="0"/>
                </a:ext>
              </a:extLst>
            </a:blip>
            <a:srcRect l="4465"/>
            <a:stretch>
              <a:fillRect/>
            </a:stretch>
          </p:blipFill>
          <p:spPr bwMode="auto">
            <a:xfrm>
              <a:off x="2625" y="1286"/>
              <a:ext cx="2804" cy="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86024"/>
                                        </p:tgtEl>
                                        <p:attrNameLst>
                                          <p:attrName>style.visibility</p:attrName>
                                        </p:attrNameLst>
                                      </p:cBhvr>
                                      <p:to>
                                        <p:strVal val="visible"/>
                                      </p:to>
                                    </p:set>
                                    <p:animEffect transition="in" filter="wipe(up)">
                                      <p:cBhvr>
                                        <p:cTn id="7" dur="10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5" name="Picture 5" descr="03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214" y="1168400"/>
            <a:ext cx="7445786"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AutoShape 2"/>
          <p:cNvSpPr>
            <a:spLocks noGrp="1" noChangeArrowheads="1"/>
          </p:cNvSpPr>
          <p:nvPr>
            <p:ph type="title"/>
          </p:nvPr>
        </p:nvSpPr>
        <p:spPr>
          <a:xfrm>
            <a:off x="493713" y="266700"/>
            <a:ext cx="8156575" cy="757238"/>
          </a:xfrm>
          <a:gradFill rotWithShape="0">
            <a:gsLst>
              <a:gs pos="0">
                <a:srgbClr val="470018"/>
              </a:gs>
              <a:gs pos="50000">
                <a:srgbClr val="990033"/>
              </a:gs>
              <a:gs pos="100000">
                <a:srgbClr val="470018"/>
              </a:gs>
            </a:gsLst>
            <a:lin ang="5400000"/>
          </a:gradFill>
        </p:spPr>
        <p:txBody>
          <a:bodyPr/>
          <a:lstStyle/>
          <a:p>
            <a:pPr eaLnBrk="1" hangingPunct="1"/>
            <a:r>
              <a:rPr lang="en-US" altLang="en-US" sz="2800" smtClean="0"/>
              <a:t>Projectized Organizational Structure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87045"/>
                                        </p:tgtEl>
                                        <p:attrNameLst>
                                          <p:attrName>style.visibility</p:attrName>
                                        </p:attrNameLst>
                                      </p:cBhvr>
                                      <p:to>
                                        <p:strVal val="visible"/>
                                      </p:to>
                                    </p:set>
                                    <p:animEffect transition="in" filter="wipe(up)">
                                      <p:cBhvr>
                                        <p:cTn id="7" dur="10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AutoShape 2"/>
          <p:cNvSpPr>
            <a:spLocks noGrp="1" noChangeArrowheads="1"/>
          </p:cNvSpPr>
          <p:nvPr>
            <p:ph type="title"/>
          </p:nvPr>
        </p:nvSpPr>
        <p:spPr>
          <a:xfrm>
            <a:off x="707360" y="450538"/>
            <a:ext cx="8156575" cy="757238"/>
          </a:xfrm>
          <a:gradFill rotWithShape="0">
            <a:gsLst>
              <a:gs pos="0">
                <a:srgbClr val="470018"/>
              </a:gs>
              <a:gs pos="50000">
                <a:srgbClr val="990033"/>
              </a:gs>
              <a:gs pos="100000">
                <a:srgbClr val="470018"/>
              </a:gs>
            </a:gsLst>
            <a:lin ang="5400000"/>
          </a:gradFill>
        </p:spPr>
        <p:txBody>
          <a:bodyPr/>
          <a:lstStyle/>
          <a:p>
            <a:pPr eaLnBrk="1" hangingPunct="1"/>
            <a:r>
              <a:rPr lang="en-US" altLang="en-US" sz="2800" smtClean="0"/>
              <a:t>Matrix Organization Structure</a:t>
            </a:r>
          </a:p>
        </p:txBody>
      </p:sp>
      <p:grpSp>
        <p:nvGrpSpPr>
          <p:cNvPr id="88074" name="Group 10"/>
          <p:cNvGrpSpPr>
            <a:grpSpLocks/>
          </p:cNvGrpSpPr>
          <p:nvPr/>
        </p:nvGrpSpPr>
        <p:grpSpPr bwMode="auto">
          <a:xfrm>
            <a:off x="493713" y="1828800"/>
            <a:ext cx="8370222" cy="3581400"/>
            <a:chOff x="346" y="1001"/>
            <a:chExt cx="5120" cy="1965"/>
          </a:xfrm>
        </p:grpSpPr>
        <p:pic>
          <p:nvPicPr>
            <p:cNvPr id="58374" name="Picture 5" descr="0304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 y="1001"/>
              <a:ext cx="2563" cy="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6" descr="0304b"/>
            <p:cNvPicPr>
              <a:picLocks noChangeAspect="1" noChangeArrowheads="1"/>
            </p:cNvPicPr>
            <p:nvPr/>
          </p:nvPicPr>
          <p:blipFill>
            <a:blip r:embed="rId4" cstate="print">
              <a:extLst>
                <a:ext uri="{28A0092B-C50C-407E-A947-70E740481C1C}">
                  <a14:useLocalDpi xmlns:a14="http://schemas.microsoft.com/office/drawing/2010/main" val="0"/>
                </a:ext>
              </a:extLst>
            </a:blip>
            <a:srcRect l="1898"/>
            <a:stretch>
              <a:fillRect/>
            </a:stretch>
          </p:blipFill>
          <p:spPr bwMode="auto">
            <a:xfrm>
              <a:off x="2909" y="1267"/>
              <a:ext cx="2557"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88074"/>
                                        </p:tgtEl>
                                        <p:attrNameLst>
                                          <p:attrName>style.visibility</p:attrName>
                                        </p:attrNameLst>
                                      </p:cBhvr>
                                      <p:to>
                                        <p:strVal val="visible"/>
                                      </p:to>
                                    </p:set>
                                    <p:animEffect transition="in" filter="wipe(up)">
                                      <p:cBhvr>
                                        <p:cTn id="7" dur="1000"/>
                                        <p:tgtEl>
                                          <p:spTgt spid="88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US" altLang="en-US" smtClean="0"/>
              <a:t>Bring….</a:t>
            </a:r>
          </a:p>
        </p:txBody>
      </p:sp>
      <p:sp>
        <p:nvSpPr>
          <p:cNvPr id="9219" name="Rectangle 1027"/>
          <p:cNvSpPr>
            <a:spLocks noGrp="1" noChangeArrowheads="1"/>
          </p:cNvSpPr>
          <p:nvPr>
            <p:ph type="body" idx="1"/>
          </p:nvPr>
        </p:nvSpPr>
        <p:spPr/>
        <p:txBody>
          <a:bodyPr/>
          <a:lstStyle/>
          <a:p>
            <a:r>
              <a:rPr lang="en-US" altLang="en-US" smtClean="0"/>
              <a:t>Scantron sheet (orange)</a:t>
            </a:r>
          </a:p>
          <a:p>
            <a:r>
              <a:rPr lang="en-US" altLang="en-US" smtClean="0"/>
              <a:t>Pencil</a:t>
            </a:r>
          </a:p>
          <a:p>
            <a:r>
              <a:rPr lang="en-US" altLang="en-US" smtClean="0"/>
              <a:t>Eraser</a:t>
            </a:r>
          </a:p>
          <a:p>
            <a:r>
              <a:rPr lang="en-US" altLang="en-US" smtClean="0"/>
              <a:t>Calculator</a:t>
            </a:r>
          </a:p>
          <a:p>
            <a:endParaRPr lang="en-US" alt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271016" y="304800"/>
            <a:ext cx="7772400" cy="1143000"/>
          </a:xfrm>
        </p:spPr>
        <p:txBody>
          <a:bodyPr/>
          <a:lstStyle/>
          <a:p>
            <a:r>
              <a:rPr lang="en-US" altLang="en-US" dirty="0" smtClean="0"/>
              <a:t>Know:</a:t>
            </a:r>
          </a:p>
        </p:txBody>
      </p:sp>
      <p:sp>
        <p:nvSpPr>
          <p:cNvPr id="60419" name="Rectangle 3"/>
          <p:cNvSpPr>
            <a:spLocks noGrp="1" noChangeArrowheads="1"/>
          </p:cNvSpPr>
          <p:nvPr>
            <p:ph type="body" idx="1"/>
          </p:nvPr>
        </p:nvSpPr>
        <p:spPr>
          <a:xfrm>
            <a:off x="1143000" y="1676400"/>
            <a:ext cx="7772400" cy="4114800"/>
          </a:xfrm>
        </p:spPr>
        <p:txBody>
          <a:bodyPr/>
          <a:lstStyle/>
          <a:p>
            <a:r>
              <a:rPr lang="en-US" altLang="en-US" dirty="0" smtClean="0"/>
              <a:t>How to Create a Project Management Culture—see slides…</a:t>
            </a:r>
          </a:p>
          <a:p>
            <a:r>
              <a:rPr lang="en-US" altLang="en-US" dirty="0" smtClean="0"/>
              <a:t>That the WBS is used for scope management</a:t>
            </a:r>
          </a:p>
          <a:p>
            <a:pPr lvl="1"/>
            <a:r>
              <a:rPr lang="en-US" altLang="en-US" dirty="0" smtClean="0"/>
              <a:t>not time management</a:t>
            </a:r>
          </a:p>
          <a:p>
            <a:r>
              <a:rPr lang="en-US" altLang="en-US" dirty="0" smtClean="0"/>
              <a:t>The tendency of a project to get larger and larger is known as </a:t>
            </a:r>
            <a:r>
              <a:rPr lang="en-US" altLang="en-US" dirty="0" smtClean="0">
                <a:solidFill>
                  <a:srgbClr val="FF0000"/>
                </a:solidFill>
              </a:rPr>
              <a:t>scope creep</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dirty="0" smtClean="0"/>
              <a:t>YOU SHOULD KNOW</a:t>
            </a:r>
            <a:r>
              <a:rPr lang="en-US" altLang="en-US" dirty="0" smtClean="0"/>
              <a:t>...</a:t>
            </a:r>
            <a:endParaRPr lang="en-US" altLang="en-US" dirty="0" smtClean="0"/>
          </a:p>
        </p:txBody>
      </p:sp>
      <p:sp>
        <p:nvSpPr>
          <p:cNvPr id="61443" name="Content Placeholder 3"/>
          <p:cNvSpPr>
            <a:spLocks noGrp="1"/>
          </p:cNvSpPr>
          <p:nvPr>
            <p:ph sz="half" idx="1"/>
          </p:nvPr>
        </p:nvSpPr>
        <p:spPr>
          <a:xfrm>
            <a:off x="1143000" y="1981200"/>
            <a:ext cx="3962400" cy="4114800"/>
          </a:xfrm>
        </p:spPr>
        <p:txBody>
          <a:bodyPr/>
          <a:lstStyle/>
          <a:p>
            <a:r>
              <a:rPr lang="en-US" altLang="en-US" dirty="0" smtClean="0"/>
              <a:t>KANBAN</a:t>
            </a:r>
          </a:p>
          <a:p>
            <a:r>
              <a:rPr lang="en-US" altLang="en-US" dirty="0" smtClean="0"/>
              <a:t>OFFSHORING</a:t>
            </a:r>
          </a:p>
          <a:p>
            <a:r>
              <a:rPr lang="en-US" altLang="en-US" dirty="0" smtClean="0"/>
              <a:t>OUTSOURCING</a:t>
            </a:r>
          </a:p>
          <a:p>
            <a:r>
              <a:rPr lang="en-US" altLang="en-US" dirty="0" smtClean="0"/>
              <a:t>PHASE EXIT (KILL POINT)</a:t>
            </a:r>
          </a:p>
          <a:p>
            <a:r>
              <a:rPr lang="en-US" altLang="en-US" dirty="0" smtClean="0"/>
              <a:t>VIRTUAL TEAM</a:t>
            </a:r>
          </a:p>
          <a:p>
            <a:r>
              <a:rPr lang="en-US" altLang="en-US" dirty="0" smtClean="0"/>
              <a:t>(DISPERSED TEAM, DISTRIBUTED TEAM)</a:t>
            </a:r>
          </a:p>
        </p:txBody>
      </p:sp>
      <p:sp>
        <p:nvSpPr>
          <p:cNvPr id="5" name="Content Placeholder 4"/>
          <p:cNvSpPr>
            <a:spLocks noGrp="1"/>
          </p:cNvSpPr>
          <p:nvPr>
            <p:ph sz="half" idx="2"/>
          </p:nvPr>
        </p:nvSpPr>
        <p:spPr>
          <a:xfrm>
            <a:off x="4495800" y="1981200"/>
            <a:ext cx="4114800" cy="4114800"/>
          </a:xfrm>
        </p:spPr>
        <p:txBody>
          <a:bodyPr/>
          <a:lstStyle/>
          <a:p>
            <a:pPr lvl="1">
              <a:buFont typeface="Wingdings" panose="05000000000000000000" pitchFamily="2" charset="2"/>
              <a:buChar char="§"/>
              <a:defRPr/>
            </a:pPr>
            <a:r>
              <a:rPr lang="en-US" dirty="0" smtClean="0"/>
              <a:t>PRINCE2 (Projects  IN Controlled Environments)</a:t>
            </a:r>
          </a:p>
          <a:p>
            <a:pPr lvl="1">
              <a:buFont typeface="Wingdings" panose="05000000000000000000" pitchFamily="2" charset="2"/>
              <a:buChar char="§"/>
              <a:defRPr/>
            </a:pPr>
            <a:r>
              <a:rPr lang="en-US" dirty="0" smtClean="0"/>
              <a:t>RUP</a:t>
            </a:r>
          </a:p>
          <a:p>
            <a:pPr lvl="1">
              <a:buFont typeface="Wingdings" panose="05000000000000000000" pitchFamily="2" charset="2"/>
              <a:buChar char="§"/>
              <a:defRPr/>
            </a:pPr>
            <a:r>
              <a:rPr lang="en-US" dirty="0" smtClean="0"/>
              <a:t>Project management process </a:t>
            </a:r>
            <a:r>
              <a:rPr lang="en-US" dirty="0" smtClean="0"/>
              <a:t>groups</a:t>
            </a:r>
            <a:endParaRPr lang="en-US" dirty="0" smtClean="0"/>
          </a:p>
          <a:p>
            <a:pPr marL="457200" lvl="1" indent="0">
              <a:buFontTx/>
              <a:buNone/>
              <a:defRPr/>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219200" y="304800"/>
            <a:ext cx="7772400" cy="1143000"/>
          </a:xfrm>
        </p:spPr>
        <p:txBody>
          <a:bodyPr/>
          <a:lstStyle/>
          <a:p>
            <a:r>
              <a:rPr lang="en-US" altLang="en-US" dirty="0" smtClean="0"/>
              <a:t>You should know…</a:t>
            </a:r>
          </a:p>
        </p:txBody>
      </p:sp>
      <p:sp>
        <p:nvSpPr>
          <p:cNvPr id="62467" name="Content Placeholder 2"/>
          <p:cNvSpPr>
            <a:spLocks noGrp="1"/>
          </p:cNvSpPr>
          <p:nvPr>
            <p:ph sz="half" idx="1"/>
          </p:nvPr>
        </p:nvSpPr>
        <p:spPr>
          <a:xfrm>
            <a:off x="1143000" y="1728216"/>
            <a:ext cx="3810000" cy="4672584"/>
          </a:xfrm>
        </p:spPr>
        <p:txBody>
          <a:bodyPr/>
          <a:lstStyle/>
          <a:p>
            <a:r>
              <a:rPr lang="en-US" altLang="en-US" dirty="0" smtClean="0"/>
              <a:t>Baseline</a:t>
            </a:r>
          </a:p>
          <a:p>
            <a:r>
              <a:rPr lang="en-US" altLang="en-US" dirty="0" smtClean="0"/>
              <a:t>Capitalization rate</a:t>
            </a:r>
          </a:p>
          <a:p>
            <a:r>
              <a:rPr lang="en-US" altLang="en-US" dirty="0" smtClean="0"/>
              <a:t>Cash flow</a:t>
            </a:r>
          </a:p>
          <a:p>
            <a:r>
              <a:rPr lang="en-US" altLang="en-US" dirty="0" smtClean="0"/>
              <a:t>Change control board</a:t>
            </a:r>
          </a:p>
          <a:p>
            <a:r>
              <a:rPr lang="en-US" altLang="en-US" dirty="0" smtClean="0"/>
              <a:t>Configuration management</a:t>
            </a:r>
          </a:p>
          <a:p>
            <a:r>
              <a:rPr lang="en-US" altLang="en-US" dirty="0" smtClean="0"/>
              <a:t>Discount factor</a:t>
            </a:r>
          </a:p>
          <a:p>
            <a:r>
              <a:rPr lang="en-US" altLang="en-US" dirty="0" smtClean="0"/>
              <a:t>Integrated change control</a:t>
            </a:r>
          </a:p>
          <a:p>
            <a:endParaRPr lang="en-US" altLang="en-US" dirty="0" smtClean="0"/>
          </a:p>
        </p:txBody>
      </p:sp>
      <p:sp>
        <p:nvSpPr>
          <p:cNvPr id="62468" name="Content Placeholder 3"/>
          <p:cNvSpPr>
            <a:spLocks noGrp="1"/>
          </p:cNvSpPr>
          <p:nvPr>
            <p:ph sz="half" idx="2"/>
          </p:nvPr>
        </p:nvSpPr>
        <p:spPr>
          <a:xfrm>
            <a:off x="5105400" y="1728216"/>
            <a:ext cx="3810000" cy="4114800"/>
          </a:xfrm>
        </p:spPr>
        <p:txBody>
          <a:bodyPr/>
          <a:lstStyle/>
          <a:p>
            <a:r>
              <a:rPr lang="en-US" altLang="en-US" dirty="0" smtClean="0"/>
              <a:t>Interface management</a:t>
            </a:r>
          </a:p>
          <a:p>
            <a:r>
              <a:rPr lang="en-US" altLang="en-US" dirty="0" smtClean="0"/>
              <a:t>IRR</a:t>
            </a:r>
          </a:p>
          <a:p>
            <a:r>
              <a:rPr lang="en-US" altLang="en-US" dirty="0" smtClean="0"/>
              <a:t>NPV </a:t>
            </a:r>
          </a:p>
          <a:p>
            <a:r>
              <a:rPr lang="en-US" altLang="en-US" dirty="0" smtClean="0"/>
              <a:t>ROI</a:t>
            </a:r>
          </a:p>
          <a:p>
            <a:r>
              <a:rPr lang="en-US" altLang="en-US" dirty="0" smtClean="0"/>
              <a:t>Weighted Scoring Model</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Weighted Scoring Model</a:t>
            </a:r>
          </a:p>
        </p:txBody>
      </p:sp>
      <p:pic>
        <p:nvPicPr>
          <p:cNvPr id="634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057400"/>
            <a:ext cx="7467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mtClean="0"/>
              <a:t>That is all!!</a:t>
            </a:r>
          </a:p>
        </p:txBody>
      </p:sp>
      <p:sp>
        <p:nvSpPr>
          <p:cNvPr id="67587" name="Rectangle 3"/>
          <p:cNvSpPr>
            <a:spLocks noGrp="1" noChangeArrowheads="1"/>
          </p:cNvSpPr>
          <p:nvPr>
            <p:ph type="body" idx="1"/>
          </p:nvPr>
        </p:nvSpPr>
        <p:spPr/>
        <p:txBody>
          <a:bodyPr/>
          <a:lstStyle/>
          <a:p>
            <a:r>
              <a:rPr lang="en-US" altLang="en-US" smtClean="0"/>
              <a:t>No More!!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19200" y="381000"/>
            <a:ext cx="7772400" cy="1143000"/>
          </a:xfrm>
        </p:spPr>
        <p:txBody>
          <a:bodyPr/>
          <a:lstStyle/>
          <a:p>
            <a:r>
              <a:rPr lang="en-US" altLang="en-US" dirty="0" smtClean="0"/>
              <a:t>Comments about your homework</a:t>
            </a:r>
          </a:p>
        </p:txBody>
      </p:sp>
      <p:sp>
        <p:nvSpPr>
          <p:cNvPr id="8195" name="Content Placeholder 2"/>
          <p:cNvSpPr>
            <a:spLocks noGrp="1"/>
          </p:cNvSpPr>
          <p:nvPr>
            <p:ph idx="1"/>
          </p:nvPr>
        </p:nvSpPr>
        <p:spPr>
          <a:xfrm>
            <a:off x="1219200" y="1676400"/>
            <a:ext cx="7772400" cy="4724400"/>
          </a:xfrm>
        </p:spPr>
        <p:txBody>
          <a:bodyPr/>
          <a:lstStyle/>
          <a:p>
            <a:pPr marL="0" indent="0">
              <a:buFontTx/>
              <a:buNone/>
              <a:defRPr/>
            </a:pPr>
            <a:r>
              <a:rPr lang="en-US" altLang="en-US" dirty="0" smtClean="0"/>
              <a:t>Systems consist of:  subsystems, boundaries, inputs, outputs, hierarchies, behaviors</a:t>
            </a:r>
          </a:p>
          <a:p>
            <a:pPr>
              <a:defRPr/>
            </a:pPr>
            <a:r>
              <a:rPr lang="en-US" altLang="en-US" dirty="0" smtClean="0"/>
              <a:t>Models are representations of real systems, processes</a:t>
            </a:r>
          </a:p>
          <a:p>
            <a:pPr lvl="1">
              <a:defRPr/>
            </a:pPr>
            <a:r>
              <a:rPr lang="en-US" altLang="en-US" dirty="0" smtClean="0"/>
              <a:t>Simulation models are computer models</a:t>
            </a:r>
          </a:p>
          <a:p>
            <a:pPr lvl="1">
              <a:defRPr/>
            </a:pPr>
            <a:r>
              <a:rPr lang="en-US" altLang="en-US" dirty="0" smtClean="0"/>
              <a:t>Verbal models are just written descriptions of situations, scenarios</a:t>
            </a:r>
          </a:p>
          <a:p>
            <a:pPr>
              <a:defRPr/>
            </a:pPr>
            <a:r>
              <a:rPr lang="en-US" altLang="en-US" dirty="0" smtClean="0"/>
              <a:t>When it comes to decision making,  models are used:  ALWAYS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43000" y="457200"/>
            <a:ext cx="7772400" cy="1143000"/>
          </a:xfrm>
        </p:spPr>
        <p:txBody>
          <a:bodyPr/>
          <a:lstStyle/>
          <a:p>
            <a:r>
              <a:rPr lang="en-US" altLang="en-US" dirty="0" smtClean="0"/>
              <a:t>What your weekly time log  should have looked like</a:t>
            </a:r>
          </a:p>
        </p:txBody>
      </p:sp>
      <p:sp>
        <p:nvSpPr>
          <p:cNvPr id="11267" name="Rectangle 2"/>
          <p:cNvSpPr>
            <a:spLocks noChangeArrowheads="1"/>
          </p:cNvSpPr>
          <p:nvPr/>
        </p:nvSpPr>
        <p:spPr bwMode="auto">
          <a:xfrm>
            <a:off x="228600" y="1717675"/>
            <a:ext cx="11031538" cy="4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Impact" panose="020B0806030902050204" pitchFamily="34" charset="0"/>
              </a:defRPr>
            </a:lvl1pPr>
            <a:lvl2pPr marL="742950" indent="-285750">
              <a:spcBef>
                <a:spcPct val="20000"/>
              </a:spcBef>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0"/>
              </a:spcBef>
              <a:buFontTx/>
              <a:buNone/>
            </a:pPr>
            <a:endParaRPr kumimoji="0" lang="en-US" altLang="en-US" sz="2400">
              <a:latin typeface="Times New Roman" panose="02020603050405020304" pitchFamily="18" charset="0"/>
            </a:endParaRPr>
          </a:p>
        </p:txBody>
      </p:sp>
      <p:graphicFrame>
        <p:nvGraphicFramePr>
          <p:cNvPr id="11268" name="Object 4"/>
          <p:cNvGraphicFramePr>
            <a:graphicFrameLocks noChangeAspect="1"/>
          </p:cNvGraphicFramePr>
          <p:nvPr>
            <p:extLst>
              <p:ext uri="{D42A27DB-BD31-4B8C-83A1-F6EECF244321}">
                <p14:modId xmlns:p14="http://schemas.microsoft.com/office/powerpoint/2010/main" val="1841904068"/>
              </p:ext>
            </p:extLst>
          </p:nvPr>
        </p:nvGraphicFramePr>
        <p:xfrm>
          <a:off x="228600" y="1717675"/>
          <a:ext cx="8864600" cy="4606925"/>
        </p:xfrm>
        <a:graphic>
          <a:graphicData uri="http://schemas.openxmlformats.org/presentationml/2006/ole">
            <mc:AlternateContent xmlns:mc="http://schemas.openxmlformats.org/markup-compatibility/2006">
              <mc:Choice xmlns:v="urn:schemas-microsoft-com:vml" Requires="v">
                <p:oleObj spid="_x0000_s11276" name="Document" r:id="rId3" imgW="5787332" imgH="3012621" progId="Word.Document.12">
                  <p:embed/>
                </p:oleObj>
              </mc:Choice>
              <mc:Fallback>
                <p:oleObj name="Document" r:id="rId3" imgW="5787332" imgH="3012621" progId="Word.Documen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17675"/>
                        <a:ext cx="8864600" cy="4606925"/>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143000" y="381000"/>
            <a:ext cx="7772400" cy="6248400"/>
          </a:xfrm>
        </p:spPr>
        <p:txBody>
          <a:bodyPr/>
          <a:lstStyle/>
          <a:p>
            <a:pPr marL="0" indent="0">
              <a:buNone/>
            </a:pPr>
            <a:r>
              <a:rPr lang="en-US" altLang="en-US" sz="2400" dirty="0" smtClean="0"/>
              <a:t>B3-10  List the steps you will take now to ensure that you are “ready” for the most intense six months of your life as you begin your working career as an IT professional.</a:t>
            </a:r>
          </a:p>
          <a:p>
            <a:r>
              <a:rPr lang="en-US" altLang="en-US" sz="2800" dirty="0" smtClean="0"/>
              <a:t>	Answers will vary, but should include doing once a week planning, putting the important activities on the calendar first, keeping those plans and TO_DO lists in a journal, tracking how much estimated time and how much actual time it took to do tasks, continuing to clarify your vision and goals, focusing on vision and goals </a:t>
            </a:r>
            <a:r>
              <a:rPr lang="en-US" altLang="en-US" sz="2800" dirty="0" smtClean="0"/>
              <a:t>daily, being </a:t>
            </a:r>
            <a:r>
              <a:rPr lang="en-US" altLang="en-US" sz="2800" dirty="0" smtClean="0"/>
              <a:t>well rested and in excellent health, being ready to work long hours, anticipating the nature of the work and acquiring the specific skills to do the anticipated tasks, if necessary</a:t>
            </a:r>
            <a:r>
              <a:rPr lang="en-US" altLang="en-US" sz="2800" dirty="0" smtClean="0"/>
              <a:t>.</a:t>
            </a:r>
            <a:endParaRPr lang="en-US" altLang="en-US" sz="2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Still more things you can do…</a:t>
            </a:r>
          </a:p>
        </p:txBody>
      </p:sp>
      <p:sp>
        <p:nvSpPr>
          <p:cNvPr id="13315" name="Content Placeholder 2"/>
          <p:cNvSpPr>
            <a:spLocks noGrp="1"/>
          </p:cNvSpPr>
          <p:nvPr>
            <p:ph idx="1"/>
          </p:nvPr>
        </p:nvSpPr>
        <p:spPr>
          <a:xfrm>
            <a:off x="1143000" y="1981200"/>
            <a:ext cx="7772400" cy="4114800"/>
          </a:xfrm>
        </p:spPr>
        <p:txBody>
          <a:bodyPr/>
          <a:lstStyle/>
          <a:p>
            <a:r>
              <a:rPr lang="en-US" altLang="en-US" dirty="0" smtClean="0"/>
              <a:t>Get </a:t>
            </a:r>
            <a:r>
              <a:rPr lang="en-US" altLang="en-US" dirty="0" smtClean="0"/>
              <a:t>to know four new people, write your job description, have “how am I doing” meeting with your boss, get something done,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lush">
  <a:themeElements>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Blush">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Blush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sh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Designs\BLUSH.POT</Template>
  <TotalTime>1520856667</TotalTime>
  <Pages>17</Pages>
  <Words>1813</Words>
  <Application>Microsoft Office PowerPoint</Application>
  <PresentationFormat>On-screen Show (4:3)</PresentationFormat>
  <Paragraphs>327</Paragraphs>
  <Slides>54</Slides>
  <Notes>6</Notes>
  <HiddenSlides>4</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64" baseType="lpstr">
      <vt:lpstr>Angsana New</vt:lpstr>
      <vt:lpstr>Arial</vt:lpstr>
      <vt:lpstr>Calibri</vt:lpstr>
      <vt:lpstr>Cordia New</vt:lpstr>
      <vt:lpstr>Impact</vt:lpstr>
      <vt:lpstr>Times New Roman</vt:lpstr>
      <vt:lpstr>Wingdings</vt:lpstr>
      <vt:lpstr>Blush</vt:lpstr>
      <vt:lpstr>Document</vt:lpstr>
      <vt:lpstr>Worksheet</vt:lpstr>
      <vt:lpstr>Today</vt:lpstr>
      <vt:lpstr>Announcements</vt:lpstr>
      <vt:lpstr>Exam will cover:</vt:lpstr>
      <vt:lpstr>Exam Format</vt:lpstr>
      <vt:lpstr>Bring….</vt:lpstr>
      <vt:lpstr>Comments about your homework</vt:lpstr>
      <vt:lpstr>What your weekly time log  should have looked like</vt:lpstr>
      <vt:lpstr>PowerPoint Presentation</vt:lpstr>
      <vt:lpstr>Still more things you can do…</vt:lpstr>
      <vt:lpstr>Further comments</vt:lpstr>
      <vt:lpstr>B5-21</vt:lpstr>
      <vt:lpstr>Requirements Scrubbing Sheet</vt:lpstr>
      <vt:lpstr>B: 6-10</vt:lpstr>
      <vt:lpstr>B: 6-12</vt:lpstr>
      <vt:lpstr>Recitation</vt:lpstr>
      <vt:lpstr>Covey’s Urgency/Importance Matrix</vt:lpstr>
      <vt:lpstr>PMBOK</vt:lpstr>
      <vt:lpstr>FIVE PROCESS GROUPS</vt:lpstr>
      <vt:lpstr>TEN KNOWLEDGE AREAS</vt:lpstr>
      <vt:lpstr>Projects</vt:lpstr>
      <vt:lpstr>Projects, cont’d</vt:lpstr>
      <vt:lpstr>Projects, cont’d</vt:lpstr>
      <vt:lpstr>Projects, cont’d</vt:lpstr>
      <vt:lpstr>What are the 7 elements of a project?</vt:lpstr>
      <vt:lpstr>What 4 factors constrain the accomplishment of a project objective?</vt:lpstr>
      <vt:lpstr>Define expectations for a work package</vt:lpstr>
      <vt:lpstr>Projects</vt:lpstr>
      <vt:lpstr>Teams</vt:lpstr>
      <vt:lpstr>Excellence</vt:lpstr>
      <vt:lpstr>The Seven Habits</vt:lpstr>
      <vt:lpstr>The Seven Habits</vt:lpstr>
      <vt:lpstr>Linkages in the Project Management Life Cycle</vt:lpstr>
      <vt:lpstr>Project Lifecycle</vt:lpstr>
      <vt:lpstr>Questions</vt:lpstr>
      <vt:lpstr>You should Know</vt:lpstr>
      <vt:lpstr>You should know…</vt:lpstr>
      <vt:lpstr>More Questions</vt:lpstr>
      <vt:lpstr>More Questions</vt:lpstr>
      <vt:lpstr>More Questions</vt:lpstr>
      <vt:lpstr>More Questions</vt:lpstr>
      <vt:lpstr>More Questions</vt:lpstr>
      <vt:lpstr>More Questions</vt:lpstr>
      <vt:lpstr>You should know…</vt:lpstr>
      <vt:lpstr>You should know…</vt:lpstr>
      <vt:lpstr>You should know….</vt:lpstr>
      <vt:lpstr>Functional Organizations</vt:lpstr>
      <vt:lpstr>Dedicated Project Team</vt:lpstr>
      <vt:lpstr>Projectized Organizational Structure</vt:lpstr>
      <vt:lpstr>Matrix Organization Structure</vt:lpstr>
      <vt:lpstr>Know:</vt:lpstr>
      <vt:lpstr>YOU SHOULD KNOW...</vt:lpstr>
      <vt:lpstr>You should know…</vt:lpstr>
      <vt:lpstr>Weighted Scoring Model</vt:lpstr>
      <vt:lpstr>That is 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COBA</dc:creator>
  <cp:lastModifiedBy>Pinyarat Sirisomboonsuk</cp:lastModifiedBy>
  <cp:revision>151</cp:revision>
  <cp:lastPrinted>1601-01-01T00:00:00Z</cp:lastPrinted>
  <dcterms:created xsi:type="dcterms:W3CDTF">1996-09-16T11:53:58Z</dcterms:created>
  <dcterms:modified xsi:type="dcterms:W3CDTF">2017-02-14T05:02:18Z</dcterms:modified>
</cp:coreProperties>
</file>