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54"/>
  </p:notesMasterIdLst>
  <p:sldIdLst>
    <p:sldId id="256" r:id="rId2"/>
    <p:sldId id="309" r:id="rId3"/>
    <p:sldId id="268" r:id="rId4"/>
    <p:sldId id="269" r:id="rId5"/>
    <p:sldId id="261" r:id="rId6"/>
    <p:sldId id="257" r:id="rId7"/>
    <p:sldId id="265" r:id="rId8"/>
    <p:sldId id="258" r:id="rId9"/>
    <p:sldId id="287" r:id="rId10"/>
    <p:sldId id="260" r:id="rId11"/>
    <p:sldId id="259" r:id="rId12"/>
    <p:sldId id="284" r:id="rId13"/>
    <p:sldId id="285" r:id="rId14"/>
    <p:sldId id="286" r:id="rId15"/>
    <p:sldId id="263" r:id="rId16"/>
    <p:sldId id="266" r:id="rId17"/>
    <p:sldId id="264" r:id="rId18"/>
    <p:sldId id="294" r:id="rId19"/>
    <p:sldId id="267" r:id="rId20"/>
    <p:sldId id="270" r:id="rId21"/>
    <p:sldId id="288" r:id="rId22"/>
    <p:sldId id="289" r:id="rId23"/>
    <p:sldId id="271" r:id="rId24"/>
    <p:sldId id="272" r:id="rId25"/>
    <p:sldId id="273" r:id="rId26"/>
    <p:sldId id="274" r:id="rId27"/>
    <p:sldId id="290" r:id="rId28"/>
    <p:sldId id="291" r:id="rId29"/>
    <p:sldId id="292" r:id="rId30"/>
    <p:sldId id="275" r:id="rId31"/>
    <p:sldId id="276" r:id="rId32"/>
    <p:sldId id="277" r:id="rId33"/>
    <p:sldId id="278" r:id="rId34"/>
    <p:sldId id="293" r:id="rId35"/>
    <p:sldId id="280" r:id="rId36"/>
    <p:sldId id="295" r:id="rId37"/>
    <p:sldId id="301" r:id="rId38"/>
    <p:sldId id="302" r:id="rId39"/>
    <p:sldId id="297" r:id="rId40"/>
    <p:sldId id="296" r:id="rId41"/>
    <p:sldId id="298" r:id="rId42"/>
    <p:sldId id="299" r:id="rId43"/>
    <p:sldId id="300" r:id="rId44"/>
    <p:sldId id="281" r:id="rId45"/>
    <p:sldId id="303" r:id="rId46"/>
    <p:sldId id="304" r:id="rId47"/>
    <p:sldId id="308" r:id="rId48"/>
    <p:sldId id="305" r:id="rId49"/>
    <p:sldId id="306" r:id="rId50"/>
    <p:sldId id="307" r:id="rId51"/>
    <p:sldId id="282" r:id="rId52"/>
    <p:sldId id="283"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9231" autoAdjust="0"/>
  </p:normalViewPr>
  <p:slideViewPr>
    <p:cSldViewPr snapToGrid="0">
      <p:cViewPr>
        <p:scale>
          <a:sx n="60" d="100"/>
          <a:sy n="60" d="100"/>
        </p:scale>
        <p:origin x="-2478" y="-9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2072A-2115-4E25-90C2-D6B08D575FA5}" type="datetimeFigureOut">
              <a:rPr lang="en-US" smtClean="0"/>
              <a:t>7/6/2017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E3F99F-43D1-46D7-825F-F9130FC76E56}" type="slidenum">
              <a:rPr lang="en-US" smtClean="0"/>
              <a:t>‹#›</a:t>
            </a:fld>
            <a:endParaRPr lang="en-US"/>
          </a:p>
        </p:txBody>
      </p:sp>
    </p:spTree>
    <p:extLst>
      <p:ext uri="{BB962C8B-B14F-4D97-AF65-F5344CB8AC3E}">
        <p14:creationId xmlns:p14="http://schemas.microsoft.com/office/powerpoint/2010/main" val="711763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Normally, it takes a year to go from one level to another.  Sandy</a:t>
            </a:r>
            <a:r>
              <a:rPr lang="en-US" baseline="0" dirty="0" smtClean="0"/>
              <a:t> Williams related to us how utterly chaotic her operations were because there was no maturity.  U.S. West hired Tata Consulting (India) to help them get their international long distance service up and running because the U.S. </a:t>
            </a:r>
            <a:r>
              <a:rPr lang="en-US" baseline="0" dirty="0" err="1" smtClean="0"/>
              <a:t>Gov</a:t>
            </a:r>
            <a:r>
              <a:rPr lang="en-US" baseline="0" dirty="0" smtClean="0"/>
              <a:t> gave them only 15 months to get that done, or ‘NO DEAL’.  And U. S. West could see they weren’t going to be able to get that done in that time frame so they hired </a:t>
            </a:r>
            <a:r>
              <a:rPr lang="en-US" baseline="0" dirty="0" err="1" smtClean="0"/>
              <a:t>TaTa</a:t>
            </a:r>
            <a:r>
              <a:rPr lang="en-US" baseline="0" dirty="0" smtClean="0"/>
              <a:t> Consulting.  </a:t>
            </a:r>
            <a:r>
              <a:rPr lang="en-US" baseline="0" dirty="0" err="1" smtClean="0"/>
              <a:t>TaTa</a:t>
            </a:r>
            <a:r>
              <a:rPr lang="en-US" baseline="0" dirty="0" smtClean="0"/>
              <a:t> Consulting got their long-distance service in place in fifteen months but also help U.W. to go from level 1 to level 5 in ONE YEAR!!  Not five.</a:t>
            </a:r>
          </a:p>
          <a:p>
            <a:endParaRPr lang="en-US" dirty="0"/>
          </a:p>
        </p:txBody>
      </p:sp>
      <p:sp>
        <p:nvSpPr>
          <p:cNvPr id="4" name="Slide Number Placeholder 3"/>
          <p:cNvSpPr>
            <a:spLocks noGrp="1"/>
          </p:cNvSpPr>
          <p:nvPr>
            <p:ph type="sldNum" sz="quarter" idx="10"/>
          </p:nvPr>
        </p:nvSpPr>
        <p:spPr/>
        <p:txBody>
          <a:bodyPr/>
          <a:lstStyle/>
          <a:p>
            <a:fld id="{92E3F99F-43D1-46D7-825F-F9130FC76E56}" type="slidenum">
              <a:rPr lang="en-US" smtClean="0"/>
              <a:t>16</a:t>
            </a:fld>
            <a:endParaRPr lang="en-US"/>
          </a:p>
        </p:txBody>
      </p:sp>
    </p:spTree>
    <p:extLst>
      <p:ext uri="{BB962C8B-B14F-4D97-AF65-F5344CB8AC3E}">
        <p14:creationId xmlns:p14="http://schemas.microsoft.com/office/powerpoint/2010/main" val="3983439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Learning Meets Maturing (At the Team Level)</a:t>
            </a:r>
            <a:endParaRPr lang="en-US"/>
          </a:p>
        </p:txBody>
      </p:sp>
      <p:sp>
        <p:nvSpPr>
          <p:cNvPr id="5" name="Date Placeholder 4"/>
          <p:cNvSpPr>
            <a:spLocks noGrp="1"/>
          </p:cNvSpPr>
          <p:nvPr>
            <p:ph type="dt" idx="11"/>
          </p:nvPr>
        </p:nvSpPr>
        <p:spPr/>
        <p:txBody>
          <a:bodyPr/>
          <a:lstStyle/>
          <a:p>
            <a:fld id="{B27A970D-67E9-4EA8-9B44-BA454815F2A8}" type="datetime2">
              <a:rPr lang="en-US" smtClean="0"/>
              <a:t>Thursday, July 06, 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614CC6D-2C75-4288-B577-CAFE5872D4FE}" type="slidenum">
              <a:rPr lang="en-US" smtClean="0"/>
              <a:t>33</a:t>
            </a:fld>
            <a:endParaRPr lang="en-US"/>
          </a:p>
        </p:txBody>
      </p:sp>
    </p:spTree>
    <p:extLst>
      <p:ext uri="{BB962C8B-B14F-4D97-AF65-F5344CB8AC3E}">
        <p14:creationId xmlns:p14="http://schemas.microsoft.com/office/powerpoint/2010/main" val="536897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Learning Meets Maturing (At the Team Level)</a:t>
            </a:r>
            <a:endParaRPr lang="en-US"/>
          </a:p>
        </p:txBody>
      </p:sp>
      <p:sp>
        <p:nvSpPr>
          <p:cNvPr id="5" name="Date Placeholder 4"/>
          <p:cNvSpPr>
            <a:spLocks noGrp="1"/>
          </p:cNvSpPr>
          <p:nvPr>
            <p:ph type="dt" idx="11"/>
          </p:nvPr>
        </p:nvSpPr>
        <p:spPr/>
        <p:txBody>
          <a:bodyPr/>
          <a:lstStyle/>
          <a:p>
            <a:fld id="{B27A970D-67E9-4EA8-9B44-BA454815F2A8}" type="datetime2">
              <a:rPr lang="en-US" smtClean="0"/>
              <a:t>Thursday, July 06, 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614CC6D-2C75-4288-B577-CAFE5872D4FE}" type="slidenum">
              <a:rPr lang="en-US" smtClean="0"/>
              <a:t>44</a:t>
            </a:fld>
            <a:endParaRPr lang="en-US"/>
          </a:p>
        </p:txBody>
      </p:sp>
    </p:spTree>
    <p:extLst>
      <p:ext uri="{BB962C8B-B14F-4D97-AF65-F5344CB8AC3E}">
        <p14:creationId xmlns:p14="http://schemas.microsoft.com/office/powerpoint/2010/main" val="16923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This kind of analysis might help us to develop a common core of knowledge areas.</a:t>
            </a:r>
            <a:endParaRPr lang="en-US" dirty="0"/>
          </a:p>
        </p:txBody>
      </p:sp>
      <p:sp>
        <p:nvSpPr>
          <p:cNvPr id="4" name="Slide Number Placeholder 3"/>
          <p:cNvSpPr>
            <a:spLocks noGrp="1"/>
          </p:cNvSpPr>
          <p:nvPr>
            <p:ph type="sldNum" sz="quarter" idx="10"/>
          </p:nvPr>
        </p:nvSpPr>
        <p:spPr/>
        <p:txBody>
          <a:bodyPr/>
          <a:lstStyle/>
          <a:p>
            <a:fld id="{4CBA465C-EC7F-4CE1-BCA5-E4EC696D7EF1}" type="slidenum">
              <a:rPr lang="en-US" smtClean="0"/>
              <a:t>45</a:t>
            </a:fld>
            <a:endParaRPr lang="en-US"/>
          </a:p>
        </p:txBody>
      </p:sp>
    </p:spTree>
    <p:extLst>
      <p:ext uri="{BB962C8B-B14F-4D97-AF65-F5344CB8AC3E}">
        <p14:creationId xmlns:p14="http://schemas.microsoft.com/office/powerpoint/2010/main" val="409996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Structure</a:t>
            </a:r>
            <a:r>
              <a:rPr lang="en-US" baseline="0" dirty="0" smtClean="0"/>
              <a:t> helps students assimilate and remember the material.  It also helps with the maturation of the overall discipline, be it OM or PM.</a:t>
            </a:r>
            <a:endParaRPr lang="en-US" dirty="0"/>
          </a:p>
        </p:txBody>
      </p:sp>
      <p:sp>
        <p:nvSpPr>
          <p:cNvPr id="4" name="Slide Number Placeholder 3"/>
          <p:cNvSpPr>
            <a:spLocks noGrp="1"/>
          </p:cNvSpPr>
          <p:nvPr>
            <p:ph type="sldNum" sz="quarter" idx="10"/>
          </p:nvPr>
        </p:nvSpPr>
        <p:spPr/>
        <p:txBody>
          <a:bodyPr/>
          <a:lstStyle/>
          <a:p>
            <a:fld id="{4CBA465C-EC7F-4CE1-BCA5-E4EC696D7EF1}" type="slidenum">
              <a:rPr lang="en-US" smtClean="0"/>
              <a:t>46</a:t>
            </a:fld>
            <a:endParaRPr lang="en-US"/>
          </a:p>
        </p:txBody>
      </p:sp>
    </p:spTree>
    <p:extLst>
      <p:ext uri="{BB962C8B-B14F-4D97-AF65-F5344CB8AC3E}">
        <p14:creationId xmlns:p14="http://schemas.microsoft.com/office/powerpoint/2010/main" val="571374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Learning Meets Maturing (At the Team Level)</a:t>
            </a:r>
            <a:endParaRPr lang="en-US"/>
          </a:p>
        </p:txBody>
      </p:sp>
      <p:sp>
        <p:nvSpPr>
          <p:cNvPr id="5" name="Date Placeholder 4"/>
          <p:cNvSpPr>
            <a:spLocks noGrp="1"/>
          </p:cNvSpPr>
          <p:nvPr>
            <p:ph type="dt" idx="11"/>
          </p:nvPr>
        </p:nvSpPr>
        <p:spPr/>
        <p:txBody>
          <a:bodyPr/>
          <a:lstStyle/>
          <a:p>
            <a:fld id="{B27A970D-67E9-4EA8-9B44-BA454815F2A8}" type="datetime2">
              <a:rPr lang="en-US" smtClean="0"/>
              <a:t>Thursday, July 06, 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614CC6D-2C75-4288-B577-CAFE5872D4FE}" type="slidenum">
              <a:rPr lang="en-US" smtClean="0"/>
              <a:t>51</a:t>
            </a:fld>
            <a:endParaRPr lang="en-US"/>
          </a:p>
        </p:txBody>
      </p:sp>
    </p:spTree>
    <p:extLst>
      <p:ext uri="{BB962C8B-B14F-4D97-AF65-F5344CB8AC3E}">
        <p14:creationId xmlns:p14="http://schemas.microsoft.com/office/powerpoint/2010/main" val="87329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Learning Meets Maturing (At the Team Level)</a:t>
            </a:r>
            <a:endParaRPr lang="en-US"/>
          </a:p>
        </p:txBody>
      </p:sp>
      <p:sp>
        <p:nvSpPr>
          <p:cNvPr id="5" name="Date Placeholder 4"/>
          <p:cNvSpPr>
            <a:spLocks noGrp="1"/>
          </p:cNvSpPr>
          <p:nvPr>
            <p:ph type="dt" idx="11"/>
          </p:nvPr>
        </p:nvSpPr>
        <p:spPr/>
        <p:txBody>
          <a:bodyPr/>
          <a:lstStyle/>
          <a:p>
            <a:fld id="{B27A970D-67E9-4EA8-9B44-BA454815F2A8}" type="datetime2">
              <a:rPr lang="en-US" smtClean="0"/>
              <a:t>Thursday, July 06, 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614CC6D-2C75-4288-B577-CAFE5872D4FE}" type="slidenum">
              <a:rPr lang="en-US" smtClean="0"/>
              <a:t>20</a:t>
            </a:fld>
            <a:endParaRPr lang="en-US"/>
          </a:p>
        </p:txBody>
      </p:sp>
    </p:spTree>
    <p:extLst>
      <p:ext uri="{BB962C8B-B14F-4D97-AF65-F5344CB8AC3E}">
        <p14:creationId xmlns:p14="http://schemas.microsoft.com/office/powerpoint/2010/main" val="11191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Learning Meets Maturing (At the Team Level)</a:t>
            </a:r>
            <a:endParaRPr lang="en-US"/>
          </a:p>
        </p:txBody>
      </p:sp>
      <p:sp>
        <p:nvSpPr>
          <p:cNvPr id="5" name="Date Placeholder 4"/>
          <p:cNvSpPr>
            <a:spLocks noGrp="1"/>
          </p:cNvSpPr>
          <p:nvPr>
            <p:ph type="dt" idx="11"/>
          </p:nvPr>
        </p:nvSpPr>
        <p:spPr/>
        <p:txBody>
          <a:bodyPr/>
          <a:lstStyle/>
          <a:p>
            <a:fld id="{B27A970D-67E9-4EA8-9B44-BA454815F2A8}" type="datetime2">
              <a:rPr lang="en-US" smtClean="0"/>
              <a:t>Thursday, July 06, 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614CC6D-2C75-4288-B577-CAFE5872D4FE}" type="slidenum">
              <a:rPr lang="en-US" smtClean="0"/>
              <a:t>23</a:t>
            </a:fld>
            <a:endParaRPr lang="en-US"/>
          </a:p>
        </p:txBody>
      </p:sp>
    </p:spTree>
    <p:extLst>
      <p:ext uri="{BB962C8B-B14F-4D97-AF65-F5344CB8AC3E}">
        <p14:creationId xmlns:p14="http://schemas.microsoft.com/office/powerpoint/2010/main" val="71491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Learning Meets Maturing (At the Team Level)</a:t>
            </a:r>
            <a:endParaRPr lang="en-US"/>
          </a:p>
        </p:txBody>
      </p:sp>
      <p:sp>
        <p:nvSpPr>
          <p:cNvPr id="5" name="Date Placeholder 4"/>
          <p:cNvSpPr>
            <a:spLocks noGrp="1"/>
          </p:cNvSpPr>
          <p:nvPr>
            <p:ph type="dt" idx="11"/>
          </p:nvPr>
        </p:nvSpPr>
        <p:spPr/>
        <p:txBody>
          <a:bodyPr/>
          <a:lstStyle/>
          <a:p>
            <a:fld id="{B27A970D-67E9-4EA8-9B44-BA454815F2A8}" type="datetime2">
              <a:rPr lang="en-US" smtClean="0"/>
              <a:t>Thursday, July 06, 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614CC6D-2C75-4288-B577-CAFE5872D4FE}" type="slidenum">
              <a:rPr lang="en-US" smtClean="0"/>
              <a:t>24</a:t>
            </a:fld>
            <a:endParaRPr lang="en-US"/>
          </a:p>
        </p:txBody>
      </p:sp>
    </p:spTree>
    <p:extLst>
      <p:ext uri="{BB962C8B-B14F-4D97-AF65-F5344CB8AC3E}">
        <p14:creationId xmlns:p14="http://schemas.microsoft.com/office/powerpoint/2010/main" val="5273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Learning Meets Maturing (At the Team Level)</a:t>
            </a:r>
            <a:endParaRPr lang="en-US"/>
          </a:p>
        </p:txBody>
      </p:sp>
      <p:sp>
        <p:nvSpPr>
          <p:cNvPr id="5" name="Date Placeholder 4"/>
          <p:cNvSpPr>
            <a:spLocks noGrp="1"/>
          </p:cNvSpPr>
          <p:nvPr>
            <p:ph type="dt" idx="11"/>
          </p:nvPr>
        </p:nvSpPr>
        <p:spPr/>
        <p:txBody>
          <a:bodyPr/>
          <a:lstStyle/>
          <a:p>
            <a:fld id="{B27A970D-67E9-4EA8-9B44-BA454815F2A8}" type="datetime2">
              <a:rPr lang="en-US" smtClean="0"/>
              <a:t>Thursday, July 06, 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614CC6D-2C75-4288-B577-CAFE5872D4FE}" type="slidenum">
              <a:rPr lang="en-US" smtClean="0"/>
              <a:t>25</a:t>
            </a:fld>
            <a:endParaRPr lang="en-US"/>
          </a:p>
        </p:txBody>
      </p:sp>
    </p:spTree>
    <p:extLst>
      <p:ext uri="{BB962C8B-B14F-4D97-AF65-F5344CB8AC3E}">
        <p14:creationId xmlns:p14="http://schemas.microsoft.com/office/powerpoint/2010/main" val="3767990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Learning Meets Maturing (At the Team Level)</a:t>
            </a:r>
            <a:endParaRPr lang="en-US"/>
          </a:p>
        </p:txBody>
      </p:sp>
      <p:sp>
        <p:nvSpPr>
          <p:cNvPr id="5" name="Date Placeholder 4"/>
          <p:cNvSpPr>
            <a:spLocks noGrp="1"/>
          </p:cNvSpPr>
          <p:nvPr>
            <p:ph type="dt" idx="11"/>
          </p:nvPr>
        </p:nvSpPr>
        <p:spPr/>
        <p:txBody>
          <a:bodyPr/>
          <a:lstStyle/>
          <a:p>
            <a:fld id="{B27A970D-67E9-4EA8-9B44-BA454815F2A8}" type="datetime2">
              <a:rPr lang="en-US" smtClean="0"/>
              <a:t>Thursday, July 06, 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614CC6D-2C75-4288-B577-CAFE5872D4FE}" type="slidenum">
              <a:rPr lang="en-US" smtClean="0"/>
              <a:t>26</a:t>
            </a:fld>
            <a:endParaRPr lang="en-US"/>
          </a:p>
        </p:txBody>
      </p:sp>
    </p:spTree>
    <p:extLst>
      <p:ext uri="{BB962C8B-B14F-4D97-AF65-F5344CB8AC3E}">
        <p14:creationId xmlns:p14="http://schemas.microsoft.com/office/powerpoint/2010/main" val="3553236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Learning Meets Maturing (At the Team Level)</a:t>
            </a:r>
            <a:endParaRPr lang="en-US"/>
          </a:p>
        </p:txBody>
      </p:sp>
      <p:sp>
        <p:nvSpPr>
          <p:cNvPr id="5" name="Date Placeholder 4"/>
          <p:cNvSpPr>
            <a:spLocks noGrp="1"/>
          </p:cNvSpPr>
          <p:nvPr>
            <p:ph type="dt" idx="11"/>
          </p:nvPr>
        </p:nvSpPr>
        <p:spPr/>
        <p:txBody>
          <a:bodyPr/>
          <a:lstStyle/>
          <a:p>
            <a:fld id="{B27A970D-67E9-4EA8-9B44-BA454815F2A8}" type="datetime2">
              <a:rPr lang="en-US" smtClean="0"/>
              <a:t>Thursday, July 06, 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614CC6D-2C75-4288-B577-CAFE5872D4FE}" type="slidenum">
              <a:rPr lang="en-US" smtClean="0"/>
              <a:t>30</a:t>
            </a:fld>
            <a:endParaRPr lang="en-US"/>
          </a:p>
        </p:txBody>
      </p:sp>
    </p:spTree>
    <p:extLst>
      <p:ext uri="{BB962C8B-B14F-4D97-AF65-F5344CB8AC3E}">
        <p14:creationId xmlns:p14="http://schemas.microsoft.com/office/powerpoint/2010/main" val="334856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Learning Meets Maturing (At the Team Level)</a:t>
            </a:r>
            <a:endParaRPr lang="en-US"/>
          </a:p>
        </p:txBody>
      </p:sp>
      <p:sp>
        <p:nvSpPr>
          <p:cNvPr id="5" name="Date Placeholder 4"/>
          <p:cNvSpPr>
            <a:spLocks noGrp="1"/>
          </p:cNvSpPr>
          <p:nvPr>
            <p:ph type="dt" idx="11"/>
          </p:nvPr>
        </p:nvSpPr>
        <p:spPr/>
        <p:txBody>
          <a:bodyPr/>
          <a:lstStyle/>
          <a:p>
            <a:fld id="{B27A970D-67E9-4EA8-9B44-BA454815F2A8}" type="datetime2">
              <a:rPr lang="en-US" smtClean="0"/>
              <a:t>Thursday, July 06, 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614CC6D-2C75-4288-B577-CAFE5872D4FE}" type="slidenum">
              <a:rPr lang="en-US" smtClean="0"/>
              <a:t>31</a:t>
            </a:fld>
            <a:endParaRPr lang="en-US"/>
          </a:p>
        </p:txBody>
      </p:sp>
    </p:spTree>
    <p:extLst>
      <p:ext uri="{BB962C8B-B14F-4D97-AF65-F5344CB8AC3E}">
        <p14:creationId xmlns:p14="http://schemas.microsoft.com/office/powerpoint/2010/main" val="1682672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Learning Meets Maturing (At the Team Level)</a:t>
            </a:r>
            <a:endParaRPr lang="en-US"/>
          </a:p>
        </p:txBody>
      </p:sp>
      <p:sp>
        <p:nvSpPr>
          <p:cNvPr id="5" name="Date Placeholder 4"/>
          <p:cNvSpPr>
            <a:spLocks noGrp="1"/>
          </p:cNvSpPr>
          <p:nvPr>
            <p:ph type="dt" idx="11"/>
          </p:nvPr>
        </p:nvSpPr>
        <p:spPr/>
        <p:txBody>
          <a:bodyPr/>
          <a:lstStyle/>
          <a:p>
            <a:fld id="{B27A970D-67E9-4EA8-9B44-BA454815F2A8}" type="datetime2">
              <a:rPr lang="en-US" smtClean="0"/>
              <a:t>Thursday, July 06, 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614CC6D-2C75-4288-B577-CAFE5872D4FE}" type="slidenum">
              <a:rPr lang="en-US" smtClean="0"/>
              <a:t>32</a:t>
            </a:fld>
            <a:endParaRPr lang="en-US"/>
          </a:p>
        </p:txBody>
      </p:sp>
    </p:spTree>
    <p:extLst>
      <p:ext uri="{BB962C8B-B14F-4D97-AF65-F5344CB8AC3E}">
        <p14:creationId xmlns:p14="http://schemas.microsoft.com/office/powerpoint/2010/main" val="2053053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B61BEF0D-F0BB-DE4B-95CE-6DB70DBA9567}" type="datetimeFigureOut">
              <a:rPr lang="en-US" smtClean="0"/>
              <a:pPr/>
              <a:t>7/6/2017</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8746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746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8815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4" name="TextBox 13"/>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691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4545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71629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1088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37773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2660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2325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715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832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2825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470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027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992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2196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7/6/2017</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182413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audio" Target="../media/audio1.wav"/></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0832" y="1468967"/>
            <a:ext cx="7667369" cy="2421464"/>
          </a:xfrm>
        </p:spPr>
        <p:txBody>
          <a:bodyPr>
            <a:normAutofit/>
          </a:bodyPr>
          <a:lstStyle/>
          <a:p>
            <a:r>
              <a:rPr lang="en-US" sz="5400" b="1" dirty="0">
                <a:solidFill>
                  <a:srgbClr val="FF0000"/>
                </a:solidFill>
              </a:rPr>
              <a:t>Learning and Maturing</a:t>
            </a:r>
          </a:p>
        </p:txBody>
      </p:sp>
      <p:sp>
        <p:nvSpPr>
          <p:cNvPr id="3" name="Subtitle 2"/>
          <p:cNvSpPr>
            <a:spLocks noGrp="1"/>
          </p:cNvSpPr>
          <p:nvPr>
            <p:ph type="subTitle" idx="1"/>
          </p:nvPr>
        </p:nvSpPr>
        <p:spPr/>
        <p:txBody>
          <a:bodyPr/>
          <a:lstStyle/>
          <a:p>
            <a:r>
              <a:rPr lang="en-US" dirty="0" smtClean="0"/>
              <a:t>James R. Burns</a:t>
            </a:r>
          </a:p>
          <a:p>
            <a:r>
              <a:rPr lang="en-US" dirty="0" smtClean="0"/>
              <a:t>2017</a:t>
            </a:r>
            <a:endParaRPr lang="en-US" dirty="0"/>
          </a:p>
        </p:txBody>
      </p:sp>
    </p:spTree>
    <p:extLst>
      <p:ext uri="{BB962C8B-B14F-4D97-AF65-F5344CB8AC3E}">
        <p14:creationId xmlns:p14="http://schemas.microsoft.com/office/powerpoint/2010/main" val="134016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151"/>
            <a:ext cx="8524340" cy="1092200"/>
          </a:xfrm>
        </p:spPr>
        <p:txBody>
          <a:bodyPr>
            <a:noAutofit/>
          </a:bodyPr>
          <a:lstStyle/>
          <a:p>
            <a:r>
              <a:rPr lang="en-US" sz="3000" dirty="0"/>
              <a:t>As we have learned, risk-taking is not a bad thing when there is positive risk involved</a:t>
            </a:r>
          </a:p>
        </p:txBody>
      </p:sp>
      <p:sp>
        <p:nvSpPr>
          <p:cNvPr id="3" name="Content Placeholder 2"/>
          <p:cNvSpPr>
            <a:spLocks noGrp="1"/>
          </p:cNvSpPr>
          <p:nvPr>
            <p:ph idx="1"/>
          </p:nvPr>
        </p:nvSpPr>
        <p:spPr>
          <a:xfrm>
            <a:off x="457200" y="2002368"/>
            <a:ext cx="7772400" cy="3649133"/>
          </a:xfrm>
        </p:spPr>
        <p:txBody>
          <a:bodyPr/>
          <a:lstStyle/>
          <a:p>
            <a:r>
              <a:rPr lang="en-US" sz="3000" b="1" dirty="0">
                <a:solidFill>
                  <a:srgbClr val="FF0000"/>
                </a:solidFill>
              </a:rPr>
              <a:t>Know how to manage risk-taking</a:t>
            </a:r>
          </a:p>
          <a:p>
            <a:pPr lvl="1"/>
            <a:r>
              <a:rPr lang="en-US" sz="2300" b="1" dirty="0"/>
              <a:t>Try the initiative in a PILOT context</a:t>
            </a:r>
          </a:p>
          <a:p>
            <a:pPr lvl="1"/>
            <a:r>
              <a:rPr lang="en-US" sz="2300" b="1" dirty="0">
                <a:solidFill>
                  <a:srgbClr val="FFC000"/>
                </a:solidFill>
              </a:rPr>
              <a:t>Measure before implementation </a:t>
            </a:r>
            <a:r>
              <a:rPr lang="en-US" sz="2300" b="1" dirty="0"/>
              <a:t>of the initiative and </a:t>
            </a:r>
            <a:r>
              <a:rPr lang="en-US" sz="2300" b="1" dirty="0">
                <a:solidFill>
                  <a:srgbClr val="FFC000"/>
                </a:solidFill>
              </a:rPr>
              <a:t>again afterwards—so </a:t>
            </a:r>
            <a:r>
              <a:rPr lang="en-US" sz="2300" b="1" dirty="0"/>
              <a:t>that there is evidence for improvement</a:t>
            </a:r>
          </a:p>
          <a:p>
            <a:r>
              <a:rPr lang="en-US" sz="2300" b="1" dirty="0"/>
              <a:t>Use risk-exploitation, risk-enhancement, risk-sharing, risk-acceptance</a:t>
            </a:r>
          </a:p>
        </p:txBody>
      </p:sp>
    </p:spTree>
    <p:extLst>
      <p:ext uri="{BB962C8B-B14F-4D97-AF65-F5344CB8AC3E}">
        <p14:creationId xmlns:p14="http://schemas.microsoft.com/office/powerpoint/2010/main" val="1291913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How do teams learn?</a:t>
            </a:r>
            <a:endParaRPr lang="en-US" dirty="0">
              <a:solidFill>
                <a:srgbClr val="FFC000"/>
              </a:solidFill>
            </a:endParaRPr>
          </a:p>
        </p:txBody>
      </p:sp>
      <p:sp>
        <p:nvSpPr>
          <p:cNvPr id="3" name="Content Placeholder 2"/>
          <p:cNvSpPr>
            <a:spLocks noGrp="1"/>
          </p:cNvSpPr>
          <p:nvPr>
            <p:ph idx="1"/>
          </p:nvPr>
        </p:nvSpPr>
        <p:spPr>
          <a:xfrm>
            <a:off x="457200" y="2065868"/>
            <a:ext cx="8308582" cy="3809999"/>
          </a:xfrm>
        </p:spPr>
        <p:txBody>
          <a:bodyPr>
            <a:normAutofit/>
          </a:bodyPr>
          <a:lstStyle/>
          <a:p>
            <a:r>
              <a:rPr lang="en-US" sz="2400" b="1" dirty="0">
                <a:solidFill>
                  <a:srgbClr val="FF0000"/>
                </a:solidFill>
              </a:rPr>
              <a:t>They practice---practice, practice, practice</a:t>
            </a:r>
          </a:p>
          <a:p>
            <a:pPr lvl="1"/>
            <a:r>
              <a:rPr lang="en-US" sz="2300" b="1" dirty="0"/>
              <a:t>Just like in athletics</a:t>
            </a:r>
          </a:p>
          <a:p>
            <a:pPr lvl="1"/>
            <a:r>
              <a:rPr lang="en-US" sz="2300" b="1" dirty="0"/>
              <a:t>Practice—performance—practice—performance—practice……</a:t>
            </a:r>
          </a:p>
          <a:p>
            <a:pPr lvl="1"/>
            <a:r>
              <a:rPr lang="en-US" sz="2300" b="1" dirty="0"/>
              <a:t>Builds team synergy, team chemistry, etc. --  THEY UNDERSTAND EACH OTHER</a:t>
            </a:r>
          </a:p>
          <a:p>
            <a:pPr lvl="1"/>
            <a:r>
              <a:rPr lang="en-US" sz="2300" b="1" dirty="0"/>
              <a:t>They use simulators</a:t>
            </a:r>
          </a:p>
          <a:p>
            <a:r>
              <a:rPr lang="en-US" sz="2400" b="1" dirty="0">
                <a:solidFill>
                  <a:srgbClr val="FF0000"/>
                </a:solidFill>
              </a:rPr>
              <a:t>They engage in discussion and dialogue</a:t>
            </a:r>
          </a:p>
        </p:txBody>
      </p:sp>
    </p:spTree>
    <p:extLst>
      <p:ext uri="{BB962C8B-B14F-4D97-AF65-F5344CB8AC3E}">
        <p14:creationId xmlns:p14="http://schemas.microsoft.com/office/powerpoint/2010/main" val="3348488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3" y="1167497"/>
            <a:ext cx="7598569" cy="1092200"/>
          </a:xfrm>
        </p:spPr>
        <p:txBody>
          <a:bodyPr>
            <a:normAutofit/>
          </a:bodyPr>
          <a:lstStyle/>
          <a:p>
            <a:r>
              <a:rPr lang="en-US" sz="2175" b="1" dirty="0"/>
              <a:t>How else do teams learn?</a:t>
            </a:r>
          </a:p>
        </p:txBody>
      </p:sp>
      <p:sp>
        <p:nvSpPr>
          <p:cNvPr id="3" name="Content Placeholder 2"/>
          <p:cNvSpPr>
            <a:spLocks noGrp="1"/>
          </p:cNvSpPr>
          <p:nvPr>
            <p:ph idx="1"/>
          </p:nvPr>
        </p:nvSpPr>
        <p:spPr>
          <a:xfrm>
            <a:off x="514353" y="2259697"/>
            <a:ext cx="7931147" cy="3336471"/>
          </a:xfrm>
        </p:spPr>
        <p:txBody>
          <a:bodyPr>
            <a:normAutofit/>
          </a:bodyPr>
          <a:lstStyle/>
          <a:p>
            <a:r>
              <a:rPr lang="en-US" sz="2300" b="1" dirty="0">
                <a:solidFill>
                  <a:srgbClr val="FFFF00"/>
                </a:solidFill>
              </a:rPr>
              <a:t>They learn from the past.</a:t>
            </a:r>
          </a:p>
          <a:p>
            <a:pPr lvl="1"/>
            <a:r>
              <a:rPr lang="en-US" sz="2300" dirty="0"/>
              <a:t>But the discipline of learning (as described by </a:t>
            </a:r>
            <a:r>
              <a:rPr lang="en-US" sz="2300" dirty="0" err="1"/>
              <a:t>Senge</a:t>
            </a:r>
            <a:r>
              <a:rPr lang="en-US" sz="2300" dirty="0"/>
              <a:t>) does not support learning from the past.</a:t>
            </a:r>
          </a:p>
          <a:p>
            <a:r>
              <a:rPr lang="en-US" sz="2300" b="1" dirty="0">
                <a:solidFill>
                  <a:srgbClr val="FFFF00"/>
                </a:solidFill>
              </a:rPr>
              <a:t>They learn from others (competitors, customers, collaborators, etc.).</a:t>
            </a:r>
          </a:p>
          <a:p>
            <a:pPr lvl="1"/>
            <a:r>
              <a:rPr lang="en-US" sz="2300" dirty="0"/>
              <a:t>Again </a:t>
            </a:r>
            <a:r>
              <a:rPr lang="en-US" sz="2300" dirty="0" err="1"/>
              <a:t>Senge</a:t>
            </a:r>
            <a:r>
              <a:rPr lang="en-US" sz="2300" dirty="0"/>
              <a:t>-style learning does not support this well.</a:t>
            </a:r>
          </a:p>
        </p:txBody>
      </p:sp>
    </p:spTree>
    <p:extLst>
      <p:ext uri="{BB962C8B-B14F-4D97-AF65-F5344CB8AC3E}">
        <p14:creationId xmlns:p14="http://schemas.microsoft.com/office/powerpoint/2010/main" val="3106392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3" y="1143004"/>
            <a:ext cx="7598569" cy="1092200"/>
          </a:xfrm>
        </p:spPr>
        <p:txBody>
          <a:bodyPr>
            <a:normAutofit/>
          </a:bodyPr>
          <a:lstStyle/>
          <a:p>
            <a:r>
              <a:rPr lang="en-US" sz="3300" b="1" dirty="0">
                <a:solidFill>
                  <a:srgbClr val="FFC000"/>
                </a:solidFill>
              </a:rPr>
              <a:t>Discussion vs. Dialogue</a:t>
            </a:r>
          </a:p>
        </p:txBody>
      </p:sp>
      <p:sp>
        <p:nvSpPr>
          <p:cNvPr id="3" name="Content Placeholder 2"/>
          <p:cNvSpPr>
            <a:spLocks noGrp="1"/>
          </p:cNvSpPr>
          <p:nvPr>
            <p:ph idx="1"/>
          </p:nvPr>
        </p:nvSpPr>
        <p:spPr>
          <a:xfrm>
            <a:off x="514351" y="2235204"/>
            <a:ext cx="8118020" cy="3517896"/>
          </a:xfrm>
        </p:spPr>
        <p:txBody>
          <a:bodyPr>
            <a:normAutofit/>
          </a:bodyPr>
          <a:lstStyle/>
          <a:p>
            <a:r>
              <a:rPr lang="en-US" sz="2700" dirty="0">
                <a:solidFill>
                  <a:srgbClr val="92D050"/>
                </a:solidFill>
              </a:rPr>
              <a:t>Discussion</a:t>
            </a:r>
            <a:r>
              <a:rPr lang="en-US" sz="2700" dirty="0"/>
              <a:t>—a conversation about the superficial performance of the process</a:t>
            </a:r>
          </a:p>
          <a:p>
            <a:endParaRPr lang="en-US" sz="2100" dirty="0"/>
          </a:p>
          <a:p>
            <a:r>
              <a:rPr lang="en-US" sz="2400" b="1" dirty="0">
                <a:solidFill>
                  <a:srgbClr val="92D050"/>
                </a:solidFill>
              </a:rPr>
              <a:t>Dialogue</a:t>
            </a:r>
            <a:r>
              <a:rPr lang="en-US" sz="2400" b="1" dirty="0"/>
              <a:t>—a conversation about deeply held beliefs, in which these subliminal beliefs are brought ‘to the surface’ and scrutinized for ground-truth reality</a:t>
            </a:r>
          </a:p>
        </p:txBody>
      </p:sp>
    </p:spTree>
    <p:extLst>
      <p:ext uri="{BB962C8B-B14F-4D97-AF65-F5344CB8AC3E}">
        <p14:creationId xmlns:p14="http://schemas.microsoft.com/office/powerpoint/2010/main" val="37830043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lets talk about organizational </a:t>
            </a:r>
            <a:r>
              <a:rPr lang="en-US" b="1" dirty="0" smtClean="0">
                <a:solidFill>
                  <a:srgbClr val="FFC000"/>
                </a:solidFill>
              </a:rPr>
              <a:t>maturity</a:t>
            </a:r>
            <a:endParaRPr lang="en-US" b="1" dirty="0">
              <a:solidFill>
                <a:srgbClr val="FFC000"/>
              </a:solidFill>
            </a:endParaRPr>
          </a:p>
        </p:txBody>
      </p:sp>
      <p:sp>
        <p:nvSpPr>
          <p:cNvPr id="3" name="Content Placeholder 2"/>
          <p:cNvSpPr>
            <a:spLocks noGrp="1"/>
          </p:cNvSpPr>
          <p:nvPr>
            <p:ph idx="1"/>
          </p:nvPr>
        </p:nvSpPr>
        <p:spPr/>
        <p:txBody>
          <a:bodyPr>
            <a:normAutofit/>
          </a:bodyPr>
          <a:lstStyle/>
          <a:p>
            <a:r>
              <a:rPr lang="en-US" sz="2700" dirty="0"/>
              <a:t>Completely distinct from the </a:t>
            </a:r>
            <a:r>
              <a:rPr lang="en-US" sz="2700" b="1" dirty="0">
                <a:solidFill>
                  <a:srgbClr val="FFC000"/>
                </a:solidFill>
              </a:rPr>
              <a:t>learning</a:t>
            </a:r>
            <a:r>
              <a:rPr lang="en-US" sz="2700" dirty="0"/>
              <a:t> community</a:t>
            </a:r>
          </a:p>
          <a:p>
            <a:r>
              <a:rPr lang="en-US" sz="2700" dirty="0"/>
              <a:t>These distinct communities of practice don’t talk to each other</a:t>
            </a:r>
          </a:p>
        </p:txBody>
      </p:sp>
    </p:spTree>
    <p:extLst>
      <p:ext uri="{BB962C8B-B14F-4D97-AF65-F5344CB8AC3E}">
        <p14:creationId xmlns:p14="http://schemas.microsoft.com/office/powerpoint/2010/main" val="2584530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maturity</a:t>
            </a:r>
            <a:endParaRPr lang="en-US" dirty="0"/>
          </a:p>
        </p:txBody>
      </p:sp>
      <p:sp>
        <p:nvSpPr>
          <p:cNvPr id="3" name="Content Placeholder 2"/>
          <p:cNvSpPr>
            <a:spLocks noGrp="1"/>
          </p:cNvSpPr>
          <p:nvPr>
            <p:ph idx="1"/>
          </p:nvPr>
        </p:nvSpPr>
        <p:spPr>
          <a:xfrm>
            <a:off x="223982" y="2273300"/>
            <a:ext cx="8666018" cy="3695700"/>
          </a:xfrm>
        </p:spPr>
        <p:txBody>
          <a:bodyPr>
            <a:noAutofit/>
          </a:bodyPr>
          <a:lstStyle/>
          <a:p>
            <a:r>
              <a:rPr lang="en-US" sz="2300" b="1" dirty="0">
                <a:solidFill>
                  <a:srgbClr val="FF0000"/>
                </a:solidFill>
              </a:rPr>
              <a:t>Measured thoroughly by use of models…..</a:t>
            </a:r>
          </a:p>
          <a:p>
            <a:r>
              <a:rPr lang="en-US" sz="2300" b="1" dirty="0">
                <a:solidFill>
                  <a:srgbClr val="FF0000"/>
                </a:solidFill>
              </a:rPr>
              <a:t>The CMMI—Capability Maturity Model Integration</a:t>
            </a:r>
          </a:p>
          <a:p>
            <a:pPr lvl="1"/>
            <a:r>
              <a:rPr lang="en-US" sz="2300" dirty="0" smtClean="0"/>
              <a:t>Software Engineering Institute (1999)</a:t>
            </a:r>
          </a:p>
          <a:p>
            <a:r>
              <a:rPr lang="en-US" sz="2300" b="1" dirty="0">
                <a:solidFill>
                  <a:srgbClr val="FF0000"/>
                </a:solidFill>
              </a:rPr>
              <a:t>The OPM3—Organizational Project Management Maturity Model (2003)</a:t>
            </a:r>
          </a:p>
          <a:p>
            <a:pPr lvl="1"/>
            <a:r>
              <a:rPr lang="en-US" sz="2300" dirty="0" smtClean="0"/>
              <a:t>The Project Management Institute Standards Development Program</a:t>
            </a:r>
          </a:p>
          <a:p>
            <a:r>
              <a:rPr lang="en-US" sz="2300" b="1" dirty="0">
                <a:solidFill>
                  <a:srgbClr val="FF0000"/>
                </a:solidFill>
              </a:rPr>
              <a:t>These are all five-level models</a:t>
            </a:r>
          </a:p>
        </p:txBody>
      </p:sp>
    </p:spTree>
    <p:extLst>
      <p:ext uri="{BB962C8B-B14F-4D97-AF65-F5344CB8AC3E}">
        <p14:creationId xmlns:p14="http://schemas.microsoft.com/office/powerpoint/2010/main" val="114997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32128" y="693721"/>
            <a:ext cx="7598569" cy="852755"/>
          </a:xfrm>
        </p:spPr>
        <p:txBody>
          <a:bodyPr/>
          <a:lstStyle/>
          <a:p>
            <a:r>
              <a:rPr lang="en-US" altLang="en-US" dirty="0" smtClean="0"/>
              <a:t>Five Levels</a:t>
            </a:r>
          </a:p>
        </p:txBody>
      </p:sp>
      <p:graphicFrame>
        <p:nvGraphicFramePr>
          <p:cNvPr id="21508" name="Object 4"/>
          <p:cNvGraphicFramePr>
            <a:graphicFrameLocks noChangeAspect="1"/>
          </p:cNvGraphicFramePr>
          <p:nvPr>
            <p:extLst>
              <p:ext uri="{D42A27DB-BD31-4B8C-83A1-F6EECF244321}">
                <p14:modId xmlns:p14="http://schemas.microsoft.com/office/powerpoint/2010/main" val="3317602810"/>
              </p:ext>
            </p:extLst>
          </p:nvPr>
        </p:nvGraphicFramePr>
        <p:xfrm>
          <a:off x="1657350" y="1828800"/>
          <a:ext cx="5886450" cy="3967163"/>
        </p:xfrm>
        <a:graphic>
          <a:graphicData uri="http://schemas.openxmlformats.org/presentationml/2006/ole">
            <mc:AlternateContent xmlns:mc="http://schemas.openxmlformats.org/markup-compatibility/2006">
              <mc:Choice xmlns:v="urn:schemas-microsoft-com:vml" Requires="v">
                <p:oleObj spid="_x0000_s1071" name="Bitmap Image" r:id="rId5" imgW="3305160" imgH="2228760" progId="Paint.Picture">
                  <p:embed/>
                </p:oleObj>
              </mc:Choice>
              <mc:Fallback>
                <p:oleObj name="Bitmap Image" r:id="rId5" imgW="3305160" imgH="2228760" progId="Paint.Picture">
                  <p:embed/>
                  <p:pic>
                    <p:nvPicPr>
                      <p:cNvPr id="0" name=""/>
                      <p:cNvPicPr>
                        <a:picLocks noChangeAspect="1" noChangeArrowheads="1"/>
                      </p:cNvPicPr>
                      <p:nvPr/>
                    </p:nvPicPr>
                    <p:blipFill>
                      <a:blip r:embed="rId6"/>
                      <a:srcRect/>
                      <a:stretch>
                        <a:fillRect/>
                      </a:stretch>
                    </p:blipFill>
                    <p:spPr bwMode="auto">
                      <a:xfrm>
                        <a:off x="1657350" y="1828800"/>
                        <a:ext cx="5886450" cy="396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49704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1+#ppt_w/2"/>
                                          </p:val>
                                        </p:tav>
                                        <p:tav tm="100000">
                                          <p:val>
                                            <p:strVal val="#ppt_x"/>
                                          </p:val>
                                        </p:tav>
                                      </p:tavLst>
                                    </p:anim>
                                    <p:anim calcmode="lin" valueType="num">
                                      <p:cBhvr additive="base">
                                        <p:cTn id="8" dur="500" fill="hold"/>
                                        <p:tgtEl>
                                          <p:spTgt spid="215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carbrak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rPr>
              <a:t>The five levels of the CMMI are</a:t>
            </a:r>
            <a:endParaRPr lang="en-US" b="1" dirty="0">
              <a:solidFill>
                <a:srgbClr val="FFC000"/>
              </a:solidFill>
            </a:endParaRPr>
          </a:p>
        </p:txBody>
      </p:sp>
      <p:sp>
        <p:nvSpPr>
          <p:cNvPr id="3" name="Content Placeholder 2"/>
          <p:cNvSpPr>
            <a:spLocks noGrp="1"/>
          </p:cNvSpPr>
          <p:nvPr>
            <p:ph idx="1"/>
          </p:nvPr>
        </p:nvSpPr>
        <p:spPr>
          <a:xfrm>
            <a:off x="635000" y="1930400"/>
            <a:ext cx="7772400" cy="4229101"/>
          </a:xfrm>
        </p:spPr>
        <p:txBody>
          <a:bodyPr>
            <a:normAutofit/>
          </a:bodyPr>
          <a:lstStyle/>
          <a:p>
            <a:r>
              <a:rPr lang="en-US" sz="2900" b="1" dirty="0">
                <a:solidFill>
                  <a:srgbClr val="FF0000"/>
                </a:solidFill>
              </a:rPr>
              <a:t>0.  Incomplete</a:t>
            </a:r>
          </a:p>
          <a:p>
            <a:r>
              <a:rPr lang="en-US" sz="2900" b="1" dirty="0">
                <a:solidFill>
                  <a:srgbClr val="FF0000"/>
                </a:solidFill>
              </a:rPr>
              <a:t>1.  Performed</a:t>
            </a:r>
          </a:p>
          <a:p>
            <a:r>
              <a:rPr lang="en-US" sz="2900" b="1" dirty="0">
                <a:solidFill>
                  <a:srgbClr val="FF0000"/>
                </a:solidFill>
              </a:rPr>
              <a:t>2.  Managed</a:t>
            </a:r>
          </a:p>
          <a:p>
            <a:r>
              <a:rPr lang="en-US" sz="2900" b="1" dirty="0">
                <a:solidFill>
                  <a:srgbClr val="FF0000"/>
                </a:solidFill>
              </a:rPr>
              <a:t>3.  Defined</a:t>
            </a:r>
          </a:p>
          <a:p>
            <a:r>
              <a:rPr lang="en-US" sz="2900" b="1" dirty="0">
                <a:solidFill>
                  <a:srgbClr val="FF0000"/>
                </a:solidFill>
              </a:rPr>
              <a:t>4.  Quantitatively managed</a:t>
            </a:r>
          </a:p>
          <a:p>
            <a:r>
              <a:rPr lang="en-US" sz="2900" b="1" dirty="0">
                <a:solidFill>
                  <a:srgbClr val="FF0000"/>
                </a:solidFill>
              </a:rPr>
              <a:t>5.  Optimizing</a:t>
            </a:r>
          </a:p>
          <a:p>
            <a:endParaRPr lang="en-US" dirty="0" smtClean="0"/>
          </a:p>
          <a:p>
            <a:endParaRPr lang="en-US" dirty="0"/>
          </a:p>
        </p:txBody>
      </p:sp>
    </p:spTree>
    <p:extLst>
      <p:ext uri="{BB962C8B-B14F-4D97-AF65-F5344CB8AC3E}">
        <p14:creationId xmlns:p14="http://schemas.microsoft.com/office/powerpoint/2010/main" val="857452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1" y="271068"/>
            <a:ext cx="7598569" cy="1092200"/>
          </a:xfrm>
        </p:spPr>
        <p:txBody>
          <a:bodyPr>
            <a:normAutofit/>
          </a:bodyPr>
          <a:lstStyle/>
          <a:p>
            <a:pPr algn="ctr"/>
            <a:r>
              <a:rPr lang="en-US" dirty="0" smtClean="0"/>
              <a:t>CMMI</a:t>
            </a:r>
            <a:br>
              <a:rPr lang="en-US" dirty="0" smtClean="0"/>
            </a:br>
            <a:r>
              <a:rPr lang="en-US" sz="2400" dirty="0"/>
              <a:t>(Capability Maturity Model </a:t>
            </a:r>
            <a:r>
              <a:rPr lang="en-US" sz="2400"/>
              <a:t>Integration</a:t>
            </a:r>
            <a:r>
              <a:rPr lang="en-US" sz="2400" smtClean="0"/>
              <a:t>) -- 2005</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7553" y="1668989"/>
            <a:ext cx="6249364" cy="4687023"/>
          </a:xfrm>
          <a:prstGeom prst="rect">
            <a:avLst/>
          </a:prstGeom>
          <a:solidFill>
            <a:schemeClr val="accent1"/>
          </a:solidFill>
        </p:spPr>
      </p:pic>
    </p:spTree>
    <p:extLst>
      <p:ext uri="{BB962C8B-B14F-4D97-AF65-F5344CB8AC3E}">
        <p14:creationId xmlns:p14="http://schemas.microsoft.com/office/powerpoint/2010/main" val="3334111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even bid on a </a:t>
            </a:r>
            <a:r>
              <a:rPr lang="en-US" dirty="0" err="1" smtClean="0"/>
              <a:t>dod</a:t>
            </a:r>
            <a:r>
              <a:rPr lang="en-US" dirty="0" smtClean="0"/>
              <a:t> project, you must be at…</a:t>
            </a:r>
            <a:endParaRPr lang="en-US" dirty="0"/>
          </a:p>
        </p:txBody>
      </p:sp>
      <p:sp>
        <p:nvSpPr>
          <p:cNvPr id="3" name="Content Placeholder 2"/>
          <p:cNvSpPr>
            <a:spLocks noGrp="1"/>
          </p:cNvSpPr>
          <p:nvPr>
            <p:ph idx="1"/>
          </p:nvPr>
        </p:nvSpPr>
        <p:spPr/>
        <p:txBody>
          <a:bodyPr>
            <a:normAutofit/>
          </a:bodyPr>
          <a:lstStyle/>
          <a:p>
            <a:r>
              <a:rPr lang="en-US" sz="2900" b="1" dirty="0">
                <a:solidFill>
                  <a:srgbClr val="FF0000"/>
                </a:solidFill>
              </a:rPr>
              <a:t>Level 3 at least</a:t>
            </a:r>
          </a:p>
        </p:txBody>
      </p:sp>
    </p:spTree>
    <p:extLst>
      <p:ext uri="{BB962C8B-B14F-4D97-AF65-F5344CB8AC3E}">
        <p14:creationId xmlns:p14="http://schemas.microsoft.com/office/powerpoint/2010/main" val="1666459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TONIGHT:  Student PMI Chapter Meeting—7 pm—NW212</a:t>
            </a:r>
            <a:endParaRPr lang="en-US" dirty="0"/>
          </a:p>
        </p:txBody>
      </p:sp>
      <p:sp>
        <p:nvSpPr>
          <p:cNvPr id="3" name="Content Placeholder 2"/>
          <p:cNvSpPr>
            <a:spLocks noGrp="1"/>
          </p:cNvSpPr>
          <p:nvPr>
            <p:ph idx="1"/>
          </p:nvPr>
        </p:nvSpPr>
        <p:spPr/>
        <p:txBody>
          <a:bodyPr/>
          <a:lstStyle/>
          <a:p>
            <a:r>
              <a:rPr lang="en-US" dirty="0" smtClean="0"/>
              <a:t>15 points added directly to your class attendance/participation grade</a:t>
            </a:r>
          </a:p>
          <a:p>
            <a:r>
              <a:rPr lang="en-US" dirty="0" smtClean="0"/>
              <a:t>Speaker:  Sandy Williams—a PMP certified, SCAMPI  credentialed project management CONSULTANT—to </a:t>
            </a:r>
            <a:r>
              <a:rPr lang="en-US" dirty="0" err="1" smtClean="0"/>
              <a:t>oil&amp;gas</a:t>
            </a:r>
            <a:r>
              <a:rPr lang="en-US" dirty="0" smtClean="0"/>
              <a:t>  firms in Houston</a:t>
            </a:r>
          </a:p>
          <a:p>
            <a:endParaRPr lang="en-US" dirty="0"/>
          </a:p>
        </p:txBody>
      </p:sp>
    </p:spTree>
    <p:extLst>
      <p:ext uri="{BB962C8B-B14F-4D97-AF65-F5344CB8AC3E}">
        <p14:creationId xmlns:p14="http://schemas.microsoft.com/office/powerpoint/2010/main" val="3497196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1904094" y="288473"/>
            <a:ext cx="5829300" cy="1092200"/>
          </a:xfrm>
        </p:spPr>
        <p:txBody>
          <a:bodyPr>
            <a:normAutofit fontScale="90000"/>
          </a:bodyPr>
          <a:lstStyle/>
          <a:p>
            <a:r>
              <a:rPr lang="en-US" altLang="en-US" sz="3675" b="1" dirty="0">
                <a:solidFill>
                  <a:srgbClr val="00B0F0"/>
                </a:solidFill>
                <a:effectLst>
                  <a:outerShdw blurRad="38100" dist="38100" dir="2700000" algn="tl">
                    <a:srgbClr val="000000">
                      <a:alpha val="43137"/>
                    </a:srgbClr>
                  </a:outerShdw>
                </a:effectLst>
              </a:rPr>
              <a:t>Capability Maturity </a:t>
            </a:r>
            <a:r>
              <a:rPr lang="en-US" altLang="en-US" sz="3675" b="1" dirty="0" err="1">
                <a:solidFill>
                  <a:srgbClr val="00B0F0"/>
                </a:solidFill>
                <a:effectLst>
                  <a:outerShdw blurRad="38100" dist="38100" dir="2700000" algn="tl">
                    <a:srgbClr val="000000">
                      <a:alpha val="43137"/>
                    </a:srgbClr>
                  </a:outerShdw>
                </a:effectLst>
              </a:rPr>
              <a:t>ModelS</a:t>
            </a:r>
            <a:endParaRPr lang="en-US" altLang="en-US" sz="3675" b="1" dirty="0">
              <a:solidFill>
                <a:srgbClr val="00B0F0"/>
              </a:solidFill>
              <a:effectLst>
                <a:outerShdw blurRad="38100" dist="38100" dir="2700000" algn="tl">
                  <a:srgbClr val="000000">
                    <a:alpha val="43137"/>
                  </a:srgbClr>
                </a:outerShdw>
              </a:effectLst>
            </a:endParaRPr>
          </a:p>
        </p:txBody>
      </p:sp>
      <p:sp>
        <p:nvSpPr>
          <p:cNvPr id="20483" name="Rectangle 1027"/>
          <p:cNvSpPr>
            <a:spLocks noGrp="1" noChangeArrowheads="1"/>
          </p:cNvSpPr>
          <p:nvPr>
            <p:ph idx="1"/>
          </p:nvPr>
        </p:nvSpPr>
        <p:spPr>
          <a:xfrm>
            <a:off x="647700" y="1511300"/>
            <a:ext cx="7797800" cy="4330699"/>
          </a:xfrm>
        </p:spPr>
        <p:txBody>
          <a:bodyPr>
            <a:noAutofit/>
          </a:bodyPr>
          <a:lstStyle/>
          <a:p>
            <a:pPr>
              <a:lnSpc>
                <a:spcPct val="150000"/>
              </a:lnSpc>
            </a:pPr>
            <a:r>
              <a:rPr lang="en-US" altLang="en-US" sz="2300" dirty="0"/>
              <a:t>Developed in preliminary form by Watts Humphries (published in a book he wrote that appeared in 1989)</a:t>
            </a:r>
          </a:p>
          <a:p>
            <a:pPr>
              <a:lnSpc>
                <a:spcPct val="150000"/>
              </a:lnSpc>
            </a:pPr>
            <a:r>
              <a:rPr lang="en-US" altLang="en-US" sz="2300" dirty="0"/>
              <a:t>Refined by the SEI (Software Engineering Institute), a spin-off of Carnegie Mellon University in Pittsburgh, funded by DoD</a:t>
            </a:r>
          </a:p>
          <a:p>
            <a:pPr>
              <a:lnSpc>
                <a:spcPct val="150000"/>
              </a:lnSpc>
            </a:pPr>
            <a:r>
              <a:rPr lang="en-US" altLang="en-US" sz="2300" dirty="0"/>
              <a:t>Known as the CMM</a:t>
            </a:r>
          </a:p>
          <a:p>
            <a:pPr>
              <a:lnSpc>
                <a:spcPct val="150000"/>
              </a:lnSpc>
            </a:pPr>
            <a:r>
              <a:rPr lang="en-US" altLang="en-US" sz="2300" dirty="0"/>
              <a:t>Literally hundreds of CMMs adapted for healthcare</a:t>
            </a:r>
          </a:p>
        </p:txBody>
      </p:sp>
    </p:spTree>
    <p:extLst>
      <p:ext uri="{BB962C8B-B14F-4D97-AF65-F5344CB8AC3E}">
        <p14:creationId xmlns:p14="http://schemas.microsoft.com/office/powerpoint/2010/main" val="1072994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Maturity—originated by the software engineering institute and Watts Humphries</a:t>
            </a:r>
            <a:endParaRPr lang="en-US" b="1" dirty="0"/>
          </a:p>
        </p:txBody>
      </p:sp>
      <p:sp>
        <p:nvSpPr>
          <p:cNvPr id="3" name="Content Placeholder 2"/>
          <p:cNvSpPr>
            <a:spLocks noGrp="1"/>
          </p:cNvSpPr>
          <p:nvPr>
            <p:ph idx="1"/>
          </p:nvPr>
        </p:nvSpPr>
        <p:spPr>
          <a:xfrm>
            <a:off x="514352" y="2349502"/>
            <a:ext cx="8128905" cy="3416297"/>
          </a:xfrm>
        </p:spPr>
        <p:txBody>
          <a:bodyPr>
            <a:normAutofit/>
          </a:bodyPr>
          <a:lstStyle/>
          <a:p>
            <a:r>
              <a:rPr lang="en-US" sz="2300" dirty="0"/>
              <a:t>Uses a five-level maturity model</a:t>
            </a:r>
          </a:p>
          <a:p>
            <a:r>
              <a:rPr lang="en-US" sz="2300" dirty="0"/>
              <a:t>Is very focused on measurements</a:t>
            </a:r>
          </a:p>
          <a:p>
            <a:pPr lvl="1"/>
            <a:r>
              <a:rPr lang="en-US" sz="2300" dirty="0"/>
              <a:t>Schedule and cost early on</a:t>
            </a:r>
          </a:p>
          <a:p>
            <a:pPr lvl="1"/>
            <a:r>
              <a:rPr lang="en-US" sz="2300" dirty="0"/>
              <a:t>Quality and productivity later</a:t>
            </a:r>
          </a:p>
          <a:p>
            <a:r>
              <a:rPr lang="en-US" sz="2300" dirty="0"/>
              <a:t>Uses measurements to establish an infrastructure for improvement and innovation</a:t>
            </a:r>
          </a:p>
        </p:txBody>
      </p:sp>
    </p:spTree>
    <p:extLst>
      <p:ext uri="{BB962C8B-B14F-4D97-AF65-F5344CB8AC3E}">
        <p14:creationId xmlns:p14="http://schemas.microsoft.com/office/powerpoint/2010/main" val="1716480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54" y="1328738"/>
            <a:ext cx="8386997" cy="819150"/>
          </a:xfrm>
        </p:spPr>
        <p:txBody>
          <a:bodyPr/>
          <a:lstStyle/>
          <a:p>
            <a:r>
              <a:rPr lang="en-US" b="1" dirty="0" smtClean="0"/>
              <a:t>What are the objectives of maturity, or learning?</a:t>
            </a:r>
            <a:endParaRPr lang="en-US" b="1" dirty="0"/>
          </a:p>
        </p:txBody>
      </p:sp>
      <p:sp>
        <p:nvSpPr>
          <p:cNvPr id="3" name="Content Placeholder 2"/>
          <p:cNvSpPr>
            <a:spLocks noGrp="1"/>
          </p:cNvSpPr>
          <p:nvPr>
            <p:ph idx="1"/>
          </p:nvPr>
        </p:nvSpPr>
        <p:spPr>
          <a:xfrm>
            <a:off x="409553" y="2147889"/>
            <a:ext cx="8433705" cy="2736850"/>
          </a:xfrm>
        </p:spPr>
        <p:txBody>
          <a:bodyPr>
            <a:normAutofit/>
          </a:bodyPr>
          <a:lstStyle/>
          <a:p>
            <a:r>
              <a:rPr lang="en-US" sz="2300" dirty="0"/>
              <a:t>More </a:t>
            </a:r>
            <a:r>
              <a:rPr lang="en-US" sz="2300" b="1" dirty="0">
                <a:solidFill>
                  <a:srgbClr val="FF0000"/>
                </a:solidFill>
              </a:rPr>
              <a:t>profitability</a:t>
            </a:r>
            <a:r>
              <a:rPr lang="en-US" sz="2300" dirty="0"/>
              <a:t> down the road, both now and in the future</a:t>
            </a:r>
          </a:p>
          <a:p>
            <a:r>
              <a:rPr lang="en-US" sz="2300" dirty="0"/>
              <a:t>To capture knowledge and archive it for posterity</a:t>
            </a:r>
          </a:p>
        </p:txBody>
      </p:sp>
    </p:spTree>
    <p:extLst>
      <p:ext uri="{BB962C8B-B14F-4D97-AF65-F5344CB8AC3E}">
        <p14:creationId xmlns:p14="http://schemas.microsoft.com/office/powerpoint/2010/main" val="3767092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6722" y="1143000"/>
            <a:ext cx="6262007" cy="628650"/>
          </a:xfrm>
        </p:spPr>
        <p:txBody>
          <a:bodyPr>
            <a:noAutofit/>
          </a:bodyPr>
          <a:lstStyle/>
          <a:p>
            <a:pPr algn="ctr"/>
            <a:r>
              <a:rPr lang="en-US" altLang="en-US" sz="2925" b="1" dirty="0">
                <a:solidFill>
                  <a:srgbClr val="07F345"/>
                </a:solidFill>
                <a:effectLst>
                  <a:outerShdw blurRad="38100" dist="38100" dir="2700000" algn="tl">
                    <a:srgbClr val="000000">
                      <a:alpha val="43137"/>
                    </a:srgbClr>
                  </a:outerShdw>
                </a:effectLst>
              </a:rPr>
              <a:t>Immature Software Organizations</a:t>
            </a:r>
          </a:p>
        </p:txBody>
      </p:sp>
      <p:sp>
        <p:nvSpPr>
          <p:cNvPr id="21507" name="Rectangle 3"/>
          <p:cNvSpPr>
            <a:spLocks noGrp="1" noChangeArrowheads="1"/>
          </p:cNvSpPr>
          <p:nvPr>
            <p:ph idx="1"/>
          </p:nvPr>
        </p:nvSpPr>
        <p:spPr>
          <a:xfrm>
            <a:off x="511175" y="1940550"/>
            <a:ext cx="8293100" cy="4003050"/>
          </a:xfrm>
        </p:spPr>
        <p:txBody>
          <a:bodyPr>
            <a:noAutofit/>
          </a:bodyPr>
          <a:lstStyle/>
          <a:p>
            <a:pPr>
              <a:lnSpc>
                <a:spcPct val="150000"/>
              </a:lnSpc>
            </a:pPr>
            <a:r>
              <a:rPr lang="en-US" altLang="en-US" sz="2300" dirty="0"/>
              <a:t>Processes are ad hoc, and occasionally chaotic.</a:t>
            </a:r>
          </a:p>
          <a:p>
            <a:pPr>
              <a:lnSpc>
                <a:spcPct val="150000"/>
              </a:lnSpc>
            </a:pPr>
            <a:r>
              <a:rPr lang="en-US" altLang="en-US" sz="2300" dirty="0"/>
              <a:t>Processes are improvised by practitioners </a:t>
            </a:r>
            <a:r>
              <a:rPr lang="en-US" altLang="en-US" sz="2300" dirty="0">
                <a:solidFill>
                  <a:srgbClr val="FFFF00"/>
                </a:solidFill>
              </a:rPr>
              <a:t>ON THE FLY</a:t>
            </a:r>
            <a:r>
              <a:rPr lang="en-US" altLang="en-US" sz="2300" dirty="0"/>
              <a:t>.</a:t>
            </a:r>
          </a:p>
          <a:p>
            <a:pPr>
              <a:lnSpc>
                <a:spcPct val="150000"/>
              </a:lnSpc>
            </a:pPr>
            <a:r>
              <a:rPr lang="en-US" altLang="en-US" sz="2300" dirty="0"/>
              <a:t>Testing, reviews and walkthroughs usually curtailed under stress.</a:t>
            </a:r>
          </a:p>
          <a:p>
            <a:pPr>
              <a:lnSpc>
                <a:spcPct val="150000"/>
              </a:lnSpc>
            </a:pPr>
            <a:r>
              <a:rPr lang="en-US" altLang="en-US" sz="2300" dirty="0"/>
              <a:t>Quality is unpredictable.</a:t>
            </a:r>
          </a:p>
        </p:txBody>
      </p:sp>
    </p:spTree>
    <p:extLst>
      <p:ext uri="{BB962C8B-B14F-4D97-AF65-F5344CB8AC3E}">
        <p14:creationId xmlns:p14="http://schemas.microsoft.com/office/powerpoint/2010/main" val="3614170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400175" y="1249136"/>
            <a:ext cx="6343650" cy="914400"/>
          </a:xfrm>
        </p:spPr>
        <p:txBody>
          <a:bodyPr>
            <a:noAutofit/>
          </a:bodyPr>
          <a:lstStyle/>
          <a:p>
            <a:pPr algn="ctr"/>
            <a:r>
              <a:rPr lang="en-US" altLang="en-US" sz="2925" b="1" dirty="0">
                <a:solidFill>
                  <a:srgbClr val="07F345"/>
                </a:solidFill>
                <a:effectLst>
                  <a:outerShdw blurRad="38100" dist="38100" dir="2700000" algn="tl">
                    <a:srgbClr val="000000">
                      <a:alpha val="43137"/>
                    </a:srgbClr>
                  </a:outerShdw>
                </a:effectLst>
              </a:rPr>
              <a:t>Immature Software Organizations (Cont’d)</a:t>
            </a:r>
          </a:p>
        </p:txBody>
      </p:sp>
      <p:sp>
        <p:nvSpPr>
          <p:cNvPr id="22531" name="Rectangle 3"/>
          <p:cNvSpPr>
            <a:spLocks noGrp="1" noChangeArrowheads="1"/>
          </p:cNvSpPr>
          <p:nvPr>
            <p:ph idx="1"/>
          </p:nvPr>
        </p:nvSpPr>
        <p:spPr>
          <a:xfrm>
            <a:off x="915420" y="2477407"/>
            <a:ext cx="7313160" cy="2971800"/>
          </a:xfrm>
        </p:spPr>
        <p:txBody>
          <a:bodyPr>
            <a:normAutofit/>
          </a:bodyPr>
          <a:lstStyle/>
          <a:p>
            <a:pPr>
              <a:lnSpc>
                <a:spcPct val="150000"/>
              </a:lnSpc>
            </a:pPr>
            <a:r>
              <a:rPr lang="en-US" altLang="en-US" sz="2300" dirty="0"/>
              <a:t>Costs and schedules are usually exceeded.</a:t>
            </a:r>
          </a:p>
          <a:p>
            <a:pPr>
              <a:lnSpc>
                <a:spcPct val="150000"/>
              </a:lnSpc>
            </a:pPr>
            <a:r>
              <a:rPr lang="en-US" altLang="en-US" sz="2300" dirty="0"/>
              <a:t>Reactionary management is usually </a:t>
            </a:r>
            <a:r>
              <a:rPr lang="en-US" altLang="en-US" sz="2300" b="1" dirty="0">
                <a:solidFill>
                  <a:srgbClr val="FF0000"/>
                </a:solidFill>
              </a:rPr>
              <a:t>firefighting</a:t>
            </a:r>
            <a:r>
              <a:rPr lang="en-US" altLang="en-US" sz="2300" dirty="0"/>
              <a:t>.</a:t>
            </a:r>
          </a:p>
          <a:p>
            <a:pPr>
              <a:lnSpc>
                <a:spcPct val="150000"/>
              </a:lnSpc>
            </a:pPr>
            <a:r>
              <a:rPr lang="en-US" altLang="en-US" sz="2300" dirty="0"/>
              <a:t>Success rides on individual talent and heroic effort.</a:t>
            </a:r>
          </a:p>
          <a:p>
            <a:pPr>
              <a:lnSpc>
                <a:spcPct val="150000"/>
              </a:lnSpc>
            </a:pPr>
            <a:r>
              <a:rPr lang="en-US" altLang="en-US" sz="2300" dirty="0"/>
              <a:t>Technology benefits are lost in the noise.</a:t>
            </a:r>
          </a:p>
        </p:txBody>
      </p:sp>
    </p:spTree>
    <p:extLst>
      <p:ext uri="{BB962C8B-B14F-4D97-AF65-F5344CB8AC3E}">
        <p14:creationId xmlns:p14="http://schemas.microsoft.com/office/powerpoint/2010/main" val="2996618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420587" y="806450"/>
            <a:ext cx="6457950" cy="857250"/>
          </a:xfrm>
        </p:spPr>
        <p:txBody>
          <a:bodyPr>
            <a:normAutofit/>
          </a:bodyPr>
          <a:lstStyle/>
          <a:p>
            <a:pPr algn="ctr"/>
            <a:r>
              <a:rPr lang="en-US" altLang="en-US" sz="2925" b="1" dirty="0">
                <a:solidFill>
                  <a:srgbClr val="07F345"/>
                </a:solidFill>
                <a:effectLst>
                  <a:outerShdw blurRad="38100" dist="38100" dir="2700000" algn="tl">
                    <a:srgbClr val="000000">
                      <a:alpha val="43137"/>
                    </a:srgbClr>
                  </a:outerShdw>
                </a:effectLst>
              </a:rPr>
              <a:t>Mature Software Organizations</a:t>
            </a:r>
          </a:p>
        </p:txBody>
      </p:sp>
      <p:sp>
        <p:nvSpPr>
          <p:cNvPr id="23555" name="Rectangle 3"/>
          <p:cNvSpPr>
            <a:spLocks noGrp="1" noChangeArrowheads="1"/>
          </p:cNvSpPr>
          <p:nvPr>
            <p:ph idx="1"/>
          </p:nvPr>
        </p:nvSpPr>
        <p:spPr>
          <a:xfrm>
            <a:off x="845912" y="2022930"/>
            <a:ext cx="7607300" cy="3831770"/>
          </a:xfrm>
        </p:spPr>
        <p:txBody>
          <a:bodyPr>
            <a:noAutofit/>
          </a:bodyPr>
          <a:lstStyle/>
          <a:p>
            <a:pPr>
              <a:lnSpc>
                <a:spcPct val="150000"/>
              </a:lnSpc>
            </a:pPr>
            <a:r>
              <a:rPr lang="en-US" altLang="en-US" sz="2300" dirty="0"/>
              <a:t>Processes are defined and documented.</a:t>
            </a:r>
          </a:p>
          <a:p>
            <a:pPr>
              <a:lnSpc>
                <a:spcPct val="150000"/>
              </a:lnSpc>
            </a:pPr>
            <a:r>
              <a:rPr lang="en-US" altLang="en-US" sz="2300" dirty="0"/>
              <a:t>Roles and responsibilities are clear.</a:t>
            </a:r>
          </a:p>
          <a:p>
            <a:pPr>
              <a:lnSpc>
                <a:spcPct val="150000"/>
              </a:lnSpc>
            </a:pPr>
            <a:r>
              <a:rPr lang="en-US" altLang="en-US" sz="2300" dirty="0"/>
              <a:t>Product and process are measured.</a:t>
            </a:r>
          </a:p>
          <a:p>
            <a:pPr>
              <a:lnSpc>
                <a:spcPct val="150000"/>
              </a:lnSpc>
            </a:pPr>
            <a:r>
              <a:rPr lang="en-US" altLang="en-US" sz="2300" dirty="0"/>
              <a:t>Processes and projects finish on time and within budget.</a:t>
            </a:r>
          </a:p>
          <a:p>
            <a:pPr>
              <a:lnSpc>
                <a:spcPct val="150000"/>
              </a:lnSpc>
            </a:pPr>
            <a:r>
              <a:rPr lang="en-US" altLang="en-US" sz="2300" dirty="0"/>
              <a:t>Management has time to plan, monitor, and communicate.</a:t>
            </a:r>
          </a:p>
        </p:txBody>
      </p:sp>
    </p:spTree>
    <p:extLst>
      <p:ext uri="{BB962C8B-B14F-4D97-AF65-F5344CB8AC3E}">
        <p14:creationId xmlns:p14="http://schemas.microsoft.com/office/powerpoint/2010/main" val="1972174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85900" y="1143000"/>
            <a:ext cx="6237515" cy="1085850"/>
          </a:xfrm>
        </p:spPr>
        <p:txBody>
          <a:bodyPr>
            <a:normAutofit/>
          </a:bodyPr>
          <a:lstStyle/>
          <a:p>
            <a:pPr algn="ctr"/>
            <a:r>
              <a:rPr lang="en-US" altLang="en-US" sz="2925" b="1" dirty="0">
                <a:solidFill>
                  <a:srgbClr val="07F345"/>
                </a:solidFill>
                <a:effectLst>
                  <a:outerShdw blurRad="38100" dist="38100" dir="2700000" algn="tl">
                    <a:srgbClr val="000000">
                      <a:alpha val="43137"/>
                    </a:srgbClr>
                  </a:outerShdw>
                </a:effectLst>
              </a:rPr>
              <a:t>Mature Software Organizations (Cont’d)</a:t>
            </a:r>
          </a:p>
        </p:txBody>
      </p:sp>
      <p:sp>
        <p:nvSpPr>
          <p:cNvPr id="24579" name="Rectangle 3"/>
          <p:cNvSpPr>
            <a:spLocks noGrp="1" noChangeArrowheads="1"/>
          </p:cNvSpPr>
          <p:nvPr>
            <p:ph idx="1"/>
          </p:nvPr>
        </p:nvSpPr>
        <p:spPr>
          <a:xfrm>
            <a:off x="907143" y="2546350"/>
            <a:ext cx="7395028" cy="2914650"/>
          </a:xfrm>
        </p:spPr>
        <p:txBody>
          <a:bodyPr>
            <a:noAutofit/>
          </a:bodyPr>
          <a:lstStyle/>
          <a:p>
            <a:pPr>
              <a:lnSpc>
                <a:spcPct val="150000"/>
              </a:lnSpc>
            </a:pPr>
            <a:r>
              <a:rPr lang="en-US" altLang="en-US" sz="2300" dirty="0"/>
              <a:t>Quality, costs, and schedules are predictable.</a:t>
            </a:r>
          </a:p>
          <a:p>
            <a:pPr>
              <a:lnSpc>
                <a:spcPct val="150000"/>
              </a:lnSpc>
            </a:pPr>
            <a:r>
              <a:rPr lang="en-US" altLang="en-US" sz="2300" dirty="0"/>
              <a:t>Management is committed to continuous improvement.</a:t>
            </a:r>
          </a:p>
          <a:p>
            <a:pPr>
              <a:lnSpc>
                <a:spcPct val="150000"/>
              </a:lnSpc>
            </a:pPr>
            <a:r>
              <a:rPr lang="en-US" altLang="en-US" sz="2300" dirty="0"/>
              <a:t>Technology is used effectively within defined processes.</a:t>
            </a:r>
          </a:p>
        </p:txBody>
      </p:sp>
    </p:spTree>
    <p:extLst>
      <p:ext uri="{BB962C8B-B14F-4D97-AF65-F5344CB8AC3E}">
        <p14:creationId xmlns:p14="http://schemas.microsoft.com/office/powerpoint/2010/main" val="1847837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781" y="721182"/>
            <a:ext cx="8575219" cy="1092200"/>
          </a:xfrm>
        </p:spPr>
        <p:txBody>
          <a:bodyPr/>
          <a:lstStyle/>
          <a:p>
            <a:r>
              <a:rPr lang="en-US" b="1" dirty="0" smtClean="0"/>
              <a:t>Maturity levels by industry group and process group (lifecycle phase) – </a:t>
            </a:r>
            <a:r>
              <a:rPr lang="en-US" b="1" dirty="0" err="1" smtClean="0"/>
              <a:t>Ibbs</a:t>
            </a:r>
            <a:r>
              <a:rPr lang="en-US" b="1" dirty="0" smtClean="0"/>
              <a:t> &amp; </a:t>
            </a:r>
            <a:r>
              <a:rPr lang="en-US" b="1" dirty="0" err="1" smtClean="0"/>
              <a:t>Kwak</a:t>
            </a:r>
            <a:r>
              <a:rPr lang="en-US" b="1" dirty="0" smtClean="0"/>
              <a:t> (2000)</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6794108"/>
              </p:ext>
            </p:extLst>
          </p:nvPr>
        </p:nvGraphicFramePr>
        <p:xfrm>
          <a:off x="409059" y="2303637"/>
          <a:ext cx="8313004" cy="2954163"/>
        </p:xfrm>
        <a:graphic>
          <a:graphicData uri="http://schemas.openxmlformats.org/drawingml/2006/table">
            <a:tbl>
              <a:tblPr firstRow="1" firstCol="1" bandRow="1">
                <a:tableStyleId>{5C22544A-7EE6-4342-B048-85BDC9FD1C3A}</a:tableStyleId>
              </a:tblPr>
              <a:tblGrid>
                <a:gridCol w="2026894"/>
                <a:gridCol w="1257222"/>
                <a:gridCol w="1257222"/>
                <a:gridCol w="1257222"/>
                <a:gridCol w="1257222"/>
                <a:gridCol w="1257222"/>
              </a:tblGrid>
              <a:tr h="426881">
                <a:tc>
                  <a:txBody>
                    <a:bodyPr/>
                    <a:lstStyle/>
                    <a:p>
                      <a:pPr marL="0" marR="0" algn="ctr">
                        <a:spcBef>
                          <a:spcPts val="0"/>
                        </a:spcBef>
                        <a:spcAft>
                          <a:spcPts val="0"/>
                        </a:spcAft>
                      </a:pPr>
                      <a:r>
                        <a:rPr lang="en-US" sz="1400" dirty="0">
                          <a:effectLst/>
                        </a:rPr>
                        <a:t>PM Phase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Engineering/</a:t>
                      </a:r>
                    </a:p>
                    <a:p>
                      <a:pPr marL="0" marR="0" algn="ctr">
                        <a:spcBef>
                          <a:spcPts val="0"/>
                        </a:spcBef>
                        <a:spcAft>
                          <a:spcPts val="0"/>
                        </a:spcAft>
                      </a:pPr>
                      <a:r>
                        <a:rPr lang="en-US" sz="1200" dirty="0">
                          <a:effectLst/>
                        </a:rPr>
                        <a:t>Construction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Tele-</a:t>
                      </a:r>
                    </a:p>
                    <a:p>
                      <a:pPr marL="0" marR="0" algn="ctr">
                        <a:spcBef>
                          <a:spcPts val="0"/>
                        </a:spcBef>
                        <a:spcAft>
                          <a:spcPts val="0"/>
                        </a:spcAft>
                      </a:pPr>
                      <a:r>
                        <a:rPr lang="en-US" sz="1200" dirty="0">
                          <a:effectLst/>
                        </a:rPr>
                        <a:t>communications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Information</a:t>
                      </a:r>
                    </a:p>
                    <a:p>
                      <a:pPr marL="0" marR="0" algn="ctr">
                        <a:spcBef>
                          <a:spcPts val="0"/>
                        </a:spcBef>
                        <a:spcAft>
                          <a:spcPts val="0"/>
                        </a:spcAft>
                      </a:pPr>
                      <a:r>
                        <a:rPr lang="en-US" sz="1200" dirty="0">
                          <a:effectLst/>
                        </a:rPr>
                        <a:t>Systems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High-Tech</a:t>
                      </a:r>
                    </a:p>
                    <a:p>
                      <a:pPr marL="0" marR="0" algn="ctr">
                        <a:spcBef>
                          <a:spcPts val="0"/>
                        </a:spcBef>
                        <a:spcAft>
                          <a:spcPts val="0"/>
                        </a:spcAft>
                      </a:pPr>
                      <a:r>
                        <a:rPr lang="en-US" sz="1200" dirty="0">
                          <a:effectLst/>
                        </a:rPr>
                        <a:t>Manufacturing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200" dirty="0">
                          <a:effectLst/>
                        </a:rPr>
                        <a:t>All 38</a:t>
                      </a:r>
                    </a:p>
                    <a:p>
                      <a:pPr marL="0" marR="0" algn="ctr">
                        <a:spcBef>
                          <a:spcPts val="0"/>
                        </a:spcBef>
                        <a:spcAft>
                          <a:spcPts val="0"/>
                        </a:spcAft>
                      </a:pPr>
                      <a:r>
                        <a:rPr lang="en-US" sz="1200" dirty="0">
                          <a:effectLst/>
                        </a:rPr>
                        <a:t>Companies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86488">
                <a:tc>
                  <a:txBody>
                    <a:bodyPr/>
                    <a:lstStyle/>
                    <a:p>
                      <a:pPr marL="0" marR="0">
                        <a:spcBef>
                          <a:spcPts val="0"/>
                        </a:spcBef>
                        <a:spcAft>
                          <a:spcPts val="0"/>
                        </a:spcAft>
                      </a:pPr>
                      <a:r>
                        <a:rPr lang="en-US" sz="1400" dirty="0">
                          <a:effectLst/>
                        </a:rPr>
                        <a:t>Initiating Maturity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3.25</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3.34</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3.57</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3.60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3.39</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86488">
                <a:tc>
                  <a:txBody>
                    <a:bodyPr/>
                    <a:lstStyle/>
                    <a:p>
                      <a:pPr marL="0" marR="0">
                        <a:spcBef>
                          <a:spcPts val="0"/>
                        </a:spcBef>
                        <a:spcAft>
                          <a:spcPts val="0"/>
                        </a:spcAft>
                      </a:pPr>
                      <a:r>
                        <a:rPr lang="en-US" sz="1400" dirty="0">
                          <a:effectLst/>
                        </a:rPr>
                        <a:t>Planning Maturity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3.61</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3.49</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a:effectLst/>
                        </a:rPr>
                        <a:t>3.43</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a:effectLst/>
                        </a:rPr>
                        <a:t>3.55</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a:effectLst/>
                        </a:rPr>
                        <a:t>3.53</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86488">
                <a:tc>
                  <a:txBody>
                    <a:bodyPr/>
                    <a:lstStyle/>
                    <a:p>
                      <a:pPr marL="0" marR="0">
                        <a:spcBef>
                          <a:spcPts val="0"/>
                        </a:spcBef>
                        <a:spcAft>
                          <a:spcPts val="0"/>
                        </a:spcAft>
                      </a:pPr>
                      <a:r>
                        <a:rPr lang="en-US" sz="1400" dirty="0">
                          <a:effectLst/>
                        </a:rPr>
                        <a:t>Executing Maturity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3.31</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3.27</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2.90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a:effectLst/>
                        </a:rPr>
                        <a:t>3.32</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a:effectLst/>
                        </a:rPr>
                        <a:t>3.19</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86488">
                <a:tc>
                  <a:txBody>
                    <a:bodyPr/>
                    <a:lstStyle/>
                    <a:p>
                      <a:pPr marL="0" marR="0">
                        <a:spcBef>
                          <a:spcPts val="0"/>
                        </a:spcBef>
                        <a:spcAft>
                          <a:spcPts val="0"/>
                        </a:spcAft>
                      </a:pPr>
                      <a:r>
                        <a:rPr lang="en-US" sz="1400" dirty="0">
                          <a:effectLst/>
                        </a:rPr>
                        <a:t>Controlling Maturity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a:effectLst/>
                        </a:rPr>
                        <a:t>3.55</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3.31</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2.98</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3.25</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a:effectLst/>
                        </a:rPr>
                        <a:t>3.31</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86488">
                <a:tc>
                  <a:txBody>
                    <a:bodyPr/>
                    <a:lstStyle/>
                    <a:p>
                      <a:pPr marL="0" marR="0">
                        <a:spcBef>
                          <a:spcPts val="0"/>
                        </a:spcBef>
                        <a:spcAft>
                          <a:spcPts val="0"/>
                        </a:spcAft>
                      </a:pPr>
                      <a:r>
                        <a:rPr lang="en-US" sz="1400" dirty="0">
                          <a:effectLst/>
                        </a:rPr>
                        <a:t>Closing Maturity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a:effectLst/>
                        </a:rPr>
                        <a:t>3.28</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3.43</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2.90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3.05</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3.20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642181">
                <a:tc>
                  <a:txBody>
                    <a:bodyPr/>
                    <a:lstStyle/>
                    <a:p>
                      <a:pPr marL="0" marR="0">
                        <a:spcBef>
                          <a:spcPts val="0"/>
                        </a:spcBef>
                        <a:spcAft>
                          <a:spcPts val="0"/>
                        </a:spcAft>
                      </a:pPr>
                      <a:r>
                        <a:rPr lang="en-US" sz="1400" dirty="0">
                          <a:effectLst/>
                        </a:rPr>
                        <a:t>Project-driven</a:t>
                      </a:r>
                    </a:p>
                    <a:p>
                      <a:pPr marL="0" marR="0">
                        <a:spcBef>
                          <a:spcPts val="0"/>
                        </a:spcBef>
                        <a:spcAft>
                          <a:spcPts val="0"/>
                        </a:spcAft>
                      </a:pPr>
                      <a:r>
                        <a:rPr lang="en-US" sz="1400" dirty="0">
                          <a:effectLst/>
                        </a:rPr>
                        <a:t>Organization</a:t>
                      </a:r>
                    </a:p>
                    <a:p>
                      <a:pPr marL="0" marR="0">
                        <a:spcBef>
                          <a:spcPts val="0"/>
                        </a:spcBef>
                        <a:spcAft>
                          <a:spcPts val="0"/>
                        </a:spcAft>
                      </a:pPr>
                      <a:r>
                        <a:rPr lang="en-US" sz="1400" dirty="0">
                          <a:effectLst/>
                        </a:rPr>
                        <a:t>Environment Maturity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3.14</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2.99</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2.73</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3.25</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3.00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452661">
                <a:tc>
                  <a:txBody>
                    <a:bodyPr/>
                    <a:lstStyle/>
                    <a:p>
                      <a:pPr marL="0" marR="0">
                        <a:spcBef>
                          <a:spcPts val="0"/>
                        </a:spcBef>
                        <a:spcAft>
                          <a:spcPts val="0"/>
                        </a:spcAft>
                      </a:pPr>
                      <a:r>
                        <a:rPr lang="en-US" sz="1400" dirty="0">
                          <a:effectLst/>
                        </a:rPr>
                        <a:t>Overall Average PM Processes Maturity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3.36</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3.31</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3.09</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3.34</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3.28</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Tree>
    <p:extLst>
      <p:ext uri="{BB962C8B-B14F-4D97-AF65-F5344CB8AC3E}">
        <p14:creationId xmlns:p14="http://schemas.microsoft.com/office/powerpoint/2010/main" val="3544422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704" y="936175"/>
            <a:ext cx="7469184" cy="1092200"/>
          </a:xfrm>
        </p:spPr>
        <p:txBody>
          <a:bodyPr/>
          <a:lstStyle/>
          <a:p>
            <a:r>
              <a:rPr lang="en-US" b="1" dirty="0" smtClean="0"/>
              <a:t>Maturity levels by industry group and knowledge area – </a:t>
            </a:r>
            <a:r>
              <a:rPr lang="en-US" b="1" dirty="0" err="1"/>
              <a:t>Ibbs</a:t>
            </a:r>
            <a:r>
              <a:rPr lang="en-US" b="1" dirty="0"/>
              <a:t> &amp; </a:t>
            </a:r>
            <a:r>
              <a:rPr lang="en-US" b="1" dirty="0" err="1"/>
              <a:t>Kwak</a:t>
            </a:r>
            <a:r>
              <a:rPr lang="en-US" b="1" dirty="0"/>
              <a:t> (2000)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9858340"/>
              </p:ext>
            </p:extLst>
          </p:nvPr>
        </p:nvGraphicFramePr>
        <p:xfrm>
          <a:off x="542704" y="2348335"/>
          <a:ext cx="7955527" cy="2544830"/>
        </p:xfrm>
        <a:graphic>
          <a:graphicData uri="http://schemas.openxmlformats.org/drawingml/2006/table">
            <a:tbl>
              <a:tblPr firstRow="1" firstCol="1" bandRow="1">
                <a:tableStyleId>{5C22544A-7EE6-4342-B048-85BDC9FD1C3A}</a:tableStyleId>
              </a:tblPr>
              <a:tblGrid>
                <a:gridCol w="1590939"/>
                <a:gridCol w="1591147"/>
                <a:gridCol w="1591147"/>
                <a:gridCol w="1591147"/>
                <a:gridCol w="1591147"/>
              </a:tblGrid>
              <a:tr h="472190">
                <a:tc>
                  <a:txBody>
                    <a:bodyPr/>
                    <a:lstStyle/>
                    <a:p>
                      <a:pPr marL="0" marR="0">
                        <a:spcBef>
                          <a:spcPts val="0"/>
                        </a:spcBef>
                        <a:spcAft>
                          <a:spcPts val="0"/>
                        </a:spcAft>
                      </a:pPr>
                      <a:r>
                        <a:rPr lang="en-US" sz="1400" dirty="0">
                          <a:effectLst/>
                        </a:rPr>
                        <a:t>Knowledge Area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dirty="0">
                          <a:effectLst/>
                        </a:rPr>
                        <a:t>Engineering/</a:t>
                      </a:r>
                    </a:p>
                    <a:p>
                      <a:pPr marL="0" marR="0" algn="ctr">
                        <a:spcBef>
                          <a:spcPts val="0"/>
                        </a:spcBef>
                        <a:spcAft>
                          <a:spcPts val="0"/>
                        </a:spcAft>
                      </a:pPr>
                      <a:r>
                        <a:rPr lang="en-US" sz="1400" dirty="0">
                          <a:effectLst/>
                        </a:rPr>
                        <a:t>Construction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Tele-</a:t>
                      </a:r>
                    </a:p>
                    <a:p>
                      <a:pPr marL="0" marR="0" algn="ctr">
                        <a:spcBef>
                          <a:spcPts val="0"/>
                        </a:spcBef>
                        <a:spcAft>
                          <a:spcPts val="0"/>
                        </a:spcAft>
                      </a:pPr>
                      <a:r>
                        <a:rPr lang="en-US" sz="1400">
                          <a:effectLst/>
                        </a:rPr>
                        <a:t>communications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Information</a:t>
                      </a:r>
                    </a:p>
                    <a:p>
                      <a:pPr marL="0" marR="0" algn="ctr">
                        <a:spcBef>
                          <a:spcPts val="0"/>
                        </a:spcBef>
                        <a:spcAft>
                          <a:spcPts val="0"/>
                        </a:spcAft>
                      </a:pPr>
                      <a:r>
                        <a:rPr lang="en-US" sz="1400">
                          <a:effectLst/>
                        </a:rPr>
                        <a:t>Systems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400">
                          <a:effectLst/>
                        </a:rPr>
                        <a:t>High-Tech</a:t>
                      </a:r>
                    </a:p>
                    <a:p>
                      <a:pPr marL="0" marR="0" algn="ctr">
                        <a:spcBef>
                          <a:spcPts val="0"/>
                        </a:spcBef>
                        <a:spcAft>
                          <a:spcPts val="0"/>
                        </a:spcAft>
                      </a:pPr>
                      <a:r>
                        <a:rPr lang="en-US" sz="1400">
                          <a:effectLst/>
                        </a:rPr>
                        <a:t>Manufacturing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40030">
                <a:tc>
                  <a:txBody>
                    <a:bodyPr/>
                    <a:lstStyle/>
                    <a:p>
                      <a:pPr marL="0" marR="0">
                        <a:spcBef>
                          <a:spcPts val="0"/>
                        </a:spcBef>
                        <a:spcAft>
                          <a:spcPts val="0"/>
                        </a:spcAft>
                      </a:pPr>
                      <a:r>
                        <a:rPr lang="en-US" sz="1400" dirty="0">
                          <a:effectLst/>
                        </a:rPr>
                        <a:t>Scope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3.52</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3.45</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3.25</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a:effectLst/>
                        </a:rPr>
                        <a:t>3.37</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40030">
                <a:tc>
                  <a:txBody>
                    <a:bodyPr/>
                    <a:lstStyle/>
                    <a:p>
                      <a:pPr marL="0" marR="0">
                        <a:spcBef>
                          <a:spcPts val="0"/>
                        </a:spcBef>
                        <a:spcAft>
                          <a:spcPts val="0"/>
                        </a:spcAft>
                      </a:pPr>
                      <a:r>
                        <a:rPr lang="en-US" sz="1400" dirty="0">
                          <a:effectLst/>
                        </a:rPr>
                        <a:t>Time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3.55</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3.41</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3.03</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a:effectLst/>
                        </a:rPr>
                        <a:t>3.50</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40030">
                <a:tc>
                  <a:txBody>
                    <a:bodyPr/>
                    <a:lstStyle/>
                    <a:p>
                      <a:pPr marL="0" marR="0">
                        <a:spcBef>
                          <a:spcPts val="0"/>
                        </a:spcBef>
                        <a:spcAft>
                          <a:spcPts val="0"/>
                        </a:spcAft>
                      </a:pPr>
                      <a:r>
                        <a:rPr lang="en-US" sz="1400" dirty="0">
                          <a:effectLst/>
                        </a:rPr>
                        <a:t>Cost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3.74</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3.22</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3.20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a:effectLst/>
                        </a:rPr>
                        <a:t>3.97</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40030">
                <a:tc>
                  <a:txBody>
                    <a:bodyPr/>
                    <a:lstStyle/>
                    <a:p>
                      <a:pPr marL="0" marR="0">
                        <a:spcBef>
                          <a:spcPts val="0"/>
                        </a:spcBef>
                        <a:spcAft>
                          <a:spcPts val="0"/>
                        </a:spcAft>
                      </a:pPr>
                      <a:r>
                        <a:rPr lang="en-US" sz="1400">
                          <a:effectLst/>
                        </a:rPr>
                        <a:t>Quality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2.91</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3.22</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2.88</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a:effectLst/>
                        </a:rPr>
                        <a:t>3.26</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40030">
                <a:tc>
                  <a:txBody>
                    <a:bodyPr/>
                    <a:lstStyle/>
                    <a:p>
                      <a:pPr marL="0" marR="0">
                        <a:spcBef>
                          <a:spcPts val="0"/>
                        </a:spcBef>
                        <a:spcAft>
                          <a:spcPts val="0"/>
                        </a:spcAft>
                      </a:pPr>
                      <a:r>
                        <a:rPr lang="en-US" sz="1400">
                          <a:effectLst/>
                        </a:rPr>
                        <a:t>Human resources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3.18</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3.20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2.93</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a:effectLst/>
                        </a:rPr>
                        <a:t>3.18</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40030">
                <a:tc>
                  <a:txBody>
                    <a:bodyPr/>
                    <a:lstStyle/>
                    <a:p>
                      <a:pPr marL="0" marR="0">
                        <a:spcBef>
                          <a:spcPts val="0"/>
                        </a:spcBef>
                        <a:spcAft>
                          <a:spcPts val="0"/>
                        </a:spcAft>
                      </a:pPr>
                      <a:r>
                        <a:rPr lang="en-US" sz="1400">
                          <a:effectLst/>
                        </a:rPr>
                        <a:t>Communications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3.53</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3.53</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3.21</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a:effectLst/>
                        </a:rPr>
                        <a:t>3.48</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40030">
                <a:tc>
                  <a:txBody>
                    <a:bodyPr/>
                    <a:lstStyle/>
                    <a:p>
                      <a:pPr marL="0" marR="0">
                        <a:spcBef>
                          <a:spcPts val="0"/>
                        </a:spcBef>
                        <a:spcAft>
                          <a:spcPts val="0"/>
                        </a:spcAft>
                      </a:pPr>
                      <a:r>
                        <a:rPr lang="en-US" sz="1400">
                          <a:effectLst/>
                        </a:rPr>
                        <a:t>Risk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a:effectLst/>
                        </a:rPr>
                        <a:t>2.93</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2.87</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2.75</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2.76</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r h="240030">
                <a:tc>
                  <a:txBody>
                    <a:bodyPr/>
                    <a:lstStyle/>
                    <a:p>
                      <a:pPr marL="0" marR="0">
                        <a:spcBef>
                          <a:spcPts val="0"/>
                        </a:spcBef>
                        <a:spcAft>
                          <a:spcPts val="0"/>
                        </a:spcAft>
                      </a:pPr>
                      <a:r>
                        <a:rPr lang="en-US" sz="1400" dirty="0">
                          <a:effectLst/>
                        </a:rPr>
                        <a:t>Procurement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a:effectLst/>
                        </a:rPr>
                        <a:t>3.33</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3.01</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2.91</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spcBef>
                          <a:spcPts val="0"/>
                        </a:spcBef>
                        <a:spcAft>
                          <a:spcPts val="0"/>
                        </a:spcAft>
                      </a:pPr>
                      <a:r>
                        <a:rPr lang="en-US" sz="1700" dirty="0">
                          <a:effectLst/>
                        </a:rPr>
                        <a:t>3.33</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r>
            </a:tbl>
          </a:graphicData>
        </a:graphic>
      </p:graphicFrame>
    </p:spTree>
    <p:extLst>
      <p:ext uri="{BB962C8B-B14F-4D97-AF65-F5344CB8AC3E}">
        <p14:creationId xmlns:p14="http://schemas.microsoft.com/office/powerpoint/2010/main" val="87540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663" y="1224644"/>
            <a:ext cx="7598569" cy="3126921"/>
          </a:xfrm>
        </p:spPr>
        <p:txBody>
          <a:bodyPr>
            <a:noAutofit/>
          </a:bodyPr>
          <a:lstStyle/>
          <a:p>
            <a:r>
              <a:rPr lang="en-US" sz="4050" b="1" dirty="0">
                <a:solidFill>
                  <a:srgbClr val="FFC000"/>
                </a:solidFill>
              </a:rPr>
              <a:t>Another major survey like that performed by </a:t>
            </a:r>
            <a:r>
              <a:rPr lang="en-US" sz="4050" b="1" dirty="0" err="1">
                <a:solidFill>
                  <a:srgbClr val="FFC000"/>
                </a:solidFill>
              </a:rPr>
              <a:t>Ibbs</a:t>
            </a:r>
            <a:r>
              <a:rPr lang="en-US" sz="4050" b="1" dirty="0">
                <a:solidFill>
                  <a:srgbClr val="FFC000"/>
                </a:solidFill>
              </a:rPr>
              <a:t> and </a:t>
            </a:r>
            <a:r>
              <a:rPr lang="en-US" sz="4050" b="1" dirty="0" err="1">
                <a:solidFill>
                  <a:srgbClr val="FFC000"/>
                </a:solidFill>
              </a:rPr>
              <a:t>Kwak</a:t>
            </a:r>
            <a:r>
              <a:rPr lang="en-US" sz="4050" b="1" dirty="0">
                <a:solidFill>
                  <a:srgbClr val="FFC000"/>
                </a:solidFill>
              </a:rPr>
              <a:t> 16 years ago is needed.</a:t>
            </a:r>
          </a:p>
        </p:txBody>
      </p:sp>
      <p:sp>
        <p:nvSpPr>
          <p:cNvPr id="3" name="Content Placeholder 2"/>
          <p:cNvSpPr>
            <a:spLocks noGrp="1"/>
          </p:cNvSpPr>
          <p:nvPr>
            <p:ph idx="1"/>
          </p:nvPr>
        </p:nvSpPr>
        <p:spPr>
          <a:xfrm>
            <a:off x="425450" y="4514224"/>
            <a:ext cx="8299450" cy="692776"/>
          </a:xfrm>
        </p:spPr>
        <p:txBody>
          <a:bodyPr>
            <a:noAutofit/>
          </a:bodyPr>
          <a:lstStyle/>
          <a:p>
            <a:r>
              <a:rPr lang="en-US" sz="2300" dirty="0"/>
              <a:t>No other studies of this type have been done since the year 2000</a:t>
            </a:r>
            <a:r>
              <a:rPr lang="en-US" sz="2300" dirty="0" smtClean="0"/>
              <a:t>.</a:t>
            </a:r>
            <a:endParaRPr lang="en-US" sz="2300" dirty="0"/>
          </a:p>
        </p:txBody>
      </p:sp>
    </p:spTree>
    <p:extLst>
      <p:ext uri="{BB962C8B-B14F-4D97-AF65-F5344CB8AC3E}">
        <p14:creationId xmlns:p14="http://schemas.microsoft.com/office/powerpoint/2010/main" val="1457318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keywords</a:t>
            </a:r>
            <a:endParaRPr lang="en-US" dirty="0"/>
          </a:p>
        </p:txBody>
      </p:sp>
      <p:sp>
        <p:nvSpPr>
          <p:cNvPr id="3" name="Content Placeholder 2"/>
          <p:cNvSpPr>
            <a:spLocks noGrp="1"/>
          </p:cNvSpPr>
          <p:nvPr>
            <p:ph idx="1"/>
          </p:nvPr>
        </p:nvSpPr>
        <p:spPr/>
        <p:txBody>
          <a:bodyPr>
            <a:normAutofit/>
          </a:bodyPr>
          <a:lstStyle/>
          <a:p>
            <a:r>
              <a:rPr lang="en-US" sz="2400" b="1" dirty="0"/>
              <a:t>Organizational learning</a:t>
            </a:r>
            <a:endParaRPr lang="en-US" sz="2250" b="1" dirty="0"/>
          </a:p>
          <a:p>
            <a:r>
              <a:rPr lang="en-US" sz="2400" b="1" dirty="0"/>
              <a:t>Team Learning</a:t>
            </a:r>
          </a:p>
          <a:p>
            <a:r>
              <a:rPr lang="en-US" sz="2400" b="1" dirty="0"/>
              <a:t>Organizational Maturity</a:t>
            </a:r>
          </a:p>
          <a:p>
            <a:r>
              <a:rPr lang="en-US" sz="2400" b="1" dirty="0"/>
              <a:t>Team Maturity</a:t>
            </a:r>
          </a:p>
          <a:p>
            <a:r>
              <a:rPr lang="en-US" sz="2400" b="1" dirty="0"/>
              <a:t>Organizational Project Management Maturity Model</a:t>
            </a:r>
          </a:p>
          <a:p>
            <a:r>
              <a:rPr lang="en-US" sz="2400" b="1" dirty="0"/>
              <a:t>OPM3</a:t>
            </a:r>
          </a:p>
        </p:txBody>
      </p:sp>
    </p:spTree>
    <p:extLst>
      <p:ext uri="{BB962C8B-B14F-4D97-AF65-F5344CB8AC3E}">
        <p14:creationId xmlns:p14="http://schemas.microsoft.com/office/powerpoint/2010/main" val="3789807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221924" y="415473"/>
            <a:ext cx="6784522" cy="1306285"/>
          </a:xfrm>
        </p:spPr>
        <p:txBody>
          <a:bodyPr>
            <a:noAutofit/>
          </a:bodyPr>
          <a:lstStyle/>
          <a:p>
            <a:pPr algn="ctr"/>
            <a:r>
              <a:rPr lang="en-US" altLang="en-US" sz="2925" b="1" dirty="0">
                <a:solidFill>
                  <a:srgbClr val="FFFF00"/>
                </a:solidFill>
                <a:effectLst>
                  <a:outerShdw blurRad="38100" dist="38100" dir="2700000" algn="tl">
                    <a:srgbClr val="000000">
                      <a:alpha val="43137"/>
                    </a:srgbClr>
                  </a:outerShdw>
                </a:effectLst>
              </a:rPr>
              <a:t>Enter CMMI:</a:t>
            </a:r>
            <a:br>
              <a:rPr lang="en-US" altLang="en-US" sz="2925" b="1" dirty="0">
                <a:solidFill>
                  <a:srgbClr val="FFFF00"/>
                </a:solidFill>
                <a:effectLst>
                  <a:outerShdw blurRad="38100" dist="38100" dir="2700000" algn="tl">
                    <a:srgbClr val="000000">
                      <a:alpha val="43137"/>
                    </a:srgbClr>
                  </a:outerShdw>
                </a:effectLst>
              </a:rPr>
            </a:br>
            <a:r>
              <a:rPr lang="en-US" altLang="en-US" sz="2925" b="1" dirty="0">
                <a:solidFill>
                  <a:srgbClr val="FFFF00"/>
                </a:solidFill>
                <a:effectLst>
                  <a:outerShdw blurRad="38100" dist="38100" dir="2700000" algn="tl">
                    <a:srgbClr val="000000">
                      <a:alpha val="43137"/>
                    </a:srgbClr>
                  </a:outerShdw>
                </a:effectLst>
              </a:rPr>
              <a:t>Capability Maturity Model Integration</a:t>
            </a:r>
          </a:p>
        </p:txBody>
      </p:sp>
      <p:sp>
        <p:nvSpPr>
          <p:cNvPr id="41987" name="Content Placeholder 2"/>
          <p:cNvSpPr>
            <a:spLocks noGrp="1"/>
          </p:cNvSpPr>
          <p:nvPr>
            <p:ph idx="1"/>
          </p:nvPr>
        </p:nvSpPr>
        <p:spPr>
          <a:xfrm>
            <a:off x="385085" y="1721758"/>
            <a:ext cx="8458200" cy="4463142"/>
          </a:xfrm>
        </p:spPr>
        <p:txBody>
          <a:bodyPr>
            <a:noAutofit/>
          </a:bodyPr>
          <a:lstStyle/>
          <a:p>
            <a:r>
              <a:rPr lang="en-US" altLang="en-US" sz="2300" dirty="0"/>
              <a:t>In 2007, the SEI asserted that it would no longer support the old SW-CMM.</a:t>
            </a:r>
          </a:p>
          <a:p>
            <a:r>
              <a:rPr lang="en-US" altLang="en-US" sz="2300" dirty="0"/>
              <a:t>On Dec 31, 2007, all SW-CMM appraisal results expired.</a:t>
            </a:r>
          </a:p>
          <a:p>
            <a:r>
              <a:rPr lang="en-US" altLang="en-US" sz="2300" dirty="0"/>
              <a:t>The purpose of the CMMI was to focus process maturity more towards project performance.</a:t>
            </a:r>
          </a:p>
          <a:p>
            <a:r>
              <a:rPr lang="en-US" altLang="en-US" sz="2300" dirty="0"/>
              <a:t>Organizations had to upgrade to the CMMI.</a:t>
            </a:r>
          </a:p>
          <a:p>
            <a:r>
              <a:rPr lang="en-US" altLang="en-US" sz="2300" dirty="0"/>
              <a:t>The CMMI is vastly improved over the CMM.</a:t>
            </a:r>
          </a:p>
          <a:p>
            <a:r>
              <a:rPr lang="en-GB" altLang="en-US" sz="2300" dirty="0"/>
              <a:t>Emphasis is on business needs, integration and institutionalization.</a:t>
            </a:r>
            <a:endParaRPr lang="en-US" altLang="en-US" sz="2300" dirty="0" smtClean="0"/>
          </a:p>
        </p:txBody>
      </p:sp>
    </p:spTree>
    <p:extLst>
      <p:ext uri="{BB962C8B-B14F-4D97-AF65-F5344CB8AC3E}">
        <p14:creationId xmlns:p14="http://schemas.microsoft.com/office/powerpoint/2010/main" val="6926350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408266" y="254907"/>
            <a:ext cx="6661547" cy="857250"/>
          </a:xfrm>
        </p:spPr>
        <p:txBody>
          <a:bodyPr>
            <a:noAutofit/>
          </a:bodyPr>
          <a:lstStyle/>
          <a:p>
            <a:pPr algn="ctr"/>
            <a:r>
              <a:rPr lang="en-US" altLang="en-US" sz="2925" b="1" dirty="0">
                <a:solidFill>
                  <a:srgbClr val="FFFF00"/>
                </a:solidFill>
                <a:effectLst>
                  <a:outerShdw blurRad="38100" dist="38100" dir="2700000" algn="tl">
                    <a:srgbClr val="000000">
                      <a:alpha val="43137"/>
                    </a:srgbClr>
                  </a:outerShdw>
                </a:effectLst>
              </a:rPr>
              <a:t>Organizational Project Management Maturity Model  (OPM3®) </a:t>
            </a:r>
          </a:p>
        </p:txBody>
      </p:sp>
      <p:sp>
        <p:nvSpPr>
          <p:cNvPr id="47107" name="Rectangle 3"/>
          <p:cNvSpPr>
            <a:spLocks noGrp="1" noChangeArrowheads="1"/>
          </p:cNvSpPr>
          <p:nvPr>
            <p:ph idx="1"/>
          </p:nvPr>
        </p:nvSpPr>
        <p:spPr>
          <a:xfrm>
            <a:off x="346782" y="1094014"/>
            <a:ext cx="8505117" cy="5745843"/>
          </a:xfrm>
        </p:spPr>
        <p:txBody>
          <a:bodyPr>
            <a:noAutofit/>
          </a:bodyPr>
          <a:lstStyle/>
          <a:p>
            <a:pPr marL="342900" indent="-342900">
              <a:buFont typeface="+mj-lt"/>
              <a:buAutoNum type="arabicPeriod"/>
            </a:pPr>
            <a:r>
              <a:rPr lang="en-US" altLang="en-US" sz="1900" dirty="0">
                <a:solidFill>
                  <a:srgbClr val="07F345"/>
                </a:solidFill>
              </a:rPr>
              <a:t>Ad-Hoc</a:t>
            </a:r>
            <a:r>
              <a:rPr lang="en-US" altLang="en-US" sz="1900" dirty="0"/>
              <a:t>:  The project management process is described as disorganized, and occasionally even chaotic.  The organization has not defined systems and processes, and project success depends on individual effort.  There are chronic cost and schedule problems.</a:t>
            </a:r>
          </a:p>
          <a:p>
            <a:pPr marL="342900" indent="-342900">
              <a:buFont typeface="+mj-lt"/>
              <a:buAutoNum type="arabicPeriod"/>
            </a:pPr>
            <a:r>
              <a:rPr lang="en-US" altLang="en-US" sz="1900" dirty="0">
                <a:solidFill>
                  <a:srgbClr val="07F345"/>
                </a:solidFill>
              </a:rPr>
              <a:t>Abbreviated</a:t>
            </a:r>
            <a:r>
              <a:rPr lang="en-US" altLang="en-US" sz="1900" dirty="0"/>
              <a:t>:  There are some project management processes and systems in place to track cost, schedule, and scope.  Project success is largely unpredictable and cost and schedule problems are common.</a:t>
            </a:r>
          </a:p>
          <a:p>
            <a:pPr marL="342900" indent="-342900">
              <a:buFont typeface="+mj-lt"/>
              <a:buAutoNum type="arabicPeriod"/>
            </a:pPr>
            <a:r>
              <a:rPr lang="en-US" altLang="en-US" sz="1900" dirty="0">
                <a:solidFill>
                  <a:srgbClr val="07F345"/>
                </a:solidFill>
              </a:rPr>
              <a:t>Organized</a:t>
            </a:r>
            <a:r>
              <a:rPr lang="en-US" altLang="en-US" sz="1900" dirty="0"/>
              <a:t>:  There are standardized, documented project management processes and systems that are integrated into the rest of the organization.  Project success is more predictable, and cost and schedule performance is improved.</a:t>
            </a:r>
          </a:p>
          <a:p>
            <a:pPr marL="342900" indent="-342900">
              <a:buFont typeface="+mj-lt"/>
              <a:buAutoNum type="arabicPeriod"/>
            </a:pPr>
            <a:r>
              <a:rPr lang="en-US" altLang="en-US" sz="1900" dirty="0">
                <a:solidFill>
                  <a:srgbClr val="07F345"/>
                </a:solidFill>
              </a:rPr>
              <a:t>Managed</a:t>
            </a:r>
            <a:r>
              <a:rPr lang="en-US" altLang="en-US" sz="1900" dirty="0"/>
              <a:t>:  Management collects and uses detailed measures of the effectiveness of project management.  Project success is more uniform, and cost and schedule performance conforms to plan.</a:t>
            </a:r>
          </a:p>
          <a:p>
            <a:pPr marL="342900" indent="-342900">
              <a:buFont typeface="+mj-lt"/>
              <a:buAutoNum type="arabicPeriod"/>
            </a:pPr>
            <a:r>
              <a:rPr lang="en-US" altLang="en-US" sz="1900" dirty="0">
                <a:solidFill>
                  <a:srgbClr val="07F345"/>
                </a:solidFill>
              </a:rPr>
              <a:t>Adaptive</a:t>
            </a:r>
            <a:r>
              <a:rPr lang="en-US" altLang="en-US" sz="1900" dirty="0"/>
              <a:t>:  Feedback from the project management process and from piloting innovative ideas and technologies enables continuous improvement.  Project success is the norm, and cost and schedule performance is continuously improving. </a:t>
            </a:r>
          </a:p>
        </p:txBody>
      </p:sp>
    </p:spTree>
    <p:extLst>
      <p:ext uri="{BB962C8B-B14F-4D97-AF65-F5344CB8AC3E}">
        <p14:creationId xmlns:p14="http://schemas.microsoft.com/office/powerpoint/2010/main" val="2217161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3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710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3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4710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3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4710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3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4710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additive="base">
                                        <p:cTn id="31" dur="3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32" dur="300" fill="hold"/>
                                        <p:tgtEl>
                                          <p:spTgt spid="4710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065" y="1061358"/>
            <a:ext cx="6172200" cy="2179864"/>
          </a:xfrm>
        </p:spPr>
        <p:txBody>
          <a:bodyPr>
            <a:noAutofit/>
          </a:bodyPr>
          <a:lstStyle/>
          <a:p>
            <a:pPr algn="ctr"/>
            <a:r>
              <a:rPr lang="en-US" sz="2925" b="1" dirty="0">
                <a:solidFill>
                  <a:srgbClr val="07F345"/>
                </a:solidFill>
                <a:effectLst>
                  <a:outerShdw blurRad="38100" dist="38100" dir="2700000" algn="tl">
                    <a:srgbClr val="000000">
                      <a:alpha val="43137"/>
                    </a:srgbClr>
                  </a:outerShdw>
                </a:effectLst>
              </a:rPr>
              <a:t>Studies will show:</a:t>
            </a:r>
            <a:br>
              <a:rPr lang="en-US" sz="2925" b="1" dirty="0">
                <a:solidFill>
                  <a:srgbClr val="07F345"/>
                </a:solidFill>
                <a:effectLst>
                  <a:outerShdw blurRad="38100" dist="38100" dir="2700000" algn="tl">
                    <a:srgbClr val="000000">
                      <a:alpha val="43137"/>
                    </a:srgbClr>
                  </a:outerShdw>
                </a:effectLst>
              </a:rPr>
            </a:br>
            <a:r>
              <a:rPr lang="en-US" sz="2925" b="1" dirty="0">
                <a:effectLst>
                  <a:outerShdw blurRad="38100" dist="38100" dir="2700000" algn="tl">
                    <a:srgbClr val="000000">
                      <a:alpha val="43137"/>
                    </a:srgbClr>
                  </a:outerShdw>
                </a:effectLst>
              </a:rPr>
              <a:t>Companies with more mature project management practices have better project performance.</a:t>
            </a:r>
            <a:endParaRPr lang="en-US" sz="2925" b="1" dirty="0">
              <a:solidFill>
                <a:srgbClr val="07F345"/>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82601" y="3469820"/>
            <a:ext cx="8051800" cy="2372179"/>
          </a:xfrm>
        </p:spPr>
        <p:txBody>
          <a:bodyPr>
            <a:noAutofit/>
          </a:bodyPr>
          <a:lstStyle/>
          <a:p>
            <a:r>
              <a:rPr lang="en-US" sz="2300" b="1" dirty="0"/>
              <a:t>Companies with more mature Practices deliver projects on time and within budget.</a:t>
            </a:r>
          </a:p>
          <a:p>
            <a:r>
              <a:rPr lang="en-US" sz="2300" b="1" dirty="0"/>
              <a:t>Less mature companies may miss their schedule targets by 40 percent and their cost targets by 20 percent.</a:t>
            </a:r>
          </a:p>
        </p:txBody>
      </p:sp>
    </p:spTree>
    <p:extLst>
      <p:ext uri="{BB962C8B-B14F-4D97-AF65-F5344CB8AC3E}">
        <p14:creationId xmlns:p14="http://schemas.microsoft.com/office/powerpoint/2010/main" val="1523560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300" b="1" dirty="0">
                <a:solidFill>
                  <a:srgbClr val="07F345"/>
                </a:solidFill>
                <a:effectLst>
                  <a:outerShdw blurRad="38100" dist="38100" dir="2700000" algn="tl">
                    <a:srgbClr val="000000">
                      <a:alpha val="43137"/>
                    </a:srgbClr>
                  </a:outerShdw>
                </a:effectLst>
              </a:rPr>
              <a:t>Further studies show:</a:t>
            </a:r>
            <a:r>
              <a:rPr lang="en-US" b="1" dirty="0" smtClean="0">
                <a:solidFill>
                  <a:srgbClr val="07F345"/>
                </a:solidFill>
                <a:effectLst>
                  <a:outerShdw blurRad="38100" dist="38100" dir="2700000" algn="tl">
                    <a:srgbClr val="000000">
                      <a:alpha val="43137"/>
                    </a:srgbClr>
                  </a:outerShdw>
                </a:effectLst>
              </a:rPr>
              <a:t/>
            </a:r>
            <a:br>
              <a:rPr lang="en-US" b="1" dirty="0" smtClean="0">
                <a:solidFill>
                  <a:srgbClr val="07F345"/>
                </a:solidFill>
                <a:effectLst>
                  <a:outerShdw blurRad="38100" dist="38100" dir="2700000" algn="tl">
                    <a:srgbClr val="000000">
                      <a:alpha val="43137"/>
                    </a:srgbClr>
                  </a:outerShdw>
                </a:effectLst>
              </a:rPr>
            </a:br>
            <a:endParaRPr lang="en-US" b="1" dirty="0">
              <a:solidFill>
                <a:srgbClr val="07F345"/>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47700" y="1866900"/>
            <a:ext cx="7581900" cy="3352802"/>
          </a:xfrm>
        </p:spPr>
        <p:txBody>
          <a:bodyPr>
            <a:normAutofit/>
          </a:bodyPr>
          <a:lstStyle/>
          <a:p>
            <a:r>
              <a:rPr lang="en-US" sz="2500" b="1" dirty="0"/>
              <a:t>Project management maturity is strongly correlated with more predictable project schedule and cost performance.</a:t>
            </a:r>
          </a:p>
          <a:p>
            <a:endParaRPr lang="en-US" sz="2500" b="1" dirty="0"/>
          </a:p>
          <a:p>
            <a:r>
              <a:rPr lang="en-US" sz="2500" b="1" dirty="0"/>
              <a:t>Good project management companies have lower direct labor costs than poor project management companies.</a:t>
            </a:r>
          </a:p>
          <a:p>
            <a:endParaRPr lang="en-US" dirty="0"/>
          </a:p>
        </p:txBody>
      </p:sp>
    </p:spTree>
    <p:extLst>
      <p:ext uri="{BB962C8B-B14F-4D97-AF65-F5344CB8AC3E}">
        <p14:creationId xmlns:p14="http://schemas.microsoft.com/office/powerpoint/2010/main" val="1281051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52" y="198671"/>
            <a:ext cx="7598569" cy="1092200"/>
          </a:xfrm>
        </p:spPr>
        <p:txBody>
          <a:bodyPr/>
          <a:lstStyle/>
          <a:p>
            <a:r>
              <a:rPr lang="en-US" b="1" dirty="0" smtClean="0"/>
              <a:t>PLAN SCOPE MANAGEMENT </a:t>
            </a:r>
            <a:r>
              <a:rPr lang="en-US" b="1" dirty="0" smtClean="0">
                <a:solidFill>
                  <a:srgbClr val="FFFF00"/>
                </a:solidFill>
              </a:rPr>
              <a:t>PROCESS</a:t>
            </a:r>
            <a:endParaRPr lang="en-US" b="1" dirty="0">
              <a:solidFill>
                <a:srgbClr val="FFFF00"/>
              </a:solidFill>
            </a:endParaRPr>
          </a:p>
        </p:txBody>
      </p:sp>
      <p:sp>
        <p:nvSpPr>
          <p:cNvPr id="5" name="Rectangle 4"/>
          <p:cNvSpPr/>
          <p:nvPr/>
        </p:nvSpPr>
        <p:spPr>
          <a:xfrm>
            <a:off x="2410600" y="3249766"/>
            <a:ext cx="4430486" cy="8546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25" dirty="0"/>
              <a:t>Plan Scope Management</a:t>
            </a:r>
          </a:p>
        </p:txBody>
      </p:sp>
      <p:sp>
        <p:nvSpPr>
          <p:cNvPr id="6" name="Down Arrow 5"/>
          <p:cNvSpPr/>
          <p:nvPr/>
        </p:nvSpPr>
        <p:spPr>
          <a:xfrm>
            <a:off x="4430636" y="2668916"/>
            <a:ext cx="470538" cy="5143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Down Arrow 6"/>
          <p:cNvSpPr/>
          <p:nvPr/>
        </p:nvSpPr>
        <p:spPr>
          <a:xfrm rot="16200000">
            <a:off x="1842820" y="3348459"/>
            <a:ext cx="352904"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Down Arrow 7"/>
          <p:cNvSpPr/>
          <p:nvPr/>
        </p:nvSpPr>
        <p:spPr>
          <a:xfrm rot="16200000">
            <a:off x="7045422" y="3342770"/>
            <a:ext cx="352904"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3639640" y="1894549"/>
            <a:ext cx="1917704" cy="715581"/>
          </a:xfrm>
          <a:prstGeom prst="rect">
            <a:avLst/>
          </a:prstGeom>
          <a:noFill/>
        </p:spPr>
        <p:txBody>
          <a:bodyPr wrap="none" rtlCol="0">
            <a:spAutoFit/>
          </a:bodyPr>
          <a:lstStyle/>
          <a:p>
            <a:r>
              <a:rPr lang="en-US" sz="1350" b="1" dirty="0">
                <a:solidFill>
                  <a:srgbClr val="92D050"/>
                </a:solidFill>
              </a:rPr>
              <a:t>Tools and Techniques</a:t>
            </a:r>
          </a:p>
          <a:p>
            <a:r>
              <a:rPr lang="en-US" sz="1350" dirty="0"/>
              <a:t>	Expert Judgement</a:t>
            </a:r>
          </a:p>
          <a:p>
            <a:r>
              <a:rPr lang="en-US" sz="1350" dirty="0"/>
              <a:t>	Meetings</a:t>
            </a:r>
          </a:p>
        </p:txBody>
      </p:sp>
      <p:sp>
        <p:nvSpPr>
          <p:cNvPr id="10" name="TextBox 9"/>
          <p:cNvSpPr txBox="1"/>
          <p:nvPr/>
        </p:nvSpPr>
        <p:spPr>
          <a:xfrm>
            <a:off x="428400" y="3890614"/>
            <a:ext cx="2978957" cy="1131079"/>
          </a:xfrm>
          <a:prstGeom prst="rect">
            <a:avLst/>
          </a:prstGeom>
          <a:noFill/>
        </p:spPr>
        <p:txBody>
          <a:bodyPr wrap="none" rtlCol="0">
            <a:spAutoFit/>
          </a:bodyPr>
          <a:lstStyle/>
          <a:p>
            <a:pPr algn="ctr"/>
            <a:r>
              <a:rPr lang="en-US" sz="1350" b="1" dirty="0">
                <a:solidFill>
                  <a:srgbClr val="92D050"/>
                </a:solidFill>
              </a:rPr>
              <a:t>Input</a:t>
            </a:r>
          </a:p>
          <a:p>
            <a:r>
              <a:rPr lang="en-US" sz="1350" dirty="0"/>
              <a:t>	Project Management Plan</a:t>
            </a:r>
          </a:p>
          <a:p>
            <a:r>
              <a:rPr lang="en-US" sz="1350" dirty="0"/>
              <a:t>	Project Charter</a:t>
            </a:r>
          </a:p>
          <a:p>
            <a:r>
              <a:rPr lang="en-US" sz="1350" dirty="0"/>
              <a:t>	Enterprise Environmental Factors</a:t>
            </a:r>
          </a:p>
          <a:p>
            <a:r>
              <a:rPr lang="en-US" sz="1350" dirty="0"/>
              <a:t>	Organizational Process Assets</a:t>
            </a:r>
          </a:p>
        </p:txBody>
      </p:sp>
      <p:sp>
        <p:nvSpPr>
          <p:cNvPr id="11" name="TextBox 10"/>
          <p:cNvSpPr txBox="1"/>
          <p:nvPr/>
        </p:nvSpPr>
        <p:spPr>
          <a:xfrm>
            <a:off x="5923053" y="4009371"/>
            <a:ext cx="2890215" cy="923330"/>
          </a:xfrm>
          <a:prstGeom prst="rect">
            <a:avLst/>
          </a:prstGeom>
          <a:noFill/>
        </p:spPr>
        <p:txBody>
          <a:bodyPr wrap="none" rtlCol="0">
            <a:spAutoFit/>
          </a:bodyPr>
          <a:lstStyle/>
          <a:p>
            <a:pPr algn="ctr"/>
            <a:r>
              <a:rPr lang="en-US" sz="1350" b="1" dirty="0">
                <a:solidFill>
                  <a:srgbClr val="92D050"/>
                </a:solidFill>
              </a:rPr>
              <a:t>Output</a:t>
            </a:r>
          </a:p>
          <a:p>
            <a:r>
              <a:rPr lang="en-US" sz="1350" dirty="0"/>
              <a:t>	Scope Management Plan</a:t>
            </a:r>
          </a:p>
          <a:p>
            <a:r>
              <a:rPr lang="en-US" sz="1350" dirty="0"/>
              <a:t>	Requirement Management Plan</a:t>
            </a:r>
          </a:p>
          <a:p>
            <a:r>
              <a:rPr lang="en-US" sz="1350" dirty="0"/>
              <a:t>	Project Management Updated</a:t>
            </a:r>
          </a:p>
        </p:txBody>
      </p:sp>
      <p:sp>
        <p:nvSpPr>
          <p:cNvPr id="14" name="TextBox 13"/>
          <p:cNvSpPr txBox="1"/>
          <p:nvPr/>
        </p:nvSpPr>
        <p:spPr>
          <a:xfrm>
            <a:off x="781671" y="5645435"/>
            <a:ext cx="2272417" cy="300082"/>
          </a:xfrm>
          <a:prstGeom prst="rect">
            <a:avLst/>
          </a:prstGeom>
          <a:noFill/>
        </p:spPr>
        <p:txBody>
          <a:bodyPr wrap="none" rtlCol="0">
            <a:spAutoFit/>
          </a:bodyPr>
          <a:lstStyle/>
          <a:p>
            <a:r>
              <a:rPr lang="en-US" sz="1350" dirty="0"/>
              <a:t>Source:  </a:t>
            </a:r>
            <a:r>
              <a:rPr lang="en-US" sz="1350" i="1" dirty="0"/>
              <a:t>PMBOK Guide</a:t>
            </a:r>
            <a:r>
              <a:rPr lang="en-US" sz="1350" dirty="0"/>
              <a:t> (2013)</a:t>
            </a:r>
          </a:p>
        </p:txBody>
      </p:sp>
      <p:sp>
        <p:nvSpPr>
          <p:cNvPr id="3" name="TextBox 2"/>
          <p:cNvSpPr txBox="1"/>
          <p:nvPr/>
        </p:nvSpPr>
        <p:spPr>
          <a:xfrm>
            <a:off x="6061840" y="1328607"/>
            <a:ext cx="1996226" cy="1962076"/>
          </a:xfrm>
          <a:prstGeom prst="rect">
            <a:avLst/>
          </a:prstGeom>
          <a:noFill/>
        </p:spPr>
        <p:txBody>
          <a:bodyPr wrap="square" rtlCol="0">
            <a:spAutoFit/>
          </a:bodyPr>
          <a:lstStyle/>
          <a:p>
            <a:r>
              <a:rPr lang="en-US" sz="1350" b="1" dirty="0">
                <a:solidFill>
                  <a:srgbClr val="FFC000"/>
                </a:solidFill>
              </a:rPr>
              <a:t>LEARNING TOOLS:</a:t>
            </a:r>
          </a:p>
          <a:p>
            <a:r>
              <a:rPr lang="en-US" sz="1350" b="1" dirty="0">
                <a:solidFill>
                  <a:srgbClr val="FFC000"/>
                </a:solidFill>
              </a:rPr>
              <a:t>Reflection</a:t>
            </a:r>
          </a:p>
          <a:p>
            <a:r>
              <a:rPr lang="en-US" sz="1350" b="1" dirty="0">
                <a:solidFill>
                  <a:srgbClr val="FFC000"/>
                </a:solidFill>
              </a:rPr>
              <a:t>Inquiry</a:t>
            </a:r>
          </a:p>
          <a:p>
            <a:r>
              <a:rPr lang="en-US" sz="1350" b="1" dirty="0">
                <a:solidFill>
                  <a:srgbClr val="FFC000"/>
                </a:solidFill>
              </a:rPr>
              <a:t>Discussion</a:t>
            </a:r>
          </a:p>
          <a:p>
            <a:r>
              <a:rPr lang="en-US" sz="1350" b="1" dirty="0">
                <a:solidFill>
                  <a:srgbClr val="FFC000"/>
                </a:solidFill>
              </a:rPr>
              <a:t>Dialogue</a:t>
            </a:r>
          </a:p>
          <a:p>
            <a:r>
              <a:rPr lang="en-US" sz="1350" b="1" dirty="0">
                <a:solidFill>
                  <a:srgbClr val="FFC000"/>
                </a:solidFill>
              </a:rPr>
              <a:t>Simulation</a:t>
            </a:r>
          </a:p>
          <a:p>
            <a:r>
              <a:rPr lang="en-US" sz="1350" b="1" dirty="0">
                <a:solidFill>
                  <a:srgbClr val="FFC000"/>
                </a:solidFill>
              </a:rPr>
              <a:t>Templates</a:t>
            </a:r>
          </a:p>
          <a:p>
            <a:r>
              <a:rPr lang="en-US" sz="1350" b="1" dirty="0">
                <a:solidFill>
                  <a:srgbClr val="FFC000"/>
                </a:solidFill>
              </a:rPr>
              <a:t>Playing</a:t>
            </a:r>
          </a:p>
          <a:p>
            <a:endParaRPr lang="en-US" sz="1350" dirty="0"/>
          </a:p>
        </p:txBody>
      </p:sp>
      <p:sp>
        <p:nvSpPr>
          <p:cNvPr id="4" name="TextBox 3"/>
          <p:cNvSpPr txBox="1"/>
          <p:nvPr/>
        </p:nvSpPr>
        <p:spPr>
          <a:xfrm>
            <a:off x="530950" y="1930507"/>
            <a:ext cx="3481814" cy="715581"/>
          </a:xfrm>
          <a:prstGeom prst="rect">
            <a:avLst/>
          </a:prstGeom>
          <a:noFill/>
        </p:spPr>
        <p:txBody>
          <a:bodyPr wrap="square" rtlCol="0">
            <a:spAutoFit/>
          </a:bodyPr>
          <a:lstStyle/>
          <a:p>
            <a:r>
              <a:rPr lang="en-US" sz="1350" b="1" dirty="0">
                <a:solidFill>
                  <a:srgbClr val="FFC000"/>
                </a:solidFill>
              </a:rPr>
              <a:t>LEVEL 2 MATURITY</a:t>
            </a:r>
          </a:p>
          <a:p>
            <a:r>
              <a:rPr lang="en-US" sz="1350" b="1" dirty="0">
                <a:solidFill>
                  <a:srgbClr val="FFC000"/>
                </a:solidFill>
              </a:rPr>
              <a:t>Measure cost, schedule and scope</a:t>
            </a:r>
          </a:p>
          <a:p>
            <a:r>
              <a:rPr lang="en-US" sz="1350" b="1" dirty="0">
                <a:solidFill>
                  <a:srgbClr val="FFC000"/>
                </a:solidFill>
              </a:rPr>
              <a:t>Stabilize process</a:t>
            </a:r>
          </a:p>
        </p:txBody>
      </p:sp>
      <p:sp>
        <p:nvSpPr>
          <p:cNvPr id="12" name="TextBox 11"/>
          <p:cNvSpPr txBox="1"/>
          <p:nvPr/>
        </p:nvSpPr>
        <p:spPr>
          <a:xfrm>
            <a:off x="360184" y="2725066"/>
            <a:ext cx="2244832" cy="923330"/>
          </a:xfrm>
          <a:prstGeom prst="rect">
            <a:avLst/>
          </a:prstGeom>
          <a:noFill/>
        </p:spPr>
        <p:txBody>
          <a:bodyPr wrap="square" rtlCol="0">
            <a:spAutoFit/>
          </a:bodyPr>
          <a:lstStyle/>
          <a:p>
            <a:r>
              <a:rPr lang="en-US" sz="1350" b="1" dirty="0">
                <a:solidFill>
                  <a:srgbClr val="FFC000"/>
                </a:solidFill>
              </a:rPr>
              <a:t>LEVEL 3 MATURITY</a:t>
            </a:r>
          </a:p>
          <a:p>
            <a:r>
              <a:rPr lang="en-US" sz="1350" b="1" dirty="0">
                <a:solidFill>
                  <a:srgbClr val="FFC000"/>
                </a:solidFill>
              </a:rPr>
              <a:t>Document  best practice</a:t>
            </a:r>
          </a:p>
          <a:p>
            <a:r>
              <a:rPr lang="en-US" sz="1350" b="1" dirty="0">
                <a:solidFill>
                  <a:srgbClr val="FFC000"/>
                </a:solidFill>
              </a:rPr>
              <a:t>Train</a:t>
            </a:r>
          </a:p>
          <a:p>
            <a:r>
              <a:rPr lang="en-US" sz="1350" b="1" dirty="0">
                <a:solidFill>
                  <a:srgbClr val="FFC000"/>
                </a:solidFill>
              </a:rPr>
              <a:t>Institutionalize </a:t>
            </a:r>
          </a:p>
        </p:txBody>
      </p:sp>
      <p:sp>
        <p:nvSpPr>
          <p:cNvPr id="13" name="TextBox 12"/>
          <p:cNvSpPr txBox="1"/>
          <p:nvPr/>
        </p:nvSpPr>
        <p:spPr>
          <a:xfrm>
            <a:off x="363541" y="5044496"/>
            <a:ext cx="3997262" cy="923330"/>
          </a:xfrm>
          <a:prstGeom prst="rect">
            <a:avLst/>
          </a:prstGeom>
          <a:noFill/>
        </p:spPr>
        <p:txBody>
          <a:bodyPr wrap="square" rtlCol="0">
            <a:spAutoFit/>
          </a:bodyPr>
          <a:lstStyle/>
          <a:p>
            <a:r>
              <a:rPr lang="en-US" sz="1350" b="1" dirty="0">
                <a:solidFill>
                  <a:srgbClr val="FFC000"/>
                </a:solidFill>
              </a:rPr>
              <a:t>LEVEL 4 MATURITY</a:t>
            </a:r>
          </a:p>
          <a:p>
            <a:r>
              <a:rPr lang="en-US" sz="1350" b="1" dirty="0">
                <a:solidFill>
                  <a:srgbClr val="FFC000"/>
                </a:solidFill>
              </a:rPr>
              <a:t>Measure productivity and Quality</a:t>
            </a:r>
          </a:p>
          <a:p>
            <a:r>
              <a:rPr lang="en-US" sz="1350" b="1" dirty="0">
                <a:solidFill>
                  <a:srgbClr val="FFC000"/>
                </a:solidFill>
              </a:rPr>
              <a:t>Quantitatively understand</a:t>
            </a:r>
          </a:p>
          <a:p>
            <a:endParaRPr lang="en-US" sz="1350" dirty="0"/>
          </a:p>
        </p:txBody>
      </p:sp>
      <p:sp>
        <p:nvSpPr>
          <p:cNvPr id="16" name="TextBox 15"/>
          <p:cNvSpPr txBox="1"/>
          <p:nvPr/>
        </p:nvSpPr>
        <p:spPr>
          <a:xfrm>
            <a:off x="4625842" y="5185661"/>
            <a:ext cx="3218594" cy="507831"/>
          </a:xfrm>
          <a:prstGeom prst="rect">
            <a:avLst/>
          </a:prstGeom>
          <a:noFill/>
        </p:spPr>
        <p:txBody>
          <a:bodyPr wrap="square" rtlCol="0">
            <a:spAutoFit/>
          </a:bodyPr>
          <a:lstStyle/>
          <a:p>
            <a:r>
              <a:rPr lang="en-US" sz="1350" b="1" dirty="0">
                <a:solidFill>
                  <a:srgbClr val="FFC000"/>
                </a:solidFill>
              </a:rPr>
              <a:t>LEVEL 5 MATURITY</a:t>
            </a:r>
          </a:p>
          <a:p>
            <a:r>
              <a:rPr lang="en-US" sz="1350" b="1" dirty="0">
                <a:solidFill>
                  <a:srgbClr val="FFC000"/>
                </a:solidFill>
              </a:rPr>
              <a:t>Improve and Innovate</a:t>
            </a:r>
          </a:p>
        </p:txBody>
      </p:sp>
    </p:spTree>
    <p:extLst>
      <p:ext uri="{BB962C8B-B14F-4D97-AF65-F5344CB8AC3E}">
        <p14:creationId xmlns:p14="http://schemas.microsoft.com/office/powerpoint/2010/main" val="3859892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p:bldP spid="13"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5278" t="14063" r="18611" b="27344"/>
          <a:stretch/>
        </p:blipFill>
        <p:spPr>
          <a:xfrm>
            <a:off x="1244600" y="824825"/>
            <a:ext cx="6686126" cy="5334675"/>
          </a:xfrm>
          <a:prstGeom prst="rect">
            <a:avLst/>
          </a:prstGeom>
        </p:spPr>
      </p:pic>
    </p:spTree>
    <p:extLst>
      <p:ext uri="{BB962C8B-B14F-4D97-AF65-F5344CB8AC3E}">
        <p14:creationId xmlns:p14="http://schemas.microsoft.com/office/powerpoint/2010/main" val="20150587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993" y="881744"/>
            <a:ext cx="5829300" cy="1092200"/>
          </a:xfrm>
        </p:spPr>
        <p:txBody>
          <a:bodyPr>
            <a:normAutofit/>
          </a:bodyPr>
          <a:lstStyle/>
          <a:p>
            <a:pPr algn="ctr"/>
            <a:r>
              <a:rPr lang="en-US" sz="2550" b="1" dirty="0"/>
              <a:t>Organizational maturity methodology</a:t>
            </a:r>
          </a:p>
        </p:txBody>
      </p:sp>
      <p:sp>
        <p:nvSpPr>
          <p:cNvPr id="3" name="Content Placeholder 2"/>
          <p:cNvSpPr>
            <a:spLocks noGrp="1"/>
          </p:cNvSpPr>
          <p:nvPr>
            <p:ph idx="1"/>
          </p:nvPr>
        </p:nvSpPr>
        <p:spPr>
          <a:xfrm>
            <a:off x="1241878" y="2126344"/>
            <a:ext cx="6823529" cy="3693858"/>
          </a:xfrm>
        </p:spPr>
        <p:txBody>
          <a:bodyPr>
            <a:noAutofit/>
          </a:bodyPr>
          <a:lstStyle/>
          <a:p>
            <a:pPr marL="192881" indent="-192881">
              <a:buFont typeface="+mj-lt"/>
              <a:buAutoNum type="arabicPeriod"/>
            </a:pPr>
            <a:r>
              <a:rPr lang="en-US" sz="2300" dirty="0"/>
              <a:t> Identify and Define Processes for a discipline</a:t>
            </a:r>
          </a:p>
          <a:p>
            <a:pPr marL="192881" indent="-192881">
              <a:buFont typeface="+mj-lt"/>
              <a:buAutoNum type="arabicPeriod"/>
            </a:pPr>
            <a:r>
              <a:rPr lang="en-US" sz="2300" dirty="0"/>
              <a:t> Organize them into knowledge areas</a:t>
            </a:r>
          </a:p>
          <a:p>
            <a:pPr marL="192881" indent="-192881">
              <a:buFont typeface="+mj-lt"/>
              <a:buAutoNum type="arabicPeriod"/>
            </a:pPr>
            <a:r>
              <a:rPr lang="en-US" sz="2300" dirty="0"/>
              <a:t> Begin to establish best practices for each process</a:t>
            </a:r>
          </a:p>
          <a:p>
            <a:pPr marL="192881" indent="-192881">
              <a:buFont typeface="+mj-lt"/>
              <a:buAutoNum type="arabicPeriod"/>
            </a:pPr>
            <a:r>
              <a:rPr lang="en-US" sz="2300" dirty="0"/>
              <a:t> Measure cost, schedule and functionality</a:t>
            </a:r>
          </a:p>
          <a:p>
            <a:pPr marL="192881" indent="-192881">
              <a:buFont typeface="+mj-lt"/>
              <a:buAutoNum type="arabicPeriod"/>
            </a:pPr>
            <a:r>
              <a:rPr lang="en-US" sz="2300" dirty="0"/>
              <a:t> Train and Institutionalize</a:t>
            </a:r>
          </a:p>
          <a:p>
            <a:pPr marL="192881" indent="-192881">
              <a:buFont typeface="+mj-lt"/>
              <a:buAutoNum type="arabicPeriod"/>
            </a:pPr>
            <a:r>
              <a:rPr lang="en-US" sz="2300" dirty="0"/>
              <a:t> Measure quality and productivity</a:t>
            </a:r>
          </a:p>
          <a:p>
            <a:pPr marL="192881" indent="-192881">
              <a:buFont typeface="+mj-lt"/>
              <a:buAutoNum type="arabicPeriod"/>
            </a:pPr>
            <a:r>
              <a:rPr lang="en-US" sz="2300" dirty="0"/>
              <a:t> Innovate and improve</a:t>
            </a:r>
          </a:p>
        </p:txBody>
      </p:sp>
      <p:sp>
        <p:nvSpPr>
          <p:cNvPr id="5" name="Footer Placeholder 3"/>
          <p:cNvSpPr>
            <a:spLocks noGrp="1"/>
          </p:cNvSpPr>
          <p:nvPr>
            <p:ph type="ftr" sz="quarter" idx="11"/>
          </p:nvPr>
        </p:nvSpPr>
        <p:spPr>
          <a:xfrm>
            <a:off x="147863" y="6506002"/>
            <a:ext cx="2752852" cy="212527"/>
          </a:xfrm>
        </p:spPr>
        <p:txBody>
          <a:bodyPr/>
          <a:lstStyle/>
          <a:p>
            <a:r>
              <a:rPr lang="en-US" dirty="0" smtClean="0"/>
              <a:t>Copyright 2017 James R. Burns.  All rights Reserved Worldwide.</a:t>
            </a:r>
            <a:endParaRPr lang="en-US" dirty="0"/>
          </a:p>
        </p:txBody>
      </p:sp>
    </p:spTree>
    <p:extLst>
      <p:ext uri="{BB962C8B-B14F-4D97-AF65-F5344CB8AC3E}">
        <p14:creationId xmlns:p14="http://schemas.microsoft.com/office/powerpoint/2010/main" val="37251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740" y="181468"/>
            <a:ext cx="6660340" cy="819150"/>
          </a:xfrm>
        </p:spPr>
        <p:txBody>
          <a:bodyPr>
            <a:normAutofit fontScale="90000"/>
          </a:bodyPr>
          <a:lstStyle/>
          <a:p>
            <a:pPr algn="ctr"/>
            <a:r>
              <a:rPr lang="en-US" b="1" dirty="0" smtClean="0"/>
              <a:t>Processes within </a:t>
            </a:r>
            <a:r>
              <a:rPr lang="en-US" b="1" dirty="0" err="1" smtClean="0"/>
              <a:t>pmbok</a:t>
            </a:r>
            <a:r>
              <a:rPr lang="en-US" b="1" dirty="0" smtClean="0"/>
              <a:t> – 44 OF THEM</a:t>
            </a:r>
            <a:endParaRPr lang="en-US" b="1" dirty="0"/>
          </a:p>
        </p:txBody>
      </p:sp>
      <p:sp>
        <p:nvSpPr>
          <p:cNvPr id="4" name="Content Placeholder 3"/>
          <p:cNvSpPr>
            <a:spLocks noGrp="1"/>
          </p:cNvSpPr>
          <p:nvPr>
            <p:ph sz="half" idx="1"/>
          </p:nvPr>
        </p:nvSpPr>
        <p:spPr>
          <a:xfrm>
            <a:off x="1663927" y="963859"/>
            <a:ext cx="3026909" cy="5529443"/>
          </a:xfrm>
        </p:spPr>
        <p:txBody>
          <a:bodyPr>
            <a:noAutofit/>
          </a:bodyPr>
          <a:lstStyle/>
          <a:p>
            <a:pPr marL="0" indent="0">
              <a:buNone/>
            </a:pPr>
            <a:r>
              <a:rPr lang="en-US" sz="1700" b="1" dirty="0">
                <a:solidFill>
                  <a:srgbClr val="FFC000"/>
                </a:solidFill>
              </a:rPr>
              <a:t>- Develop Project Charter</a:t>
            </a:r>
          </a:p>
          <a:p>
            <a:pPr marL="0" indent="0">
              <a:buNone/>
            </a:pPr>
            <a:r>
              <a:rPr lang="en-US" sz="1700" b="1" dirty="0">
                <a:solidFill>
                  <a:srgbClr val="FFC000"/>
                </a:solidFill>
              </a:rPr>
              <a:t>- Develop Project Management Plan</a:t>
            </a:r>
          </a:p>
          <a:p>
            <a:pPr marL="0" indent="0">
              <a:buNone/>
            </a:pPr>
            <a:r>
              <a:rPr lang="en-US" sz="1700" b="1" dirty="0">
                <a:solidFill>
                  <a:srgbClr val="FFC000"/>
                </a:solidFill>
              </a:rPr>
              <a:t>- Direct and Manage Project Execution</a:t>
            </a:r>
          </a:p>
          <a:p>
            <a:pPr marL="0" indent="0">
              <a:buNone/>
            </a:pPr>
            <a:r>
              <a:rPr lang="en-US" sz="1700" b="1" dirty="0">
                <a:solidFill>
                  <a:srgbClr val="FFC000"/>
                </a:solidFill>
              </a:rPr>
              <a:t>- Monitor and Control Project Work</a:t>
            </a:r>
          </a:p>
          <a:p>
            <a:pPr marL="0" indent="0">
              <a:buNone/>
            </a:pPr>
            <a:r>
              <a:rPr lang="en-US" sz="1700" b="1" dirty="0">
                <a:solidFill>
                  <a:srgbClr val="FFC000"/>
                </a:solidFill>
              </a:rPr>
              <a:t>- Perform Integrated Change Control</a:t>
            </a:r>
          </a:p>
          <a:p>
            <a:pPr marL="0" indent="0">
              <a:buNone/>
            </a:pPr>
            <a:r>
              <a:rPr lang="en-US" sz="1700" b="1" dirty="0">
                <a:solidFill>
                  <a:srgbClr val="FFC000"/>
                </a:solidFill>
              </a:rPr>
              <a:t>- Close Project or Phase</a:t>
            </a:r>
          </a:p>
          <a:p>
            <a:pPr marL="0" indent="0">
              <a:buNone/>
            </a:pPr>
            <a:r>
              <a:rPr lang="en-US" sz="1700" dirty="0"/>
              <a:t>- Plan Scope Management</a:t>
            </a:r>
          </a:p>
          <a:p>
            <a:pPr marL="0" indent="0">
              <a:buNone/>
            </a:pPr>
            <a:r>
              <a:rPr lang="en-US" sz="1700" dirty="0"/>
              <a:t>- Collect Requirements</a:t>
            </a:r>
          </a:p>
          <a:p>
            <a:pPr marL="0" indent="0">
              <a:buNone/>
            </a:pPr>
            <a:r>
              <a:rPr lang="en-US" sz="1700" dirty="0"/>
              <a:t>- Define Scope</a:t>
            </a:r>
          </a:p>
          <a:p>
            <a:pPr marL="0" indent="0">
              <a:buNone/>
            </a:pPr>
            <a:r>
              <a:rPr lang="en-US" sz="1700" dirty="0"/>
              <a:t>- Create WBS</a:t>
            </a:r>
          </a:p>
          <a:p>
            <a:pPr marL="0" indent="0">
              <a:buNone/>
            </a:pPr>
            <a:r>
              <a:rPr lang="en-US" sz="1700" dirty="0"/>
              <a:t>- Validate Scope</a:t>
            </a:r>
          </a:p>
        </p:txBody>
      </p:sp>
      <p:sp>
        <p:nvSpPr>
          <p:cNvPr id="5" name="Content Placeholder 4"/>
          <p:cNvSpPr>
            <a:spLocks noGrp="1"/>
          </p:cNvSpPr>
          <p:nvPr>
            <p:ph sz="half" idx="2"/>
          </p:nvPr>
        </p:nvSpPr>
        <p:spPr>
          <a:xfrm>
            <a:off x="5056906" y="554284"/>
            <a:ext cx="2809874" cy="5293697"/>
          </a:xfrm>
        </p:spPr>
        <p:txBody>
          <a:bodyPr>
            <a:noAutofit/>
          </a:bodyPr>
          <a:lstStyle/>
          <a:p>
            <a:pPr marL="0" indent="0">
              <a:buNone/>
            </a:pPr>
            <a:r>
              <a:rPr lang="en-US" sz="1700" dirty="0"/>
              <a:t>- Control Scope</a:t>
            </a:r>
          </a:p>
          <a:p>
            <a:pPr marL="0" indent="0">
              <a:buNone/>
            </a:pPr>
            <a:r>
              <a:rPr lang="en-US" sz="1700" dirty="0"/>
              <a:t>- </a:t>
            </a:r>
            <a:r>
              <a:rPr lang="en-US" sz="1700" b="1" dirty="0">
                <a:solidFill>
                  <a:srgbClr val="FFC000"/>
                </a:solidFill>
              </a:rPr>
              <a:t>Plan Schedule Management</a:t>
            </a:r>
          </a:p>
          <a:p>
            <a:pPr marL="0" indent="0">
              <a:buNone/>
            </a:pPr>
            <a:r>
              <a:rPr lang="en-US" sz="1700" b="1" dirty="0">
                <a:solidFill>
                  <a:srgbClr val="FFC000"/>
                </a:solidFill>
              </a:rPr>
              <a:t>- Define Activities</a:t>
            </a:r>
          </a:p>
          <a:p>
            <a:pPr marL="0" indent="0">
              <a:buNone/>
            </a:pPr>
            <a:r>
              <a:rPr lang="en-US" sz="1700" b="1" dirty="0">
                <a:solidFill>
                  <a:srgbClr val="FFC000"/>
                </a:solidFill>
              </a:rPr>
              <a:t>- Sequence Activities</a:t>
            </a:r>
          </a:p>
          <a:p>
            <a:pPr marL="0" indent="0">
              <a:buNone/>
            </a:pPr>
            <a:r>
              <a:rPr lang="en-US" sz="1700" b="1" dirty="0">
                <a:solidFill>
                  <a:srgbClr val="FFC000"/>
                </a:solidFill>
              </a:rPr>
              <a:t>- Estimate Activity Resources</a:t>
            </a:r>
          </a:p>
          <a:p>
            <a:pPr marL="0" indent="0">
              <a:buNone/>
            </a:pPr>
            <a:r>
              <a:rPr lang="en-US" sz="1700" b="1" dirty="0">
                <a:solidFill>
                  <a:srgbClr val="FFC000"/>
                </a:solidFill>
              </a:rPr>
              <a:t>- Estimate Activity Durations</a:t>
            </a:r>
          </a:p>
          <a:p>
            <a:pPr marL="0" indent="0">
              <a:buNone/>
            </a:pPr>
            <a:r>
              <a:rPr lang="en-US" sz="1700" b="1" dirty="0">
                <a:solidFill>
                  <a:srgbClr val="FFC000"/>
                </a:solidFill>
              </a:rPr>
              <a:t>- Develop Schedule</a:t>
            </a:r>
          </a:p>
          <a:p>
            <a:pPr marL="0" indent="0">
              <a:buNone/>
            </a:pPr>
            <a:r>
              <a:rPr lang="en-US" sz="1700" b="1" dirty="0">
                <a:solidFill>
                  <a:srgbClr val="FFC000"/>
                </a:solidFill>
              </a:rPr>
              <a:t>- Control Schedule</a:t>
            </a:r>
          </a:p>
          <a:p>
            <a:pPr marL="0" indent="0">
              <a:buNone/>
            </a:pPr>
            <a:r>
              <a:rPr lang="en-US" sz="1700" dirty="0"/>
              <a:t>- Plan Cost Management</a:t>
            </a:r>
          </a:p>
          <a:p>
            <a:pPr marL="0" indent="0">
              <a:buNone/>
            </a:pPr>
            <a:r>
              <a:rPr lang="en-US" sz="1700" dirty="0"/>
              <a:t>- Estimate Costs</a:t>
            </a:r>
          </a:p>
          <a:p>
            <a:pPr marL="0" indent="0">
              <a:buNone/>
            </a:pPr>
            <a:r>
              <a:rPr lang="en-US" sz="1700" dirty="0"/>
              <a:t>- Determine Budget</a:t>
            </a:r>
          </a:p>
        </p:txBody>
      </p:sp>
      <p:sp>
        <p:nvSpPr>
          <p:cNvPr id="7" name="Footer Placeholder 3"/>
          <p:cNvSpPr>
            <a:spLocks noGrp="1"/>
          </p:cNvSpPr>
          <p:nvPr>
            <p:ph type="ftr" sz="quarter" idx="11"/>
          </p:nvPr>
        </p:nvSpPr>
        <p:spPr>
          <a:xfrm>
            <a:off x="122463" y="6493302"/>
            <a:ext cx="2752852" cy="212527"/>
          </a:xfrm>
        </p:spPr>
        <p:txBody>
          <a:bodyPr/>
          <a:lstStyle/>
          <a:p>
            <a:r>
              <a:rPr lang="en-US" dirty="0" smtClean="0"/>
              <a:t>Copyright 2017 James R. Burns.  All rights Reserved Worldwide.</a:t>
            </a:r>
            <a:endParaRPr lang="en-US" dirty="0"/>
          </a:p>
        </p:txBody>
      </p:sp>
    </p:spTree>
    <p:extLst>
      <p:ext uri="{BB962C8B-B14F-4D97-AF65-F5344CB8AC3E}">
        <p14:creationId xmlns:p14="http://schemas.microsoft.com/office/powerpoint/2010/main" val="2303111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 calcmode="lin" valueType="num">
                                      <p:cBhvr additive="base">
                                        <p:cTn id="4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 calcmode="lin" valueType="num">
                                      <p:cBhvr additive="base">
                                        <p:cTn id="5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anim calcmode="lin" valueType="num">
                                      <p:cBhvr additive="base">
                                        <p:cTn id="5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5">
                                            <p:txEl>
                                              <p:pRg st="2" end="2"/>
                                            </p:txEl>
                                          </p:spTgt>
                                        </p:tgtEl>
                                        <p:attrNameLst>
                                          <p:attrName>style.visibility</p:attrName>
                                        </p:attrNameLst>
                                      </p:cBhvr>
                                      <p:to>
                                        <p:strVal val="visible"/>
                                      </p:to>
                                    </p:set>
                                    <p:anim calcmode="lin" valueType="num">
                                      <p:cBhvr additive="base">
                                        <p:cTn id="6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5">
                                            <p:txEl>
                                              <p:pRg st="3" end="3"/>
                                            </p:txEl>
                                          </p:spTgt>
                                        </p:tgtEl>
                                        <p:attrNameLst>
                                          <p:attrName>style.visibility</p:attrName>
                                        </p:attrNameLst>
                                      </p:cBhvr>
                                      <p:to>
                                        <p:strVal val="visible"/>
                                      </p:to>
                                    </p:set>
                                    <p:anim calcmode="lin" valueType="num">
                                      <p:cBhvr additive="base">
                                        <p:cTn id="6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5">
                                            <p:txEl>
                                              <p:pRg st="4" end="4"/>
                                            </p:txEl>
                                          </p:spTgt>
                                        </p:tgtEl>
                                        <p:attrNameLst>
                                          <p:attrName>style.visibility</p:attrName>
                                        </p:attrNameLst>
                                      </p:cBhvr>
                                      <p:to>
                                        <p:strVal val="visible"/>
                                      </p:to>
                                    </p:set>
                                    <p:anim calcmode="lin" valueType="num">
                                      <p:cBhvr additive="base">
                                        <p:cTn id="6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5">
                                            <p:txEl>
                                              <p:pRg st="5" end="5"/>
                                            </p:txEl>
                                          </p:spTgt>
                                        </p:tgtEl>
                                        <p:attrNameLst>
                                          <p:attrName>style.visibility</p:attrName>
                                        </p:attrNameLst>
                                      </p:cBhvr>
                                      <p:to>
                                        <p:strVal val="visible"/>
                                      </p:to>
                                    </p:set>
                                    <p:anim calcmode="lin" valueType="num">
                                      <p:cBhvr additive="base">
                                        <p:cTn id="7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5">
                                            <p:txEl>
                                              <p:pRg st="6" end="6"/>
                                            </p:txEl>
                                          </p:spTgt>
                                        </p:tgtEl>
                                        <p:attrNameLst>
                                          <p:attrName>style.visibility</p:attrName>
                                        </p:attrNameLst>
                                      </p:cBhvr>
                                      <p:to>
                                        <p:strVal val="visible"/>
                                      </p:to>
                                    </p:set>
                                    <p:anim calcmode="lin" valueType="num">
                                      <p:cBhvr additive="base">
                                        <p:cTn id="7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5">
                                            <p:txEl>
                                              <p:pRg st="7" end="7"/>
                                            </p:txEl>
                                          </p:spTgt>
                                        </p:tgtEl>
                                        <p:attrNameLst>
                                          <p:attrName>style.visibility</p:attrName>
                                        </p:attrNameLst>
                                      </p:cBhvr>
                                      <p:to>
                                        <p:strVal val="visible"/>
                                      </p:to>
                                    </p:set>
                                    <p:anim calcmode="lin" valueType="num">
                                      <p:cBhvr additive="base">
                                        <p:cTn id="8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5">
                                            <p:txEl>
                                              <p:pRg st="7" end="7"/>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5">
                                            <p:txEl>
                                              <p:pRg st="8" end="8"/>
                                            </p:txEl>
                                          </p:spTgt>
                                        </p:tgtEl>
                                        <p:attrNameLst>
                                          <p:attrName>style.visibility</p:attrName>
                                        </p:attrNameLst>
                                      </p:cBhvr>
                                      <p:to>
                                        <p:strVal val="visible"/>
                                      </p:to>
                                    </p:set>
                                    <p:anim calcmode="lin" valueType="num">
                                      <p:cBhvr additive="base">
                                        <p:cTn id="8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5">
                                            <p:txEl>
                                              <p:pRg st="8" end="8"/>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5">
                                            <p:txEl>
                                              <p:pRg st="9" end="9"/>
                                            </p:txEl>
                                          </p:spTgt>
                                        </p:tgtEl>
                                        <p:attrNameLst>
                                          <p:attrName>style.visibility</p:attrName>
                                        </p:attrNameLst>
                                      </p:cBhvr>
                                      <p:to>
                                        <p:strVal val="visible"/>
                                      </p:to>
                                    </p:set>
                                    <p:anim calcmode="lin" valueType="num">
                                      <p:cBhvr additive="base">
                                        <p:cTn id="89"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5">
                                            <p:txEl>
                                              <p:pRg st="9" end="9"/>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5">
                                            <p:txEl>
                                              <p:pRg st="10" end="10"/>
                                            </p:txEl>
                                          </p:spTgt>
                                        </p:tgtEl>
                                        <p:attrNameLst>
                                          <p:attrName>style.visibility</p:attrName>
                                        </p:attrNameLst>
                                      </p:cBhvr>
                                      <p:to>
                                        <p:strVal val="visible"/>
                                      </p:to>
                                    </p:set>
                                    <p:anim calcmode="lin" valueType="num">
                                      <p:cBhvr additive="base">
                                        <p:cTn id="93"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633" y="131433"/>
            <a:ext cx="5698927" cy="819150"/>
          </a:xfrm>
        </p:spPr>
        <p:txBody>
          <a:bodyPr>
            <a:normAutofit fontScale="90000"/>
          </a:bodyPr>
          <a:lstStyle/>
          <a:p>
            <a:pPr algn="ctr"/>
            <a:r>
              <a:rPr lang="en-US" b="1" dirty="0" smtClean="0"/>
              <a:t>MORE PROCESSES WITHIN PMBOK</a:t>
            </a:r>
            <a:endParaRPr lang="en-US" b="1" dirty="0"/>
          </a:p>
        </p:txBody>
      </p:sp>
      <p:sp>
        <p:nvSpPr>
          <p:cNvPr id="3" name="Content Placeholder 2"/>
          <p:cNvSpPr>
            <a:spLocks noGrp="1"/>
          </p:cNvSpPr>
          <p:nvPr>
            <p:ph sz="half" idx="1"/>
          </p:nvPr>
        </p:nvSpPr>
        <p:spPr>
          <a:xfrm>
            <a:off x="1434374" y="950583"/>
            <a:ext cx="2941635" cy="5037131"/>
          </a:xfrm>
        </p:spPr>
        <p:txBody>
          <a:bodyPr>
            <a:noAutofit/>
          </a:bodyPr>
          <a:lstStyle/>
          <a:p>
            <a:pPr marL="0" indent="0">
              <a:buNone/>
            </a:pPr>
            <a:r>
              <a:rPr lang="en-US" sz="1700" dirty="0"/>
              <a:t>- Control Costs</a:t>
            </a:r>
          </a:p>
          <a:p>
            <a:pPr marL="0" indent="0">
              <a:buNone/>
            </a:pPr>
            <a:r>
              <a:rPr lang="en-US" sz="1700" b="1" dirty="0">
                <a:solidFill>
                  <a:srgbClr val="FFC000"/>
                </a:solidFill>
              </a:rPr>
              <a:t>- Plan Quality Management</a:t>
            </a:r>
          </a:p>
          <a:p>
            <a:pPr marL="0" indent="0">
              <a:buNone/>
            </a:pPr>
            <a:r>
              <a:rPr lang="en-US" sz="1700" b="1" dirty="0">
                <a:solidFill>
                  <a:srgbClr val="FFC000"/>
                </a:solidFill>
              </a:rPr>
              <a:t>- Perform Quality Assurance</a:t>
            </a:r>
          </a:p>
          <a:p>
            <a:pPr marL="0" indent="0">
              <a:buNone/>
            </a:pPr>
            <a:r>
              <a:rPr lang="en-US" sz="1700" b="1" dirty="0">
                <a:solidFill>
                  <a:srgbClr val="FFC000"/>
                </a:solidFill>
              </a:rPr>
              <a:t>- Perform Quality Control</a:t>
            </a:r>
          </a:p>
          <a:p>
            <a:pPr marL="0" indent="0">
              <a:buNone/>
            </a:pPr>
            <a:r>
              <a:rPr lang="en-US" sz="1700" dirty="0"/>
              <a:t>- Plan Human Resource Management</a:t>
            </a:r>
          </a:p>
          <a:p>
            <a:pPr marL="0" indent="0">
              <a:buNone/>
            </a:pPr>
            <a:r>
              <a:rPr lang="en-US" sz="1700" dirty="0" smtClean="0"/>
              <a:t>- </a:t>
            </a:r>
            <a:r>
              <a:rPr lang="en-US" sz="1700" dirty="0"/>
              <a:t>Acquire Project Team</a:t>
            </a:r>
          </a:p>
          <a:p>
            <a:pPr marL="0" indent="0">
              <a:buNone/>
            </a:pPr>
            <a:r>
              <a:rPr lang="en-US" sz="1700" dirty="0"/>
              <a:t>- Develop Project Team</a:t>
            </a:r>
          </a:p>
          <a:p>
            <a:pPr marL="0" indent="0">
              <a:buNone/>
            </a:pPr>
            <a:r>
              <a:rPr lang="en-US" sz="1700" dirty="0"/>
              <a:t>- Manage Project Team</a:t>
            </a:r>
          </a:p>
          <a:p>
            <a:pPr marL="0" indent="0">
              <a:buNone/>
            </a:pPr>
            <a:r>
              <a:rPr lang="en-US" sz="1700" b="1" dirty="0"/>
              <a:t>- </a:t>
            </a:r>
            <a:r>
              <a:rPr lang="en-US" sz="1700" b="1" dirty="0">
                <a:solidFill>
                  <a:srgbClr val="FFC000"/>
                </a:solidFill>
              </a:rPr>
              <a:t>Plan Communications Management</a:t>
            </a:r>
          </a:p>
          <a:p>
            <a:pPr marL="0" indent="0">
              <a:buNone/>
            </a:pPr>
            <a:r>
              <a:rPr lang="en-US" sz="1700" b="1" dirty="0">
                <a:solidFill>
                  <a:srgbClr val="FFC000"/>
                </a:solidFill>
              </a:rPr>
              <a:t>- Manage communications</a:t>
            </a:r>
          </a:p>
          <a:p>
            <a:pPr marL="0" indent="0">
              <a:buNone/>
            </a:pPr>
            <a:r>
              <a:rPr lang="en-US" sz="1700" b="1" dirty="0">
                <a:solidFill>
                  <a:srgbClr val="FFC000"/>
                </a:solidFill>
              </a:rPr>
              <a:t>- Control Communications</a:t>
            </a:r>
          </a:p>
          <a:p>
            <a:pPr marL="0" indent="0">
              <a:buNone/>
            </a:pPr>
            <a:r>
              <a:rPr lang="en-US" sz="1700" dirty="0"/>
              <a:t>- Plan Risk Management</a:t>
            </a:r>
          </a:p>
        </p:txBody>
      </p:sp>
      <p:sp>
        <p:nvSpPr>
          <p:cNvPr id="4" name="Content Placeholder 3"/>
          <p:cNvSpPr>
            <a:spLocks noGrp="1"/>
          </p:cNvSpPr>
          <p:nvPr>
            <p:ph sz="half" idx="2"/>
          </p:nvPr>
        </p:nvSpPr>
        <p:spPr>
          <a:xfrm>
            <a:off x="4673268" y="950583"/>
            <a:ext cx="3361642" cy="5401101"/>
          </a:xfrm>
        </p:spPr>
        <p:txBody>
          <a:bodyPr>
            <a:noAutofit/>
          </a:bodyPr>
          <a:lstStyle/>
          <a:p>
            <a:pPr marL="0" indent="0">
              <a:buNone/>
            </a:pPr>
            <a:r>
              <a:rPr lang="en-US" sz="1700" dirty="0" smtClean="0"/>
              <a:t>- </a:t>
            </a:r>
            <a:r>
              <a:rPr lang="en-US" sz="1700" dirty="0"/>
              <a:t>Identify Risks</a:t>
            </a:r>
          </a:p>
          <a:p>
            <a:pPr marL="0" indent="0">
              <a:buNone/>
            </a:pPr>
            <a:r>
              <a:rPr lang="en-US" sz="1700" dirty="0"/>
              <a:t>- Perform Qualitative Risk Analysis</a:t>
            </a:r>
          </a:p>
          <a:p>
            <a:pPr marL="0" indent="0">
              <a:buNone/>
            </a:pPr>
            <a:r>
              <a:rPr lang="en-US" sz="1700" dirty="0"/>
              <a:t>- Perform Quantitative Risk Analysis</a:t>
            </a:r>
          </a:p>
          <a:p>
            <a:pPr marL="0" indent="0">
              <a:buNone/>
            </a:pPr>
            <a:r>
              <a:rPr lang="en-US" sz="1700" dirty="0"/>
              <a:t>- Plan Risk Responses</a:t>
            </a:r>
          </a:p>
          <a:p>
            <a:pPr marL="0" indent="0">
              <a:buNone/>
            </a:pPr>
            <a:r>
              <a:rPr lang="en-US" sz="1700" dirty="0"/>
              <a:t>- Monitor and Control Risks</a:t>
            </a:r>
          </a:p>
          <a:p>
            <a:pPr marL="0" indent="0">
              <a:buNone/>
            </a:pPr>
            <a:r>
              <a:rPr lang="en-US" sz="1700" dirty="0"/>
              <a:t>- </a:t>
            </a:r>
            <a:r>
              <a:rPr lang="en-US" sz="1700" b="1" dirty="0">
                <a:solidFill>
                  <a:srgbClr val="FFC000"/>
                </a:solidFill>
              </a:rPr>
              <a:t>Plan Procurement Management</a:t>
            </a:r>
          </a:p>
          <a:p>
            <a:pPr marL="0" indent="0">
              <a:buNone/>
            </a:pPr>
            <a:r>
              <a:rPr lang="en-US" sz="1700" b="1" dirty="0">
                <a:solidFill>
                  <a:srgbClr val="FFC000"/>
                </a:solidFill>
              </a:rPr>
              <a:t>- Conduct Procurements</a:t>
            </a:r>
          </a:p>
          <a:p>
            <a:pPr marL="0" indent="0">
              <a:buNone/>
            </a:pPr>
            <a:r>
              <a:rPr lang="en-US" sz="1700" b="1" dirty="0">
                <a:solidFill>
                  <a:srgbClr val="FFC000"/>
                </a:solidFill>
              </a:rPr>
              <a:t>- Control Procurements</a:t>
            </a:r>
          </a:p>
          <a:p>
            <a:pPr marL="0" indent="0">
              <a:buNone/>
            </a:pPr>
            <a:r>
              <a:rPr lang="en-US" sz="1700" b="1" dirty="0">
                <a:solidFill>
                  <a:srgbClr val="FFC000"/>
                </a:solidFill>
              </a:rPr>
              <a:t>- Close Procurements</a:t>
            </a:r>
          </a:p>
          <a:p>
            <a:pPr marL="0" indent="0">
              <a:buNone/>
            </a:pPr>
            <a:r>
              <a:rPr lang="en-US" sz="1700" dirty="0"/>
              <a:t>- Identify Stakeholders</a:t>
            </a:r>
          </a:p>
          <a:p>
            <a:pPr marL="0" indent="0">
              <a:buNone/>
            </a:pPr>
            <a:r>
              <a:rPr lang="en-US" sz="1700" dirty="0"/>
              <a:t>- Plan Stakeholder Management</a:t>
            </a:r>
          </a:p>
          <a:p>
            <a:pPr marL="0" indent="0">
              <a:buNone/>
            </a:pPr>
            <a:r>
              <a:rPr lang="en-US" sz="1700" dirty="0"/>
              <a:t>- Manage Stakeholder Expectations</a:t>
            </a:r>
          </a:p>
          <a:p>
            <a:pPr marL="0" indent="0">
              <a:buNone/>
            </a:pPr>
            <a:r>
              <a:rPr lang="en-US" sz="1700" dirty="0"/>
              <a:t>- Control Stakeholder Engagement</a:t>
            </a:r>
          </a:p>
          <a:p>
            <a:pPr marL="0" indent="0">
              <a:buNone/>
            </a:pPr>
            <a:endParaRPr lang="en-US" sz="1700" dirty="0"/>
          </a:p>
        </p:txBody>
      </p:sp>
      <p:sp>
        <p:nvSpPr>
          <p:cNvPr id="6" name="Footer Placeholder 3"/>
          <p:cNvSpPr>
            <a:spLocks noGrp="1"/>
          </p:cNvSpPr>
          <p:nvPr>
            <p:ph type="ftr" sz="quarter" idx="11"/>
          </p:nvPr>
        </p:nvSpPr>
        <p:spPr>
          <a:xfrm>
            <a:off x="152340" y="6531402"/>
            <a:ext cx="2752852" cy="212527"/>
          </a:xfrm>
        </p:spPr>
        <p:txBody>
          <a:bodyPr/>
          <a:lstStyle/>
          <a:p>
            <a:r>
              <a:rPr lang="en-US" dirty="0" smtClean="0"/>
              <a:t>Copyright 2017 James R. Burns.  All rights Reserved Worldwide.</a:t>
            </a:r>
            <a:endParaRPr lang="en-US" dirty="0"/>
          </a:p>
        </p:txBody>
      </p:sp>
    </p:spTree>
    <p:extLst>
      <p:ext uri="{BB962C8B-B14F-4D97-AF65-F5344CB8AC3E}">
        <p14:creationId xmlns:p14="http://schemas.microsoft.com/office/powerpoint/2010/main" val="2829120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 calcmode="lin" valueType="num">
                                      <p:cBhvr additive="base">
                                        <p:cTn id="5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4">
                                            <p:txEl>
                                              <p:pRg st="0" end="0"/>
                                            </p:txEl>
                                          </p:spTgt>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 calcmode="lin" valueType="num">
                                      <p:cBhvr additive="base">
                                        <p:cTn id="61"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1" end="1"/>
                                            </p:txEl>
                                          </p:spTgt>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4">
                                            <p:txEl>
                                              <p:pRg st="2" end="2"/>
                                            </p:txEl>
                                          </p:spTgt>
                                        </p:tgtEl>
                                        <p:attrNameLst>
                                          <p:attrName>style.visibility</p:attrName>
                                        </p:attrNameLst>
                                      </p:cBhvr>
                                      <p:to>
                                        <p:strVal val="visible"/>
                                      </p:to>
                                    </p:set>
                                    <p:anim calcmode="lin" valueType="num">
                                      <p:cBhvr additive="base">
                                        <p:cTn id="65"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4">
                                            <p:txEl>
                                              <p:pRg st="2" end="2"/>
                                            </p:txEl>
                                          </p:spTgt>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4">
                                            <p:txEl>
                                              <p:pRg st="3" end="3"/>
                                            </p:txEl>
                                          </p:spTgt>
                                        </p:tgtEl>
                                        <p:attrNameLst>
                                          <p:attrName>style.visibility</p:attrName>
                                        </p:attrNameLst>
                                      </p:cBhvr>
                                      <p:to>
                                        <p:strVal val="visible"/>
                                      </p:to>
                                    </p:set>
                                    <p:anim calcmode="lin" valueType="num">
                                      <p:cBhvr additive="base">
                                        <p:cTn id="6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4">
                                            <p:txEl>
                                              <p:pRg st="3" end="3"/>
                                            </p:txEl>
                                          </p:spTgt>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 calcmode="lin" valueType="num">
                                      <p:cBhvr additive="base">
                                        <p:cTn id="73"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4">
                                            <p:txEl>
                                              <p:pRg st="4" end="4"/>
                                            </p:txEl>
                                          </p:spTgt>
                                        </p:tgtEl>
                                        <p:attrNameLst>
                                          <p:attrName>ppt_y</p:attrName>
                                        </p:attrNameLst>
                                      </p:cBhvr>
                                      <p:tavLst>
                                        <p:tav tm="0">
                                          <p:val>
                                            <p:strVal val="#ppt_y"/>
                                          </p:val>
                                        </p:tav>
                                        <p:tav tm="100000">
                                          <p:val>
                                            <p:strVal val="#ppt_y"/>
                                          </p:val>
                                        </p:tav>
                                      </p:tavLst>
                                    </p:anim>
                                  </p:childTnLst>
                                </p:cTn>
                              </p:par>
                              <p:par>
                                <p:cTn id="75" presetID="2" presetClass="entr" presetSubtype="2" fill="hold" nodeType="withEffect">
                                  <p:stCondLst>
                                    <p:cond delay="0"/>
                                  </p:stCondLst>
                                  <p:childTnLst>
                                    <p:set>
                                      <p:cBhvr>
                                        <p:cTn id="76" dur="1" fill="hold">
                                          <p:stCondLst>
                                            <p:cond delay="0"/>
                                          </p:stCondLst>
                                        </p:cTn>
                                        <p:tgtEl>
                                          <p:spTgt spid="4">
                                            <p:txEl>
                                              <p:pRg st="5" end="5"/>
                                            </p:txEl>
                                          </p:spTgt>
                                        </p:tgtEl>
                                        <p:attrNameLst>
                                          <p:attrName>style.visibility</p:attrName>
                                        </p:attrNameLst>
                                      </p:cBhvr>
                                      <p:to>
                                        <p:strVal val="visible"/>
                                      </p:to>
                                    </p:set>
                                    <p:anim calcmode="lin" valueType="num">
                                      <p:cBhvr additive="base">
                                        <p:cTn id="77"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4">
                                            <p:txEl>
                                              <p:pRg st="5" end="5"/>
                                            </p:txEl>
                                          </p:spTgt>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4">
                                            <p:txEl>
                                              <p:pRg st="6" end="6"/>
                                            </p:txEl>
                                          </p:spTgt>
                                        </p:tgtEl>
                                        <p:attrNameLst>
                                          <p:attrName>style.visibility</p:attrName>
                                        </p:attrNameLst>
                                      </p:cBhvr>
                                      <p:to>
                                        <p:strVal val="visible"/>
                                      </p:to>
                                    </p:set>
                                    <p:anim calcmode="lin" valueType="num">
                                      <p:cBhvr additive="base">
                                        <p:cTn id="81"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4">
                                            <p:txEl>
                                              <p:pRg st="6" end="6"/>
                                            </p:txEl>
                                          </p:spTgt>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4">
                                            <p:txEl>
                                              <p:pRg st="7" end="7"/>
                                            </p:txEl>
                                          </p:spTgt>
                                        </p:tgtEl>
                                        <p:attrNameLst>
                                          <p:attrName>style.visibility</p:attrName>
                                        </p:attrNameLst>
                                      </p:cBhvr>
                                      <p:to>
                                        <p:strVal val="visible"/>
                                      </p:to>
                                    </p:set>
                                    <p:anim calcmode="lin" valueType="num">
                                      <p:cBhvr additive="base">
                                        <p:cTn id="85"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4">
                                            <p:txEl>
                                              <p:pRg st="7" end="7"/>
                                            </p:txEl>
                                          </p:spTgt>
                                        </p:tgtEl>
                                        <p:attrNameLst>
                                          <p:attrName>ppt_y</p:attrName>
                                        </p:attrNameLst>
                                      </p:cBhvr>
                                      <p:tavLst>
                                        <p:tav tm="0">
                                          <p:val>
                                            <p:strVal val="#ppt_y"/>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4">
                                            <p:txEl>
                                              <p:pRg st="8" end="8"/>
                                            </p:txEl>
                                          </p:spTgt>
                                        </p:tgtEl>
                                        <p:attrNameLst>
                                          <p:attrName>style.visibility</p:attrName>
                                        </p:attrNameLst>
                                      </p:cBhvr>
                                      <p:to>
                                        <p:strVal val="visible"/>
                                      </p:to>
                                    </p:set>
                                    <p:anim calcmode="lin" valueType="num">
                                      <p:cBhvr additive="base">
                                        <p:cTn id="89"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4">
                                            <p:txEl>
                                              <p:pRg st="8" end="8"/>
                                            </p:txEl>
                                          </p:spTgt>
                                        </p:tgtEl>
                                        <p:attrNameLst>
                                          <p:attrName>ppt_y</p:attrName>
                                        </p:attrNameLst>
                                      </p:cBhvr>
                                      <p:tavLst>
                                        <p:tav tm="0">
                                          <p:val>
                                            <p:strVal val="#ppt_y"/>
                                          </p:val>
                                        </p:tav>
                                        <p:tav tm="100000">
                                          <p:val>
                                            <p:strVal val="#ppt_y"/>
                                          </p:val>
                                        </p:tav>
                                      </p:tavLst>
                                    </p:anim>
                                  </p:childTnLst>
                                </p:cTn>
                              </p:par>
                              <p:par>
                                <p:cTn id="91" presetID="2" presetClass="entr" presetSubtype="2" fill="hold" nodeType="withEffect">
                                  <p:stCondLst>
                                    <p:cond delay="0"/>
                                  </p:stCondLst>
                                  <p:childTnLst>
                                    <p:set>
                                      <p:cBhvr>
                                        <p:cTn id="92" dur="1" fill="hold">
                                          <p:stCondLst>
                                            <p:cond delay="0"/>
                                          </p:stCondLst>
                                        </p:cTn>
                                        <p:tgtEl>
                                          <p:spTgt spid="4">
                                            <p:txEl>
                                              <p:pRg st="9" end="9"/>
                                            </p:txEl>
                                          </p:spTgt>
                                        </p:tgtEl>
                                        <p:attrNameLst>
                                          <p:attrName>style.visibility</p:attrName>
                                        </p:attrNameLst>
                                      </p:cBhvr>
                                      <p:to>
                                        <p:strVal val="visible"/>
                                      </p:to>
                                    </p:set>
                                    <p:anim calcmode="lin" valueType="num">
                                      <p:cBhvr additive="base">
                                        <p:cTn id="93" dur="5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4">
                                            <p:txEl>
                                              <p:pRg st="9" end="9"/>
                                            </p:txEl>
                                          </p:spTgt>
                                        </p:tgtEl>
                                        <p:attrNameLst>
                                          <p:attrName>ppt_y</p:attrName>
                                        </p:attrNameLst>
                                      </p:cBhvr>
                                      <p:tavLst>
                                        <p:tav tm="0">
                                          <p:val>
                                            <p:strVal val="#ppt_y"/>
                                          </p:val>
                                        </p:tav>
                                        <p:tav tm="100000">
                                          <p:val>
                                            <p:strVal val="#ppt_y"/>
                                          </p:val>
                                        </p:tav>
                                      </p:tavLst>
                                    </p:anim>
                                  </p:childTnLst>
                                </p:cTn>
                              </p:par>
                              <p:par>
                                <p:cTn id="95" presetID="2" presetClass="entr" presetSubtype="2" fill="hold" nodeType="withEffect">
                                  <p:stCondLst>
                                    <p:cond delay="0"/>
                                  </p:stCondLst>
                                  <p:childTnLst>
                                    <p:set>
                                      <p:cBhvr>
                                        <p:cTn id="96" dur="1" fill="hold">
                                          <p:stCondLst>
                                            <p:cond delay="0"/>
                                          </p:stCondLst>
                                        </p:cTn>
                                        <p:tgtEl>
                                          <p:spTgt spid="4">
                                            <p:txEl>
                                              <p:pRg st="10" end="10"/>
                                            </p:txEl>
                                          </p:spTgt>
                                        </p:tgtEl>
                                        <p:attrNameLst>
                                          <p:attrName>style.visibility</p:attrName>
                                        </p:attrNameLst>
                                      </p:cBhvr>
                                      <p:to>
                                        <p:strVal val="visible"/>
                                      </p:to>
                                    </p:set>
                                    <p:anim calcmode="lin" valueType="num">
                                      <p:cBhvr additive="base">
                                        <p:cTn id="97" dur="500" fill="hold"/>
                                        <p:tgtEl>
                                          <p:spTgt spid="4">
                                            <p:txEl>
                                              <p:pRg st="10" end="10"/>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4">
                                            <p:txEl>
                                              <p:pRg st="10" end="10"/>
                                            </p:txEl>
                                          </p:spTgt>
                                        </p:tgtEl>
                                        <p:attrNameLst>
                                          <p:attrName>ppt_y</p:attrName>
                                        </p:attrNameLst>
                                      </p:cBhvr>
                                      <p:tavLst>
                                        <p:tav tm="0">
                                          <p:val>
                                            <p:strVal val="#ppt_y"/>
                                          </p:val>
                                        </p:tav>
                                        <p:tav tm="100000">
                                          <p:val>
                                            <p:strVal val="#ppt_y"/>
                                          </p:val>
                                        </p:tav>
                                      </p:tavLst>
                                    </p:anim>
                                  </p:childTnLst>
                                </p:cTn>
                              </p:par>
                              <p:par>
                                <p:cTn id="99" presetID="2" presetClass="entr" presetSubtype="2" fill="hold" nodeType="withEffect">
                                  <p:stCondLst>
                                    <p:cond delay="0"/>
                                  </p:stCondLst>
                                  <p:childTnLst>
                                    <p:set>
                                      <p:cBhvr>
                                        <p:cTn id="100" dur="1" fill="hold">
                                          <p:stCondLst>
                                            <p:cond delay="0"/>
                                          </p:stCondLst>
                                        </p:cTn>
                                        <p:tgtEl>
                                          <p:spTgt spid="4">
                                            <p:txEl>
                                              <p:pRg st="11" end="11"/>
                                            </p:txEl>
                                          </p:spTgt>
                                        </p:tgtEl>
                                        <p:attrNameLst>
                                          <p:attrName>style.visibility</p:attrName>
                                        </p:attrNameLst>
                                      </p:cBhvr>
                                      <p:to>
                                        <p:strVal val="visible"/>
                                      </p:to>
                                    </p:set>
                                    <p:anim calcmode="lin" valueType="num">
                                      <p:cBhvr additive="base">
                                        <p:cTn id="101" dur="500" fill="hold"/>
                                        <p:tgtEl>
                                          <p:spTgt spid="4">
                                            <p:txEl>
                                              <p:pRg st="11" end="11"/>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4">
                                            <p:txEl>
                                              <p:pRg st="11" end="11"/>
                                            </p:txEl>
                                          </p:spTgt>
                                        </p:tgtEl>
                                        <p:attrNameLst>
                                          <p:attrName>ppt_y</p:attrName>
                                        </p:attrNameLst>
                                      </p:cBhvr>
                                      <p:tavLst>
                                        <p:tav tm="0">
                                          <p:val>
                                            <p:strVal val="#ppt_y"/>
                                          </p:val>
                                        </p:tav>
                                        <p:tav tm="100000">
                                          <p:val>
                                            <p:strVal val="#ppt_y"/>
                                          </p:val>
                                        </p:tav>
                                      </p:tavLst>
                                    </p:anim>
                                  </p:childTnLst>
                                </p:cTn>
                              </p:par>
                              <p:par>
                                <p:cTn id="103" presetID="2" presetClass="entr" presetSubtype="2" fill="hold" nodeType="withEffect">
                                  <p:stCondLst>
                                    <p:cond delay="0"/>
                                  </p:stCondLst>
                                  <p:childTnLst>
                                    <p:set>
                                      <p:cBhvr>
                                        <p:cTn id="104" dur="1" fill="hold">
                                          <p:stCondLst>
                                            <p:cond delay="0"/>
                                          </p:stCondLst>
                                        </p:cTn>
                                        <p:tgtEl>
                                          <p:spTgt spid="4">
                                            <p:txEl>
                                              <p:pRg st="12" end="12"/>
                                            </p:txEl>
                                          </p:spTgt>
                                        </p:tgtEl>
                                        <p:attrNameLst>
                                          <p:attrName>style.visibility</p:attrName>
                                        </p:attrNameLst>
                                      </p:cBhvr>
                                      <p:to>
                                        <p:strVal val="visible"/>
                                      </p:to>
                                    </p:set>
                                    <p:anim calcmode="lin" valueType="num">
                                      <p:cBhvr additive="base">
                                        <p:cTn id="105" dur="500" fill="hold"/>
                                        <p:tgtEl>
                                          <p:spTgt spid="4">
                                            <p:txEl>
                                              <p:pRg st="12" end="12"/>
                                            </p:txEl>
                                          </p:spTgt>
                                        </p:tgtEl>
                                        <p:attrNameLst>
                                          <p:attrName>ppt_x</p:attrName>
                                        </p:attrNameLst>
                                      </p:cBhvr>
                                      <p:tavLst>
                                        <p:tav tm="0">
                                          <p:val>
                                            <p:strVal val="1+#ppt_w/2"/>
                                          </p:val>
                                        </p:tav>
                                        <p:tav tm="100000">
                                          <p:val>
                                            <p:strVal val="#ppt_x"/>
                                          </p:val>
                                        </p:tav>
                                      </p:tavLst>
                                    </p:anim>
                                    <p:anim calcmode="lin" valueType="num">
                                      <p:cBhvr additive="base">
                                        <p:cTn id="106" dur="500" fill="hold"/>
                                        <p:tgtEl>
                                          <p:spTgt spid="4">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50901"/>
            <a:ext cx="9029700" cy="1456267"/>
          </a:xfrm>
        </p:spPr>
        <p:txBody>
          <a:bodyPr>
            <a:normAutofit/>
          </a:bodyPr>
          <a:lstStyle/>
          <a:p>
            <a:r>
              <a:rPr lang="en-US" sz="2700" dirty="0" smtClean="0"/>
              <a:t>Can we apply maturity concepts to life-long learning?</a:t>
            </a:r>
            <a:endParaRPr lang="en-US" sz="2700" dirty="0"/>
          </a:p>
        </p:txBody>
      </p:sp>
      <p:sp>
        <p:nvSpPr>
          <p:cNvPr id="3" name="Content Placeholder 2"/>
          <p:cNvSpPr>
            <a:spLocks noGrp="1"/>
          </p:cNvSpPr>
          <p:nvPr>
            <p:ph idx="1"/>
          </p:nvPr>
        </p:nvSpPr>
        <p:spPr>
          <a:xfrm>
            <a:off x="723900" y="2065868"/>
            <a:ext cx="7505700" cy="3649133"/>
          </a:xfrm>
        </p:spPr>
        <p:txBody>
          <a:bodyPr>
            <a:normAutofit/>
          </a:bodyPr>
          <a:lstStyle/>
          <a:p>
            <a:r>
              <a:rPr lang="en-US" sz="2300" dirty="0" smtClean="0"/>
              <a:t>Yes….to the benefit of every lifelong learner…here is what it looks like….</a:t>
            </a:r>
            <a:endParaRPr lang="en-US" sz="2300" dirty="0"/>
          </a:p>
        </p:txBody>
      </p:sp>
    </p:spTree>
    <p:extLst>
      <p:ext uri="{BB962C8B-B14F-4D97-AF65-F5344CB8AC3E}">
        <p14:creationId xmlns:p14="http://schemas.microsoft.com/office/powerpoint/2010/main" val="3498324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900" y="520701"/>
            <a:ext cx="8686800" cy="1456267"/>
          </a:xfrm>
        </p:spPr>
        <p:txBody>
          <a:bodyPr/>
          <a:lstStyle/>
          <a:p>
            <a:r>
              <a:rPr lang="en-US" dirty="0" smtClean="0"/>
              <a:t>Does your organization have a learning disability?</a:t>
            </a:r>
            <a:endParaRPr lang="en-US" dirty="0"/>
          </a:p>
        </p:txBody>
      </p:sp>
      <p:sp>
        <p:nvSpPr>
          <p:cNvPr id="3" name="Content Placeholder 2"/>
          <p:cNvSpPr>
            <a:spLocks noGrp="1"/>
          </p:cNvSpPr>
          <p:nvPr>
            <p:ph idx="1"/>
          </p:nvPr>
        </p:nvSpPr>
        <p:spPr>
          <a:xfrm>
            <a:off x="457200" y="2142068"/>
            <a:ext cx="7772400" cy="4055532"/>
          </a:xfrm>
        </p:spPr>
        <p:txBody>
          <a:bodyPr>
            <a:normAutofit/>
          </a:bodyPr>
          <a:lstStyle/>
          <a:p>
            <a:r>
              <a:rPr lang="en-US" sz="2900" dirty="0" smtClean="0"/>
              <a:t>Average lifetime of a SME—less than 40 years</a:t>
            </a:r>
          </a:p>
          <a:p>
            <a:r>
              <a:rPr lang="en-US" sz="2900" dirty="0" smtClean="0"/>
              <a:t>SME—Small-to-Medium Enterprise</a:t>
            </a:r>
          </a:p>
          <a:p>
            <a:endParaRPr lang="en-US" sz="2900" dirty="0"/>
          </a:p>
          <a:p>
            <a:r>
              <a:rPr lang="en-US" sz="2900" dirty="0" smtClean="0"/>
              <a:t>Our teams should become life-long learners, just as we should</a:t>
            </a:r>
            <a:endParaRPr lang="en-US" sz="2900" dirty="0"/>
          </a:p>
        </p:txBody>
      </p:sp>
    </p:spTree>
    <p:extLst>
      <p:ext uri="{BB962C8B-B14F-4D97-AF65-F5344CB8AC3E}">
        <p14:creationId xmlns:p14="http://schemas.microsoft.com/office/powerpoint/2010/main" val="130120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92511"/>
            <a:ext cx="8585200" cy="994172"/>
          </a:xfrm>
        </p:spPr>
        <p:txBody>
          <a:bodyPr/>
          <a:lstStyle/>
          <a:p>
            <a:r>
              <a:rPr lang="en-US" dirty="0" smtClean="0"/>
              <a:t>Applying maturity concepts to Lifelong Learning Processes—no one has ever done this before</a:t>
            </a:r>
            <a:endParaRPr lang="en-US" dirty="0"/>
          </a:p>
        </p:txBody>
      </p:sp>
      <p:sp>
        <p:nvSpPr>
          <p:cNvPr id="3" name="Content Placeholder 2"/>
          <p:cNvSpPr>
            <a:spLocks noGrp="1"/>
          </p:cNvSpPr>
          <p:nvPr>
            <p:ph idx="1"/>
          </p:nvPr>
        </p:nvSpPr>
        <p:spPr>
          <a:xfrm>
            <a:off x="1224644" y="1054100"/>
            <a:ext cx="6916056" cy="5778500"/>
          </a:xfrm>
        </p:spPr>
        <p:txBody>
          <a:bodyPr>
            <a:normAutofit fontScale="47500" lnSpcReduction="20000"/>
          </a:bodyPr>
          <a:lstStyle/>
          <a:p>
            <a:pPr>
              <a:lnSpc>
                <a:spcPct val="120000"/>
              </a:lnSpc>
              <a:spcBef>
                <a:spcPts val="450"/>
              </a:spcBef>
            </a:pPr>
            <a:r>
              <a:rPr lang="en-US" sz="3000" dirty="0"/>
              <a:t>Process 1:  Develop a Lifelong Vision</a:t>
            </a:r>
          </a:p>
          <a:p>
            <a:pPr>
              <a:lnSpc>
                <a:spcPct val="120000"/>
              </a:lnSpc>
              <a:spcBef>
                <a:spcPts val="450"/>
              </a:spcBef>
            </a:pPr>
            <a:r>
              <a:rPr lang="en-US" sz="3000" dirty="0"/>
              <a:t>Process 2:  Lifelong Learning Should be Lifelong Vision-Directed</a:t>
            </a:r>
          </a:p>
          <a:p>
            <a:pPr>
              <a:lnSpc>
                <a:spcPct val="120000"/>
              </a:lnSpc>
              <a:spcBef>
                <a:spcPts val="450"/>
              </a:spcBef>
            </a:pPr>
            <a:r>
              <a:rPr lang="en-US" sz="3000" dirty="0"/>
              <a:t>Process 3:  Keep a Journal</a:t>
            </a:r>
          </a:p>
          <a:p>
            <a:pPr>
              <a:lnSpc>
                <a:spcPct val="120000"/>
              </a:lnSpc>
              <a:spcBef>
                <a:spcPts val="450"/>
              </a:spcBef>
            </a:pPr>
            <a:r>
              <a:rPr lang="en-US" sz="3000" dirty="0"/>
              <a:t>Process 4:  Inquire and Reflect</a:t>
            </a:r>
          </a:p>
          <a:p>
            <a:pPr>
              <a:lnSpc>
                <a:spcPct val="120000"/>
              </a:lnSpc>
              <a:spcBef>
                <a:spcPts val="450"/>
              </a:spcBef>
            </a:pPr>
            <a:r>
              <a:rPr lang="en-US" sz="3000" dirty="0"/>
              <a:t>Process 5:  Be Willing to Try New and Innovative Practices</a:t>
            </a:r>
          </a:p>
          <a:p>
            <a:pPr>
              <a:lnSpc>
                <a:spcPct val="120000"/>
              </a:lnSpc>
              <a:spcBef>
                <a:spcPts val="450"/>
              </a:spcBef>
            </a:pPr>
            <a:r>
              <a:rPr lang="en-US" sz="3000" dirty="0"/>
              <a:t>Process 6:  Learn by Simulation</a:t>
            </a:r>
          </a:p>
          <a:p>
            <a:pPr>
              <a:lnSpc>
                <a:spcPct val="120000"/>
              </a:lnSpc>
              <a:spcBef>
                <a:spcPts val="450"/>
              </a:spcBef>
            </a:pPr>
            <a:r>
              <a:rPr lang="en-US" sz="3000" dirty="0"/>
              <a:t>Process 7:  Learn by Holding Learning Conversations </a:t>
            </a:r>
          </a:p>
          <a:p>
            <a:pPr>
              <a:lnSpc>
                <a:spcPct val="120000"/>
              </a:lnSpc>
              <a:spcBef>
                <a:spcPts val="450"/>
              </a:spcBef>
            </a:pPr>
            <a:r>
              <a:rPr lang="en-US" sz="3000" dirty="0"/>
              <a:t>Process 8:  Learn from Having a Mentor Advise and Direct You</a:t>
            </a:r>
          </a:p>
          <a:p>
            <a:pPr>
              <a:lnSpc>
                <a:spcPct val="120000"/>
              </a:lnSpc>
              <a:spcBef>
                <a:spcPts val="450"/>
              </a:spcBef>
            </a:pPr>
            <a:r>
              <a:rPr lang="en-US" sz="3000" dirty="0"/>
              <a:t>Process 9:  Learn How to use Your Subconscious</a:t>
            </a:r>
          </a:p>
          <a:p>
            <a:pPr>
              <a:lnSpc>
                <a:spcPct val="120000"/>
              </a:lnSpc>
              <a:spcBef>
                <a:spcPts val="450"/>
              </a:spcBef>
            </a:pPr>
            <a:r>
              <a:rPr lang="en-US" sz="3000" dirty="0"/>
              <a:t>Process 10:  Learn by being Committed to the Truth</a:t>
            </a:r>
          </a:p>
          <a:p>
            <a:pPr>
              <a:lnSpc>
                <a:spcPct val="120000"/>
              </a:lnSpc>
              <a:spcBef>
                <a:spcPts val="450"/>
              </a:spcBef>
            </a:pPr>
            <a:r>
              <a:rPr lang="en-US" sz="3000" dirty="0"/>
              <a:t>Process 11:  Learn by Practicing</a:t>
            </a:r>
          </a:p>
          <a:p>
            <a:pPr>
              <a:lnSpc>
                <a:spcPct val="120000"/>
              </a:lnSpc>
              <a:spcBef>
                <a:spcPts val="450"/>
              </a:spcBef>
            </a:pPr>
            <a:r>
              <a:rPr lang="en-US" sz="3000" dirty="0"/>
              <a:t>Process 12:  Learn by Using the Internet—the Information Super Highway</a:t>
            </a:r>
          </a:p>
          <a:p>
            <a:pPr>
              <a:lnSpc>
                <a:spcPct val="120000"/>
              </a:lnSpc>
              <a:spcBef>
                <a:spcPts val="450"/>
              </a:spcBef>
            </a:pPr>
            <a:r>
              <a:rPr lang="en-US" sz="3000" dirty="0"/>
              <a:t>Process 13:  Learn to Manage Difficult Situations</a:t>
            </a:r>
          </a:p>
          <a:p>
            <a:pPr>
              <a:lnSpc>
                <a:spcPct val="120000"/>
              </a:lnSpc>
              <a:spcBef>
                <a:spcPts val="450"/>
              </a:spcBef>
            </a:pPr>
            <a:r>
              <a:rPr lang="en-US" sz="3000" dirty="0"/>
              <a:t>Process 14:  Learn How to Manage your Roles Relative to your Goals Within those Roles</a:t>
            </a:r>
            <a:endParaRPr lang="en-US" dirty="0"/>
          </a:p>
        </p:txBody>
      </p:sp>
    </p:spTree>
    <p:extLst>
      <p:ext uri="{BB962C8B-B14F-4D97-AF65-F5344CB8AC3E}">
        <p14:creationId xmlns:p14="http://schemas.microsoft.com/office/powerpoint/2010/main" val="2256625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down)">
                                      <p:cBhvr>
                                        <p:cTn id="35" dur="500"/>
                                        <p:tgtEl>
                                          <p:spTgt spid="3">
                                            <p:txEl>
                                              <p:pRg st="7" end="7"/>
                                            </p:txEl>
                                          </p:spTgt>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down)">
                                      <p:cBhvr>
                                        <p:cTn id="39" dur="500"/>
                                        <p:tgtEl>
                                          <p:spTgt spid="3">
                                            <p:txEl>
                                              <p:pRg st="8" end="8"/>
                                            </p:txEl>
                                          </p:spTgt>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down)">
                                      <p:cBhvr>
                                        <p:cTn id="43" dur="500"/>
                                        <p:tgtEl>
                                          <p:spTgt spid="3">
                                            <p:txEl>
                                              <p:pRg st="9" end="9"/>
                                            </p:txEl>
                                          </p:spTgt>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wipe(down)">
                                      <p:cBhvr>
                                        <p:cTn id="47" dur="500"/>
                                        <p:tgtEl>
                                          <p:spTgt spid="3">
                                            <p:txEl>
                                              <p:pRg st="10" end="10"/>
                                            </p:txEl>
                                          </p:spTgt>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wipe(down)">
                                      <p:cBhvr>
                                        <p:cTn id="51" dur="500"/>
                                        <p:tgtEl>
                                          <p:spTgt spid="3">
                                            <p:txEl>
                                              <p:pRg st="11" end="11"/>
                                            </p:txEl>
                                          </p:spTgt>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wipe(down)">
                                      <p:cBhvr>
                                        <p:cTn id="55" dur="500"/>
                                        <p:tgtEl>
                                          <p:spTgt spid="3">
                                            <p:txEl>
                                              <p:pRg st="12" end="12"/>
                                            </p:txEl>
                                          </p:spTgt>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wipe(down)">
                                      <p:cBhvr>
                                        <p:cTn id="5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854" y="370115"/>
            <a:ext cx="6539592" cy="1314450"/>
          </a:xfrm>
        </p:spPr>
        <p:txBody>
          <a:bodyPr>
            <a:normAutofit fontScale="90000"/>
          </a:bodyPr>
          <a:lstStyle/>
          <a:p>
            <a:pPr algn="ctr"/>
            <a:r>
              <a:rPr lang="en-US" dirty="0" smtClean="0"/>
              <a:t>Let’s look at just one of these life-long learning Processes</a:t>
            </a:r>
            <a:br>
              <a:rPr lang="en-US" dirty="0" smtClean="0"/>
            </a:br>
            <a:r>
              <a:rPr lang="en-US" b="1" dirty="0" smtClean="0">
                <a:solidFill>
                  <a:srgbClr val="FFC000"/>
                </a:solidFill>
              </a:rPr>
              <a:t>Process 3:  Keep a Journal</a:t>
            </a:r>
            <a:endParaRPr lang="en-US" b="1" dirty="0">
              <a:solidFill>
                <a:srgbClr val="FFC000"/>
              </a:solidFill>
            </a:endParaRPr>
          </a:p>
        </p:txBody>
      </p:sp>
      <p:sp>
        <p:nvSpPr>
          <p:cNvPr id="3" name="Content Placeholder 2"/>
          <p:cNvSpPr>
            <a:spLocks noGrp="1"/>
          </p:cNvSpPr>
          <p:nvPr>
            <p:ph idx="1"/>
          </p:nvPr>
        </p:nvSpPr>
        <p:spPr>
          <a:xfrm>
            <a:off x="571500" y="1684566"/>
            <a:ext cx="7988300" cy="4982934"/>
          </a:xfrm>
        </p:spPr>
        <p:txBody>
          <a:bodyPr>
            <a:normAutofit/>
          </a:bodyPr>
          <a:lstStyle/>
          <a:p>
            <a:pPr>
              <a:lnSpc>
                <a:spcPct val="150000"/>
              </a:lnSpc>
              <a:spcBef>
                <a:spcPts val="450"/>
              </a:spcBef>
            </a:pPr>
            <a:r>
              <a:rPr lang="en-US" dirty="0" smtClean="0"/>
              <a:t>Disciplined journaling forces us to keep records of decisions we have made and the outcomes resulting from those decisions.</a:t>
            </a:r>
          </a:p>
          <a:p>
            <a:pPr lvl="1">
              <a:lnSpc>
                <a:spcPct val="150000"/>
              </a:lnSpc>
              <a:spcBef>
                <a:spcPts val="450"/>
              </a:spcBef>
            </a:pPr>
            <a:r>
              <a:rPr lang="en-US" dirty="0" smtClean="0"/>
              <a:t>Provides a record of lessons learned that we can inquire and reflect on (Process 4).</a:t>
            </a:r>
          </a:p>
          <a:p>
            <a:pPr>
              <a:lnSpc>
                <a:spcPct val="150000"/>
              </a:lnSpc>
              <a:spcBef>
                <a:spcPts val="450"/>
              </a:spcBef>
            </a:pPr>
            <a:r>
              <a:rPr lang="en-US" dirty="0" smtClean="0"/>
              <a:t>Disciplined journaling enables us to compare our estimates with what actually happened. </a:t>
            </a:r>
          </a:p>
          <a:p>
            <a:pPr lvl="1">
              <a:lnSpc>
                <a:spcPct val="150000"/>
              </a:lnSpc>
              <a:spcBef>
                <a:spcPts val="450"/>
              </a:spcBef>
            </a:pPr>
            <a:r>
              <a:rPr lang="en-US" dirty="0" smtClean="0"/>
              <a:t>What was the outcome vs. what did we think would be the outcome?</a:t>
            </a:r>
          </a:p>
          <a:p>
            <a:pPr lvl="1">
              <a:lnSpc>
                <a:spcPct val="150000"/>
              </a:lnSpc>
              <a:spcBef>
                <a:spcPts val="450"/>
              </a:spcBef>
            </a:pPr>
            <a:r>
              <a:rPr lang="en-US" dirty="0" smtClean="0"/>
              <a:t>How long did it take us to do something vs. how long we thought it would take?</a:t>
            </a:r>
          </a:p>
          <a:p>
            <a:pPr>
              <a:lnSpc>
                <a:spcPct val="150000"/>
              </a:lnSpc>
              <a:spcBef>
                <a:spcPts val="450"/>
              </a:spcBef>
            </a:pPr>
            <a:r>
              <a:rPr lang="en-US" dirty="0" smtClean="0"/>
              <a:t>Disciplined journaling enables us to learn more about ourselves.</a:t>
            </a:r>
          </a:p>
          <a:p>
            <a:endParaRPr lang="en-US" dirty="0"/>
          </a:p>
        </p:txBody>
      </p:sp>
    </p:spTree>
    <p:extLst>
      <p:ext uri="{BB962C8B-B14F-4D97-AF65-F5344CB8AC3E}">
        <p14:creationId xmlns:p14="http://schemas.microsoft.com/office/powerpoint/2010/main" val="2762345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Learning style?</a:t>
            </a:r>
            <a:endParaRPr lang="en-US" dirty="0"/>
          </a:p>
        </p:txBody>
      </p:sp>
      <p:sp>
        <p:nvSpPr>
          <p:cNvPr id="3" name="Content Placeholder 2"/>
          <p:cNvSpPr>
            <a:spLocks noGrp="1"/>
          </p:cNvSpPr>
          <p:nvPr>
            <p:ph idx="1"/>
          </p:nvPr>
        </p:nvSpPr>
        <p:spPr>
          <a:xfrm>
            <a:off x="457200" y="1837268"/>
            <a:ext cx="8267700" cy="3649133"/>
          </a:xfrm>
        </p:spPr>
        <p:txBody>
          <a:bodyPr>
            <a:normAutofit/>
          </a:bodyPr>
          <a:lstStyle/>
          <a:p>
            <a:r>
              <a:rPr lang="en-US" sz="2300" dirty="0" smtClean="0"/>
              <a:t>Visual?		Kinesthetic?		Oral (verbal)?</a:t>
            </a:r>
          </a:p>
          <a:p>
            <a:endParaRPr lang="en-US" sz="2300" dirty="0"/>
          </a:p>
          <a:p>
            <a:r>
              <a:rPr lang="en-US" sz="2300" dirty="0" smtClean="0"/>
              <a:t>Your learning style will affect your choice of ‘best practice’ for each process to be discussed in what follows.</a:t>
            </a:r>
            <a:endParaRPr lang="en-US" sz="2300" dirty="0"/>
          </a:p>
        </p:txBody>
      </p:sp>
    </p:spTree>
    <p:extLst>
      <p:ext uri="{BB962C8B-B14F-4D97-AF65-F5344CB8AC3E}">
        <p14:creationId xmlns:p14="http://schemas.microsoft.com/office/powerpoint/2010/main" val="3561838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687" y="177689"/>
            <a:ext cx="5915025" cy="994172"/>
          </a:xfrm>
        </p:spPr>
        <p:txBody>
          <a:bodyPr/>
          <a:lstStyle/>
          <a:p>
            <a:r>
              <a:rPr lang="en-US" dirty="0" smtClean="0"/>
              <a:t>Lifelong Learning Best Practices</a:t>
            </a:r>
            <a:endParaRPr lang="en-US" dirty="0"/>
          </a:p>
        </p:txBody>
      </p:sp>
      <p:sp>
        <p:nvSpPr>
          <p:cNvPr id="3" name="Content Placeholder 2"/>
          <p:cNvSpPr>
            <a:spLocks noGrp="1"/>
          </p:cNvSpPr>
          <p:nvPr>
            <p:ph idx="1"/>
          </p:nvPr>
        </p:nvSpPr>
        <p:spPr>
          <a:xfrm>
            <a:off x="380999" y="1171861"/>
            <a:ext cx="8534400" cy="5346699"/>
          </a:xfrm>
        </p:spPr>
        <p:txBody>
          <a:bodyPr>
            <a:normAutofit/>
          </a:bodyPr>
          <a:lstStyle/>
          <a:p>
            <a:pPr>
              <a:lnSpc>
                <a:spcPct val="150000"/>
              </a:lnSpc>
              <a:spcBef>
                <a:spcPts val="450"/>
              </a:spcBef>
            </a:pPr>
            <a:r>
              <a:rPr lang="en-US" sz="2300" b="1" dirty="0" smtClean="0">
                <a:solidFill>
                  <a:schemeClr val="accent6">
                    <a:lumMod val="60000"/>
                    <a:lumOff val="40000"/>
                  </a:schemeClr>
                </a:solidFill>
              </a:rPr>
              <a:t>Practice 1</a:t>
            </a:r>
            <a:r>
              <a:rPr lang="en-US" sz="2300" dirty="0" smtClean="0">
                <a:solidFill>
                  <a:schemeClr val="accent6">
                    <a:lumMod val="60000"/>
                    <a:lumOff val="40000"/>
                  </a:schemeClr>
                </a:solidFill>
              </a:rPr>
              <a:t>:</a:t>
            </a:r>
            <a:r>
              <a:rPr lang="en-US" sz="2300" dirty="0" smtClean="0"/>
              <a:t>  Establish a culture that encourages lifelong learning.</a:t>
            </a:r>
          </a:p>
          <a:p>
            <a:pPr lvl="1">
              <a:lnSpc>
                <a:spcPct val="150000"/>
              </a:lnSpc>
              <a:spcBef>
                <a:spcPts val="450"/>
              </a:spcBef>
            </a:pPr>
            <a:r>
              <a:rPr lang="en-US" sz="2300" dirty="0"/>
              <a:t>Why is it that some individuals do NOT Learn?</a:t>
            </a:r>
          </a:p>
          <a:p>
            <a:pPr lvl="2">
              <a:lnSpc>
                <a:spcPct val="150000"/>
              </a:lnSpc>
              <a:spcBef>
                <a:spcPts val="450"/>
              </a:spcBef>
            </a:pPr>
            <a:r>
              <a:rPr lang="en-US" sz="2300" b="1" dirty="0"/>
              <a:t>Because c</a:t>
            </a:r>
            <a:r>
              <a:rPr lang="en-US" sz="2300" dirty="0"/>
              <a:t>orporate (and other organizational) cultures are not conducive to learning.</a:t>
            </a:r>
            <a:endParaRPr lang="en-US" sz="2300" b="1" dirty="0"/>
          </a:p>
          <a:p>
            <a:pPr>
              <a:lnSpc>
                <a:spcPct val="150000"/>
              </a:lnSpc>
              <a:spcBef>
                <a:spcPts val="450"/>
              </a:spcBef>
            </a:pPr>
            <a:r>
              <a:rPr lang="en-US" sz="2300" b="1" dirty="0" smtClean="0">
                <a:solidFill>
                  <a:schemeClr val="accent6">
                    <a:lumMod val="60000"/>
                    <a:lumOff val="40000"/>
                  </a:schemeClr>
                </a:solidFill>
              </a:rPr>
              <a:t>Practice 2</a:t>
            </a:r>
            <a:r>
              <a:rPr lang="en-US" sz="2300" dirty="0" smtClean="0">
                <a:solidFill>
                  <a:schemeClr val="accent6">
                    <a:lumMod val="60000"/>
                    <a:lumOff val="40000"/>
                  </a:schemeClr>
                </a:solidFill>
              </a:rPr>
              <a:t>:</a:t>
            </a:r>
            <a:r>
              <a:rPr lang="en-US" sz="2300" dirty="0" smtClean="0"/>
              <a:t>  Build intellectual assets that encourage lifelong learning.</a:t>
            </a:r>
          </a:p>
          <a:p>
            <a:pPr lvl="1">
              <a:lnSpc>
                <a:spcPct val="150000"/>
              </a:lnSpc>
              <a:spcBef>
                <a:spcPts val="450"/>
              </a:spcBef>
            </a:pPr>
            <a:r>
              <a:rPr lang="en-US" sz="2300" dirty="0" smtClean="0"/>
              <a:t>Templates</a:t>
            </a:r>
          </a:p>
          <a:p>
            <a:pPr>
              <a:lnSpc>
                <a:spcPct val="150000"/>
              </a:lnSpc>
              <a:spcBef>
                <a:spcPts val="450"/>
              </a:spcBef>
            </a:pPr>
            <a:r>
              <a:rPr lang="en-US" sz="2300" b="1" dirty="0" smtClean="0">
                <a:solidFill>
                  <a:schemeClr val="accent6">
                    <a:lumMod val="60000"/>
                    <a:lumOff val="40000"/>
                  </a:schemeClr>
                </a:solidFill>
              </a:rPr>
              <a:t>Practice 3</a:t>
            </a:r>
            <a:r>
              <a:rPr lang="en-US" sz="2300" dirty="0" smtClean="0">
                <a:solidFill>
                  <a:schemeClr val="accent6">
                    <a:lumMod val="60000"/>
                    <a:lumOff val="40000"/>
                  </a:schemeClr>
                </a:solidFill>
              </a:rPr>
              <a:t>:</a:t>
            </a:r>
            <a:r>
              <a:rPr lang="en-US" sz="2300" dirty="0" smtClean="0"/>
              <a:t>  Use synergy</a:t>
            </a:r>
            <a:endParaRPr lang="en-US" sz="2300" dirty="0"/>
          </a:p>
        </p:txBody>
      </p:sp>
    </p:spTree>
    <p:extLst>
      <p:ext uri="{BB962C8B-B14F-4D97-AF65-F5344CB8AC3E}">
        <p14:creationId xmlns:p14="http://schemas.microsoft.com/office/powerpoint/2010/main" val="2309973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arn(inVertical)">
                                      <p:cBhvr>
                                        <p:cTn id="19" dur="500"/>
                                        <p:tgtEl>
                                          <p:spTgt spid="3">
                                            <p:txEl>
                                              <p:pRg st="3" end="3"/>
                                            </p:txEl>
                                          </p:spTgt>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588" y="1208316"/>
            <a:ext cx="6319157" cy="1092200"/>
          </a:xfrm>
        </p:spPr>
        <p:txBody>
          <a:bodyPr>
            <a:noAutofit/>
          </a:bodyPr>
          <a:lstStyle/>
          <a:p>
            <a:pPr algn="ctr"/>
            <a:r>
              <a:rPr lang="en-US" sz="3675" b="1" dirty="0">
                <a:effectLst>
                  <a:outerShdw blurRad="38100" dist="38100" dir="2700000" algn="tl">
                    <a:srgbClr val="000000">
                      <a:alpha val="43137"/>
                    </a:srgbClr>
                  </a:outerShdw>
                </a:effectLst>
              </a:rPr>
              <a:t>How to UTILIZE learning with maturity?</a:t>
            </a:r>
          </a:p>
        </p:txBody>
      </p:sp>
      <p:sp>
        <p:nvSpPr>
          <p:cNvPr id="3" name="Content Placeholder 2"/>
          <p:cNvSpPr>
            <a:spLocks noGrp="1"/>
          </p:cNvSpPr>
          <p:nvPr>
            <p:ph idx="1"/>
          </p:nvPr>
        </p:nvSpPr>
        <p:spPr>
          <a:xfrm>
            <a:off x="368300" y="2463802"/>
            <a:ext cx="8140700" cy="3670298"/>
          </a:xfrm>
        </p:spPr>
        <p:txBody>
          <a:bodyPr>
            <a:normAutofit/>
          </a:bodyPr>
          <a:lstStyle/>
          <a:p>
            <a:pPr>
              <a:lnSpc>
                <a:spcPct val="150000"/>
              </a:lnSpc>
              <a:spcAft>
                <a:spcPts val="0"/>
              </a:spcAft>
            </a:pPr>
            <a:r>
              <a:rPr lang="en-US" sz="2300" b="1" dirty="0">
                <a:solidFill>
                  <a:srgbClr val="FFFF00"/>
                </a:solidFill>
              </a:rPr>
              <a:t>It seems particularly appropriate to utilize learning concepts in the OPTIMIZING stage of the maturity model, where there is a measurement</a:t>
            </a:r>
            <a:r>
              <a:rPr lang="en-US" sz="2300" b="1" dirty="0" smtClean="0">
                <a:solidFill>
                  <a:srgbClr val="FFFF00"/>
                </a:solidFill>
              </a:rPr>
              <a:t>/ documentation/implementation/control   </a:t>
            </a:r>
            <a:r>
              <a:rPr lang="en-US" sz="2300" b="1" dirty="0">
                <a:solidFill>
                  <a:srgbClr val="FFFF00"/>
                </a:solidFill>
              </a:rPr>
              <a:t>infrastructure in place. </a:t>
            </a:r>
          </a:p>
        </p:txBody>
      </p:sp>
    </p:spTree>
    <p:extLst>
      <p:ext uri="{BB962C8B-B14F-4D97-AF65-F5344CB8AC3E}">
        <p14:creationId xmlns:p14="http://schemas.microsoft.com/office/powerpoint/2010/main" val="1139247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9700"/>
            <a:ext cx="6896100" cy="1708152"/>
          </a:xfrm>
        </p:spPr>
        <p:txBody>
          <a:bodyPr>
            <a:normAutofit fontScale="90000"/>
          </a:bodyPr>
          <a:lstStyle/>
          <a:p>
            <a:pPr algn="ctr"/>
            <a:r>
              <a:rPr lang="en-US" dirty="0" smtClean="0"/>
              <a:t>We don’t have such maturity in operations management—WHAT PROCESSES?</a:t>
            </a:r>
            <a:br>
              <a:rPr lang="en-US" dirty="0" smtClean="0"/>
            </a:br>
            <a:r>
              <a:rPr lang="en-US" b="1" dirty="0" smtClean="0">
                <a:solidFill>
                  <a:srgbClr val="FFFF00"/>
                </a:solidFill>
              </a:rPr>
              <a:t>consider quality</a:t>
            </a:r>
            <a:endParaRPr lang="en-US" b="1" dirty="0">
              <a:solidFill>
                <a:srgbClr val="FFFF00"/>
              </a:solidFill>
            </a:endParaRPr>
          </a:p>
        </p:txBody>
      </p:sp>
      <p:sp>
        <p:nvSpPr>
          <p:cNvPr id="3" name="Content Placeholder 2"/>
          <p:cNvSpPr>
            <a:spLocks noGrp="1"/>
          </p:cNvSpPr>
          <p:nvPr>
            <p:ph idx="1"/>
          </p:nvPr>
        </p:nvSpPr>
        <p:spPr>
          <a:xfrm>
            <a:off x="381000" y="1600200"/>
            <a:ext cx="8420100" cy="4686299"/>
          </a:xfrm>
        </p:spPr>
        <p:txBody>
          <a:bodyPr>
            <a:noAutofit/>
          </a:bodyPr>
          <a:lstStyle/>
          <a:p>
            <a:r>
              <a:rPr lang="en-US" sz="2300" dirty="0"/>
              <a:t>No formal definition for the process of customer-driven quality assessment</a:t>
            </a:r>
          </a:p>
          <a:p>
            <a:r>
              <a:rPr lang="en-US" sz="2300" dirty="0"/>
              <a:t>No formal definition for the process of quality measurement</a:t>
            </a:r>
          </a:p>
          <a:p>
            <a:r>
              <a:rPr lang="en-US" sz="2300" dirty="0"/>
              <a:t>No formal definition for the process of productivity measurement</a:t>
            </a:r>
          </a:p>
          <a:p>
            <a:r>
              <a:rPr lang="en-US" sz="2300" b="1" dirty="0">
                <a:solidFill>
                  <a:srgbClr val="FFFF00"/>
                </a:solidFill>
              </a:rPr>
              <a:t>For that matter, we could use the same processes PMBOK uses:</a:t>
            </a:r>
          </a:p>
          <a:p>
            <a:pPr lvl="1"/>
            <a:r>
              <a:rPr lang="en-US" sz="2300" b="1" dirty="0">
                <a:solidFill>
                  <a:srgbClr val="FFFF00"/>
                </a:solidFill>
              </a:rPr>
              <a:t>Plan Quality Management</a:t>
            </a:r>
          </a:p>
          <a:p>
            <a:pPr lvl="1"/>
            <a:r>
              <a:rPr lang="en-US" sz="2300" b="1" dirty="0">
                <a:solidFill>
                  <a:srgbClr val="FFFF00"/>
                </a:solidFill>
              </a:rPr>
              <a:t>Perform Quality assurance</a:t>
            </a:r>
          </a:p>
          <a:p>
            <a:pPr lvl="1"/>
            <a:r>
              <a:rPr lang="en-US" sz="2300" b="1" dirty="0">
                <a:solidFill>
                  <a:srgbClr val="FFFF00"/>
                </a:solidFill>
              </a:rPr>
              <a:t>Control Quality</a:t>
            </a:r>
            <a:endParaRPr lang="en-US" sz="2300" dirty="0"/>
          </a:p>
        </p:txBody>
      </p:sp>
      <p:sp>
        <p:nvSpPr>
          <p:cNvPr id="5" name="Footer Placeholder 3"/>
          <p:cNvSpPr>
            <a:spLocks noGrp="1"/>
          </p:cNvSpPr>
          <p:nvPr>
            <p:ph type="ftr" sz="quarter" idx="11"/>
          </p:nvPr>
        </p:nvSpPr>
        <p:spPr>
          <a:xfrm>
            <a:off x="173263" y="6506002"/>
            <a:ext cx="2752852" cy="212527"/>
          </a:xfrm>
        </p:spPr>
        <p:txBody>
          <a:bodyPr/>
          <a:lstStyle/>
          <a:p>
            <a:r>
              <a:rPr lang="en-US" dirty="0" smtClean="0"/>
              <a:t>Copyright 2017 James R. Burns.  All rights Reserved Worldwide.</a:t>
            </a:r>
            <a:endParaRPr lang="en-US" dirty="0"/>
          </a:p>
        </p:txBody>
      </p:sp>
    </p:spTree>
    <p:extLst>
      <p:ext uri="{BB962C8B-B14F-4D97-AF65-F5344CB8AC3E}">
        <p14:creationId xmlns:p14="http://schemas.microsoft.com/office/powerpoint/2010/main" val="975488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690366"/>
            <a:ext cx="7370536" cy="1092200"/>
          </a:xfrm>
        </p:spPr>
        <p:txBody>
          <a:bodyPr/>
          <a:lstStyle/>
          <a:p>
            <a:pPr algn="ctr"/>
            <a:r>
              <a:rPr lang="en-US" dirty="0" smtClean="0"/>
              <a:t>OM needs structure in its knowledge base</a:t>
            </a:r>
            <a:endParaRPr lang="en-US" dirty="0"/>
          </a:p>
        </p:txBody>
      </p:sp>
      <p:sp>
        <p:nvSpPr>
          <p:cNvPr id="3" name="Content Placeholder 2"/>
          <p:cNvSpPr>
            <a:spLocks noGrp="1"/>
          </p:cNvSpPr>
          <p:nvPr>
            <p:ph idx="1"/>
          </p:nvPr>
        </p:nvSpPr>
        <p:spPr>
          <a:xfrm>
            <a:off x="0" y="1944009"/>
            <a:ext cx="9144000" cy="2736850"/>
          </a:xfrm>
        </p:spPr>
        <p:txBody>
          <a:bodyPr>
            <a:normAutofit/>
          </a:bodyPr>
          <a:lstStyle/>
          <a:p>
            <a:r>
              <a:rPr lang="en-US" sz="2300" dirty="0"/>
              <a:t>Just like PM did</a:t>
            </a:r>
          </a:p>
          <a:p>
            <a:r>
              <a:rPr lang="en-US" sz="2300" dirty="0"/>
              <a:t>PMBOK provides that structure for the discipline of Project Management</a:t>
            </a:r>
          </a:p>
        </p:txBody>
      </p:sp>
      <p:sp>
        <p:nvSpPr>
          <p:cNvPr id="5" name="Footer Placeholder 3"/>
          <p:cNvSpPr>
            <a:spLocks noGrp="1"/>
          </p:cNvSpPr>
          <p:nvPr>
            <p:ph type="ftr" sz="quarter" idx="11"/>
          </p:nvPr>
        </p:nvSpPr>
        <p:spPr>
          <a:xfrm>
            <a:off x="135163" y="6518702"/>
            <a:ext cx="2752852" cy="212527"/>
          </a:xfrm>
        </p:spPr>
        <p:txBody>
          <a:bodyPr/>
          <a:lstStyle/>
          <a:p>
            <a:r>
              <a:rPr lang="en-US" dirty="0" smtClean="0"/>
              <a:t>Copyright 2017 James R. Burns.  All rights Reserved Worldwide.</a:t>
            </a:r>
            <a:endParaRPr lang="en-US" dirty="0"/>
          </a:p>
        </p:txBody>
      </p:sp>
    </p:spTree>
    <p:extLst>
      <p:ext uri="{BB962C8B-B14F-4D97-AF65-F5344CB8AC3E}">
        <p14:creationId xmlns:p14="http://schemas.microsoft.com/office/powerpoint/2010/main" val="814690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061" y="313872"/>
            <a:ext cx="5829300" cy="1092200"/>
          </a:xfrm>
        </p:spPr>
        <p:txBody>
          <a:bodyPr/>
          <a:lstStyle/>
          <a:p>
            <a:pPr algn="ctr"/>
            <a:r>
              <a:rPr lang="en-US" b="1" dirty="0" smtClean="0"/>
              <a:t>Forecasting -- processes</a:t>
            </a:r>
            <a:endParaRPr lang="en-US" b="1" dirty="0"/>
          </a:p>
        </p:txBody>
      </p:sp>
      <p:sp>
        <p:nvSpPr>
          <p:cNvPr id="3" name="Content Placeholder 2"/>
          <p:cNvSpPr>
            <a:spLocks noGrp="1"/>
          </p:cNvSpPr>
          <p:nvPr>
            <p:ph idx="1"/>
          </p:nvPr>
        </p:nvSpPr>
        <p:spPr>
          <a:xfrm>
            <a:off x="720272" y="1406072"/>
            <a:ext cx="7972878" cy="4664502"/>
          </a:xfrm>
        </p:spPr>
        <p:txBody>
          <a:bodyPr>
            <a:noAutofit/>
          </a:bodyPr>
          <a:lstStyle/>
          <a:p>
            <a:r>
              <a:rPr lang="en-US" sz="2900" dirty="0"/>
              <a:t>No formal definition for the process of selecting a forecasting methodology</a:t>
            </a:r>
          </a:p>
          <a:p>
            <a:endParaRPr lang="en-US" sz="2900" dirty="0"/>
          </a:p>
          <a:p>
            <a:r>
              <a:rPr lang="en-US" sz="2900" dirty="0"/>
              <a:t>No formal definition for the process of comparing forecasting techniques</a:t>
            </a:r>
          </a:p>
          <a:p>
            <a:endParaRPr lang="en-US" sz="2900" dirty="0"/>
          </a:p>
          <a:p>
            <a:r>
              <a:rPr lang="en-US" sz="2900" dirty="0"/>
              <a:t>No formal definition for the process of assessing forecasting accuracy</a:t>
            </a:r>
          </a:p>
        </p:txBody>
      </p:sp>
      <p:sp>
        <p:nvSpPr>
          <p:cNvPr id="5" name="Footer Placeholder 3"/>
          <p:cNvSpPr>
            <a:spLocks noGrp="1"/>
          </p:cNvSpPr>
          <p:nvPr>
            <p:ph type="ftr" sz="quarter" idx="11"/>
          </p:nvPr>
        </p:nvSpPr>
        <p:spPr>
          <a:xfrm>
            <a:off x="173263" y="6479566"/>
            <a:ext cx="2752852" cy="212527"/>
          </a:xfrm>
        </p:spPr>
        <p:txBody>
          <a:bodyPr/>
          <a:lstStyle/>
          <a:p>
            <a:r>
              <a:rPr lang="en-US" dirty="0" smtClean="0"/>
              <a:t>Copyright 2017 James R. Burns.  All rights Reserved Worldwide.</a:t>
            </a:r>
            <a:endParaRPr lang="en-US" dirty="0"/>
          </a:p>
        </p:txBody>
      </p:sp>
    </p:spTree>
    <p:extLst>
      <p:ext uri="{BB962C8B-B14F-4D97-AF65-F5344CB8AC3E}">
        <p14:creationId xmlns:p14="http://schemas.microsoft.com/office/powerpoint/2010/main" val="1987864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472" y="1001488"/>
            <a:ext cx="8640536" cy="1092200"/>
          </a:xfrm>
        </p:spPr>
        <p:txBody>
          <a:bodyPr>
            <a:normAutofit/>
          </a:bodyPr>
          <a:lstStyle/>
          <a:p>
            <a:pPr algn="ctr"/>
            <a:r>
              <a:rPr lang="en-US" sz="2300" b="1" dirty="0"/>
              <a:t>Let’s look at the CMMI—the 2007 successor to the older </a:t>
            </a:r>
            <a:r>
              <a:rPr lang="en-US" sz="2300" b="1" dirty="0" err="1"/>
              <a:t>cmm</a:t>
            </a:r>
            <a:endParaRPr lang="en-US" sz="2300" b="1" dirty="0"/>
          </a:p>
        </p:txBody>
      </p:sp>
      <p:sp>
        <p:nvSpPr>
          <p:cNvPr id="3" name="Content Placeholder 2"/>
          <p:cNvSpPr>
            <a:spLocks noGrp="1"/>
          </p:cNvSpPr>
          <p:nvPr>
            <p:ph idx="1"/>
          </p:nvPr>
        </p:nvSpPr>
        <p:spPr>
          <a:xfrm>
            <a:off x="538390" y="2309586"/>
            <a:ext cx="8140700" cy="2052638"/>
          </a:xfrm>
        </p:spPr>
        <p:txBody>
          <a:bodyPr>
            <a:normAutofit/>
          </a:bodyPr>
          <a:lstStyle/>
          <a:p>
            <a:r>
              <a:rPr lang="en-US" sz="2300" dirty="0"/>
              <a:t>While keeping the same five levels of maturity, the CMMI is now organized into 22 identified process areas , each subordinate to a specific level of maturity</a:t>
            </a:r>
          </a:p>
        </p:txBody>
      </p:sp>
      <p:sp>
        <p:nvSpPr>
          <p:cNvPr id="5" name="Footer Placeholder 3"/>
          <p:cNvSpPr>
            <a:spLocks noGrp="1"/>
          </p:cNvSpPr>
          <p:nvPr>
            <p:ph type="ftr" sz="quarter" idx="11"/>
          </p:nvPr>
        </p:nvSpPr>
        <p:spPr>
          <a:xfrm>
            <a:off x="173263" y="6467902"/>
            <a:ext cx="2752852" cy="212527"/>
          </a:xfrm>
        </p:spPr>
        <p:txBody>
          <a:bodyPr/>
          <a:lstStyle/>
          <a:p>
            <a:r>
              <a:rPr lang="en-US" dirty="0" smtClean="0"/>
              <a:t>Copyright 2017 James R. Burns.  All rights Reserved Worldwide.</a:t>
            </a:r>
            <a:endParaRPr lang="en-US" dirty="0"/>
          </a:p>
        </p:txBody>
      </p:sp>
    </p:spTree>
    <p:extLst>
      <p:ext uri="{BB962C8B-B14F-4D97-AF65-F5344CB8AC3E}">
        <p14:creationId xmlns:p14="http://schemas.microsoft.com/office/powerpoint/2010/main" val="412841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70459041"/>
              </p:ext>
            </p:extLst>
          </p:nvPr>
        </p:nvGraphicFramePr>
        <p:xfrm>
          <a:off x="901700" y="317494"/>
          <a:ext cx="7442200" cy="5473705"/>
        </p:xfrm>
        <a:graphic>
          <a:graphicData uri="http://schemas.openxmlformats.org/drawingml/2006/table">
            <a:tbl>
              <a:tblPr firstRow="1" firstCol="1" bandRow="1">
                <a:tableStyleId>{5C22544A-7EE6-4342-B048-85BDC9FD1C3A}</a:tableStyleId>
              </a:tblPr>
              <a:tblGrid>
                <a:gridCol w="425838"/>
                <a:gridCol w="2077448"/>
                <a:gridCol w="3581807"/>
                <a:gridCol w="1357107"/>
              </a:tblGrid>
              <a:tr h="218779">
                <a:tc>
                  <a:txBody>
                    <a:bodyPr/>
                    <a:lstStyle/>
                    <a:p>
                      <a:pPr marL="0" marR="0" algn="just">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Maturity Level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Process Area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Abbreviation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439673">
                <a:tc>
                  <a:txBody>
                    <a:bodyPr/>
                    <a:lstStyle/>
                    <a:p>
                      <a:pPr marL="0" marR="0" algn="ctr">
                        <a:lnSpc>
                          <a:spcPct val="107000"/>
                        </a:lnSpc>
                        <a:spcBef>
                          <a:spcPts val="0"/>
                        </a:spcBef>
                        <a:spcAft>
                          <a:spcPts val="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Optimizing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Organizational Innovation and Deployment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OID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218779">
                <a:tc>
                  <a:txBody>
                    <a:bodyPr/>
                    <a:lstStyle/>
                    <a:p>
                      <a:pPr marL="0" marR="0" algn="just">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Causal Analysis and Resolution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CAR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439673">
                <a:tc>
                  <a:txBody>
                    <a:bodyPr/>
                    <a:lstStyle/>
                    <a:p>
                      <a:pPr marL="0" marR="0" algn="ctr">
                        <a:lnSpc>
                          <a:spcPct val="107000"/>
                        </a:lnSpc>
                        <a:spcBef>
                          <a:spcPts val="0"/>
                        </a:spcBef>
                        <a:spcAft>
                          <a:spcPts val="0"/>
                        </a:spcAft>
                      </a:pPr>
                      <a:r>
                        <a:rPr lang="en-US" sz="14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Quantitatively Managed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Organizational Process Performance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OPP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218779">
                <a:tc>
                  <a:txBody>
                    <a:bodyPr/>
                    <a:lstStyle/>
                    <a:p>
                      <a:pPr marL="0" marR="0" algn="just">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Quantitative Project Manaagement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QPM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218779">
                <a:tc>
                  <a:txBody>
                    <a:bodyPr/>
                    <a:lstStyle/>
                    <a:p>
                      <a:pPr marL="0" marR="0" algn="ctr">
                        <a:lnSpc>
                          <a:spcPct val="107000"/>
                        </a:lnSpc>
                        <a:spcBef>
                          <a:spcPts val="0"/>
                        </a:spcBef>
                        <a:spcAft>
                          <a:spcPts val="0"/>
                        </a:spcAft>
                      </a:pPr>
                      <a:r>
                        <a:rPr lang="en-US" sz="14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Defined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Requirements Development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RD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218779">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Technical Solution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218779">
                <a:tc>
                  <a:txBody>
                    <a:bodyPr/>
                    <a:lstStyle/>
                    <a:p>
                      <a:pPr marL="0" marR="0" algn="just">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Product Integration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PI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218779">
                <a:tc>
                  <a:txBody>
                    <a:bodyPr/>
                    <a:lstStyle/>
                    <a:p>
                      <a:pPr marL="0" marR="0" algn="just">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Verification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VER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218779">
                <a:tc>
                  <a:txBody>
                    <a:bodyPr/>
                    <a:lstStyle/>
                    <a:p>
                      <a:pPr marL="0" marR="0" algn="just">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Validation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VAL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218779">
                <a:tc>
                  <a:txBody>
                    <a:bodyPr/>
                    <a:lstStyle/>
                    <a:p>
                      <a:pPr marL="0" marR="0" algn="just">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Organizational Process focus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OPF</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218779">
                <a:tc>
                  <a:txBody>
                    <a:bodyPr/>
                    <a:lstStyle/>
                    <a:p>
                      <a:pPr marL="0" marR="0" algn="just">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Organizational Process Definition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OPD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218779">
                <a:tc>
                  <a:txBody>
                    <a:bodyPr/>
                    <a:lstStyle/>
                    <a:p>
                      <a:pPr marL="0" marR="0" algn="just">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Organizational training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OT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218779">
                <a:tc>
                  <a:txBody>
                    <a:bodyPr/>
                    <a:lstStyle/>
                    <a:p>
                      <a:pPr marL="0" marR="0" algn="just">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Integrated Project Management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IPM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218779">
                <a:tc>
                  <a:txBody>
                    <a:bodyPr/>
                    <a:lstStyle/>
                    <a:p>
                      <a:pPr marL="0" marR="0" algn="just">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Risk Management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RSKM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218779">
                <a:tc>
                  <a:txBody>
                    <a:bodyPr/>
                    <a:lstStyle/>
                    <a:p>
                      <a:pPr marL="0" marR="0" algn="just">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Decision Analysis and Resolution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DAR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218779">
                <a:tc>
                  <a:txBody>
                    <a:bodyPr/>
                    <a:lstStyle/>
                    <a:p>
                      <a:pPr marL="0" marR="0" algn="ctr">
                        <a:lnSpc>
                          <a:spcPct val="107000"/>
                        </a:lnSpc>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Managed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Requirements Management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REQM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218779">
                <a:tc>
                  <a:txBody>
                    <a:bodyPr/>
                    <a:lstStyle/>
                    <a:p>
                      <a:pPr marL="0" marR="0" algn="just">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Project Planning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PP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218779">
                <a:tc>
                  <a:txBody>
                    <a:bodyPr/>
                    <a:lstStyle/>
                    <a:p>
                      <a:pPr marL="0" marR="0" algn="just">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Project Monitoring and Control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PMC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218779">
                <a:tc>
                  <a:txBody>
                    <a:bodyPr/>
                    <a:lstStyle/>
                    <a:p>
                      <a:pPr marL="0" marR="0" algn="just">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Supplier Agreement Management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SAM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218779">
                <a:tc>
                  <a:txBody>
                    <a:bodyPr/>
                    <a:lstStyle/>
                    <a:p>
                      <a:pPr marL="0" marR="0" algn="just">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Measurement and Analysis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MA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218779">
                <a:tc>
                  <a:txBody>
                    <a:bodyPr/>
                    <a:lstStyle/>
                    <a:p>
                      <a:pPr marL="0" marR="0" algn="just">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Process and Product Quality Assurance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PPQA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r h="218779">
                <a:tc>
                  <a:txBody>
                    <a:bodyPr/>
                    <a:lstStyle/>
                    <a:p>
                      <a:pPr marL="0" marR="0" algn="just">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a:effectLst/>
                        </a:rPr>
                        <a:t>Configuration Management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c>
                  <a:txBody>
                    <a:bodyPr/>
                    <a:lstStyle/>
                    <a:p>
                      <a:pPr marL="0" marR="0" algn="just">
                        <a:lnSpc>
                          <a:spcPct val="107000"/>
                        </a:lnSpc>
                        <a:spcBef>
                          <a:spcPts val="0"/>
                        </a:spcBef>
                        <a:spcAft>
                          <a:spcPts val="0"/>
                        </a:spcAft>
                      </a:pPr>
                      <a:r>
                        <a:rPr lang="en-US" sz="1400" dirty="0">
                          <a:effectLst/>
                        </a:rPr>
                        <a:t>CM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1278" marR="31278" marT="0" marB="0"/>
                </a:tc>
              </a:tr>
            </a:tbl>
          </a:graphicData>
        </a:graphic>
      </p:graphicFrame>
      <p:sp>
        <p:nvSpPr>
          <p:cNvPr id="6" name="TextBox 5"/>
          <p:cNvSpPr txBox="1"/>
          <p:nvPr/>
        </p:nvSpPr>
        <p:spPr>
          <a:xfrm>
            <a:off x="584200" y="5943599"/>
            <a:ext cx="8242300" cy="248209"/>
          </a:xfrm>
          <a:prstGeom prst="rect">
            <a:avLst/>
          </a:prstGeom>
          <a:noFill/>
        </p:spPr>
        <p:txBody>
          <a:bodyPr wrap="square" rtlCol="0">
            <a:spAutoFit/>
          </a:bodyPr>
          <a:lstStyle/>
          <a:p>
            <a:r>
              <a:rPr lang="en-US" sz="1013" dirty="0"/>
              <a:t>Source:   </a:t>
            </a:r>
            <a:r>
              <a:rPr lang="en-US" sz="1013" dirty="0" err="1"/>
              <a:t>Kneuper</a:t>
            </a:r>
            <a:r>
              <a:rPr lang="en-US" sz="1013" dirty="0"/>
              <a:t>, R., 2009,</a:t>
            </a:r>
            <a:r>
              <a:rPr lang="en-US" sz="1013" i="1" dirty="0"/>
              <a:t> CMMI: Improving Software and Systems Development Processes Using Capability Maturity Model Integration (CMMI-DEV)</a:t>
            </a:r>
            <a:r>
              <a:rPr lang="en-US" sz="1013" dirty="0"/>
              <a:t>.</a:t>
            </a:r>
          </a:p>
        </p:txBody>
      </p:sp>
      <p:sp>
        <p:nvSpPr>
          <p:cNvPr id="7" name="Footer Placeholder 3"/>
          <p:cNvSpPr>
            <a:spLocks noGrp="1"/>
          </p:cNvSpPr>
          <p:nvPr>
            <p:ph type="ftr" sz="quarter" idx="11"/>
          </p:nvPr>
        </p:nvSpPr>
        <p:spPr>
          <a:xfrm>
            <a:off x="135163" y="6506002"/>
            <a:ext cx="2752852" cy="212527"/>
          </a:xfrm>
        </p:spPr>
        <p:txBody>
          <a:bodyPr/>
          <a:lstStyle/>
          <a:p>
            <a:r>
              <a:rPr lang="en-US" dirty="0" smtClean="0"/>
              <a:t>Copyright 2017 James R. Burns.  All rights Reserved Worldwide.</a:t>
            </a:r>
            <a:endParaRPr lang="en-US" dirty="0"/>
          </a:p>
        </p:txBody>
      </p:sp>
    </p:spTree>
    <p:extLst>
      <p:ext uri="{BB962C8B-B14F-4D97-AF65-F5344CB8AC3E}">
        <p14:creationId xmlns:p14="http://schemas.microsoft.com/office/powerpoint/2010/main" val="4206078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17501"/>
            <a:ext cx="7772400" cy="1456267"/>
          </a:xfrm>
        </p:spPr>
        <p:txBody>
          <a:bodyPr/>
          <a:lstStyle/>
          <a:p>
            <a:r>
              <a:rPr lang="en-US" dirty="0" smtClean="0"/>
              <a:t>Learning and maturing:</a:t>
            </a:r>
            <a:br>
              <a:rPr lang="en-US" dirty="0" smtClean="0"/>
            </a:br>
            <a:r>
              <a:rPr lang="en-US" dirty="0" smtClean="0"/>
              <a:t>Two distinct communities of practice</a:t>
            </a:r>
            <a:endParaRPr lang="en-US" dirty="0"/>
          </a:p>
        </p:txBody>
      </p:sp>
      <p:sp>
        <p:nvSpPr>
          <p:cNvPr id="3" name="Content Placeholder 2"/>
          <p:cNvSpPr>
            <a:spLocks noGrp="1"/>
          </p:cNvSpPr>
          <p:nvPr>
            <p:ph idx="1"/>
          </p:nvPr>
        </p:nvSpPr>
        <p:spPr>
          <a:xfrm>
            <a:off x="514351" y="1773768"/>
            <a:ext cx="8032749" cy="4978400"/>
          </a:xfrm>
        </p:spPr>
        <p:txBody>
          <a:bodyPr>
            <a:normAutofit/>
          </a:bodyPr>
          <a:lstStyle/>
          <a:p>
            <a:r>
              <a:rPr lang="en-US" sz="2400" b="1" dirty="0">
                <a:solidFill>
                  <a:srgbClr val="FF0000"/>
                </a:solidFill>
              </a:rPr>
              <a:t>Organizational Learning was originally conceived and composed by Peter </a:t>
            </a:r>
            <a:r>
              <a:rPr lang="en-US" sz="2400" b="1" dirty="0" err="1">
                <a:solidFill>
                  <a:srgbClr val="FF0000"/>
                </a:solidFill>
              </a:rPr>
              <a:t>Senge</a:t>
            </a:r>
            <a:r>
              <a:rPr lang="en-US" sz="2400" b="1" dirty="0">
                <a:solidFill>
                  <a:srgbClr val="FF0000"/>
                </a:solidFill>
              </a:rPr>
              <a:t> in his book THE FIFTH DISCIPLINE</a:t>
            </a:r>
          </a:p>
          <a:p>
            <a:pPr lvl="1"/>
            <a:r>
              <a:rPr lang="en-US" sz="1900" dirty="0" smtClean="0"/>
              <a:t>It is not precisely measured, in some cases not measured at all</a:t>
            </a:r>
          </a:p>
          <a:p>
            <a:pPr lvl="1"/>
            <a:endParaRPr lang="en-US" dirty="0"/>
          </a:p>
          <a:p>
            <a:r>
              <a:rPr lang="en-US" sz="2400" b="1" dirty="0">
                <a:solidFill>
                  <a:srgbClr val="FF0000"/>
                </a:solidFill>
              </a:rPr>
              <a:t>Organizational Maturing was invented by the Software Engineering Institute in Pittsburgh, a spinoff of Carnegie Mellon University-is funded by the DOD and continues to evolve and mature</a:t>
            </a:r>
          </a:p>
          <a:p>
            <a:pPr lvl="1"/>
            <a:r>
              <a:rPr lang="en-US" sz="1900" dirty="0" smtClean="0"/>
              <a:t>Is precisely measured</a:t>
            </a:r>
          </a:p>
          <a:p>
            <a:pPr lvl="1"/>
            <a:r>
              <a:rPr lang="en-US" sz="1900" dirty="0" smtClean="0"/>
              <a:t>Proceeds through five phases or levels , taking an organization from level 0 through to level 5</a:t>
            </a:r>
          </a:p>
          <a:p>
            <a:pPr lvl="1"/>
            <a:r>
              <a:rPr lang="en-US" sz="1900" dirty="0" smtClean="0"/>
              <a:t>It takes a year to go from one level to the next</a:t>
            </a:r>
          </a:p>
          <a:p>
            <a:pPr lvl="1"/>
            <a:endParaRPr lang="en-US" dirty="0"/>
          </a:p>
        </p:txBody>
      </p:sp>
    </p:spTree>
    <p:extLst>
      <p:ext uri="{BB962C8B-B14F-4D97-AF65-F5344CB8AC3E}">
        <p14:creationId xmlns:p14="http://schemas.microsoft.com/office/powerpoint/2010/main" val="299717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2600" y="913948"/>
            <a:ext cx="3251200" cy="1092200"/>
          </a:xfrm>
        </p:spPr>
        <p:txBody>
          <a:bodyPr>
            <a:normAutofit/>
          </a:bodyPr>
          <a:lstStyle/>
          <a:p>
            <a:r>
              <a:rPr lang="en-US" sz="3300" dirty="0"/>
              <a:t>CMMI vs PMBOK</a:t>
            </a:r>
          </a:p>
        </p:txBody>
      </p:sp>
      <p:sp>
        <p:nvSpPr>
          <p:cNvPr id="3" name="Content Placeholder 2"/>
          <p:cNvSpPr>
            <a:spLocks noGrp="1"/>
          </p:cNvSpPr>
          <p:nvPr>
            <p:ph idx="1"/>
          </p:nvPr>
        </p:nvSpPr>
        <p:spPr>
          <a:xfrm>
            <a:off x="508000" y="2174423"/>
            <a:ext cx="8280400" cy="3526633"/>
          </a:xfrm>
        </p:spPr>
        <p:txBody>
          <a:bodyPr>
            <a:normAutofit/>
          </a:bodyPr>
          <a:lstStyle/>
          <a:p>
            <a:r>
              <a:rPr lang="en-US" sz="2900" dirty="0"/>
              <a:t>It appears that the CMM leading to the CMMI has ‘borrowed’ some ideas from PMBOK, namely the identification and definition of process areas and their organization within five process groups.</a:t>
            </a:r>
          </a:p>
          <a:p>
            <a:r>
              <a:rPr lang="en-US" sz="2900" dirty="0"/>
              <a:t>In this respect the CMMI has itself matured; the discipline of maturity has matured, ironically.</a:t>
            </a:r>
          </a:p>
        </p:txBody>
      </p:sp>
      <p:sp>
        <p:nvSpPr>
          <p:cNvPr id="4" name="Footer Placeholder 3"/>
          <p:cNvSpPr>
            <a:spLocks noGrp="1"/>
          </p:cNvSpPr>
          <p:nvPr>
            <p:ph type="ftr" sz="quarter" idx="11"/>
          </p:nvPr>
        </p:nvSpPr>
        <p:spPr>
          <a:xfrm>
            <a:off x="0" y="6415431"/>
            <a:ext cx="5990311" cy="377825"/>
          </a:xfrm>
        </p:spPr>
        <p:txBody>
          <a:bodyPr/>
          <a:lstStyle/>
          <a:p>
            <a:r>
              <a:rPr lang="en-US" dirty="0" err="1" smtClean="0"/>
              <a:t>Coopyright</a:t>
            </a:r>
            <a:r>
              <a:rPr lang="en-US" dirty="0" smtClean="0"/>
              <a:t> 2017 James R. Burns.  All rights Reserved Worldwide.</a:t>
            </a:r>
            <a:endParaRPr lang="en-US" dirty="0"/>
          </a:p>
        </p:txBody>
      </p:sp>
    </p:spTree>
    <p:extLst>
      <p:ext uri="{BB962C8B-B14F-4D97-AF65-F5344CB8AC3E}">
        <p14:creationId xmlns:p14="http://schemas.microsoft.com/office/powerpoint/2010/main" val="2563983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992" y="425451"/>
            <a:ext cx="5829300" cy="1092200"/>
          </a:xfrm>
        </p:spPr>
        <p:txBody>
          <a:bodyPr>
            <a:normAutofit/>
          </a:bodyPr>
          <a:lstStyle/>
          <a:p>
            <a:pPr algn="ctr"/>
            <a:r>
              <a:rPr lang="en-US" sz="2925" b="1" dirty="0">
                <a:solidFill>
                  <a:srgbClr val="FFFF00"/>
                </a:solidFill>
                <a:effectLst>
                  <a:outerShdw blurRad="38100" dist="38100" dir="2700000" algn="tl">
                    <a:srgbClr val="000000">
                      <a:alpha val="43137"/>
                    </a:srgbClr>
                  </a:outerShdw>
                </a:effectLst>
              </a:rPr>
              <a:t>From High cost, low return to low cost, high return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9704" y="1949451"/>
            <a:ext cx="7673877" cy="4502150"/>
          </a:xfrm>
        </p:spPr>
      </p:pic>
    </p:spTree>
    <p:extLst>
      <p:ext uri="{BB962C8B-B14F-4D97-AF65-F5344CB8AC3E}">
        <p14:creationId xmlns:p14="http://schemas.microsoft.com/office/powerpoint/2010/main" val="3401431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609601"/>
            <a:ext cx="8534400" cy="1456267"/>
          </a:xfrm>
        </p:spPr>
        <p:txBody>
          <a:bodyPr/>
          <a:lstStyle/>
          <a:p>
            <a:r>
              <a:rPr lang="en-US" b="1" dirty="0" smtClean="0">
                <a:solidFill>
                  <a:srgbClr val="FFC000"/>
                </a:solidFill>
              </a:rPr>
              <a:t>Merge learning and maturing into your processes</a:t>
            </a:r>
            <a:endParaRPr lang="en-US" b="1" dirty="0">
              <a:solidFill>
                <a:srgbClr val="FFC000"/>
              </a:solidFill>
            </a:endParaRPr>
          </a:p>
        </p:txBody>
      </p:sp>
      <p:sp>
        <p:nvSpPr>
          <p:cNvPr id="3" name="Content Placeholder 2"/>
          <p:cNvSpPr>
            <a:spLocks noGrp="1"/>
          </p:cNvSpPr>
          <p:nvPr>
            <p:ph idx="1"/>
          </p:nvPr>
        </p:nvSpPr>
        <p:spPr>
          <a:xfrm>
            <a:off x="622300" y="2065868"/>
            <a:ext cx="7950200" cy="4423832"/>
          </a:xfrm>
        </p:spPr>
        <p:txBody>
          <a:bodyPr>
            <a:normAutofit/>
          </a:bodyPr>
          <a:lstStyle/>
          <a:p>
            <a:r>
              <a:rPr lang="en-US" sz="2300" b="1" dirty="0" smtClean="0">
                <a:solidFill>
                  <a:srgbClr val="FFC000"/>
                </a:solidFill>
              </a:rPr>
              <a:t>For your mid-semester reports…..</a:t>
            </a:r>
          </a:p>
          <a:p>
            <a:r>
              <a:rPr lang="en-US" sz="2300" dirty="0" smtClean="0"/>
              <a:t>Think about how </a:t>
            </a:r>
            <a:r>
              <a:rPr lang="en-US" sz="2300" dirty="0"/>
              <a:t>y</a:t>
            </a:r>
            <a:r>
              <a:rPr lang="en-US" sz="2300" dirty="0" smtClean="0"/>
              <a:t>ou would merge and learning and maturity concepts into your chosen process.  BE creative, put your </a:t>
            </a:r>
            <a:r>
              <a:rPr lang="en-US" sz="2300" dirty="0"/>
              <a:t>m</a:t>
            </a:r>
            <a:r>
              <a:rPr lang="en-US" sz="2300" dirty="0" smtClean="0"/>
              <a:t>ind into its DESIGN mode, think outside the box</a:t>
            </a:r>
          </a:p>
          <a:p>
            <a:r>
              <a:rPr lang="en-US" sz="2300" dirty="0" smtClean="0"/>
              <a:t>You may use any technique you wish to redesign your chosen process(</a:t>
            </a:r>
            <a:r>
              <a:rPr lang="en-US" sz="2300" dirty="0" err="1" smtClean="0"/>
              <a:t>es</a:t>
            </a:r>
            <a:r>
              <a:rPr lang="en-US" sz="2300" dirty="0" smtClean="0"/>
              <a:t>), including concepts from LEAN, VALUE ANALYSIS, RE-ENGINEERING, etc.</a:t>
            </a:r>
            <a:endParaRPr lang="en-US" sz="2300" dirty="0"/>
          </a:p>
        </p:txBody>
      </p:sp>
    </p:spTree>
    <p:extLst>
      <p:ext uri="{BB962C8B-B14F-4D97-AF65-F5344CB8AC3E}">
        <p14:creationId xmlns:p14="http://schemas.microsoft.com/office/powerpoint/2010/main" val="2779723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b="1" dirty="0">
                <a:solidFill>
                  <a:srgbClr val="FFC000"/>
                </a:solidFill>
              </a:rPr>
              <a:t>Team learning</a:t>
            </a:r>
          </a:p>
        </p:txBody>
      </p:sp>
      <p:sp>
        <p:nvSpPr>
          <p:cNvPr id="3" name="Content Placeholder 2"/>
          <p:cNvSpPr>
            <a:spLocks noGrp="1"/>
          </p:cNvSpPr>
          <p:nvPr>
            <p:ph idx="1"/>
          </p:nvPr>
        </p:nvSpPr>
        <p:spPr>
          <a:xfrm>
            <a:off x="457200" y="2142068"/>
            <a:ext cx="8128000" cy="4474632"/>
          </a:xfrm>
        </p:spPr>
        <p:txBody>
          <a:bodyPr>
            <a:normAutofit/>
          </a:bodyPr>
          <a:lstStyle/>
          <a:p>
            <a:r>
              <a:rPr lang="en-US" sz="3000" dirty="0"/>
              <a:t>The only sustainable competitive advantage is the rate at which individuals, teams and organizations </a:t>
            </a:r>
            <a:r>
              <a:rPr lang="en-US" sz="3000" b="1" dirty="0">
                <a:solidFill>
                  <a:srgbClr val="FFC000"/>
                </a:solidFill>
              </a:rPr>
              <a:t>learn</a:t>
            </a:r>
          </a:p>
          <a:p>
            <a:pPr lvl="1"/>
            <a:r>
              <a:rPr lang="en-US" sz="1900" dirty="0" smtClean="0"/>
              <a:t>Technological innovation is not a sustainable competitive advantage</a:t>
            </a:r>
          </a:p>
          <a:p>
            <a:r>
              <a:rPr lang="en-US" sz="2400" dirty="0"/>
              <a:t>Why are people and teams NOT willing to learn?</a:t>
            </a:r>
          </a:p>
          <a:p>
            <a:pPr lvl="1"/>
            <a:r>
              <a:rPr lang="en-US" sz="1900" dirty="0" smtClean="0"/>
              <a:t>We have become stuck in our old ways of thinking</a:t>
            </a:r>
          </a:p>
          <a:p>
            <a:pPr lvl="1"/>
            <a:r>
              <a:rPr lang="en-US" sz="1900" dirty="0" smtClean="0"/>
              <a:t>We have deeply ingrained mental models, assumptions, gestalts</a:t>
            </a:r>
          </a:p>
          <a:p>
            <a:pPr lvl="1"/>
            <a:r>
              <a:rPr lang="en-US" sz="1900" dirty="0" smtClean="0"/>
              <a:t>These force us to see the world in a certain way</a:t>
            </a:r>
          </a:p>
          <a:p>
            <a:endParaRPr lang="en-US" dirty="0" smtClean="0"/>
          </a:p>
          <a:p>
            <a:endParaRPr lang="en-US" dirty="0"/>
          </a:p>
        </p:txBody>
      </p:sp>
    </p:spTree>
    <p:extLst>
      <p:ext uri="{BB962C8B-B14F-4D97-AF65-F5344CB8AC3E}">
        <p14:creationId xmlns:p14="http://schemas.microsoft.com/office/powerpoint/2010/main" val="2870756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7772400" cy="1456267"/>
          </a:xfrm>
        </p:spPr>
        <p:txBody>
          <a:bodyPr/>
          <a:lstStyle/>
          <a:p>
            <a:r>
              <a:rPr lang="en-US" b="1" dirty="0" smtClean="0">
                <a:solidFill>
                  <a:srgbClr val="FF0000"/>
                </a:solidFill>
              </a:rPr>
              <a:t>Team learning </a:t>
            </a:r>
            <a:r>
              <a:rPr lang="en-US" dirty="0" smtClean="0"/>
              <a:t>is supported by the other four disciplines discussed by </a:t>
            </a:r>
            <a:r>
              <a:rPr lang="en-US" dirty="0" err="1" smtClean="0"/>
              <a:t>senge</a:t>
            </a:r>
            <a:endParaRPr lang="en-US" dirty="0"/>
          </a:p>
        </p:txBody>
      </p:sp>
      <p:sp>
        <p:nvSpPr>
          <p:cNvPr id="3" name="Content Placeholder 2"/>
          <p:cNvSpPr>
            <a:spLocks noGrp="1"/>
          </p:cNvSpPr>
          <p:nvPr>
            <p:ph idx="1"/>
          </p:nvPr>
        </p:nvSpPr>
        <p:spPr>
          <a:xfrm>
            <a:off x="457200" y="2142068"/>
            <a:ext cx="8077200" cy="4500032"/>
          </a:xfrm>
        </p:spPr>
        <p:txBody>
          <a:bodyPr>
            <a:normAutofit fontScale="92500" lnSpcReduction="10000"/>
          </a:bodyPr>
          <a:lstStyle/>
          <a:p>
            <a:r>
              <a:rPr lang="en-US" sz="3450" b="1" dirty="0">
                <a:solidFill>
                  <a:srgbClr val="FF0000"/>
                </a:solidFill>
              </a:rPr>
              <a:t>Personal Mastery</a:t>
            </a:r>
          </a:p>
          <a:p>
            <a:pPr lvl="1"/>
            <a:r>
              <a:rPr lang="en-US" sz="2250" b="1" dirty="0">
                <a:solidFill>
                  <a:srgbClr val="FF0000"/>
                </a:solidFill>
              </a:rPr>
              <a:t>Increasing the clarity of our personal vision and mission</a:t>
            </a:r>
          </a:p>
          <a:p>
            <a:r>
              <a:rPr lang="en-US" sz="3450" b="1" dirty="0">
                <a:solidFill>
                  <a:srgbClr val="FF0000"/>
                </a:solidFill>
              </a:rPr>
              <a:t>Mental Models</a:t>
            </a:r>
          </a:p>
          <a:p>
            <a:pPr lvl="1"/>
            <a:r>
              <a:rPr lang="en-US" sz="2250" b="1" dirty="0">
                <a:solidFill>
                  <a:srgbClr val="FF0000"/>
                </a:solidFill>
              </a:rPr>
              <a:t>Deeply engrained assumptions, generalizations, world-views</a:t>
            </a:r>
          </a:p>
          <a:p>
            <a:r>
              <a:rPr lang="en-US" sz="3825" b="1" dirty="0">
                <a:solidFill>
                  <a:srgbClr val="FF0000"/>
                </a:solidFill>
              </a:rPr>
              <a:t>Shared vision</a:t>
            </a:r>
          </a:p>
          <a:p>
            <a:pPr lvl="1"/>
            <a:r>
              <a:rPr lang="en-US" sz="2250" b="1" dirty="0">
                <a:solidFill>
                  <a:srgbClr val="FF0000"/>
                </a:solidFill>
              </a:rPr>
              <a:t>A commonly-held picture of the future we all seek to create</a:t>
            </a:r>
          </a:p>
          <a:p>
            <a:r>
              <a:rPr lang="en-US" sz="3825" b="1" dirty="0">
                <a:solidFill>
                  <a:srgbClr val="FF0000"/>
                </a:solidFill>
              </a:rPr>
              <a:t>Systems thinking</a:t>
            </a:r>
          </a:p>
          <a:p>
            <a:pPr lvl="1"/>
            <a:r>
              <a:rPr lang="en-US" sz="2250" b="1" dirty="0">
                <a:solidFill>
                  <a:srgbClr val="FF0000"/>
                </a:solidFill>
              </a:rPr>
              <a:t>A conceptual framework and a set of tools to help make patterns and behaviors clearer</a:t>
            </a:r>
          </a:p>
          <a:p>
            <a:endParaRPr lang="en-US" dirty="0"/>
          </a:p>
        </p:txBody>
      </p:sp>
    </p:spTree>
    <p:extLst>
      <p:ext uri="{BB962C8B-B14F-4D97-AF65-F5344CB8AC3E}">
        <p14:creationId xmlns:p14="http://schemas.microsoft.com/office/powerpoint/2010/main" val="4005308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heel(1)">
                                      <p:cBhvr>
                                        <p:cTn id="23" dur="2000"/>
                                        <p:tgtEl>
                                          <p:spTgt spid="3">
                                            <p:txEl>
                                              <p:pRg st="4" end="4"/>
                                            </p:txEl>
                                          </p:spTgt>
                                        </p:tgtEl>
                                      </p:cBhvr>
                                    </p:animEffect>
                                  </p:childTnLst>
                                </p:cTn>
                              </p:par>
                              <p:par>
                                <p:cTn id="24" presetID="21" presetClass="entr" presetSubtype="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heel(1)">
                                      <p:cBhvr>
                                        <p:cTn id="26" dur="20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heel(1)">
                                      <p:cBhvr>
                                        <p:cTn id="31" dur="2000"/>
                                        <p:tgtEl>
                                          <p:spTgt spid="3">
                                            <p:txEl>
                                              <p:pRg st="6" end="6"/>
                                            </p:txEl>
                                          </p:spTgt>
                                        </p:tgtEl>
                                      </p:cBhvr>
                                    </p:animEffect>
                                  </p:childTnLst>
                                </p:cTn>
                              </p:par>
                              <p:par>
                                <p:cTn id="32" presetID="21" presetClass="entr" presetSubtype="1"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heel(1)">
                                      <p:cBhvr>
                                        <p:cTn id="34"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033"/>
            <a:ext cx="7772400" cy="1456267"/>
          </a:xfrm>
        </p:spPr>
        <p:txBody>
          <a:bodyPr/>
          <a:lstStyle/>
          <a:p>
            <a:r>
              <a:rPr lang="en-US" dirty="0" smtClean="0">
                <a:solidFill>
                  <a:srgbClr val="FFC000"/>
                </a:solidFill>
              </a:rPr>
              <a:t>Learning involves risk-taking</a:t>
            </a:r>
            <a:endParaRPr lang="en-US" dirty="0">
              <a:solidFill>
                <a:srgbClr val="FFC000"/>
              </a:solidFill>
            </a:endParaRPr>
          </a:p>
        </p:txBody>
      </p:sp>
      <p:sp>
        <p:nvSpPr>
          <p:cNvPr id="3" name="Content Placeholder 2"/>
          <p:cNvSpPr>
            <a:spLocks noGrp="1"/>
          </p:cNvSpPr>
          <p:nvPr>
            <p:ph idx="1"/>
          </p:nvPr>
        </p:nvSpPr>
        <p:spPr>
          <a:xfrm>
            <a:off x="457200" y="1295400"/>
            <a:ext cx="8153400" cy="5410200"/>
          </a:xfrm>
        </p:spPr>
        <p:txBody>
          <a:bodyPr>
            <a:normAutofit lnSpcReduction="10000"/>
          </a:bodyPr>
          <a:lstStyle/>
          <a:p>
            <a:r>
              <a:rPr lang="en-US" sz="2400" b="1" dirty="0">
                <a:solidFill>
                  <a:srgbClr val="FF0000"/>
                </a:solidFill>
              </a:rPr>
              <a:t>To learn, we must be willing to try new ways of doing processes </a:t>
            </a:r>
          </a:p>
          <a:p>
            <a:pPr lvl="1"/>
            <a:r>
              <a:rPr lang="en-US" sz="1900" dirty="0"/>
              <a:t>In your mid-semester reports…..</a:t>
            </a:r>
          </a:p>
          <a:p>
            <a:pPr lvl="1"/>
            <a:r>
              <a:rPr lang="en-US" sz="1900" dirty="0"/>
              <a:t>Look (Google) for a ‘BEST PRACTICE’  in your selected process…describe it</a:t>
            </a:r>
          </a:p>
          <a:p>
            <a:pPr lvl="1"/>
            <a:r>
              <a:rPr lang="en-US" sz="1900" dirty="0"/>
              <a:t>Come up with an innovated process of your own divination—start with end in mind….eliminate nonvalue adding steps, think about how technology can be used differently, use diagrams, etc.</a:t>
            </a:r>
          </a:p>
          <a:p>
            <a:r>
              <a:rPr lang="en-US" sz="2400" b="1" dirty="0">
                <a:solidFill>
                  <a:srgbClr val="FF0000"/>
                </a:solidFill>
              </a:rPr>
              <a:t>Trying new ways of doing processes involves some risk-taking </a:t>
            </a:r>
            <a:endParaRPr lang="en-US" sz="2100" b="1" dirty="0">
              <a:solidFill>
                <a:srgbClr val="FF0000"/>
              </a:solidFill>
            </a:endParaRPr>
          </a:p>
          <a:p>
            <a:pPr lvl="1"/>
            <a:r>
              <a:rPr lang="en-US" sz="1900" dirty="0"/>
              <a:t>Following Deming who gave us the PDCA wheel, we must Plan, Do, Check, Act—Plan your innovated process and put the appropriate measures in place, Do—implement  the improved process in a pilot context, Check – measure the result and compare with the measurements taken before, Act—if the measures indicate improvement, institutionalize organization wide</a:t>
            </a:r>
          </a:p>
          <a:p>
            <a:pPr lvl="1"/>
            <a:endParaRPr lang="en-US" sz="2250" b="1" dirty="0">
              <a:solidFill>
                <a:srgbClr val="FF0000"/>
              </a:solidFill>
            </a:endParaRPr>
          </a:p>
        </p:txBody>
      </p:sp>
    </p:spTree>
    <p:extLst>
      <p:ext uri="{BB962C8B-B14F-4D97-AF65-F5344CB8AC3E}">
        <p14:creationId xmlns:p14="http://schemas.microsoft.com/office/powerpoint/2010/main" val="3428379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1" end="1"/>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3" y="434296"/>
            <a:ext cx="8188548" cy="819150"/>
          </a:xfrm>
        </p:spPr>
        <p:txBody>
          <a:bodyPr/>
          <a:lstStyle/>
          <a:p>
            <a:r>
              <a:rPr lang="en-US" b="1" dirty="0" smtClean="0"/>
              <a:t>Learning—popularized by peter </a:t>
            </a:r>
            <a:r>
              <a:rPr lang="en-US" b="1" dirty="0" err="1" smtClean="0"/>
              <a:t>senge</a:t>
            </a:r>
            <a:r>
              <a:rPr lang="en-US" b="1" dirty="0" smtClean="0"/>
              <a:t> (1990, 2006</a:t>
            </a:r>
            <a:r>
              <a:rPr lang="en-US" dirty="0" smtClean="0"/>
              <a:t>)</a:t>
            </a:r>
            <a:endParaRPr lang="en-US" dirty="0"/>
          </a:p>
        </p:txBody>
      </p:sp>
      <p:sp>
        <p:nvSpPr>
          <p:cNvPr id="3" name="Content Placeholder 2"/>
          <p:cNvSpPr>
            <a:spLocks noGrp="1"/>
          </p:cNvSpPr>
          <p:nvPr>
            <p:ph idx="1"/>
          </p:nvPr>
        </p:nvSpPr>
        <p:spPr>
          <a:xfrm>
            <a:off x="438153" y="1461410"/>
            <a:ext cx="8188547" cy="4837789"/>
          </a:xfrm>
        </p:spPr>
        <p:txBody>
          <a:bodyPr>
            <a:normAutofit/>
          </a:bodyPr>
          <a:lstStyle/>
          <a:p>
            <a:r>
              <a:rPr lang="en-US" sz="2300" dirty="0"/>
              <a:t>Learning, according to </a:t>
            </a:r>
            <a:r>
              <a:rPr lang="en-US" sz="2300" dirty="0" err="1"/>
              <a:t>Senge</a:t>
            </a:r>
            <a:r>
              <a:rPr lang="en-US" sz="2300" dirty="0"/>
              <a:t>, is a willingness to take risks, try ‘new things’ and learn from them.</a:t>
            </a:r>
          </a:p>
          <a:p>
            <a:r>
              <a:rPr lang="en-US" sz="2300" dirty="0"/>
              <a:t>It uses dialogue, simulation, playing.</a:t>
            </a:r>
          </a:p>
          <a:p>
            <a:r>
              <a:rPr lang="en-US" sz="2300" b="1" dirty="0">
                <a:solidFill>
                  <a:srgbClr val="FFC000"/>
                </a:solidFill>
              </a:rPr>
              <a:t>It is focused on understanding the underlying dynamics, the reason for the behaviors that are observed on the surface.</a:t>
            </a:r>
          </a:p>
          <a:p>
            <a:r>
              <a:rPr lang="en-US" sz="2300" b="1" dirty="0">
                <a:solidFill>
                  <a:srgbClr val="FFFF00"/>
                </a:solidFill>
              </a:rPr>
              <a:t>It is not much interested in measurements.</a:t>
            </a:r>
          </a:p>
          <a:p>
            <a:r>
              <a:rPr lang="en-US" sz="2300" dirty="0"/>
              <a:t>If you try something new and you use Deming’s PDCA, </a:t>
            </a:r>
            <a:r>
              <a:rPr lang="en-US" sz="2300" dirty="0" err="1"/>
              <a:t>Senge</a:t>
            </a:r>
            <a:r>
              <a:rPr lang="en-US" sz="2300" dirty="0"/>
              <a:t> was not much interested in recording for posterity the results of that ‘experiment’ so others could learn from it.</a:t>
            </a:r>
          </a:p>
        </p:txBody>
      </p:sp>
    </p:spTree>
    <p:extLst>
      <p:ext uri="{BB962C8B-B14F-4D97-AF65-F5344CB8AC3E}">
        <p14:creationId xmlns:p14="http://schemas.microsoft.com/office/powerpoint/2010/main" val="4108941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1870</TotalTime>
  <Words>3096</Words>
  <Application>Microsoft Office PowerPoint</Application>
  <PresentationFormat>On-screen Show (4:3)</PresentationFormat>
  <Paragraphs>556</Paragraphs>
  <Slides>52</Slides>
  <Notes>14</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Celestial</vt:lpstr>
      <vt:lpstr>Bitmap Image</vt:lpstr>
      <vt:lpstr>Learning and Maturing</vt:lpstr>
      <vt:lpstr>TONIGHT:  Student PMI Chapter Meeting—7 pm—NW212</vt:lpstr>
      <vt:lpstr>Google keywords</vt:lpstr>
      <vt:lpstr>Does your organization have a learning disability?</vt:lpstr>
      <vt:lpstr>Learning and maturing: Two distinct communities of practice</vt:lpstr>
      <vt:lpstr>Team learning</vt:lpstr>
      <vt:lpstr>Team learning is supported by the other four disciplines discussed by senge</vt:lpstr>
      <vt:lpstr>Learning involves risk-taking</vt:lpstr>
      <vt:lpstr>Learning—popularized by peter senge (1990, 2006)</vt:lpstr>
      <vt:lpstr>As we have learned, risk-taking is not a bad thing when there is positive risk involved</vt:lpstr>
      <vt:lpstr>How do teams learn?</vt:lpstr>
      <vt:lpstr>How else do teams learn?</vt:lpstr>
      <vt:lpstr>Discussion vs. Dialogue</vt:lpstr>
      <vt:lpstr>Now lets talk about organizational maturity</vt:lpstr>
      <vt:lpstr>Organizational maturity</vt:lpstr>
      <vt:lpstr>Five Levels</vt:lpstr>
      <vt:lpstr>The five levels of the CMMI are</vt:lpstr>
      <vt:lpstr>CMMI (Capability Maturity Model Integration) -- 2005</vt:lpstr>
      <vt:lpstr>To even bid on a dod project, you must be at…</vt:lpstr>
      <vt:lpstr>Capability Maturity ModelS</vt:lpstr>
      <vt:lpstr>Maturity—originated by the software engineering institute and Watts Humphries</vt:lpstr>
      <vt:lpstr>What are the objectives of maturity, or learning?</vt:lpstr>
      <vt:lpstr>Immature Software Organizations</vt:lpstr>
      <vt:lpstr>Immature Software Organizations (Cont’d)</vt:lpstr>
      <vt:lpstr>Mature Software Organizations</vt:lpstr>
      <vt:lpstr>Mature Software Organizations (Cont’d)</vt:lpstr>
      <vt:lpstr>Maturity levels by industry group and process group (lifecycle phase) – Ibbs &amp; Kwak (2000)</vt:lpstr>
      <vt:lpstr>Maturity levels by industry group and knowledge area – Ibbs &amp; Kwak (2000)</vt:lpstr>
      <vt:lpstr>Another major survey like that performed by Ibbs and Kwak 16 years ago is needed.</vt:lpstr>
      <vt:lpstr>Enter CMMI: Capability Maturity Model Integration</vt:lpstr>
      <vt:lpstr>Organizational Project Management Maturity Model  (OPM3®) </vt:lpstr>
      <vt:lpstr>Studies will show: Companies with more mature project management practices have better project performance.</vt:lpstr>
      <vt:lpstr>Further studies show: </vt:lpstr>
      <vt:lpstr>PLAN SCOPE MANAGEMENT PROCESS</vt:lpstr>
      <vt:lpstr>PowerPoint Presentation</vt:lpstr>
      <vt:lpstr>Organizational maturity methodology</vt:lpstr>
      <vt:lpstr>Processes within pmbok – 44 OF THEM</vt:lpstr>
      <vt:lpstr>MORE PROCESSES WITHIN PMBOK</vt:lpstr>
      <vt:lpstr>Can we apply maturity concepts to life-long learning?</vt:lpstr>
      <vt:lpstr>Applying maturity concepts to Lifelong Learning Processes—no one has ever done this before</vt:lpstr>
      <vt:lpstr>Let’s look at just one of these life-long learning Processes Process 3:  Keep a Journal</vt:lpstr>
      <vt:lpstr>What is your Learning style?</vt:lpstr>
      <vt:lpstr>Lifelong Learning Best Practices</vt:lpstr>
      <vt:lpstr>How to UTILIZE learning with maturity?</vt:lpstr>
      <vt:lpstr>We don’t have such maturity in operations management—WHAT PROCESSES? consider quality</vt:lpstr>
      <vt:lpstr>OM needs structure in its knowledge base</vt:lpstr>
      <vt:lpstr>Forecasting -- processes</vt:lpstr>
      <vt:lpstr>Let’s look at the CMMI—the 2007 successor to the older cmm</vt:lpstr>
      <vt:lpstr>PowerPoint Presentation</vt:lpstr>
      <vt:lpstr>CMMI vs PMBOK</vt:lpstr>
      <vt:lpstr>From High cost, low return to low cost, high return</vt:lpstr>
      <vt:lpstr>Merge learning and maturing into your processes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and Maturity</dc:title>
  <dc:creator>Jim Burns</dc:creator>
  <cp:lastModifiedBy>Burns, Jim</cp:lastModifiedBy>
  <cp:revision>47</cp:revision>
  <dcterms:created xsi:type="dcterms:W3CDTF">2015-11-02T19:07:42Z</dcterms:created>
  <dcterms:modified xsi:type="dcterms:W3CDTF">2017-07-06T11:27:00Z</dcterms:modified>
</cp:coreProperties>
</file>