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9" r:id="rId30"/>
    <p:sldId id="290" r:id="rId31"/>
    <p:sldId id="291"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D1AF2C52-777D-4D7B-9337-7D03C8AA764B}" type="datetimeFigureOut">
              <a:rPr lang="en-US"/>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05AFE99-1336-4AA5-BBDF-8980B2B1060F}" type="slidenum">
              <a:rPr lang="en-US" altLang="en-US"/>
              <a:pPr/>
              <a:t>‹#›</a:t>
            </a:fld>
            <a:endParaRPr lang="en-US" altLang="en-US"/>
          </a:p>
        </p:txBody>
      </p:sp>
    </p:spTree>
    <p:extLst>
      <p:ext uri="{BB962C8B-B14F-4D97-AF65-F5344CB8AC3E}">
        <p14:creationId xmlns:p14="http://schemas.microsoft.com/office/powerpoint/2010/main" val="197545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F5F21-A19E-4EFF-BCED-737E4867801C}" type="datetimeFigureOut">
              <a:rPr lang="en-US"/>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9B88198-65EB-4558-970C-4EE1BC964B58}" type="slidenum">
              <a:rPr lang="en-US" altLang="en-US"/>
              <a:pPr/>
              <a:t>‹#›</a:t>
            </a:fld>
            <a:endParaRPr lang="en-US" altLang="en-US"/>
          </a:p>
        </p:txBody>
      </p:sp>
    </p:spTree>
    <p:extLst>
      <p:ext uri="{BB962C8B-B14F-4D97-AF65-F5344CB8AC3E}">
        <p14:creationId xmlns:p14="http://schemas.microsoft.com/office/powerpoint/2010/main" val="1438327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ADD07C7-8C4A-4A0D-9F40-334112DCDE13}" type="datetimeFigureOut">
              <a:rPr lang="en-US"/>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949545-6D16-483E-9239-475F8ACCBDAC}" type="slidenum">
              <a:rPr lang="en-US" altLang="en-US"/>
              <a:pPr/>
              <a:t>‹#›</a:t>
            </a:fld>
            <a:endParaRPr lang="en-US" altLang="en-US"/>
          </a:p>
        </p:txBody>
      </p:sp>
    </p:spTree>
    <p:extLst>
      <p:ext uri="{BB962C8B-B14F-4D97-AF65-F5344CB8AC3E}">
        <p14:creationId xmlns:p14="http://schemas.microsoft.com/office/powerpoint/2010/main" val="331970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13ACCC-A400-4E11-AC56-4A746D57701E}" type="datetimeFigureOut">
              <a:rPr lang="en-US"/>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704032-392F-4468-933E-840237F28234}" type="slidenum">
              <a:rPr lang="en-US" altLang="en-US"/>
              <a:pPr/>
              <a:t>‹#›</a:t>
            </a:fld>
            <a:endParaRPr lang="en-US" altLang="en-US"/>
          </a:p>
        </p:txBody>
      </p:sp>
    </p:spTree>
    <p:extLst>
      <p:ext uri="{BB962C8B-B14F-4D97-AF65-F5344CB8AC3E}">
        <p14:creationId xmlns:p14="http://schemas.microsoft.com/office/powerpoint/2010/main" val="370271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FC74A8-4F37-4000-9C78-357E610D5D9E}" type="datetimeFigureOut">
              <a:rPr lang="en-US"/>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12B5D3E-E232-4917-819B-8BF3A20AE41C}" type="slidenum">
              <a:rPr lang="en-US" altLang="en-US"/>
              <a:pPr/>
              <a:t>‹#›</a:t>
            </a:fld>
            <a:endParaRPr lang="en-US" altLang="en-US"/>
          </a:p>
        </p:txBody>
      </p:sp>
    </p:spTree>
    <p:extLst>
      <p:ext uri="{BB962C8B-B14F-4D97-AF65-F5344CB8AC3E}">
        <p14:creationId xmlns:p14="http://schemas.microsoft.com/office/powerpoint/2010/main" val="40751230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204A49E-AD4A-4BE9-AA25-FDC95AE30139}" type="datetimeFigureOut">
              <a:rPr lang="en-US"/>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3A4477A-5A4E-4435-B3CB-3244518D67D8}" type="slidenum">
              <a:rPr lang="en-US" altLang="en-US"/>
              <a:pPr/>
              <a:t>‹#›</a:t>
            </a:fld>
            <a:endParaRPr lang="en-US" altLang="en-US"/>
          </a:p>
        </p:txBody>
      </p:sp>
    </p:spTree>
    <p:extLst>
      <p:ext uri="{BB962C8B-B14F-4D97-AF65-F5344CB8AC3E}">
        <p14:creationId xmlns:p14="http://schemas.microsoft.com/office/powerpoint/2010/main" val="9055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F3002D4B-5EBE-4736-A93D-A2C9FE7071CB}" type="datetimeFigureOut">
              <a:rPr lang="en-US"/>
              <a:pPr>
                <a:defRPr/>
              </a:pPr>
              <a:t>2/9/2017</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992ADAEA-D1D0-49B9-AB1A-8807707695AC}" type="slidenum">
              <a:rPr lang="en-US" altLang="en-US"/>
              <a:pPr/>
              <a:t>‹#›</a:t>
            </a:fld>
            <a:endParaRPr lang="en-US" altLang="en-US"/>
          </a:p>
        </p:txBody>
      </p:sp>
    </p:spTree>
    <p:extLst>
      <p:ext uri="{BB962C8B-B14F-4D97-AF65-F5344CB8AC3E}">
        <p14:creationId xmlns:p14="http://schemas.microsoft.com/office/powerpoint/2010/main" val="198673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965CD4-6B2B-4192-A5B1-DE09BF999A68}" type="datetimeFigureOut">
              <a:rPr lang="en-US"/>
              <a:pPr>
                <a:defRPr/>
              </a:pPr>
              <a:t>2/9/2017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77D584C-EC7B-4914-BFAA-DB56A58CAEB2}" type="slidenum">
              <a:rPr lang="en-US" altLang="en-US"/>
              <a:pPr/>
              <a:t>‹#›</a:t>
            </a:fld>
            <a:endParaRPr lang="en-US" altLang="en-US"/>
          </a:p>
        </p:txBody>
      </p:sp>
    </p:spTree>
    <p:extLst>
      <p:ext uri="{BB962C8B-B14F-4D97-AF65-F5344CB8AC3E}">
        <p14:creationId xmlns:p14="http://schemas.microsoft.com/office/powerpoint/2010/main" val="513645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998925-452F-4B66-89AF-78D17510F895}" type="datetimeFigureOut">
              <a:rPr lang="en-US"/>
              <a:pPr>
                <a:defRPr/>
              </a:pPr>
              <a:t>2/9/2017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2699B65-8F98-472C-87B7-ACBF266AA0A0}" type="slidenum">
              <a:rPr lang="en-US" altLang="en-US"/>
              <a:pPr/>
              <a:t>‹#›</a:t>
            </a:fld>
            <a:endParaRPr lang="en-US" altLang="en-US"/>
          </a:p>
        </p:txBody>
      </p:sp>
    </p:spTree>
    <p:extLst>
      <p:ext uri="{BB962C8B-B14F-4D97-AF65-F5344CB8AC3E}">
        <p14:creationId xmlns:p14="http://schemas.microsoft.com/office/powerpoint/2010/main" val="201692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C5B47E13-696B-42D8-AB14-7BBD631A326A}" type="datetimeFigureOut">
              <a:rPr lang="en-US"/>
              <a:pPr>
                <a:defRPr/>
              </a:pPr>
              <a:t>2/9/2017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5E5DBC3-7152-43A7-A389-B61389ABAE05}" type="slidenum">
              <a:rPr lang="en-US" altLang="en-US"/>
              <a:pPr/>
              <a:t>‹#›</a:t>
            </a:fld>
            <a:endParaRPr lang="en-US" altLang="en-US"/>
          </a:p>
        </p:txBody>
      </p:sp>
    </p:spTree>
    <p:extLst>
      <p:ext uri="{BB962C8B-B14F-4D97-AF65-F5344CB8AC3E}">
        <p14:creationId xmlns:p14="http://schemas.microsoft.com/office/powerpoint/2010/main" val="320614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781605-6DD0-4296-8AFF-12DB4A708D95}" type="datetimeFigureOut">
              <a:rPr lang="en-US"/>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C5A0257-EBA0-4814-96FD-FA33D33A82CD}" type="slidenum">
              <a:rPr lang="en-US" altLang="en-US"/>
              <a:pPr/>
              <a:t>‹#›</a:t>
            </a:fld>
            <a:endParaRPr lang="en-US" altLang="en-US"/>
          </a:p>
        </p:txBody>
      </p:sp>
    </p:spTree>
    <p:extLst>
      <p:ext uri="{BB962C8B-B14F-4D97-AF65-F5344CB8AC3E}">
        <p14:creationId xmlns:p14="http://schemas.microsoft.com/office/powerpoint/2010/main" val="3105695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0E1E094B-7594-4E5D-B3A0-479A19DD7F25}" type="datetimeFigureOut">
              <a:rPr lang="en-US"/>
              <a:pPr>
                <a:defRPr/>
              </a:pPr>
              <a:t>2/9/2017</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fld id="{1267B0DA-A684-406A-BD3B-083B7544185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700" r:id="rId5"/>
    <p:sldLayoutId id="2147483693" r:id="rId6"/>
    <p:sldLayoutId id="2147483694" r:id="rId7"/>
    <p:sldLayoutId id="2147483701" r:id="rId8"/>
    <p:sldLayoutId id="2147483695" r:id="rId9"/>
    <p:sldLayoutId id="2147483696" r:id="rId10"/>
    <p:sldLayoutId id="2147483697"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Word_97_-_2003_Document4.doc"/><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Word_97_-_2003_Document5.doc"/><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Microsoft_Word_97_-_2003_Document6.doc"/><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Word_97_-_2003_Document7.doc"/><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Word_97_-_2003_Document8.doc"/><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Word_97_-_2003_Document9.doc"/><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Word_97_-_2003_Document10.doc"/><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2.emf"/><Relationship Id="rId5" Type="http://schemas.openxmlformats.org/officeDocument/2006/relationships/oleObject" Target="../embeddings/Microsoft_Word_97_-_2003_Document11.doc"/><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Microsoft_Word_97_-_2003_Document12.doc"/><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Decision Making without State Probabilities</a:t>
            </a:r>
            <a:endParaRPr lang="en-US" dirty="0"/>
          </a:p>
        </p:txBody>
      </p:sp>
      <p:sp>
        <p:nvSpPr>
          <p:cNvPr id="3" name="Subtitle 2"/>
          <p:cNvSpPr>
            <a:spLocks noGrp="1"/>
          </p:cNvSpPr>
          <p:nvPr>
            <p:ph type="subTitle" idx="1"/>
          </p:nvPr>
        </p:nvSpPr>
        <p:spPr>
          <a:xfrm>
            <a:off x="685800" y="3505200"/>
            <a:ext cx="8077200" cy="1752600"/>
          </a:xfrm>
        </p:spPr>
        <p:txBody>
          <a:bodyPr rtlCol="0">
            <a:normAutofit/>
          </a:bodyPr>
          <a:lstStyle/>
          <a:p>
            <a:pPr eaLnBrk="1" fontAlgn="auto" hangingPunct="1">
              <a:spcAft>
                <a:spcPts val="0"/>
              </a:spcAft>
              <a:defRPr/>
            </a:pPr>
            <a:r>
              <a:rPr lang="en-US" dirty="0" smtClean="0"/>
              <a:t>This is called DMUU—Decision Making Under Uncertainty</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en-US" smtClean="0"/>
              <a:t>Pessimist Criterion--best of all of the worst-case scenarios</a:t>
            </a:r>
          </a:p>
        </p:txBody>
      </p:sp>
      <p:sp>
        <p:nvSpPr>
          <p:cNvPr id="16387" name="Rectangle 5"/>
          <p:cNvSpPr>
            <a:spLocks noGrp="1" noChangeArrowheads="1"/>
          </p:cNvSpPr>
          <p:nvPr>
            <p:ph idx="1"/>
          </p:nvPr>
        </p:nvSpPr>
        <p:spPr>
          <a:xfrm>
            <a:off x="1066800" y="5210175"/>
            <a:ext cx="7772400" cy="990600"/>
          </a:xfrm>
        </p:spPr>
        <p:txBody>
          <a:bodyPr/>
          <a:lstStyle/>
          <a:p>
            <a:pPr eaLnBrk="1" hangingPunct="1"/>
            <a:r>
              <a:rPr lang="en-US" altLang="en-US" dirty="0" smtClean="0"/>
              <a:t>Winner is…</a:t>
            </a:r>
          </a:p>
        </p:txBody>
      </p:sp>
      <p:graphicFrame>
        <p:nvGraphicFramePr>
          <p:cNvPr id="16388" name="Object 4"/>
          <p:cNvGraphicFramePr>
            <a:graphicFrameLocks noChangeAspect="1"/>
          </p:cNvGraphicFramePr>
          <p:nvPr>
            <p:extLst>
              <p:ext uri="{D42A27DB-BD31-4B8C-83A1-F6EECF244321}">
                <p14:modId xmlns:p14="http://schemas.microsoft.com/office/powerpoint/2010/main" val="3539136863"/>
              </p:ext>
            </p:extLst>
          </p:nvPr>
        </p:nvGraphicFramePr>
        <p:xfrm>
          <a:off x="757238" y="1841500"/>
          <a:ext cx="7524750" cy="3109913"/>
        </p:xfrm>
        <a:graphic>
          <a:graphicData uri="http://schemas.openxmlformats.org/presentationml/2006/ole">
            <mc:AlternateContent xmlns:mc="http://schemas.openxmlformats.org/markup-compatibility/2006">
              <mc:Choice xmlns:v="urn:schemas-microsoft-com:vml" Requires="v">
                <p:oleObj spid="_x0000_s16392" name="Document" r:id="rId3" imgW="5623869" imgH="2334060" progId="Word.Document.8">
                  <p:embed/>
                </p:oleObj>
              </mc:Choice>
              <mc:Fallback>
                <p:oleObj name="Document" r:id="rId3" imgW="5623869" imgH="2334060" progId="Word.Document.8">
                  <p:embed/>
                  <p:pic>
                    <p:nvPicPr>
                      <p:cNvPr id="0" name="Object 4"/>
                      <p:cNvPicPr>
                        <a:picLocks noChangeAspect="1" noChangeArrowheads="1"/>
                      </p:cNvPicPr>
                      <p:nvPr/>
                    </p:nvPicPr>
                    <p:blipFill>
                      <a:blip r:embed="rId4"/>
                      <a:srcRect/>
                      <a:stretch>
                        <a:fillRect/>
                      </a:stretch>
                    </p:blipFill>
                    <p:spPr bwMode="auto">
                      <a:xfrm>
                        <a:off x="757238" y="1841500"/>
                        <a:ext cx="7524750" cy="310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3494" name="WordArt 6"/>
          <p:cNvSpPr>
            <a:spLocks noChangeArrowheads="1" noChangeShapeType="1" noTextEdit="1"/>
          </p:cNvSpPr>
          <p:nvPr/>
        </p:nvSpPr>
        <p:spPr bwMode="auto">
          <a:xfrm>
            <a:off x="3886200" y="4648200"/>
            <a:ext cx="3505200" cy="211455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Do Nothing</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4"/>
                                        </p:tgtEl>
                                        <p:attrNameLst>
                                          <p:attrName>style.visibility</p:attrName>
                                        </p:attrNameLst>
                                      </p:cBhvr>
                                      <p:to>
                                        <p:strVal val="visible"/>
                                      </p:to>
                                    </p:set>
                                    <p:animEffect transition="in" filter="blinds(horizontal)">
                                      <p:cBhvr>
                                        <p:cTn id="7" dur="500"/>
                                        <p:tgtEl>
                                          <p:spTgt spid="63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762000" y="914400"/>
            <a:ext cx="7620000" cy="4876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200"/>
              </a:spcAft>
            </a:pPr>
            <a:r>
              <a:rPr lang="en-US" altLang="en-US" sz="3200" b="1"/>
              <a:t>OPTIMIST CRITERION</a:t>
            </a:r>
            <a:endParaRPr lang="en-US" altLang="en-US" sz="1000" b="1"/>
          </a:p>
          <a:p>
            <a:pPr eaLnBrk="1" hangingPunct="1"/>
            <a:r>
              <a:rPr lang="en-US" altLang="en-US" sz="2400"/>
              <a:t>1)  For each row, find the largest payoff in the row and record that in a column to the right, labeled ROW MAXIMUM</a:t>
            </a:r>
          </a:p>
          <a:p>
            <a:pPr eaLnBrk="1" hangingPunct="1"/>
            <a:endParaRPr lang="en-US" altLang="en-US" sz="2400"/>
          </a:p>
          <a:p>
            <a:pPr eaLnBrk="1" hangingPunct="1"/>
            <a:r>
              <a:rPr lang="en-US" altLang="en-US" sz="2400"/>
              <a:t>2) Examine the column to the right labeled ROW MAXIMUM and pick the alternative with the largest payoff in that column.</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en-US" smtClean="0"/>
              <a:t>Optimist Criterion--best of all of the best-case scenarios</a:t>
            </a:r>
          </a:p>
        </p:txBody>
      </p:sp>
      <p:sp>
        <p:nvSpPr>
          <p:cNvPr id="18435" name="Rectangle 5"/>
          <p:cNvSpPr>
            <a:spLocks noGrp="1" noChangeArrowheads="1"/>
          </p:cNvSpPr>
          <p:nvPr>
            <p:ph idx="1"/>
          </p:nvPr>
        </p:nvSpPr>
        <p:spPr>
          <a:xfrm>
            <a:off x="779585" y="5012531"/>
            <a:ext cx="7772400" cy="1371600"/>
          </a:xfrm>
        </p:spPr>
        <p:txBody>
          <a:bodyPr/>
          <a:lstStyle/>
          <a:p>
            <a:pPr eaLnBrk="1" hangingPunct="1"/>
            <a:r>
              <a:rPr lang="en-US" altLang="en-US" smtClean="0"/>
              <a:t>Winner is…</a:t>
            </a:r>
          </a:p>
        </p:txBody>
      </p:sp>
      <p:graphicFrame>
        <p:nvGraphicFramePr>
          <p:cNvPr id="18436" name="Object 4"/>
          <p:cNvGraphicFramePr>
            <a:graphicFrameLocks noChangeAspect="1"/>
          </p:cNvGraphicFramePr>
          <p:nvPr>
            <p:extLst>
              <p:ext uri="{D42A27DB-BD31-4B8C-83A1-F6EECF244321}">
                <p14:modId xmlns:p14="http://schemas.microsoft.com/office/powerpoint/2010/main" val="275714520"/>
              </p:ext>
            </p:extLst>
          </p:nvPr>
        </p:nvGraphicFramePr>
        <p:xfrm>
          <a:off x="474785" y="1905000"/>
          <a:ext cx="8382000" cy="2949575"/>
        </p:xfrm>
        <a:graphic>
          <a:graphicData uri="http://schemas.openxmlformats.org/presentationml/2006/ole">
            <mc:AlternateContent xmlns:mc="http://schemas.openxmlformats.org/markup-compatibility/2006">
              <mc:Choice xmlns:v="urn:schemas-microsoft-com:vml" Requires="v">
                <p:oleObj spid="_x0000_s18440" name="Document" r:id="rId3" imgW="5623869" imgH="2158564" progId="Word.Document.8">
                  <p:embed/>
                </p:oleObj>
              </mc:Choice>
              <mc:Fallback>
                <p:oleObj name="Document" r:id="rId3" imgW="5623869" imgH="2158564" progId="Word.Document.8">
                  <p:embed/>
                  <p:pic>
                    <p:nvPicPr>
                      <p:cNvPr id="0" name="Object 4"/>
                      <p:cNvPicPr>
                        <a:picLocks noChangeAspect="1" noChangeArrowheads="1"/>
                      </p:cNvPicPr>
                      <p:nvPr/>
                    </p:nvPicPr>
                    <p:blipFill>
                      <a:blip r:embed="rId4"/>
                      <a:srcRect/>
                      <a:stretch>
                        <a:fillRect/>
                      </a:stretch>
                    </p:blipFill>
                    <p:spPr bwMode="auto">
                      <a:xfrm>
                        <a:off x="474785" y="1905000"/>
                        <a:ext cx="8382000" cy="294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42" name="WordArt 6"/>
          <p:cNvSpPr>
            <a:spLocks noChangeArrowheads="1" noChangeShapeType="1" noTextEdit="1"/>
          </p:cNvSpPr>
          <p:nvPr/>
        </p:nvSpPr>
        <p:spPr bwMode="auto">
          <a:xfrm>
            <a:off x="3200400" y="4713287"/>
            <a:ext cx="5257800" cy="1970087"/>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Bid Project 2</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Effect transition="in" filter="diamond(in)">
                                      <p:cBhvr>
                                        <p:cTn id="7" dur="1500"/>
                                        <p:tgtEl>
                                          <p:spTgt spid="6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609600" y="685800"/>
            <a:ext cx="8001000" cy="5638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200"/>
              </a:spcAft>
            </a:pPr>
            <a:r>
              <a:rPr lang="en-US" altLang="en-US" sz="3200" b="1"/>
              <a:t>IN-BETWEENIST CRITERION</a:t>
            </a:r>
          </a:p>
          <a:p>
            <a:pPr eaLnBrk="1" hangingPunct="1"/>
            <a:r>
              <a:rPr lang="en-US" altLang="en-US" sz="2400"/>
              <a:t>1)  For each row, combine the smallest payoff in the row with the largest payoff in the row using the formula:  </a:t>
            </a:r>
          </a:p>
          <a:p>
            <a:pPr eaLnBrk="1" hangingPunct="1"/>
            <a:r>
              <a:rPr lang="en-US" altLang="en-US" sz="2400">
                <a:sym typeface="Symbol" panose="05050102010706020507" pitchFamily="18" charset="2"/>
              </a:rPr>
              <a:t></a:t>
            </a:r>
            <a:r>
              <a:rPr lang="en-US" altLang="en-US" sz="2400"/>
              <a:t>*ROW MIN + (1 - </a:t>
            </a:r>
            <a:r>
              <a:rPr lang="en-US" altLang="en-US" sz="2400">
                <a:sym typeface="Symbol" panose="05050102010706020507" pitchFamily="18" charset="2"/>
              </a:rPr>
              <a:t></a:t>
            </a:r>
            <a:r>
              <a:rPr lang="en-US" altLang="en-US" sz="2400"/>
              <a:t>)*ROW MAX</a:t>
            </a:r>
          </a:p>
          <a:p>
            <a:pPr eaLnBrk="1" hangingPunct="1"/>
            <a:r>
              <a:rPr lang="en-US" altLang="en-US" sz="2400"/>
              <a:t>record that in a column to the right, labeled COMBINED;</a:t>
            </a:r>
          </a:p>
          <a:p>
            <a:pPr eaLnBrk="1" hangingPunct="1"/>
            <a:endParaRPr lang="en-US" altLang="en-US" sz="2400"/>
          </a:p>
          <a:p>
            <a:pPr eaLnBrk="1" hangingPunct="1"/>
            <a:r>
              <a:rPr lang="en-US" altLang="en-US" sz="2400"/>
              <a:t>2) Examine the column labeled COMBINED to the right and pick the alternative with the largest payoff in that column.</a:t>
            </a:r>
            <a:r>
              <a:rPr lang="en-US" altLang="en-US" sz="1000"/>
              <a:t>  </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altLang="en-US" dirty="0" smtClean="0"/>
              <a:t>In-</a:t>
            </a:r>
            <a:r>
              <a:rPr lang="en-US" altLang="en-US" dirty="0" err="1" smtClean="0"/>
              <a:t>Betweenist</a:t>
            </a:r>
            <a:r>
              <a:rPr lang="en-US" altLang="en-US" dirty="0" smtClean="0"/>
              <a:t> </a:t>
            </a:r>
            <a:r>
              <a:rPr lang="en-US" altLang="en-US" dirty="0" smtClean="0"/>
              <a:t>Criterion—alpha = </a:t>
            </a:r>
            <a:r>
              <a:rPr lang="en-US" altLang="en-US" dirty="0" smtClean="0"/>
              <a:t>.5</a:t>
            </a:r>
          </a:p>
        </p:txBody>
      </p:sp>
      <p:sp>
        <p:nvSpPr>
          <p:cNvPr id="20483" name="Rectangle 5"/>
          <p:cNvSpPr>
            <a:spLocks noGrp="1" noChangeArrowheads="1"/>
          </p:cNvSpPr>
          <p:nvPr>
            <p:ph idx="1"/>
          </p:nvPr>
        </p:nvSpPr>
        <p:spPr>
          <a:xfrm>
            <a:off x="457200" y="4300537"/>
            <a:ext cx="7772400" cy="2133600"/>
          </a:xfrm>
        </p:spPr>
        <p:txBody>
          <a:bodyPr/>
          <a:lstStyle/>
          <a:p>
            <a:pPr eaLnBrk="1" hangingPunct="1"/>
            <a:r>
              <a:rPr lang="en-US" altLang="en-US" dirty="0" smtClean="0"/>
              <a:t>Winner is…</a:t>
            </a:r>
          </a:p>
        </p:txBody>
      </p:sp>
      <p:graphicFrame>
        <p:nvGraphicFramePr>
          <p:cNvPr id="20484" name="Object 4"/>
          <p:cNvGraphicFramePr>
            <a:graphicFrameLocks noChangeAspect="1"/>
          </p:cNvGraphicFramePr>
          <p:nvPr>
            <p:extLst>
              <p:ext uri="{D42A27DB-BD31-4B8C-83A1-F6EECF244321}">
                <p14:modId xmlns:p14="http://schemas.microsoft.com/office/powerpoint/2010/main" val="1554474803"/>
              </p:ext>
            </p:extLst>
          </p:nvPr>
        </p:nvGraphicFramePr>
        <p:xfrm>
          <a:off x="152400" y="1387178"/>
          <a:ext cx="8839199" cy="2680730"/>
        </p:xfrm>
        <a:graphic>
          <a:graphicData uri="http://schemas.openxmlformats.org/presentationml/2006/ole">
            <mc:AlternateContent xmlns:mc="http://schemas.openxmlformats.org/markup-compatibility/2006">
              <mc:Choice xmlns:v="urn:schemas-microsoft-com:vml" Requires="v">
                <p:oleObj spid="_x0000_s20488" name="Document" r:id="rId3" imgW="5623869" imgH="1710996" progId="Word.Document.8">
                  <p:embed/>
                </p:oleObj>
              </mc:Choice>
              <mc:Fallback>
                <p:oleObj name="Document" r:id="rId3" imgW="5623869" imgH="1710996" progId="Word.Document.8">
                  <p:embed/>
                  <p:pic>
                    <p:nvPicPr>
                      <p:cNvPr id="0" name="Object 4"/>
                      <p:cNvPicPr>
                        <a:picLocks noChangeAspect="1" noChangeArrowheads="1"/>
                      </p:cNvPicPr>
                      <p:nvPr/>
                    </p:nvPicPr>
                    <p:blipFill>
                      <a:blip r:embed="rId4"/>
                      <a:srcRect/>
                      <a:stretch>
                        <a:fillRect/>
                      </a:stretch>
                    </p:blipFill>
                    <p:spPr bwMode="auto">
                      <a:xfrm>
                        <a:off x="152400" y="1387178"/>
                        <a:ext cx="8839199" cy="2680730"/>
                      </a:xfrm>
                      <a:prstGeom prst="rect">
                        <a:avLst/>
                      </a:prstGeom>
                      <a:noFill/>
                      <a:ln>
                        <a:noFill/>
                      </a:ln>
                      <a:effectLst/>
                    </p:spPr>
                  </p:pic>
                </p:oleObj>
              </mc:Fallback>
            </mc:AlternateContent>
          </a:graphicData>
        </a:graphic>
      </p:graphicFrame>
      <p:sp>
        <p:nvSpPr>
          <p:cNvPr id="67590" name="WordArt 6"/>
          <p:cNvSpPr>
            <a:spLocks noChangeArrowheads="1" noChangeShapeType="1" noTextEdit="1"/>
          </p:cNvSpPr>
          <p:nvPr/>
        </p:nvSpPr>
        <p:spPr bwMode="auto">
          <a:xfrm>
            <a:off x="2286000" y="4191000"/>
            <a:ext cx="6172200" cy="2352675"/>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Bid Project 2</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90"/>
                                        </p:tgtEl>
                                        <p:attrNameLst>
                                          <p:attrName>style.visibility</p:attrName>
                                        </p:attrNameLst>
                                      </p:cBhvr>
                                      <p:to>
                                        <p:strVal val="visible"/>
                                      </p:to>
                                    </p:set>
                                    <p:anim calcmode="lin" valueType="num">
                                      <p:cBhvr additive="base">
                                        <p:cTn id="7" dur="500" fill="hold"/>
                                        <p:tgtEl>
                                          <p:spTgt spid="67590"/>
                                        </p:tgtEl>
                                        <p:attrNameLst>
                                          <p:attrName>ppt_x</p:attrName>
                                        </p:attrNameLst>
                                      </p:cBhvr>
                                      <p:tavLst>
                                        <p:tav tm="0">
                                          <p:val>
                                            <p:strVal val="#ppt_x"/>
                                          </p:val>
                                        </p:tav>
                                        <p:tav tm="100000">
                                          <p:val>
                                            <p:strVal val="#ppt_x"/>
                                          </p:val>
                                        </p:tav>
                                      </p:tavLst>
                                    </p:anim>
                                    <p:anim calcmode="lin" valueType="num">
                                      <p:cBhvr additive="base">
                                        <p:cTn id="8" dur="500" fill="hold"/>
                                        <p:tgtEl>
                                          <p:spTgt spid="675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762000" y="914400"/>
            <a:ext cx="7772400" cy="449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200"/>
              </a:spcAft>
            </a:pPr>
            <a:r>
              <a:rPr lang="en-US" altLang="en-US" sz="3200" b="1" dirty="0"/>
              <a:t>REGRETTIST CRITERION</a:t>
            </a:r>
          </a:p>
          <a:p>
            <a:pPr eaLnBrk="1" hangingPunct="1">
              <a:spcAft>
                <a:spcPts val="1200"/>
              </a:spcAft>
            </a:pPr>
            <a:r>
              <a:rPr lang="en-US" altLang="en-US" sz="2400" b="1" dirty="0"/>
              <a:t>1) Form the regret table.</a:t>
            </a:r>
          </a:p>
          <a:p>
            <a:pPr eaLnBrk="1" hangingPunct="1"/>
            <a:r>
              <a:rPr lang="en-US" altLang="en-US" sz="2400" dirty="0" smtClean="0"/>
              <a:t>2)  </a:t>
            </a:r>
            <a:r>
              <a:rPr lang="en-US" altLang="en-US" sz="2400" dirty="0"/>
              <a:t>For each row in the regret table, find the largest regret number in the row and record that in a column to the right labeled ROW MAXIMUM.  </a:t>
            </a:r>
          </a:p>
          <a:p>
            <a:pPr eaLnBrk="1" hangingPunct="1"/>
            <a:endParaRPr lang="en-US" altLang="en-US" sz="2400" dirty="0"/>
          </a:p>
          <a:p>
            <a:pPr eaLnBrk="1" hangingPunct="1"/>
            <a:r>
              <a:rPr lang="en-US" altLang="en-US" sz="2400" dirty="0" smtClean="0"/>
              <a:t>3) </a:t>
            </a:r>
            <a:r>
              <a:rPr lang="en-US" altLang="en-US" sz="2400" dirty="0"/>
              <a:t>Examine the column labeled ROW MAXIMUM to the right and pick the alternative with the smallest regret in that column.</a:t>
            </a:r>
            <a:r>
              <a:rPr lang="en-US" altLang="en-US" sz="1000" dirty="0"/>
              <a:t>  </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304800"/>
            <a:ext cx="7772400" cy="990600"/>
          </a:xfrm>
        </p:spPr>
        <p:txBody>
          <a:bodyPr/>
          <a:lstStyle/>
          <a:p>
            <a:pPr eaLnBrk="1" fontAlgn="auto" hangingPunct="1">
              <a:spcAft>
                <a:spcPts val="0"/>
              </a:spcAft>
              <a:defRPr/>
            </a:pPr>
            <a:r>
              <a:rPr lang="en-US" altLang="en-US" smtClean="0"/>
              <a:t>Regret Criterion</a:t>
            </a:r>
          </a:p>
        </p:txBody>
      </p:sp>
      <p:graphicFrame>
        <p:nvGraphicFramePr>
          <p:cNvPr id="22531" name="Object 4"/>
          <p:cNvGraphicFramePr>
            <a:graphicFrameLocks noChangeAspect="1"/>
          </p:cNvGraphicFramePr>
          <p:nvPr>
            <p:extLst>
              <p:ext uri="{D42A27DB-BD31-4B8C-83A1-F6EECF244321}">
                <p14:modId xmlns:p14="http://schemas.microsoft.com/office/powerpoint/2010/main" val="3464987372"/>
              </p:ext>
            </p:extLst>
          </p:nvPr>
        </p:nvGraphicFramePr>
        <p:xfrm>
          <a:off x="1801813" y="1247775"/>
          <a:ext cx="5589587" cy="1946275"/>
        </p:xfrm>
        <a:graphic>
          <a:graphicData uri="http://schemas.openxmlformats.org/presentationml/2006/ole">
            <mc:AlternateContent xmlns:mc="http://schemas.openxmlformats.org/markup-compatibility/2006">
              <mc:Choice xmlns:v="urn:schemas-microsoft-com:vml" Requires="v">
                <p:oleObj spid="_x0000_s22539" name="Document" r:id="rId3" imgW="5623869" imgH="1970456" progId="Word.Document.8">
                  <p:embed/>
                </p:oleObj>
              </mc:Choice>
              <mc:Fallback>
                <p:oleObj name="Document" r:id="rId3" imgW="5623869" imgH="1970456" progId="Word.Document.8">
                  <p:embed/>
                  <p:pic>
                    <p:nvPicPr>
                      <p:cNvPr id="0" name="Object 4"/>
                      <p:cNvPicPr>
                        <a:picLocks noChangeAspect="1" noChangeArrowheads="1"/>
                      </p:cNvPicPr>
                      <p:nvPr/>
                    </p:nvPicPr>
                    <p:blipFill>
                      <a:blip r:embed="rId4"/>
                      <a:srcRect/>
                      <a:stretch>
                        <a:fillRect/>
                      </a:stretch>
                    </p:blipFill>
                    <p:spPr bwMode="auto">
                      <a:xfrm>
                        <a:off x="1801813" y="1247775"/>
                        <a:ext cx="5589587" cy="194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2" name="Object 5"/>
          <p:cNvGraphicFramePr>
            <a:graphicFrameLocks noChangeAspect="1"/>
          </p:cNvGraphicFramePr>
          <p:nvPr>
            <p:extLst>
              <p:ext uri="{D42A27DB-BD31-4B8C-83A1-F6EECF244321}">
                <p14:modId xmlns:p14="http://schemas.microsoft.com/office/powerpoint/2010/main" val="771051064"/>
              </p:ext>
            </p:extLst>
          </p:nvPr>
        </p:nvGraphicFramePr>
        <p:xfrm>
          <a:off x="838200" y="3148013"/>
          <a:ext cx="7615238" cy="3605212"/>
        </p:xfrm>
        <a:graphic>
          <a:graphicData uri="http://schemas.openxmlformats.org/presentationml/2006/ole">
            <mc:AlternateContent xmlns:mc="http://schemas.openxmlformats.org/markup-compatibility/2006">
              <mc:Choice xmlns:v="urn:schemas-microsoft-com:vml" Requires="v">
                <p:oleObj spid="_x0000_s22540" name="Document" r:id="rId5" imgW="5623869" imgH="2674602" progId="Word.Document.8">
                  <p:embed/>
                </p:oleObj>
              </mc:Choice>
              <mc:Fallback>
                <p:oleObj name="Document" r:id="rId5" imgW="5623869" imgH="2674602" progId="Word.Document.8">
                  <p:embed/>
                  <p:pic>
                    <p:nvPicPr>
                      <p:cNvPr id="0" name="Object 5"/>
                      <p:cNvPicPr>
                        <a:picLocks noChangeAspect="1" noChangeArrowheads="1"/>
                      </p:cNvPicPr>
                      <p:nvPr/>
                    </p:nvPicPr>
                    <p:blipFill>
                      <a:blip r:embed="rId6"/>
                      <a:srcRect/>
                      <a:stretch>
                        <a:fillRect/>
                      </a:stretch>
                    </p:blipFill>
                    <p:spPr bwMode="auto">
                      <a:xfrm>
                        <a:off x="838200" y="3148013"/>
                        <a:ext cx="7615238" cy="3605212"/>
                      </a:xfrm>
                      <a:prstGeom prst="rect">
                        <a:avLst/>
                      </a:prstGeom>
                      <a:noFill/>
                      <a:ln>
                        <a:noFill/>
                      </a:ln>
                      <a:effec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title"/>
          </p:nvPr>
        </p:nvSpPr>
        <p:spPr>
          <a:xfrm>
            <a:off x="1371600" y="381000"/>
            <a:ext cx="7772400" cy="1143000"/>
          </a:xfrm>
        </p:spPr>
        <p:txBody>
          <a:bodyPr/>
          <a:lstStyle/>
          <a:p>
            <a:pPr eaLnBrk="1" fontAlgn="auto" hangingPunct="1">
              <a:spcAft>
                <a:spcPts val="0"/>
              </a:spcAft>
              <a:defRPr/>
            </a:pPr>
            <a:r>
              <a:rPr lang="en-US" altLang="en-US" smtClean="0"/>
              <a:t>Regret Table</a:t>
            </a:r>
          </a:p>
        </p:txBody>
      </p:sp>
      <p:graphicFrame>
        <p:nvGraphicFramePr>
          <p:cNvPr id="23555" name="Object 4"/>
          <p:cNvGraphicFramePr>
            <a:graphicFrameLocks noGrp="1" noChangeAspect="1"/>
          </p:cNvGraphicFramePr>
          <p:nvPr>
            <p:ph idx="1"/>
            <p:extLst>
              <p:ext uri="{D42A27DB-BD31-4B8C-83A1-F6EECF244321}">
                <p14:modId xmlns:p14="http://schemas.microsoft.com/office/powerpoint/2010/main" val="4121133174"/>
              </p:ext>
            </p:extLst>
          </p:nvPr>
        </p:nvGraphicFramePr>
        <p:xfrm>
          <a:off x="1336431" y="1371600"/>
          <a:ext cx="6811963" cy="3619500"/>
        </p:xfrm>
        <a:graphic>
          <a:graphicData uri="http://schemas.openxmlformats.org/presentationml/2006/ole">
            <mc:AlternateContent xmlns:mc="http://schemas.openxmlformats.org/markup-compatibility/2006">
              <mc:Choice xmlns:v="urn:schemas-microsoft-com:vml" Requires="v">
                <p:oleObj spid="_x0000_s23562" name="Document" r:id="rId3" imgW="6134573" imgH="3259468" progId="Word.Document.8">
                  <p:embed/>
                </p:oleObj>
              </mc:Choice>
              <mc:Fallback>
                <p:oleObj name="Document" r:id="rId3" imgW="6134573" imgH="3259468" progId="Word.Document.8">
                  <p:embed/>
                  <p:pic>
                    <p:nvPicPr>
                      <p:cNvPr id="0" name="Object 4"/>
                      <p:cNvPicPr>
                        <a:picLocks noGrp="1" noChangeAspect="1" noChangeArrowheads="1"/>
                      </p:cNvPicPr>
                      <p:nvPr/>
                    </p:nvPicPr>
                    <p:blipFill>
                      <a:blip r:embed="rId4"/>
                      <a:srcRect/>
                      <a:stretch>
                        <a:fillRect/>
                      </a:stretch>
                    </p:blipFill>
                    <p:spPr bwMode="auto">
                      <a:xfrm>
                        <a:off x="1336431" y="1371600"/>
                        <a:ext cx="6811963" cy="3619500"/>
                      </a:xfrm>
                      <a:prstGeom prst="rect">
                        <a:avLst/>
                      </a:prstGeom>
                      <a:noFill/>
                      <a:ln>
                        <a:noFill/>
                      </a:ln>
                      <a:effectLst/>
                    </p:spPr>
                  </p:pic>
                </p:oleObj>
              </mc:Fallback>
            </mc:AlternateContent>
          </a:graphicData>
        </a:graphic>
      </p:graphicFrame>
      <p:sp>
        <p:nvSpPr>
          <p:cNvPr id="23556" name="Text Box 7"/>
          <p:cNvSpPr txBox="1">
            <a:spLocks noChangeArrowheads="1"/>
          </p:cNvSpPr>
          <p:nvPr/>
        </p:nvSpPr>
        <p:spPr bwMode="auto">
          <a:xfrm>
            <a:off x="990600" y="5105400"/>
            <a:ext cx="223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dirty="0">
                <a:latin typeface="Times New Roman" panose="02020603050405020304" pitchFamily="18" charset="0"/>
              </a:rPr>
              <a:t>The Winner is…</a:t>
            </a:r>
          </a:p>
        </p:txBody>
      </p:sp>
      <p:sp>
        <p:nvSpPr>
          <p:cNvPr id="141320" name="WordArt 8"/>
          <p:cNvSpPr>
            <a:spLocks noChangeArrowheads="1" noChangeShapeType="1" noTextEdit="1"/>
          </p:cNvSpPr>
          <p:nvPr/>
        </p:nvSpPr>
        <p:spPr bwMode="auto">
          <a:xfrm>
            <a:off x="2971800" y="5105400"/>
            <a:ext cx="4572000" cy="1371600"/>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Bid Project 2</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20"/>
                                        </p:tgtEl>
                                        <p:attrNameLst>
                                          <p:attrName>style.visibility</p:attrName>
                                        </p:attrNameLst>
                                      </p:cBhvr>
                                      <p:to>
                                        <p:strVal val="visible"/>
                                      </p:to>
                                    </p:set>
                                    <p:animEffect transition="in" filter="box(in)">
                                      <p:cBhvr>
                                        <p:cTn id="7" dur="1000"/>
                                        <p:tgtEl>
                                          <p:spTgt spid="141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altLang="en-US" smtClean="0"/>
              <a:t>Two Environments</a:t>
            </a:r>
          </a:p>
        </p:txBody>
      </p:sp>
      <p:sp>
        <p:nvSpPr>
          <p:cNvPr id="24579" name="Rectangle 3"/>
          <p:cNvSpPr>
            <a:spLocks noGrp="1" noChangeArrowheads="1"/>
          </p:cNvSpPr>
          <p:nvPr>
            <p:ph idx="1"/>
          </p:nvPr>
        </p:nvSpPr>
        <p:spPr/>
        <p:txBody>
          <a:bodyPr/>
          <a:lstStyle/>
          <a:p>
            <a:pPr eaLnBrk="1" hangingPunct="1"/>
            <a:r>
              <a:rPr lang="en-US" altLang="en-US" sz="2700" dirty="0" smtClean="0"/>
              <a:t>Decision-making under uncertainty</a:t>
            </a:r>
          </a:p>
          <a:p>
            <a:pPr lvl="1" eaLnBrk="1" hangingPunct="1"/>
            <a:r>
              <a:rPr lang="en-US" altLang="en-US" sz="2700" b="1" dirty="0" smtClean="0">
                <a:solidFill>
                  <a:schemeClr val="tx2"/>
                </a:solidFill>
              </a:rPr>
              <a:t>When we don’t know the state probabilities</a:t>
            </a:r>
          </a:p>
          <a:p>
            <a:pPr lvl="1" eaLnBrk="1" hangingPunct="1"/>
            <a:r>
              <a:rPr lang="en-US" altLang="en-US" sz="2700" dirty="0" smtClean="0"/>
              <a:t>Optimist, pessimist, in-</a:t>
            </a:r>
            <a:r>
              <a:rPr lang="en-US" altLang="en-US" sz="2700" dirty="0" err="1" smtClean="0"/>
              <a:t>betweenist</a:t>
            </a:r>
            <a:r>
              <a:rPr lang="en-US" altLang="en-US" sz="2700" dirty="0" smtClean="0"/>
              <a:t>, insufficient reason, </a:t>
            </a:r>
            <a:r>
              <a:rPr lang="en-US" altLang="en-US" sz="2700" dirty="0" err="1" smtClean="0"/>
              <a:t>regrettist</a:t>
            </a:r>
            <a:endParaRPr lang="en-US" altLang="en-US" sz="2700" dirty="0" smtClean="0"/>
          </a:p>
          <a:p>
            <a:pPr eaLnBrk="1" hangingPunct="1"/>
            <a:r>
              <a:rPr lang="en-US" altLang="en-US" sz="2700" dirty="0" smtClean="0"/>
              <a:t>Decision-making under risk</a:t>
            </a:r>
          </a:p>
          <a:p>
            <a:pPr lvl="1" eaLnBrk="1" hangingPunct="1"/>
            <a:r>
              <a:rPr lang="en-US" altLang="en-US" sz="2700" b="1" dirty="0" smtClean="0">
                <a:solidFill>
                  <a:schemeClr val="tx2"/>
                </a:solidFill>
              </a:rPr>
              <a:t>When we do know the state probabilities</a:t>
            </a:r>
          </a:p>
          <a:p>
            <a:pPr lvl="1" eaLnBrk="1" hangingPunct="1"/>
            <a:r>
              <a:rPr lang="en-US" altLang="en-US" sz="2700" dirty="0" smtClean="0"/>
              <a:t>Expected value or payoff</a:t>
            </a:r>
          </a:p>
          <a:p>
            <a:pPr lvl="1" eaLnBrk="1" hangingPunct="1"/>
            <a:r>
              <a:rPr lang="en-US" altLang="en-US" sz="2700" dirty="0" smtClean="0"/>
              <a:t>Expected regret</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en-US" altLang="en-US" smtClean="0"/>
              <a:t>Decision Making under Risk</a:t>
            </a:r>
          </a:p>
        </p:txBody>
      </p:sp>
      <p:sp>
        <p:nvSpPr>
          <p:cNvPr id="25603" name="Rectangle 3"/>
          <p:cNvSpPr>
            <a:spLocks noGrp="1" noChangeArrowheads="1"/>
          </p:cNvSpPr>
          <p:nvPr>
            <p:ph idx="1"/>
          </p:nvPr>
        </p:nvSpPr>
        <p:spPr/>
        <p:txBody>
          <a:bodyPr/>
          <a:lstStyle/>
          <a:p>
            <a:pPr eaLnBrk="1" hangingPunct="1">
              <a:lnSpc>
                <a:spcPct val="90000"/>
              </a:lnSpc>
            </a:pPr>
            <a:r>
              <a:rPr lang="en-US" altLang="en-US" sz="2900" dirty="0" smtClean="0"/>
              <a:t>Criteria</a:t>
            </a:r>
          </a:p>
          <a:p>
            <a:pPr lvl="1" eaLnBrk="1" hangingPunct="1">
              <a:lnSpc>
                <a:spcPct val="90000"/>
              </a:lnSpc>
            </a:pPr>
            <a:r>
              <a:rPr lang="en-US" altLang="en-US" sz="2900" dirty="0" smtClean="0"/>
              <a:t>Expected value or payoff</a:t>
            </a:r>
          </a:p>
          <a:p>
            <a:pPr lvl="1" eaLnBrk="1" hangingPunct="1">
              <a:lnSpc>
                <a:spcPct val="90000"/>
              </a:lnSpc>
            </a:pPr>
            <a:r>
              <a:rPr lang="en-US" altLang="en-US" sz="2900" dirty="0" smtClean="0"/>
              <a:t>Expected regret</a:t>
            </a:r>
          </a:p>
          <a:p>
            <a:pPr eaLnBrk="1" hangingPunct="1">
              <a:lnSpc>
                <a:spcPct val="90000"/>
              </a:lnSpc>
            </a:pPr>
            <a:r>
              <a:rPr lang="en-US" altLang="en-US" sz="2900" dirty="0" smtClean="0"/>
              <a:t>Measures</a:t>
            </a:r>
          </a:p>
          <a:p>
            <a:pPr lvl="1" eaLnBrk="1" hangingPunct="1">
              <a:lnSpc>
                <a:spcPct val="90000"/>
              </a:lnSpc>
            </a:pPr>
            <a:r>
              <a:rPr lang="en-US" altLang="en-US" sz="2900" dirty="0" smtClean="0"/>
              <a:t>Expected payoff of perfect information</a:t>
            </a:r>
          </a:p>
          <a:p>
            <a:pPr lvl="1" eaLnBrk="1" hangingPunct="1">
              <a:lnSpc>
                <a:spcPct val="90000"/>
              </a:lnSpc>
            </a:pPr>
            <a:r>
              <a:rPr lang="en-US" altLang="en-US" sz="2900" dirty="0" smtClean="0"/>
              <a:t>Expected value of perfect information</a:t>
            </a:r>
          </a:p>
          <a:p>
            <a:pPr lvl="1" eaLnBrk="1" hangingPunct="1">
              <a:lnSpc>
                <a:spcPct val="90000"/>
              </a:lnSpc>
            </a:pPr>
            <a:r>
              <a:rPr lang="en-US" altLang="en-US" sz="2900" dirty="0" smtClean="0"/>
              <a:t>Expected payoff of sample information</a:t>
            </a:r>
          </a:p>
          <a:p>
            <a:pPr lvl="1" eaLnBrk="1" hangingPunct="1">
              <a:lnSpc>
                <a:spcPct val="90000"/>
              </a:lnSpc>
            </a:pPr>
            <a:r>
              <a:rPr lang="en-US" altLang="en-US" sz="2900" dirty="0" smtClean="0"/>
              <a:t>Expected value of sample information</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altLang="en-US" smtClean="0"/>
              <a:t>Decision Criteria</a:t>
            </a:r>
          </a:p>
        </p:txBody>
      </p:sp>
      <p:sp>
        <p:nvSpPr>
          <p:cNvPr id="7171" name="Rectangle 3"/>
          <p:cNvSpPr>
            <a:spLocks noGrp="1" noChangeArrowheads="1"/>
          </p:cNvSpPr>
          <p:nvPr>
            <p:ph idx="1"/>
          </p:nvPr>
        </p:nvSpPr>
        <p:spPr/>
        <p:txBody>
          <a:bodyPr/>
          <a:lstStyle/>
          <a:p>
            <a:pPr eaLnBrk="1" hangingPunct="1">
              <a:lnSpc>
                <a:spcPct val="90000"/>
              </a:lnSpc>
            </a:pPr>
            <a:r>
              <a:rPr lang="en-US" altLang="en-US" sz="2700" dirty="0" smtClean="0"/>
              <a:t>No </a:t>
            </a:r>
            <a:r>
              <a:rPr lang="en-US" altLang="en-US" sz="2700" dirty="0" smtClean="0"/>
              <a:t>state probabilities??--Your model </a:t>
            </a:r>
            <a:r>
              <a:rPr lang="en-US" altLang="en-US" sz="2700" dirty="0" smtClean="0"/>
              <a:t>is </a:t>
            </a:r>
            <a:r>
              <a:rPr lang="en-US" altLang="en-US" sz="2700" dirty="0" smtClean="0"/>
              <a:t>one of UNCERTAINTY</a:t>
            </a:r>
          </a:p>
          <a:p>
            <a:pPr lvl="1" eaLnBrk="1" hangingPunct="1">
              <a:lnSpc>
                <a:spcPct val="90000"/>
              </a:lnSpc>
            </a:pPr>
            <a:r>
              <a:rPr lang="en-US" altLang="en-US" sz="2700" dirty="0" smtClean="0"/>
              <a:t>Use </a:t>
            </a:r>
            <a:r>
              <a:rPr lang="en-US" altLang="en-US" sz="2700" dirty="0" smtClean="0"/>
              <a:t>UNCERTAINTY criteria</a:t>
            </a:r>
          </a:p>
          <a:p>
            <a:pPr eaLnBrk="1" hangingPunct="1">
              <a:lnSpc>
                <a:spcPct val="90000"/>
              </a:lnSpc>
            </a:pPr>
            <a:r>
              <a:rPr lang="en-US" altLang="en-US" sz="2700" dirty="0" smtClean="0"/>
              <a:t>Got </a:t>
            </a:r>
            <a:r>
              <a:rPr lang="en-US" altLang="en-US" sz="2700" dirty="0" smtClean="0"/>
              <a:t>state probabilities??--Your model is one of RISK</a:t>
            </a:r>
          </a:p>
          <a:p>
            <a:pPr lvl="1" eaLnBrk="1" hangingPunct="1">
              <a:lnSpc>
                <a:spcPct val="90000"/>
              </a:lnSpc>
            </a:pPr>
            <a:r>
              <a:rPr lang="en-US" altLang="en-US" sz="2700" dirty="0"/>
              <a:t>U</a:t>
            </a:r>
            <a:r>
              <a:rPr lang="en-US" altLang="en-US" sz="2700" dirty="0" smtClean="0"/>
              <a:t>se </a:t>
            </a:r>
            <a:r>
              <a:rPr lang="en-US" altLang="en-US" sz="2700" dirty="0" smtClean="0"/>
              <a:t>RISK criteria</a:t>
            </a:r>
          </a:p>
          <a:p>
            <a:pPr lvl="1" eaLnBrk="1" hangingPunct="1">
              <a:lnSpc>
                <a:spcPct val="90000"/>
              </a:lnSpc>
            </a:pPr>
            <a:endParaRPr lang="en-US" altLang="en-US" sz="2700" dirty="0" smtClean="0"/>
          </a:p>
          <a:p>
            <a:pPr lvl="1" eaLnBrk="1" hangingPunct="1">
              <a:lnSpc>
                <a:spcPct val="90000"/>
              </a:lnSpc>
            </a:pPr>
            <a:r>
              <a:rPr lang="en-US" altLang="en-US" sz="2700" dirty="0" smtClean="0"/>
              <a:t>(probabilities—probability information)</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altLang="en-US" smtClean="0"/>
              <a:t>DMUR Criterion</a:t>
            </a:r>
          </a:p>
        </p:txBody>
      </p:sp>
      <p:sp>
        <p:nvSpPr>
          <p:cNvPr id="26627" name="Text Box 4"/>
          <p:cNvSpPr txBox="1">
            <a:spLocks noChangeArrowheads="1"/>
          </p:cNvSpPr>
          <p:nvPr/>
        </p:nvSpPr>
        <p:spPr bwMode="auto">
          <a:xfrm>
            <a:off x="571500" y="1752600"/>
            <a:ext cx="8001000" cy="45720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200"/>
              </a:spcAft>
            </a:pPr>
            <a:r>
              <a:rPr lang="en-US" altLang="en-US" sz="3200" b="1"/>
              <a:t>DMUR (Decision-Making Under risk) Expected Value Criterion</a:t>
            </a:r>
          </a:p>
          <a:p>
            <a:pPr eaLnBrk="1" hangingPunct="1"/>
            <a:r>
              <a:rPr lang="en-US" altLang="en-US" sz="2400"/>
              <a:t>1)  For each row,calculate the product of the column probability with the payoff in that column and add up all of the products, recording the result in the column labeled EXPECTED VALUE to the right of the payoff table</a:t>
            </a:r>
          </a:p>
          <a:p>
            <a:pPr eaLnBrk="1" hangingPunct="1"/>
            <a:endParaRPr lang="en-US" altLang="en-US" sz="2400"/>
          </a:p>
          <a:p>
            <a:pPr eaLnBrk="1" hangingPunct="1"/>
            <a:r>
              <a:rPr lang="en-US" altLang="en-US" sz="2400"/>
              <a:t>2) Examine the column labeled EXPECTED VALUE to the right and pick the alternative with the largest payoff in that column.</a:t>
            </a:r>
            <a:r>
              <a:rPr lang="en-US" altLang="en-US" sz="1000"/>
              <a:t>  </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38200" y="381000"/>
            <a:ext cx="7772400" cy="914400"/>
          </a:xfrm>
        </p:spPr>
        <p:txBody>
          <a:bodyPr/>
          <a:lstStyle/>
          <a:p>
            <a:pPr eaLnBrk="1" fontAlgn="auto" hangingPunct="1">
              <a:spcAft>
                <a:spcPts val="0"/>
              </a:spcAft>
              <a:defRPr/>
            </a:pPr>
            <a:r>
              <a:rPr lang="en-US" altLang="en-US" smtClean="0"/>
              <a:t>DMUR--Expected Value</a:t>
            </a:r>
          </a:p>
        </p:txBody>
      </p:sp>
      <p:graphicFrame>
        <p:nvGraphicFramePr>
          <p:cNvPr id="27651" name="Object 4"/>
          <p:cNvGraphicFramePr>
            <a:graphicFrameLocks noChangeAspect="1"/>
          </p:cNvGraphicFramePr>
          <p:nvPr>
            <p:extLst>
              <p:ext uri="{D42A27DB-BD31-4B8C-83A1-F6EECF244321}">
                <p14:modId xmlns:p14="http://schemas.microsoft.com/office/powerpoint/2010/main" val="429594919"/>
              </p:ext>
            </p:extLst>
          </p:nvPr>
        </p:nvGraphicFramePr>
        <p:xfrm>
          <a:off x="685800" y="1219200"/>
          <a:ext cx="7327900" cy="4140200"/>
        </p:xfrm>
        <a:graphic>
          <a:graphicData uri="http://schemas.openxmlformats.org/presentationml/2006/ole">
            <mc:AlternateContent xmlns:mc="http://schemas.openxmlformats.org/markup-compatibility/2006">
              <mc:Choice xmlns:v="urn:schemas-microsoft-com:vml" Requires="v">
                <p:oleObj spid="_x0000_s27656" name="Document" r:id="rId3" imgW="5623869" imgH="3188117" progId="Word.Document.8">
                  <p:embed/>
                </p:oleObj>
              </mc:Choice>
              <mc:Fallback>
                <p:oleObj name="Document" r:id="rId3" imgW="5623869" imgH="3188117" progId="Word.Document.8">
                  <p:embed/>
                  <p:pic>
                    <p:nvPicPr>
                      <p:cNvPr id="0" name="Object 4"/>
                      <p:cNvPicPr>
                        <a:picLocks noChangeAspect="1" noChangeArrowheads="1"/>
                      </p:cNvPicPr>
                      <p:nvPr/>
                    </p:nvPicPr>
                    <p:blipFill>
                      <a:blip r:embed="rId4"/>
                      <a:srcRect/>
                      <a:stretch>
                        <a:fillRect/>
                      </a:stretch>
                    </p:blipFill>
                    <p:spPr bwMode="auto">
                      <a:xfrm>
                        <a:off x="685800" y="1219200"/>
                        <a:ext cx="7327900"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52" name="WordArt 5"/>
          <p:cNvSpPr>
            <a:spLocks noChangeArrowheads="1" noChangeShapeType="1" noTextEdit="1"/>
          </p:cNvSpPr>
          <p:nvPr/>
        </p:nvSpPr>
        <p:spPr bwMode="auto">
          <a:xfrm>
            <a:off x="3581400" y="5105400"/>
            <a:ext cx="4038600" cy="1622426"/>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Do Project 2!</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609600" y="838200"/>
            <a:ext cx="8001000" cy="5638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200"/>
              </a:spcAft>
            </a:pPr>
            <a:r>
              <a:rPr lang="en-US" altLang="en-US" sz="3200" b="1" dirty="0"/>
              <a:t>EXPECTED REGRET Criterion</a:t>
            </a:r>
          </a:p>
          <a:p>
            <a:pPr eaLnBrk="1" hangingPunct="1"/>
            <a:r>
              <a:rPr lang="en-US" altLang="en-US" sz="2400" dirty="0"/>
              <a:t>1)  Form the regret table</a:t>
            </a:r>
          </a:p>
          <a:p>
            <a:pPr eaLnBrk="1" hangingPunct="1"/>
            <a:endParaRPr lang="en-US" altLang="en-US" sz="2400" dirty="0"/>
          </a:p>
          <a:p>
            <a:pPr eaLnBrk="1" hangingPunct="1"/>
            <a:r>
              <a:rPr lang="en-US" altLang="en-US" sz="2400" dirty="0"/>
              <a:t>2)  For each row calculated its expected regret by taking the product of each state probability with the regret number in that column, summing all such products</a:t>
            </a:r>
          </a:p>
          <a:p>
            <a:pPr eaLnBrk="1" hangingPunct="1"/>
            <a:endParaRPr lang="en-US" altLang="en-US" sz="2400" dirty="0"/>
          </a:p>
          <a:p>
            <a:pPr eaLnBrk="1" hangingPunct="1"/>
            <a:r>
              <a:rPr lang="en-US" altLang="en-US" sz="2400" dirty="0"/>
              <a:t>3) Pick the alternative (i.e., row) whose expected regret is smallest</a:t>
            </a:r>
          </a:p>
          <a:p>
            <a:pPr eaLnBrk="1" hangingPunct="1"/>
            <a:endParaRPr lang="en-US" altLang="en-US" sz="2400" dirty="0"/>
          </a:p>
          <a:p>
            <a:pPr eaLnBrk="1" hangingPunct="1"/>
            <a:endParaRPr lang="en-US" altLang="en-US" sz="2400" dirty="0"/>
          </a:p>
          <a:p>
            <a:pPr eaLnBrk="1" hangingPunct="1"/>
            <a:r>
              <a:rPr lang="en-US" altLang="en-US" sz="2400" dirty="0"/>
              <a:t>This will always be the same alternative that gets chosen by the expected value or payoff </a:t>
            </a:r>
            <a:r>
              <a:rPr lang="en-US" altLang="en-US" sz="2400" dirty="0" smtClean="0"/>
              <a:t>criterion.</a:t>
            </a:r>
            <a:endParaRPr lang="en-US" altLang="en-US" sz="1000"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888" y="334963"/>
            <a:ext cx="8229600" cy="990600"/>
          </a:xfrm>
        </p:spPr>
        <p:txBody>
          <a:bodyPr/>
          <a:lstStyle/>
          <a:p>
            <a:pPr eaLnBrk="1" fontAlgn="auto" hangingPunct="1">
              <a:spcAft>
                <a:spcPts val="0"/>
              </a:spcAft>
              <a:defRPr/>
            </a:pPr>
            <a:r>
              <a:rPr lang="en-US" altLang="en-US" dirty="0" smtClean="0"/>
              <a:t>Expected Regret</a:t>
            </a:r>
          </a:p>
        </p:txBody>
      </p:sp>
      <p:graphicFrame>
        <p:nvGraphicFramePr>
          <p:cNvPr id="29699" name="Object 4"/>
          <p:cNvGraphicFramePr>
            <a:graphicFrameLocks noChangeAspect="1"/>
          </p:cNvGraphicFramePr>
          <p:nvPr>
            <p:extLst>
              <p:ext uri="{D42A27DB-BD31-4B8C-83A1-F6EECF244321}">
                <p14:modId xmlns:p14="http://schemas.microsoft.com/office/powerpoint/2010/main" val="403938111"/>
              </p:ext>
            </p:extLst>
          </p:nvPr>
        </p:nvGraphicFramePr>
        <p:xfrm>
          <a:off x="666750" y="1420813"/>
          <a:ext cx="7810500" cy="3722687"/>
        </p:xfrm>
        <a:graphic>
          <a:graphicData uri="http://schemas.openxmlformats.org/presentationml/2006/ole">
            <mc:AlternateContent xmlns:mc="http://schemas.openxmlformats.org/markup-compatibility/2006">
              <mc:Choice xmlns:v="urn:schemas-microsoft-com:vml" Requires="v">
                <p:oleObj spid="_x0000_s29705" name="Document" r:id="rId3" imgW="5623869" imgH="2691178" progId="Word.Document.8">
                  <p:embed/>
                </p:oleObj>
              </mc:Choice>
              <mc:Fallback>
                <p:oleObj name="Document" r:id="rId3" imgW="5623869" imgH="2691178" progId="Word.Document.8">
                  <p:embed/>
                  <p:pic>
                    <p:nvPicPr>
                      <p:cNvPr id="0" name="Object 4"/>
                      <p:cNvPicPr>
                        <a:picLocks noChangeAspect="1" noChangeArrowheads="1"/>
                      </p:cNvPicPr>
                      <p:nvPr/>
                    </p:nvPicPr>
                    <p:blipFill>
                      <a:blip r:embed="rId4"/>
                      <a:srcRect/>
                      <a:stretch>
                        <a:fillRect/>
                      </a:stretch>
                    </p:blipFill>
                    <p:spPr bwMode="auto">
                      <a:xfrm>
                        <a:off x="666750" y="1420813"/>
                        <a:ext cx="7810500" cy="372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0" name="Text Box 5"/>
          <p:cNvSpPr txBox="1">
            <a:spLocks noChangeArrowheads="1"/>
          </p:cNvSpPr>
          <p:nvPr/>
        </p:nvSpPr>
        <p:spPr bwMode="auto">
          <a:xfrm>
            <a:off x="533888" y="5334000"/>
            <a:ext cx="2306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dirty="0">
                <a:latin typeface="Times New Roman" panose="02020603050405020304" pitchFamily="18" charset="0"/>
              </a:rPr>
              <a:t>The Winner  is…</a:t>
            </a:r>
          </a:p>
        </p:txBody>
      </p:sp>
      <p:sp>
        <p:nvSpPr>
          <p:cNvPr id="78854" name="WordArt 6"/>
          <p:cNvSpPr>
            <a:spLocks noChangeArrowheads="1" noChangeShapeType="1" noTextEdit="1"/>
          </p:cNvSpPr>
          <p:nvPr/>
        </p:nvSpPr>
        <p:spPr bwMode="auto">
          <a:xfrm>
            <a:off x="2840526" y="5143500"/>
            <a:ext cx="4495800" cy="1371600"/>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Do Project 2</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8854"/>
                                        </p:tgtEl>
                                        <p:attrNameLst>
                                          <p:attrName>style.visibility</p:attrName>
                                        </p:attrNameLst>
                                      </p:cBhvr>
                                      <p:to>
                                        <p:strVal val="visible"/>
                                      </p:to>
                                    </p:set>
                                    <p:animEffect transition="in" filter="checkerboard(across)">
                                      <p:cBhvr>
                                        <p:cTn id="7" dur="1000"/>
                                        <p:tgtEl>
                                          <p:spTgt spid="78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600200" y="0"/>
            <a:ext cx="6934200" cy="1143000"/>
          </a:xfrm>
        </p:spPr>
        <p:txBody>
          <a:bodyPr/>
          <a:lstStyle/>
          <a:p>
            <a:pPr eaLnBrk="1" fontAlgn="auto" hangingPunct="1">
              <a:spcAft>
                <a:spcPts val="0"/>
              </a:spcAft>
              <a:defRPr/>
            </a:pPr>
            <a:r>
              <a:rPr lang="en-US" altLang="en-US" smtClean="0"/>
              <a:t>Expected Value &amp; Regret</a:t>
            </a:r>
          </a:p>
        </p:txBody>
      </p:sp>
      <p:graphicFrame>
        <p:nvGraphicFramePr>
          <p:cNvPr id="30723" name="Object 4"/>
          <p:cNvGraphicFramePr>
            <a:graphicFrameLocks noChangeAspect="1"/>
          </p:cNvGraphicFramePr>
          <p:nvPr>
            <p:extLst>
              <p:ext uri="{D42A27DB-BD31-4B8C-83A1-F6EECF244321}">
                <p14:modId xmlns:p14="http://schemas.microsoft.com/office/powerpoint/2010/main" val="3333312479"/>
              </p:ext>
            </p:extLst>
          </p:nvPr>
        </p:nvGraphicFramePr>
        <p:xfrm>
          <a:off x="1323120" y="3894261"/>
          <a:ext cx="6465887" cy="3070225"/>
        </p:xfrm>
        <a:graphic>
          <a:graphicData uri="http://schemas.openxmlformats.org/presentationml/2006/ole">
            <mc:AlternateContent xmlns:mc="http://schemas.openxmlformats.org/markup-compatibility/2006">
              <mc:Choice xmlns:v="urn:schemas-microsoft-com:vml" Requires="v">
                <p:oleObj spid="_x0000_s30731" name="Document" r:id="rId3" imgW="5623869" imgH="2676404" progId="Word.Document.8">
                  <p:embed/>
                </p:oleObj>
              </mc:Choice>
              <mc:Fallback>
                <p:oleObj name="Document" r:id="rId3" imgW="5623869" imgH="2676404" progId="Word.Document.8">
                  <p:embed/>
                  <p:pic>
                    <p:nvPicPr>
                      <p:cNvPr id="0" name="Object 4"/>
                      <p:cNvPicPr>
                        <a:picLocks noChangeAspect="1" noChangeArrowheads="1"/>
                      </p:cNvPicPr>
                      <p:nvPr/>
                    </p:nvPicPr>
                    <p:blipFill>
                      <a:blip r:embed="rId4"/>
                      <a:srcRect/>
                      <a:stretch>
                        <a:fillRect/>
                      </a:stretch>
                    </p:blipFill>
                    <p:spPr bwMode="auto">
                      <a:xfrm>
                        <a:off x="1323120" y="3894261"/>
                        <a:ext cx="6465887" cy="307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4" name="Object 5"/>
          <p:cNvGraphicFramePr>
            <a:graphicFrameLocks noChangeAspect="1"/>
          </p:cNvGraphicFramePr>
          <p:nvPr>
            <p:extLst>
              <p:ext uri="{D42A27DB-BD31-4B8C-83A1-F6EECF244321}">
                <p14:modId xmlns:p14="http://schemas.microsoft.com/office/powerpoint/2010/main" val="1494330855"/>
              </p:ext>
            </p:extLst>
          </p:nvPr>
        </p:nvGraphicFramePr>
        <p:xfrm>
          <a:off x="1323121" y="927101"/>
          <a:ext cx="6465887" cy="3030537"/>
        </p:xfrm>
        <a:graphic>
          <a:graphicData uri="http://schemas.openxmlformats.org/presentationml/2006/ole">
            <mc:AlternateContent xmlns:mc="http://schemas.openxmlformats.org/markup-compatibility/2006">
              <mc:Choice xmlns:v="urn:schemas-microsoft-com:vml" Requires="v">
                <p:oleObj spid="_x0000_s30732" name="Document" r:id="rId5" imgW="5623869" imgH="2647214" progId="Word.Document.8">
                  <p:embed/>
                </p:oleObj>
              </mc:Choice>
              <mc:Fallback>
                <p:oleObj name="Document" r:id="rId5" imgW="5623869" imgH="2647214" progId="Word.Document.8">
                  <p:embed/>
                  <p:pic>
                    <p:nvPicPr>
                      <p:cNvPr id="0" name="Object 5"/>
                      <p:cNvPicPr>
                        <a:picLocks noChangeAspect="1" noChangeArrowheads="1"/>
                      </p:cNvPicPr>
                      <p:nvPr/>
                    </p:nvPicPr>
                    <p:blipFill>
                      <a:blip r:embed="rId6"/>
                      <a:srcRect/>
                      <a:stretch>
                        <a:fillRect/>
                      </a:stretch>
                    </p:blipFill>
                    <p:spPr bwMode="auto">
                      <a:xfrm>
                        <a:off x="1323121" y="927101"/>
                        <a:ext cx="6465887" cy="303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en-US" altLang="en-US" smtClean="0"/>
              <a:t>Notes</a:t>
            </a:r>
          </a:p>
        </p:txBody>
      </p:sp>
      <p:sp>
        <p:nvSpPr>
          <p:cNvPr id="31747" name="Rectangle 3"/>
          <p:cNvSpPr>
            <a:spLocks noGrp="1" noChangeArrowheads="1"/>
          </p:cNvSpPr>
          <p:nvPr>
            <p:ph idx="1"/>
          </p:nvPr>
        </p:nvSpPr>
        <p:spPr/>
        <p:txBody>
          <a:bodyPr/>
          <a:lstStyle/>
          <a:p>
            <a:pPr eaLnBrk="1" hangingPunct="1"/>
            <a:r>
              <a:rPr lang="en-US" altLang="en-US" sz="2900" dirty="0" smtClean="0"/>
              <a:t>For any alternative, the expected value and expected regret numbers sum to the expected payoff of perfect </a:t>
            </a:r>
            <a:r>
              <a:rPr lang="en-US" altLang="en-US" sz="2900" dirty="0" smtClean="0"/>
              <a:t>information.</a:t>
            </a:r>
            <a:endParaRPr lang="en-US" altLang="en-US" sz="2900" dirty="0" smtClean="0"/>
          </a:p>
          <a:p>
            <a:pPr eaLnBrk="1" hangingPunct="1"/>
            <a:r>
              <a:rPr lang="en-US" altLang="en-US" sz="2900" dirty="0" smtClean="0"/>
              <a:t>The expected value and expected regret criteria always select the same alternative, because when the former is maximized, the latter is </a:t>
            </a:r>
            <a:r>
              <a:rPr lang="en-US" altLang="en-US" sz="2900" dirty="0" smtClean="0"/>
              <a:t>minimized.</a:t>
            </a:r>
            <a:endParaRPr lang="en-US" altLang="en-US" sz="2900" dirty="0" smtClean="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533400" y="457200"/>
            <a:ext cx="8229600" cy="1143000"/>
          </a:xfrm>
        </p:spPr>
        <p:txBody>
          <a:bodyPr>
            <a:normAutofit fontScale="90000"/>
          </a:bodyPr>
          <a:lstStyle/>
          <a:p>
            <a:pPr eaLnBrk="1" fontAlgn="auto" hangingPunct="1">
              <a:spcAft>
                <a:spcPts val="0"/>
              </a:spcAft>
              <a:defRPr/>
            </a:pPr>
            <a:r>
              <a:rPr lang="en-US" altLang="en-US" dirty="0" smtClean="0"/>
              <a:t>Expected Payoff of Perfect Information, EPPI</a:t>
            </a:r>
          </a:p>
        </p:txBody>
      </p:sp>
      <p:sp>
        <p:nvSpPr>
          <p:cNvPr id="32771" name="Rectangle 3"/>
          <p:cNvSpPr>
            <a:spLocks noGrp="1" noChangeArrowheads="1"/>
          </p:cNvSpPr>
          <p:nvPr>
            <p:ph type="body" idx="4294967295"/>
          </p:nvPr>
        </p:nvSpPr>
        <p:spPr>
          <a:xfrm>
            <a:off x="533400" y="1828800"/>
            <a:ext cx="8229600" cy="4525963"/>
          </a:xfrm>
        </p:spPr>
        <p:txBody>
          <a:bodyPr/>
          <a:lstStyle/>
          <a:p>
            <a:pPr eaLnBrk="1" hangingPunct="1"/>
            <a:r>
              <a:rPr lang="en-US" altLang="en-US" sz="2900" dirty="0" smtClean="0"/>
              <a:t>Calculated by finding the largest payoff in each column and then taking the products with the column probabilities and summing these products</a:t>
            </a:r>
          </a:p>
          <a:p>
            <a:pPr eaLnBrk="1" hangingPunct="1"/>
            <a:r>
              <a:rPr lang="en-US" altLang="en-US" sz="2900" dirty="0" smtClean="0"/>
              <a:t>The EPPI is the best we could do if we had perfect </a:t>
            </a:r>
            <a:r>
              <a:rPr lang="en-US" altLang="en-US" sz="2900" dirty="0" smtClean="0"/>
              <a:t>information.</a:t>
            </a:r>
            <a:endParaRPr lang="en-US" altLang="en-US" sz="2900" dirty="0" smtClean="0"/>
          </a:p>
          <a:p>
            <a:pPr eaLnBrk="1" hangingPunct="1"/>
            <a:r>
              <a:rPr lang="en-US" altLang="en-US" sz="2900" dirty="0" smtClean="0"/>
              <a:t>$70,000 for this problem</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533400" y="457200"/>
            <a:ext cx="8229600" cy="1143000"/>
          </a:xfrm>
        </p:spPr>
        <p:txBody>
          <a:bodyPr>
            <a:normAutofit fontScale="90000"/>
          </a:bodyPr>
          <a:lstStyle/>
          <a:p>
            <a:pPr eaLnBrk="1" fontAlgn="auto" hangingPunct="1">
              <a:spcAft>
                <a:spcPts val="0"/>
              </a:spcAft>
              <a:defRPr/>
            </a:pPr>
            <a:r>
              <a:rPr lang="en-US" altLang="en-US" dirty="0" smtClean="0"/>
              <a:t>Expected Value of Perfect Information, EVPI</a:t>
            </a:r>
          </a:p>
        </p:txBody>
      </p:sp>
      <p:sp>
        <p:nvSpPr>
          <p:cNvPr id="33795" name="Rectangle 3"/>
          <p:cNvSpPr>
            <a:spLocks noGrp="1" noChangeArrowheads="1"/>
          </p:cNvSpPr>
          <p:nvPr>
            <p:ph type="body" idx="4294967295"/>
          </p:nvPr>
        </p:nvSpPr>
        <p:spPr>
          <a:xfrm>
            <a:off x="509954" y="1905000"/>
            <a:ext cx="8229600" cy="4525963"/>
          </a:xfrm>
        </p:spPr>
        <p:txBody>
          <a:bodyPr/>
          <a:lstStyle/>
          <a:p>
            <a:pPr eaLnBrk="1" hangingPunct="1">
              <a:lnSpc>
                <a:spcPct val="90000"/>
              </a:lnSpc>
            </a:pPr>
            <a:r>
              <a:rPr lang="en-US" altLang="en-US" sz="2900" dirty="0" smtClean="0"/>
              <a:t>By </a:t>
            </a:r>
            <a:r>
              <a:rPr lang="en-US" altLang="en-US" sz="2900" dirty="0" smtClean="0"/>
              <a:t>definition, EVPI = EPPI - EV*</a:t>
            </a:r>
          </a:p>
          <a:p>
            <a:pPr eaLnBrk="1" hangingPunct="1">
              <a:lnSpc>
                <a:spcPct val="90000"/>
              </a:lnSpc>
            </a:pPr>
            <a:r>
              <a:rPr lang="en-US" altLang="en-US" sz="2900" dirty="0" smtClean="0"/>
              <a:t>EVPI = $70,000 - $67,000 = $3,000 </a:t>
            </a:r>
          </a:p>
          <a:p>
            <a:pPr eaLnBrk="1" hangingPunct="1">
              <a:lnSpc>
                <a:spcPct val="90000"/>
              </a:lnSpc>
            </a:pPr>
            <a:r>
              <a:rPr lang="en-US" altLang="en-US" sz="2900" dirty="0" smtClean="0"/>
              <a:t>The EVPI is the value to us of the additional information</a:t>
            </a:r>
          </a:p>
          <a:p>
            <a:pPr eaLnBrk="1" hangingPunct="1">
              <a:lnSpc>
                <a:spcPct val="90000"/>
              </a:lnSpc>
            </a:pPr>
            <a:r>
              <a:rPr lang="en-US" altLang="en-US" sz="2900" dirty="0" smtClean="0"/>
              <a:t>The value is the “best we could do with the additional information” minus the “best we could do without the additional information”</a:t>
            </a:r>
          </a:p>
          <a:p>
            <a:pPr eaLnBrk="1" hangingPunct="1">
              <a:lnSpc>
                <a:spcPct val="90000"/>
              </a:lnSpc>
            </a:pPr>
            <a:endParaRPr lang="en-US" altLang="en-US" dirty="0" smtClean="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fontAlgn="auto" hangingPunct="1">
              <a:spcAft>
                <a:spcPts val="0"/>
              </a:spcAft>
              <a:defRPr/>
            </a:pPr>
            <a:r>
              <a:rPr lang="en-US" altLang="en-US" smtClean="0"/>
              <a:t>More Notes</a:t>
            </a:r>
          </a:p>
        </p:txBody>
      </p:sp>
      <p:sp>
        <p:nvSpPr>
          <p:cNvPr id="34819" name="Rectangle 3"/>
          <p:cNvSpPr>
            <a:spLocks noGrp="1" noChangeArrowheads="1"/>
          </p:cNvSpPr>
          <p:nvPr>
            <p:ph idx="1"/>
          </p:nvPr>
        </p:nvSpPr>
        <p:spPr/>
        <p:txBody>
          <a:bodyPr/>
          <a:lstStyle/>
          <a:p>
            <a:pPr eaLnBrk="1" hangingPunct="1"/>
            <a:r>
              <a:rPr lang="en-US" altLang="en-US" sz="2900" dirty="0" smtClean="0"/>
              <a:t>The minimum expected regret is also the EXPECTED VALUE OF PERFECT INFORMATION—THE ABSOLUTE MAXIMUM WE WOULD BE WILLING TO PAY FOR ADDITIONAL </a:t>
            </a:r>
            <a:r>
              <a:rPr lang="en-US" altLang="en-US" sz="2900" dirty="0" smtClean="0"/>
              <a:t>INFORMATION.</a:t>
            </a:r>
            <a:endParaRPr lang="en-US" altLang="en-US" sz="2900" dirty="0" smtClean="0"/>
          </a:p>
          <a:p>
            <a:pPr eaLnBrk="1" hangingPunct="1"/>
            <a:r>
              <a:rPr lang="en-US" altLang="en-US" sz="2900" dirty="0" smtClean="0"/>
              <a:t>PROOF??</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a:p>
        </p:txBody>
      </p:sp>
      <p:sp>
        <p:nvSpPr>
          <p:cNvPr id="37891" name="Content Placeholder 2"/>
          <p:cNvSpPr>
            <a:spLocks noGrp="1"/>
          </p:cNvSpPr>
          <p:nvPr>
            <p:ph idx="1"/>
          </p:nvPr>
        </p:nvSpPr>
        <p:spPr/>
        <p:txBody>
          <a:bodyPr/>
          <a:lstStyle/>
          <a:p>
            <a:pPr eaLnBrk="1" hangingPunct="1"/>
            <a:endParaRPr lang="en-US" altLang="en-US" smtClean="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en-US" smtClean="0"/>
              <a:t>UNCERTAINTY Criteria—used when we don’t know the state probabilities</a:t>
            </a:r>
          </a:p>
        </p:txBody>
      </p:sp>
      <p:sp>
        <p:nvSpPr>
          <p:cNvPr id="9219" name="Rectangle 3"/>
          <p:cNvSpPr>
            <a:spLocks noGrp="1" noChangeArrowheads="1"/>
          </p:cNvSpPr>
          <p:nvPr>
            <p:ph idx="1"/>
          </p:nvPr>
        </p:nvSpPr>
        <p:spPr>
          <a:xfrm>
            <a:off x="1295400" y="2057400"/>
            <a:ext cx="7772400" cy="4114800"/>
          </a:xfrm>
        </p:spPr>
        <p:txBody>
          <a:bodyPr/>
          <a:lstStyle/>
          <a:p>
            <a:pPr eaLnBrk="1" hangingPunct="1"/>
            <a:r>
              <a:rPr lang="en-US" altLang="en-US" sz="2700" dirty="0" smtClean="0"/>
              <a:t>Based on DM’s attitude toward the risk</a:t>
            </a:r>
          </a:p>
          <a:p>
            <a:pPr eaLnBrk="1" hangingPunct="1"/>
            <a:r>
              <a:rPr lang="en-US" altLang="en-US" sz="2700" dirty="0" smtClean="0"/>
              <a:t>Pessimist, also called </a:t>
            </a:r>
            <a:r>
              <a:rPr lang="en-US" altLang="en-US" sz="2700" dirty="0" err="1" smtClean="0"/>
              <a:t>maximin</a:t>
            </a:r>
            <a:endParaRPr lang="en-US" altLang="en-US" sz="2700" dirty="0" smtClean="0"/>
          </a:p>
          <a:p>
            <a:pPr eaLnBrk="1" hangingPunct="1"/>
            <a:r>
              <a:rPr lang="en-US" altLang="en-US" sz="2700" dirty="0" smtClean="0"/>
              <a:t>Optimist, also called </a:t>
            </a:r>
            <a:r>
              <a:rPr lang="en-US" altLang="en-US" sz="2700" dirty="0" err="1" smtClean="0"/>
              <a:t>maximax</a:t>
            </a:r>
            <a:endParaRPr lang="en-US" altLang="en-US" sz="2700" dirty="0" smtClean="0"/>
          </a:p>
          <a:p>
            <a:pPr eaLnBrk="1" hangingPunct="1"/>
            <a:r>
              <a:rPr lang="en-US" altLang="en-US" sz="2700" dirty="0" smtClean="0"/>
              <a:t>in-</a:t>
            </a:r>
            <a:r>
              <a:rPr lang="en-US" altLang="en-US" sz="2700" dirty="0" err="1" smtClean="0"/>
              <a:t>betweenist</a:t>
            </a:r>
            <a:endParaRPr lang="en-US" altLang="en-US" sz="2700" dirty="0" smtClean="0"/>
          </a:p>
          <a:p>
            <a:pPr eaLnBrk="1" hangingPunct="1"/>
            <a:r>
              <a:rPr lang="en-US" altLang="en-US" sz="2700" dirty="0" smtClean="0"/>
              <a:t>Insufficient reason</a:t>
            </a:r>
          </a:p>
          <a:p>
            <a:pPr eaLnBrk="1" hangingPunct="1"/>
            <a:r>
              <a:rPr lang="en-US" altLang="en-US" sz="2700" dirty="0" err="1" smtClean="0"/>
              <a:t>Regrettist</a:t>
            </a:r>
            <a:r>
              <a:rPr lang="en-US" altLang="en-US" sz="2700" dirty="0" smtClean="0"/>
              <a:t>, also called minimax regret</a:t>
            </a:r>
          </a:p>
          <a:p>
            <a:pPr eaLnBrk="1" hangingPunct="1"/>
            <a:endParaRPr lang="en-US" altLang="en-US" sz="2700" dirty="0" smtClean="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685800" y="1066800"/>
            <a:ext cx="7772400" cy="38862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200"/>
              </a:spcAft>
            </a:pPr>
            <a:r>
              <a:rPr lang="en-US" altLang="en-US" sz="3200" b="1"/>
              <a:t>RULE OF INSUFFICIENT REASON</a:t>
            </a:r>
          </a:p>
          <a:p>
            <a:pPr eaLnBrk="1" hangingPunct="1"/>
            <a:r>
              <a:rPr lang="en-US" altLang="en-US" sz="2400"/>
              <a:t>1)  For each row, add-up all of the payoffs in that row and record the result in a column to the right labeled ROW SUM.</a:t>
            </a:r>
          </a:p>
          <a:p>
            <a:pPr eaLnBrk="1" hangingPunct="1"/>
            <a:endParaRPr lang="en-US" altLang="en-US" sz="2400"/>
          </a:p>
          <a:p>
            <a:pPr eaLnBrk="1" hangingPunct="1"/>
            <a:r>
              <a:rPr lang="en-US" altLang="en-US" sz="2400"/>
              <a:t>2) Examine the column labeled ROW SUM to the right and pick the alternative with the largest payoff in that column.</a:t>
            </a:r>
            <a:r>
              <a:rPr lang="en-US" altLang="en-US" sz="1000"/>
              <a:t>  </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371600" y="381000"/>
            <a:ext cx="7772400" cy="1143000"/>
          </a:xfrm>
        </p:spPr>
        <p:txBody>
          <a:bodyPr/>
          <a:lstStyle/>
          <a:p>
            <a:pPr eaLnBrk="1" fontAlgn="auto" hangingPunct="1">
              <a:spcAft>
                <a:spcPts val="0"/>
              </a:spcAft>
              <a:defRPr/>
            </a:pPr>
            <a:r>
              <a:rPr lang="en-US" altLang="en-US" smtClean="0"/>
              <a:t>Insufficient Reason</a:t>
            </a:r>
          </a:p>
        </p:txBody>
      </p:sp>
      <p:sp>
        <p:nvSpPr>
          <p:cNvPr id="39939" name="Rectangle 3"/>
          <p:cNvSpPr>
            <a:spLocks noGrp="1" noChangeArrowheads="1"/>
          </p:cNvSpPr>
          <p:nvPr>
            <p:ph idx="1"/>
          </p:nvPr>
        </p:nvSpPr>
        <p:spPr>
          <a:xfrm>
            <a:off x="685800" y="4419600"/>
            <a:ext cx="7772400" cy="1219200"/>
          </a:xfrm>
        </p:spPr>
        <p:txBody>
          <a:bodyPr/>
          <a:lstStyle/>
          <a:p>
            <a:pPr marL="0" indent="0" eaLnBrk="1" hangingPunct="1">
              <a:buNone/>
            </a:pPr>
            <a:endParaRPr lang="en-US" altLang="en-US" dirty="0" smtClean="0"/>
          </a:p>
          <a:p>
            <a:pPr eaLnBrk="1" hangingPunct="1"/>
            <a:r>
              <a:rPr lang="en-US" altLang="en-US" dirty="0" smtClean="0"/>
              <a:t>Winner is…</a:t>
            </a:r>
          </a:p>
          <a:p>
            <a:pPr eaLnBrk="1" hangingPunct="1"/>
            <a:endParaRPr lang="en-US" altLang="en-US" dirty="0" smtClean="0"/>
          </a:p>
          <a:p>
            <a:pPr eaLnBrk="1" hangingPunct="1"/>
            <a:endParaRPr lang="en-US" altLang="en-US" dirty="0" smtClean="0"/>
          </a:p>
        </p:txBody>
      </p:sp>
      <p:graphicFrame>
        <p:nvGraphicFramePr>
          <p:cNvPr id="39940" name="Object 4"/>
          <p:cNvGraphicFramePr>
            <a:graphicFrameLocks noChangeAspect="1"/>
          </p:cNvGraphicFramePr>
          <p:nvPr>
            <p:extLst>
              <p:ext uri="{D42A27DB-BD31-4B8C-83A1-F6EECF244321}">
                <p14:modId xmlns:p14="http://schemas.microsoft.com/office/powerpoint/2010/main" val="3269454322"/>
              </p:ext>
            </p:extLst>
          </p:nvPr>
        </p:nvGraphicFramePr>
        <p:xfrm>
          <a:off x="908050" y="1645245"/>
          <a:ext cx="7327900" cy="3070225"/>
        </p:xfrm>
        <a:graphic>
          <a:graphicData uri="http://schemas.openxmlformats.org/presentationml/2006/ole">
            <mc:AlternateContent xmlns:mc="http://schemas.openxmlformats.org/markup-compatibility/2006">
              <mc:Choice xmlns:v="urn:schemas-microsoft-com:vml" Requires="v">
                <p:oleObj spid="_x0000_s39945" name="Document" r:id="rId3" imgW="5623869" imgH="2363250" progId="Word.Document.8">
                  <p:embed/>
                </p:oleObj>
              </mc:Choice>
              <mc:Fallback>
                <p:oleObj name="Document" r:id="rId3" imgW="5623869" imgH="2363250" progId="Word.Document.8">
                  <p:embed/>
                  <p:pic>
                    <p:nvPicPr>
                      <p:cNvPr id="0" name="Object 4"/>
                      <p:cNvPicPr>
                        <a:picLocks noChangeAspect="1" noChangeArrowheads="1"/>
                      </p:cNvPicPr>
                      <p:nvPr/>
                    </p:nvPicPr>
                    <p:blipFill>
                      <a:blip r:embed="rId4"/>
                      <a:srcRect/>
                      <a:stretch>
                        <a:fillRect/>
                      </a:stretch>
                    </p:blipFill>
                    <p:spPr bwMode="auto">
                      <a:xfrm>
                        <a:off x="908050" y="1645245"/>
                        <a:ext cx="7327900" cy="307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a:off x="2727304" y="5040923"/>
            <a:ext cx="5508646" cy="923330"/>
          </a:xfrm>
          <a:prstGeom prst="rect">
            <a:avLst/>
          </a:prstGeom>
        </p:spPr>
        <p:txBody>
          <a:bodyPr>
            <a:spAutoFit/>
          </a:bodyPr>
          <a:lstStyle/>
          <a:p>
            <a:pPr algn="ctr" fontAlgn="auto">
              <a:spcBef>
                <a:spcPts val="0"/>
              </a:spcBef>
              <a:spcAft>
                <a:spcPts val="0"/>
              </a:spcAft>
              <a:defRPr/>
            </a:pPr>
            <a:r>
              <a:rPr lang="en-US" sz="54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cs typeface="+mn-cs"/>
              </a:rPr>
              <a:t>Bid Project 2</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228600"/>
            <a:ext cx="7772400" cy="1143000"/>
          </a:xfrm>
        </p:spPr>
        <p:txBody>
          <a:bodyPr/>
          <a:lstStyle/>
          <a:p>
            <a:pPr eaLnBrk="1" fontAlgn="auto" hangingPunct="1">
              <a:spcAft>
                <a:spcPts val="0"/>
              </a:spcAft>
              <a:defRPr/>
            </a:pPr>
            <a:r>
              <a:rPr lang="en-US" altLang="en-US" smtClean="0"/>
              <a:t>RISK Criteria</a:t>
            </a:r>
          </a:p>
        </p:txBody>
      </p:sp>
      <p:sp>
        <p:nvSpPr>
          <p:cNvPr id="10243" name="Rectangle 3"/>
          <p:cNvSpPr>
            <a:spLocks noGrp="1" noChangeArrowheads="1"/>
          </p:cNvSpPr>
          <p:nvPr>
            <p:ph idx="1"/>
          </p:nvPr>
        </p:nvSpPr>
        <p:spPr>
          <a:xfrm>
            <a:off x="1143000" y="1371600"/>
            <a:ext cx="7772400" cy="4114800"/>
          </a:xfrm>
        </p:spPr>
        <p:txBody>
          <a:bodyPr/>
          <a:lstStyle/>
          <a:p>
            <a:pPr eaLnBrk="1" hangingPunct="1"/>
            <a:r>
              <a:rPr lang="en-US" altLang="en-US" dirty="0" smtClean="0"/>
              <a:t>Based on expected or probabilistic considerations</a:t>
            </a:r>
          </a:p>
          <a:p>
            <a:pPr eaLnBrk="1" hangingPunct="1"/>
            <a:r>
              <a:rPr lang="en-US" altLang="en-US" dirty="0" smtClean="0"/>
              <a:t>Expected payoff or value</a:t>
            </a:r>
          </a:p>
          <a:p>
            <a:pPr eaLnBrk="1" hangingPunct="1"/>
            <a:r>
              <a:rPr lang="en-US" altLang="en-US" dirty="0" smtClean="0"/>
              <a:t>Expected </a:t>
            </a:r>
            <a:r>
              <a:rPr lang="en-US" altLang="en-US" dirty="0" smtClean="0"/>
              <a:t>regret</a:t>
            </a:r>
            <a:endParaRPr lang="en-US" altLang="en-US" dirty="0" smtClean="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ltLang="en-US" smtClean="0"/>
              <a:t>Other RISK-related measures</a:t>
            </a:r>
          </a:p>
        </p:txBody>
      </p:sp>
      <p:sp>
        <p:nvSpPr>
          <p:cNvPr id="11267" name="Rectangle 3"/>
          <p:cNvSpPr>
            <a:spLocks noGrp="1" noChangeArrowheads="1"/>
          </p:cNvSpPr>
          <p:nvPr>
            <p:ph idx="1"/>
          </p:nvPr>
        </p:nvSpPr>
        <p:spPr/>
        <p:txBody>
          <a:bodyPr/>
          <a:lstStyle/>
          <a:p>
            <a:pPr eaLnBrk="1" hangingPunct="1"/>
            <a:r>
              <a:rPr lang="en-US" altLang="en-US" sz="2700" dirty="0" smtClean="0"/>
              <a:t>Expected payoff of perfect information</a:t>
            </a:r>
          </a:p>
          <a:p>
            <a:pPr eaLnBrk="1" hangingPunct="1"/>
            <a:r>
              <a:rPr lang="en-US" altLang="en-US" sz="2700" dirty="0" smtClean="0"/>
              <a:t>Expected value of perfect information</a:t>
            </a:r>
          </a:p>
          <a:p>
            <a:pPr eaLnBrk="1" hangingPunct="1"/>
            <a:endParaRPr lang="en-US" altLang="en-US" sz="2700" dirty="0" smtClean="0"/>
          </a:p>
          <a:p>
            <a:pPr eaLnBrk="1" hangingPunct="1"/>
            <a:r>
              <a:rPr lang="en-US" altLang="en-US" sz="2700" dirty="0" smtClean="0"/>
              <a:t>Expected payoff of sample (imperfect) information</a:t>
            </a:r>
          </a:p>
          <a:p>
            <a:pPr eaLnBrk="1" hangingPunct="1"/>
            <a:r>
              <a:rPr lang="en-US" altLang="en-US" sz="2700" dirty="0" smtClean="0"/>
              <a:t>Expected value of sample [imperfect) information</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altLang="en-US" smtClean="0"/>
              <a:t>Scenario</a:t>
            </a:r>
          </a:p>
        </p:txBody>
      </p:sp>
      <p:sp>
        <p:nvSpPr>
          <p:cNvPr id="12291" name="Rectangle 3"/>
          <p:cNvSpPr>
            <a:spLocks noGrp="1" noChangeArrowheads="1"/>
          </p:cNvSpPr>
          <p:nvPr>
            <p:ph idx="1"/>
          </p:nvPr>
        </p:nvSpPr>
        <p:spPr/>
        <p:txBody>
          <a:bodyPr/>
          <a:lstStyle/>
          <a:p>
            <a:pPr eaLnBrk="1" hangingPunct="1"/>
            <a:r>
              <a:rPr lang="en-US" altLang="en-US" dirty="0" smtClean="0"/>
              <a:t>Consider the needs of a program manager who must decide which among several projects to bid on.</a:t>
            </a:r>
          </a:p>
          <a:p>
            <a:pPr eaLnBrk="1" hangingPunct="1"/>
            <a:r>
              <a:rPr lang="en-US" altLang="en-US" dirty="0" smtClean="0"/>
              <a:t>Due to resource constraints only one of the projects can be bid </a:t>
            </a:r>
            <a:r>
              <a:rPr lang="en-US" altLang="en-US" dirty="0" smtClean="0"/>
              <a:t>on.</a:t>
            </a:r>
            <a:endParaRPr lang="en-US" altLang="en-US" dirty="0" smtClean="0"/>
          </a:p>
          <a:p>
            <a:pPr eaLnBrk="1" hangingPunct="1"/>
            <a:r>
              <a:rPr lang="en-US" altLang="en-US" dirty="0" smtClean="0"/>
              <a:t>There are two future states—WIN the bid or LOSE the </a:t>
            </a:r>
            <a:r>
              <a:rPr lang="en-US" altLang="en-US" dirty="0" smtClean="0"/>
              <a:t>bid</a:t>
            </a:r>
            <a:endParaRPr lang="en-US" altLang="en-US" dirty="0" smtClean="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altLang="en-US" smtClean="0"/>
              <a:t>The Payoff Table</a:t>
            </a:r>
          </a:p>
        </p:txBody>
      </p:sp>
      <p:graphicFrame>
        <p:nvGraphicFramePr>
          <p:cNvPr id="13315" name="Object 4"/>
          <p:cNvGraphicFramePr>
            <a:graphicFrameLocks noChangeAspect="1"/>
          </p:cNvGraphicFramePr>
          <p:nvPr>
            <p:extLst>
              <p:ext uri="{D42A27DB-BD31-4B8C-83A1-F6EECF244321}">
                <p14:modId xmlns:p14="http://schemas.microsoft.com/office/powerpoint/2010/main" val="2091318147"/>
              </p:ext>
            </p:extLst>
          </p:nvPr>
        </p:nvGraphicFramePr>
        <p:xfrm>
          <a:off x="327148" y="1676400"/>
          <a:ext cx="8377237" cy="4046826"/>
        </p:xfrm>
        <a:graphic>
          <a:graphicData uri="http://schemas.openxmlformats.org/presentationml/2006/ole">
            <mc:AlternateContent xmlns:mc="http://schemas.openxmlformats.org/markup-compatibility/2006">
              <mc:Choice xmlns:v="urn:schemas-microsoft-com:vml" Requires="v">
                <p:oleObj spid="_x0000_s13318" name="Document" r:id="rId3" imgW="5623869" imgH="2837485" progId="Word.Document.8">
                  <p:embed/>
                </p:oleObj>
              </mc:Choice>
              <mc:Fallback>
                <p:oleObj name="Document" r:id="rId3" imgW="5623869" imgH="2837485" progId="Word.Document.8">
                  <p:embed/>
                  <p:pic>
                    <p:nvPicPr>
                      <p:cNvPr id="0" name="Object 4"/>
                      <p:cNvPicPr>
                        <a:picLocks noChangeAspect="1" noChangeArrowheads="1"/>
                      </p:cNvPicPr>
                      <p:nvPr/>
                    </p:nvPicPr>
                    <p:blipFill>
                      <a:blip r:embed="rId4"/>
                      <a:srcRect/>
                      <a:stretch>
                        <a:fillRect/>
                      </a:stretch>
                    </p:blipFill>
                    <p:spPr bwMode="auto">
                      <a:xfrm>
                        <a:off x="327148" y="1676400"/>
                        <a:ext cx="8377237" cy="4046826"/>
                      </a:xfrm>
                      <a:prstGeom prst="rect">
                        <a:avLst/>
                      </a:prstGeom>
                      <a:noFill/>
                      <a:ln>
                        <a:noFill/>
                      </a:ln>
                      <a:effec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en-US" smtClean="0"/>
              <a:t>Assume we don’t know the win/lose probabilities</a:t>
            </a:r>
          </a:p>
        </p:txBody>
      </p:sp>
      <p:sp>
        <p:nvSpPr>
          <p:cNvPr id="14339" name="Rectangle 3"/>
          <p:cNvSpPr>
            <a:spLocks noGrp="1" noChangeArrowheads="1"/>
          </p:cNvSpPr>
          <p:nvPr>
            <p:ph idx="1"/>
          </p:nvPr>
        </p:nvSpPr>
        <p:spPr>
          <a:xfrm>
            <a:off x="457200" y="1828800"/>
            <a:ext cx="8229600" cy="4495800"/>
          </a:xfrm>
        </p:spPr>
        <p:txBody>
          <a:bodyPr/>
          <a:lstStyle/>
          <a:p>
            <a:pPr eaLnBrk="1" hangingPunct="1"/>
            <a:r>
              <a:rPr lang="en-US" altLang="en-US" sz="2300" dirty="0" smtClean="0"/>
              <a:t>So we have to use the UNCERTAINTY criteria</a:t>
            </a:r>
          </a:p>
          <a:p>
            <a:pPr lvl="1" eaLnBrk="1" hangingPunct="1"/>
            <a:r>
              <a:rPr lang="en-US" altLang="en-US" sz="2300" dirty="0" smtClean="0"/>
              <a:t>Pessimist criterion</a:t>
            </a:r>
          </a:p>
          <a:p>
            <a:pPr lvl="1" eaLnBrk="1" hangingPunct="1"/>
            <a:r>
              <a:rPr lang="en-US" altLang="en-US" sz="2300" dirty="0" smtClean="0"/>
              <a:t>Optimist criterion</a:t>
            </a:r>
          </a:p>
          <a:p>
            <a:pPr lvl="1" eaLnBrk="1" hangingPunct="1"/>
            <a:r>
              <a:rPr lang="en-US" altLang="en-US" sz="2300" dirty="0" err="1" smtClean="0"/>
              <a:t>Regrettist</a:t>
            </a:r>
            <a:r>
              <a:rPr lang="en-US" altLang="en-US" sz="2300" dirty="0" smtClean="0"/>
              <a:t> criterion</a:t>
            </a:r>
          </a:p>
          <a:p>
            <a:pPr lvl="1" eaLnBrk="1" hangingPunct="1"/>
            <a:r>
              <a:rPr lang="en-US" altLang="en-US" sz="2300" dirty="0" smtClean="0"/>
              <a:t>In-</a:t>
            </a:r>
            <a:r>
              <a:rPr lang="en-US" altLang="en-US" sz="2300" dirty="0" err="1" smtClean="0"/>
              <a:t>betweenist</a:t>
            </a:r>
            <a:r>
              <a:rPr lang="en-US" altLang="en-US" sz="2300" dirty="0" smtClean="0"/>
              <a:t> criterion</a:t>
            </a:r>
          </a:p>
          <a:p>
            <a:pPr lvl="1" eaLnBrk="1" hangingPunct="1"/>
            <a:r>
              <a:rPr lang="en-US" altLang="en-US" sz="2300" dirty="0" smtClean="0"/>
              <a:t>Insufficient reason criterion</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028"/>
          <p:cNvSpPr txBox="1">
            <a:spLocks noChangeArrowheads="1"/>
          </p:cNvSpPr>
          <p:nvPr/>
        </p:nvSpPr>
        <p:spPr bwMode="auto">
          <a:xfrm>
            <a:off x="762000" y="914400"/>
            <a:ext cx="7620000" cy="4876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200"/>
              </a:spcAft>
            </a:pPr>
            <a:r>
              <a:rPr lang="en-US" altLang="en-US" sz="3200" b="1"/>
              <a:t>PESSIMIST CRITERION</a:t>
            </a:r>
          </a:p>
          <a:p>
            <a:pPr eaLnBrk="1" hangingPunct="1"/>
            <a:r>
              <a:rPr lang="en-US" altLang="en-US" sz="2400"/>
              <a:t>1)  For each row, find the smallest payoff in the row and record that in a column to the right, labeled ROW MINIMUM</a:t>
            </a:r>
          </a:p>
          <a:p>
            <a:pPr eaLnBrk="1" hangingPunct="1"/>
            <a:endParaRPr lang="en-US" altLang="en-US" sz="2400"/>
          </a:p>
          <a:p>
            <a:pPr eaLnBrk="1" hangingPunct="1"/>
            <a:r>
              <a:rPr lang="en-US" altLang="en-US" sz="2400"/>
              <a:t>2) Examine the column to the right labeled ROW MINIMUM and pick the alternative with the largest payoff in that column.</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55</TotalTime>
  <Words>970</Words>
  <Application>Microsoft Office PowerPoint</Application>
  <PresentationFormat>On-screen Show (4:3)</PresentationFormat>
  <Paragraphs>130</Paragraphs>
  <Slides>31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Symbol</vt:lpstr>
      <vt:lpstr>Times New Roman</vt:lpstr>
      <vt:lpstr>Clarity</vt:lpstr>
      <vt:lpstr>Microsoft Word 97 - 2003 Document</vt:lpstr>
      <vt:lpstr>Decision Making without State Probabilities</vt:lpstr>
      <vt:lpstr>Decision Criteria</vt:lpstr>
      <vt:lpstr>UNCERTAINTY Criteria—used when we don’t know the state probabilities</vt:lpstr>
      <vt:lpstr>RISK Criteria</vt:lpstr>
      <vt:lpstr>Other RISK-related measures</vt:lpstr>
      <vt:lpstr>Scenario</vt:lpstr>
      <vt:lpstr>The Payoff Table</vt:lpstr>
      <vt:lpstr>Assume we don’t know the win/lose probabilities</vt:lpstr>
      <vt:lpstr>PowerPoint Presentation</vt:lpstr>
      <vt:lpstr>Pessimist Criterion--best of all of the worst-case scenarios</vt:lpstr>
      <vt:lpstr>PowerPoint Presentation</vt:lpstr>
      <vt:lpstr>Optimist Criterion--best of all of the best-case scenarios</vt:lpstr>
      <vt:lpstr>PowerPoint Presentation</vt:lpstr>
      <vt:lpstr>In-Betweenist Criterion—alpha = .5</vt:lpstr>
      <vt:lpstr>PowerPoint Presentation</vt:lpstr>
      <vt:lpstr>Regret Criterion</vt:lpstr>
      <vt:lpstr>Regret Table</vt:lpstr>
      <vt:lpstr>Two Environments</vt:lpstr>
      <vt:lpstr>Decision Making under Risk</vt:lpstr>
      <vt:lpstr>DMUR Criterion</vt:lpstr>
      <vt:lpstr>DMUR--Expected Value</vt:lpstr>
      <vt:lpstr>PowerPoint Presentation</vt:lpstr>
      <vt:lpstr>Expected Regret</vt:lpstr>
      <vt:lpstr>Expected Value &amp; Regret</vt:lpstr>
      <vt:lpstr>Notes</vt:lpstr>
      <vt:lpstr>Expected Payoff of Perfect Information, EPPI</vt:lpstr>
      <vt:lpstr>Expected Value of Perfect Information, EVPI</vt:lpstr>
      <vt:lpstr>More Notes</vt:lpstr>
      <vt:lpstr>PowerPoint Presentation</vt:lpstr>
      <vt:lpstr>PowerPoint Presentation</vt:lpstr>
      <vt:lpstr>Insufficient Reason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 without State Probabilities</dc:title>
  <dc:creator>Burns, Jim</dc:creator>
  <cp:lastModifiedBy>Pinyarat Sirisomboonsuk</cp:lastModifiedBy>
  <cp:revision>9</cp:revision>
  <dcterms:created xsi:type="dcterms:W3CDTF">2014-02-07T22:58:36Z</dcterms:created>
  <dcterms:modified xsi:type="dcterms:W3CDTF">2017-02-09T06:32:00Z</dcterms:modified>
</cp:coreProperties>
</file>