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84" r:id="rId6"/>
    <p:sldId id="285" r:id="rId7"/>
    <p:sldId id="270" r:id="rId8"/>
    <p:sldId id="293" r:id="rId9"/>
    <p:sldId id="294" r:id="rId10"/>
    <p:sldId id="295" r:id="rId11"/>
    <p:sldId id="296" r:id="rId12"/>
    <p:sldId id="278" r:id="rId13"/>
    <p:sldId id="281" r:id="rId14"/>
    <p:sldId id="282" r:id="rId15"/>
    <p:sldId id="271" r:id="rId16"/>
    <p:sldId id="277" r:id="rId17"/>
    <p:sldId id="272" r:id="rId18"/>
    <p:sldId id="273" r:id="rId19"/>
    <p:sldId id="274" r:id="rId20"/>
    <p:sldId id="275" r:id="rId21"/>
    <p:sldId id="276" r:id="rId22"/>
    <p:sldId id="269" r:id="rId23"/>
    <p:sldId id="258" r:id="rId24"/>
    <p:sldId id="283" r:id="rId25"/>
    <p:sldId id="286" r:id="rId26"/>
    <p:sldId id="287" r:id="rId27"/>
    <p:sldId id="288" r:id="rId28"/>
    <p:sldId id="289" r:id="rId29"/>
    <p:sldId id="290" r:id="rId30"/>
    <p:sldId id="292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1027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Arc 1028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Arc 1029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AutoShape 1030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103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7EA096CD-B380-45CF-BC0F-1D5C90E943C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8F4AADC6-19E6-4287-9E08-2CB66170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3.docx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exam II—Fall 2014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October 17, 2014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22B803-80FC-48A8-AD0D-5ADBDEBB50E6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6524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Name Four Cost Estimation Tools and Techniques</a:t>
            </a:r>
            <a:endParaRPr lang="en-US" altLang="en-US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263" y="1828800"/>
            <a:ext cx="8186737" cy="47910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4 basic tools and techniques for cost estimates: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Analogous or top-down</a:t>
            </a:r>
            <a:r>
              <a:rPr lang="en-US" altLang="en-US" sz="2400" smtClean="0"/>
              <a:t>: use the actual cost of a previous, similar project as the basis for the new estimate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Bottom-up</a:t>
            </a:r>
            <a:r>
              <a:rPr lang="en-US" altLang="en-US" sz="2400" smtClean="0"/>
              <a:t>: estimate individual work items and sum them to get a total estimate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Parametric</a:t>
            </a:r>
            <a:r>
              <a:rPr lang="en-US" altLang="en-US" sz="2400" smtClean="0"/>
              <a:t>: use project characteristics in a mathematical model to estimate costs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Computerized tools</a:t>
            </a:r>
            <a:r>
              <a:rPr lang="en-US" altLang="en-US" sz="2400" smtClean="0"/>
              <a:t>: use spreadsheets, project management software, or other software to help estimate costs</a:t>
            </a:r>
          </a:p>
        </p:txBody>
      </p:sp>
    </p:spTree>
    <p:extLst>
      <p:ext uri="{BB962C8B-B14F-4D97-AF65-F5344CB8AC3E}">
        <p14:creationId xmlns:p14="http://schemas.microsoft.com/office/powerpoint/2010/main" val="396951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0A8A30-7670-40E5-A1BC-C5F13CF8F906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 Control—used during the Execution and Control Stages</a:t>
            </a: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Project cost control includes</a:t>
            </a:r>
          </a:p>
          <a:p>
            <a:pPr lvl="1" eaLnBrk="1" hangingPunct="1"/>
            <a:r>
              <a:rPr lang="en-US" altLang="en-US" sz="2400" smtClean="0"/>
              <a:t>monitoring cost performance</a:t>
            </a:r>
          </a:p>
          <a:p>
            <a:pPr lvl="1" eaLnBrk="1" hangingPunct="1"/>
            <a:r>
              <a:rPr lang="en-US" altLang="en-US" sz="2400" smtClean="0"/>
              <a:t>ensuring that only appropriate project changes are included in a revised cost baseline</a:t>
            </a:r>
          </a:p>
          <a:p>
            <a:pPr lvl="1" eaLnBrk="1" hangingPunct="1"/>
            <a:r>
              <a:rPr lang="en-US" altLang="en-US" sz="2400" smtClean="0"/>
              <a:t>informing project stakeholders of authorized changes to the project that will affect costs</a:t>
            </a:r>
          </a:p>
          <a:p>
            <a:pPr eaLnBrk="1" hangingPunct="1"/>
            <a:r>
              <a:rPr lang="en-US" altLang="en-US" sz="4000" smtClean="0"/>
              <a:t>Earned value analysis </a:t>
            </a:r>
            <a:r>
              <a:rPr lang="en-US" altLang="en-US" sz="2800" smtClean="0"/>
              <a:t>is an important tool for cost control</a:t>
            </a:r>
          </a:p>
        </p:txBody>
      </p:sp>
    </p:spTree>
    <p:extLst>
      <p:ext uri="{BB962C8B-B14F-4D97-AF65-F5344CB8AC3E}">
        <p14:creationId xmlns:p14="http://schemas.microsoft.com/office/powerpoint/2010/main" val="12546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Parkinson’s Law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it??</a:t>
            </a:r>
          </a:p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1719297" y="2967335"/>
            <a:ext cx="570540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length of time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do a task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Fills up the time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Allotted for it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752600"/>
          </a:xfrm>
        </p:spPr>
        <p:txBody>
          <a:bodyPr/>
          <a:lstStyle/>
          <a:p>
            <a:r>
              <a:rPr lang="en-US" smtClean="0"/>
              <a:t>What are the processes that make up the cost management knowledge area?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810000"/>
          </a:xfrm>
        </p:spPr>
        <p:txBody>
          <a:bodyPr/>
          <a:lstStyle/>
          <a:p>
            <a:r>
              <a:rPr lang="en-US" dirty="0" smtClean="0"/>
              <a:t>Plan Cost Management</a:t>
            </a:r>
          </a:p>
          <a:p>
            <a:r>
              <a:rPr lang="en-US" dirty="0" smtClean="0"/>
              <a:t>Estimate Costs</a:t>
            </a:r>
          </a:p>
          <a:p>
            <a:r>
              <a:rPr lang="en-US" dirty="0" smtClean="0"/>
              <a:t>Determine Budget</a:t>
            </a:r>
          </a:p>
          <a:p>
            <a:r>
              <a:rPr lang="en-US" dirty="0" smtClean="0"/>
              <a:t>Control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828800"/>
          </a:xfrm>
        </p:spPr>
        <p:txBody>
          <a:bodyPr/>
          <a:lstStyle/>
          <a:p>
            <a:r>
              <a:rPr lang="en-US" smtClean="0"/>
              <a:t>What are the processes that make up the quality management knowledge area?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038600"/>
          </a:xfrm>
        </p:spPr>
        <p:txBody>
          <a:bodyPr/>
          <a:lstStyle/>
          <a:p>
            <a:r>
              <a:rPr lang="en-US" dirty="0" smtClean="0"/>
              <a:t>Plan Quality</a:t>
            </a:r>
          </a:p>
          <a:p>
            <a:r>
              <a:rPr lang="en-US" dirty="0" smtClean="0"/>
              <a:t>Perform Quality Assurance</a:t>
            </a:r>
          </a:p>
          <a:p>
            <a:r>
              <a:rPr lang="en-US" dirty="0" smtClean="0"/>
              <a:t>Perform Quality Control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458200" cy="4114800"/>
          </a:xfrm>
        </p:spPr>
        <p:txBody>
          <a:bodyPr/>
          <a:lstStyle/>
          <a:p>
            <a:r>
              <a:rPr lang="en-US" dirty="0" smtClean="0"/>
              <a:t>Waterfall – Document-driven—CASE tools</a:t>
            </a:r>
          </a:p>
          <a:p>
            <a:r>
              <a:rPr lang="en-US" dirty="0" smtClean="0"/>
              <a:t>Spiral—risk-driven—invented by Barry </a:t>
            </a:r>
            <a:r>
              <a:rPr lang="en-US" dirty="0" err="1" smtClean="0"/>
              <a:t>Bhoem</a:t>
            </a:r>
            <a:endParaRPr lang="en-US" dirty="0" smtClean="0"/>
          </a:p>
          <a:p>
            <a:r>
              <a:rPr lang="en-US" dirty="0" smtClean="0"/>
              <a:t>RAD—superior to SAD</a:t>
            </a:r>
          </a:p>
          <a:p>
            <a:r>
              <a:rPr lang="en-US" dirty="0" smtClean="0"/>
              <a:t>Agile/Iterative—increasingly popular</a:t>
            </a:r>
          </a:p>
          <a:p>
            <a:pPr lvl="1"/>
            <a:r>
              <a:rPr lang="en-US" dirty="0" smtClean="0"/>
              <a:t>Scrum</a:t>
            </a:r>
          </a:p>
          <a:p>
            <a:pPr lvl="1"/>
            <a:r>
              <a:rPr lang="en-US" dirty="0" smtClean="0"/>
              <a:t>RUP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4648200" y="2286000"/>
            <a:ext cx="76200" cy="3581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86000" y="4114800"/>
            <a:ext cx="426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Process Map</a:t>
            </a:r>
            <a:endParaRPr lang="en-US" dirty="0"/>
          </a:p>
        </p:txBody>
      </p:sp>
      <p:sp>
        <p:nvSpPr>
          <p:cNvPr id="44037" name="TextBox 10"/>
          <p:cNvSpPr txBox="1">
            <a:spLocks noChangeArrowheads="1"/>
          </p:cNvSpPr>
          <p:nvPr/>
        </p:nvSpPr>
        <p:spPr bwMode="auto">
          <a:xfrm>
            <a:off x="4038600" y="13716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/>
              <a:t>Waterfall</a:t>
            </a:r>
          </a:p>
        </p:txBody>
      </p:sp>
      <p:sp>
        <p:nvSpPr>
          <p:cNvPr id="44038" name="TextBox 11"/>
          <p:cNvSpPr txBox="1">
            <a:spLocks noChangeArrowheads="1"/>
          </p:cNvSpPr>
          <p:nvPr/>
        </p:nvSpPr>
        <p:spPr bwMode="auto">
          <a:xfrm>
            <a:off x="4191000" y="5791200"/>
            <a:ext cx="1689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Iterative</a:t>
            </a:r>
          </a:p>
        </p:txBody>
      </p:sp>
      <p:sp>
        <p:nvSpPr>
          <p:cNvPr id="44039" name="TextBox 12"/>
          <p:cNvSpPr txBox="1">
            <a:spLocks noChangeArrowheads="1"/>
          </p:cNvSpPr>
          <p:nvPr/>
        </p:nvSpPr>
        <p:spPr bwMode="auto">
          <a:xfrm>
            <a:off x="6553200" y="3657600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/>
              <a:t>Low Ceremony</a:t>
            </a:r>
          </a:p>
        </p:txBody>
      </p:sp>
      <p:sp>
        <p:nvSpPr>
          <p:cNvPr id="44040" name="TextBox 13"/>
          <p:cNvSpPr txBox="1">
            <a:spLocks noChangeArrowheads="1"/>
          </p:cNvSpPr>
          <p:nvPr/>
        </p:nvSpPr>
        <p:spPr bwMode="auto">
          <a:xfrm>
            <a:off x="0" y="3735388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/>
              <a:t>High Ceremony</a:t>
            </a:r>
          </a:p>
        </p:txBody>
      </p:sp>
      <p:sp>
        <p:nvSpPr>
          <p:cNvPr id="44041" name="TextBox 17"/>
          <p:cNvSpPr txBox="1">
            <a:spLocks noChangeArrowheads="1"/>
          </p:cNvSpPr>
          <p:nvPr/>
        </p:nvSpPr>
        <p:spPr bwMode="auto">
          <a:xfrm>
            <a:off x="6705600" y="42418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Little Doc, light process discipline</a:t>
            </a:r>
          </a:p>
        </p:txBody>
      </p:sp>
      <p:sp>
        <p:nvSpPr>
          <p:cNvPr id="44042" name="TextBox 18"/>
          <p:cNvSpPr txBox="1">
            <a:spLocks noChangeArrowheads="1"/>
          </p:cNvSpPr>
          <p:nvPr/>
        </p:nvSpPr>
        <p:spPr bwMode="auto">
          <a:xfrm>
            <a:off x="152400" y="4319588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Heavy Doc, heavy process discipline, CCB</a:t>
            </a:r>
          </a:p>
        </p:txBody>
      </p:sp>
      <p:sp>
        <p:nvSpPr>
          <p:cNvPr id="44043" name="TextBox 19"/>
          <p:cNvSpPr txBox="1">
            <a:spLocks noChangeArrowheads="1"/>
          </p:cNvSpPr>
          <p:nvPr/>
        </p:nvSpPr>
        <p:spPr bwMode="auto">
          <a:xfrm>
            <a:off x="1676400" y="6172200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Risk Driven, Continuous integration and testing</a:t>
            </a:r>
          </a:p>
        </p:txBody>
      </p:sp>
      <p:sp>
        <p:nvSpPr>
          <p:cNvPr id="44044" name="TextBox 20"/>
          <p:cNvSpPr txBox="1">
            <a:spLocks noChangeArrowheads="1"/>
          </p:cNvSpPr>
          <p:nvPr/>
        </p:nvSpPr>
        <p:spPr bwMode="auto">
          <a:xfrm>
            <a:off x="2971800" y="182880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Few risks, late integration and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The Waterfall Staircase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90600" y="776288"/>
            <a:ext cx="134143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/>
              <a:t>Definition of </a:t>
            </a:r>
          </a:p>
          <a:p>
            <a:pPr eaLnBrk="0" hangingPunct="0"/>
            <a:r>
              <a:rPr lang="en-US" sz="1400" dirty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84350" y="1508125"/>
            <a:ext cx="118745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Analysis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332038" y="2239963"/>
            <a:ext cx="118903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590800" y="2971800"/>
            <a:ext cx="1752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Construction</a:t>
            </a:r>
            <a:endParaRPr lang="en-US" sz="2000" dirty="0">
              <a:cs typeface="+mn-cs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613150" y="3794125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>
                <a:cs typeface="+mn-cs"/>
              </a:rPr>
              <a:t>System </a:t>
            </a:r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Integration</a:t>
            </a:r>
          </a:p>
          <a:p>
            <a:pPr eaLnBrk="0" hangingPunct="0">
              <a:defRPr/>
            </a:pPr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Testing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4343400" y="4525963"/>
            <a:ext cx="1281113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rgbClr val="FF0000"/>
                </a:solidFill>
              </a:rPr>
              <a:t>Acceptance Testing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4984750" y="52578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rgbClr val="FF0000"/>
                </a:solidFill>
              </a:rPr>
              <a:t>Implementation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5715000" y="5897563"/>
            <a:ext cx="118903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solidFill>
                  <a:srgbClr val="FF0000"/>
                </a:solidFill>
              </a:rPr>
              <a:t>Operation</a:t>
            </a:r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2332038" y="960438"/>
            <a:ext cx="457200" cy="547687"/>
          </a:xfrm>
          <a:custGeom>
            <a:avLst/>
            <a:gdLst>
              <a:gd name="T0" fmla="*/ 0 w 720"/>
              <a:gd name="T1" fmla="*/ 0 h 864"/>
              <a:gd name="T2" fmla="*/ 2147483647 w 720"/>
              <a:gd name="T3" fmla="*/ 2147483647 h 864"/>
              <a:gd name="T4" fmla="*/ 2147483647 w 720"/>
              <a:gd name="T5" fmla="*/ 2147483647 h 864"/>
              <a:gd name="T6" fmla="*/ 0 60000 65536"/>
              <a:gd name="T7" fmla="*/ 0 60000 65536"/>
              <a:gd name="T8" fmla="*/ 0 60000 65536"/>
              <a:gd name="T9" fmla="*/ 0 w 720"/>
              <a:gd name="T10" fmla="*/ 0 h 864"/>
              <a:gd name="T11" fmla="*/ 720 w 720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864">
                <a:moveTo>
                  <a:pt x="0" y="0"/>
                </a:moveTo>
                <a:cubicBezTo>
                  <a:pt x="228" y="72"/>
                  <a:pt x="456" y="144"/>
                  <a:pt x="576" y="288"/>
                </a:cubicBezTo>
                <a:cubicBezTo>
                  <a:pt x="696" y="432"/>
                  <a:pt x="696" y="768"/>
                  <a:pt x="720" y="86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Freeform 13"/>
          <p:cNvSpPr>
            <a:spLocks/>
          </p:cNvSpPr>
          <p:nvPr/>
        </p:nvSpPr>
        <p:spPr bwMode="auto">
          <a:xfrm>
            <a:off x="1417638" y="1233488"/>
            <a:ext cx="366712" cy="457200"/>
          </a:xfrm>
          <a:custGeom>
            <a:avLst/>
            <a:gdLst>
              <a:gd name="T0" fmla="*/ 2147483647 w 576"/>
              <a:gd name="T1" fmla="*/ 2147483647 h 864"/>
              <a:gd name="T2" fmla="*/ 2147483647 w 576"/>
              <a:gd name="T3" fmla="*/ 2147483647 h 864"/>
              <a:gd name="T4" fmla="*/ 0 w 576"/>
              <a:gd name="T5" fmla="*/ 0 h 864"/>
              <a:gd name="T6" fmla="*/ 0 60000 65536"/>
              <a:gd name="T7" fmla="*/ 0 60000 65536"/>
              <a:gd name="T8" fmla="*/ 0 60000 65536"/>
              <a:gd name="T9" fmla="*/ 0 w 576"/>
              <a:gd name="T10" fmla="*/ 0 h 864"/>
              <a:gd name="T11" fmla="*/ 576 w 576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864">
                <a:moveTo>
                  <a:pt x="576" y="864"/>
                </a:moveTo>
                <a:cubicBezTo>
                  <a:pt x="408" y="720"/>
                  <a:pt x="240" y="576"/>
                  <a:pt x="144" y="432"/>
                </a:cubicBezTo>
                <a:cubicBezTo>
                  <a:pt x="48" y="288"/>
                  <a:pt x="24" y="72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Freeform 14"/>
          <p:cNvSpPr>
            <a:spLocks/>
          </p:cNvSpPr>
          <p:nvPr/>
        </p:nvSpPr>
        <p:spPr bwMode="auto">
          <a:xfrm>
            <a:off x="2971800" y="1782763"/>
            <a:ext cx="457200" cy="457200"/>
          </a:xfrm>
          <a:custGeom>
            <a:avLst/>
            <a:gdLst>
              <a:gd name="T0" fmla="*/ 0 w 720"/>
              <a:gd name="T1" fmla="*/ 0 h 720"/>
              <a:gd name="T2" fmla="*/ 2147483647 w 720"/>
              <a:gd name="T3" fmla="*/ 2147483647 h 720"/>
              <a:gd name="T4" fmla="*/ 2147483647 w 720"/>
              <a:gd name="T5" fmla="*/ 2147483647 h 720"/>
              <a:gd name="T6" fmla="*/ 0 60000 65536"/>
              <a:gd name="T7" fmla="*/ 0 60000 65536"/>
              <a:gd name="T8" fmla="*/ 0 60000 65536"/>
              <a:gd name="T9" fmla="*/ 0 w 720"/>
              <a:gd name="T10" fmla="*/ 0 h 720"/>
              <a:gd name="T11" fmla="*/ 720 w 72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720">
                <a:moveTo>
                  <a:pt x="0" y="0"/>
                </a:moveTo>
                <a:cubicBezTo>
                  <a:pt x="228" y="12"/>
                  <a:pt x="456" y="24"/>
                  <a:pt x="576" y="144"/>
                </a:cubicBezTo>
                <a:cubicBezTo>
                  <a:pt x="696" y="264"/>
                  <a:pt x="708" y="492"/>
                  <a:pt x="720" y="7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5"/>
          <p:cNvSpPr>
            <a:spLocks/>
          </p:cNvSpPr>
          <p:nvPr/>
        </p:nvSpPr>
        <p:spPr bwMode="auto">
          <a:xfrm>
            <a:off x="1966913" y="1965325"/>
            <a:ext cx="365125" cy="457200"/>
          </a:xfrm>
          <a:custGeom>
            <a:avLst/>
            <a:gdLst>
              <a:gd name="T0" fmla="*/ 2147483647 w 576"/>
              <a:gd name="T1" fmla="*/ 2147483647 h 864"/>
              <a:gd name="T2" fmla="*/ 2147483647 w 576"/>
              <a:gd name="T3" fmla="*/ 2147483647 h 864"/>
              <a:gd name="T4" fmla="*/ 0 w 576"/>
              <a:gd name="T5" fmla="*/ 0 h 864"/>
              <a:gd name="T6" fmla="*/ 0 60000 65536"/>
              <a:gd name="T7" fmla="*/ 0 60000 65536"/>
              <a:gd name="T8" fmla="*/ 0 60000 65536"/>
              <a:gd name="T9" fmla="*/ 0 w 576"/>
              <a:gd name="T10" fmla="*/ 0 h 864"/>
              <a:gd name="T11" fmla="*/ 576 w 576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864">
                <a:moveTo>
                  <a:pt x="576" y="864"/>
                </a:moveTo>
                <a:cubicBezTo>
                  <a:pt x="408" y="792"/>
                  <a:pt x="240" y="720"/>
                  <a:pt x="144" y="576"/>
                </a:cubicBezTo>
                <a:cubicBezTo>
                  <a:pt x="48" y="432"/>
                  <a:pt x="24" y="96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Freeform 16"/>
          <p:cNvSpPr>
            <a:spLocks/>
          </p:cNvSpPr>
          <p:nvPr/>
        </p:nvSpPr>
        <p:spPr bwMode="auto">
          <a:xfrm>
            <a:off x="3521075" y="2514600"/>
            <a:ext cx="549275" cy="457200"/>
          </a:xfrm>
          <a:custGeom>
            <a:avLst/>
            <a:gdLst>
              <a:gd name="T0" fmla="*/ 0 w 864"/>
              <a:gd name="T1" fmla="*/ 0 h 720"/>
              <a:gd name="T2" fmla="*/ 2147483647 w 864"/>
              <a:gd name="T3" fmla="*/ 2147483647 h 720"/>
              <a:gd name="T4" fmla="*/ 2147483647 w 864"/>
              <a:gd name="T5" fmla="*/ 2147483647 h 720"/>
              <a:gd name="T6" fmla="*/ 0 60000 65536"/>
              <a:gd name="T7" fmla="*/ 0 60000 65536"/>
              <a:gd name="T8" fmla="*/ 0 60000 65536"/>
              <a:gd name="T9" fmla="*/ 0 w 864"/>
              <a:gd name="T10" fmla="*/ 0 h 720"/>
              <a:gd name="T11" fmla="*/ 864 w 86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720">
                <a:moveTo>
                  <a:pt x="0" y="0"/>
                </a:moveTo>
                <a:cubicBezTo>
                  <a:pt x="288" y="84"/>
                  <a:pt x="576" y="168"/>
                  <a:pt x="720" y="288"/>
                </a:cubicBezTo>
                <a:cubicBezTo>
                  <a:pt x="864" y="408"/>
                  <a:pt x="840" y="648"/>
                  <a:pt x="864" y="7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Freeform 17"/>
          <p:cNvSpPr>
            <a:spLocks/>
          </p:cNvSpPr>
          <p:nvPr/>
        </p:nvSpPr>
        <p:spPr bwMode="auto">
          <a:xfrm>
            <a:off x="2514600" y="2697163"/>
            <a:ext cx="76200" cy="503237"/>
          </a:xfrm>
          <a:custGeom>
            <a:avLst/>
            <a:gdLst>
              <a:gd name="T0" fmla="*/ 2147483647 w 720"/>
              <a:gd name="T1" fmla="*/ 2147483647 h 864"/>
              <a:gd name="T2" fmla="*/ 2147483647 w 720"/>
              <a:gd name="T3" fmla="*/ 2147483647 h 864"/>
              <a:gd name="T4" fmla="*/ 0 w 720"/>
              <a:gd name="T5" fmla="*/ 0 h 864"/>
              <a:gd name="T6" fmla="*/ 0 60000 65536"/>
              <a:gd name="T7" fmla="*/ 0 60000 65536"/>
              <a:gd name="T8" fmla="*/ 0 60000 65536"/>
              <a:gd name="T9" fmla="*/ 0 w 720"/>
              <a:gd name="T10" fmla="*/ 0 h 864"/>
              <a:gd name="T11" fmla="*/ 720 w 720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864">
                <a:moveTo>
                  <a:pt x="720" y="864"/>
                </a:moveTo>
                <a:cubicBezTo>
                  <a:pt x="492" y="720"/>
                  <a:pt x="264" y="576"/>
                  <a:pt x="144" y="432"/>
                </a:cubicBezTo>
                <a:cubicBezTo>
                  <a:pt x="24" y="288"/>
                  <a:pt x="24" y="72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Freeform 18"/>
          <p:cNvSpPr>
            <a:spLocks/>
          </p:cNvSpPr>
          <p:nvPr/>
        </p:nvSpPr>
        <p:spPr bwMode="auto">
          <a:xfrm>
            <a:off x="4343400" y="3276600"/>
            <a:ext cx="366713" cy="517525"/>
          </a:xfrm>
          <a:custGeom>
            <a:avLst/>
            <a:gdLst>
              <a:gd name="T0" fmla="*/ 0 w 864"/>
              <a:gd name="T1" fmla="*/ 0 h 864"/>
              <a:gd name="T2" fmla="*/ 2147483647 w 864"/>
              <a:gd name="T3" fmla="*/ 2147483647 h 864"/>
              <a:gd name="T4" fmla="*/ 2147483647 w 864"/>
              <a:gd name="T5" fmla="*/ 2147483647 h 864"/>
              <a:gd name="T6" fmla="*/ 0 60000 65536"/>
              <a:gd name="T7" fmla="*/ 0 60000 65536"/>
              <a:gd name="T8" fmla="*/ 0 60000 65536"/>
              <a:gd name="T9" fmla="*/ 0 w 864"/>
              <a:gd name="T10" fmla="*/ 0 h 864"/>
              <a:gd name="T11" fmla="*/ 864 w 86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864">
                <a:moveTo>
                  <a:pt x="0" y="0"/>
                </a:moveTo>
                <a:cubicBezTo>
                  <a:pt x="288" y="72"/>
                  <a:pt x="576" y="144"/>
                  <a:pt x="720" y="288"/>
                </a:cubicBezTo>
                <a:cubicBezTo>
                  <a:pt x="864" y="432"/>
                  <a:pt x="840" y="768"/>
                  <a:pt x="864" y="86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Freeform 19"/>
          <p:cNvSpPr>
            <a:spLocks/>
          </p:cNvSpPr>
          <p:nvPr/>
        </p:nvSpPr>
        <p:spPr bwMode="auto">
          <a:xfrm>
            <a:off x="3155950" y="3429000"/>
            <a:ext cx="457200" cy="639763"/>
          </a:xfrm>
          <a:custGeom>
            <a:avLst/>
            <a:gdLst>
              <a:gd name="T0" fmla="*/ 2147483647 w 720"/>
              <a:gd name="T1" fmla="*/ 2147483647 h 1008"/>
              <a:gd name="T2" fmla="*/ 2147483647 w 720"/>
              <a:gd name="T3" fmla="*/ 2147483647 h 1008"/>
              <a:gd name="T4" fmla="*/ 0 w 720"/>
              <a:gd name="T5" fmla="*/ 0 h 1008"/>
              <a:gd name="T6" fmla="*/ 0 60000 65536"/>
              <a:gd name="T7" fmla="*/ 0 60000 65536"/>
              <a:gd name="T8" fmla="*/ 0 60000 65536"/>
              <a:gd name="T9" fmla="*/ 0 w 720"/>
              <a:gd name="T10" fmla="*/ 0 h 1008"/>
              <a:gd name="T11" fmla="*/ 720 w 720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08">
                <a:moveTo>
                  <a:pt x="720" y="1008"/>
                </a:moveTo>
                <a:cubicBezTo>
                  <a:pt x="492" y="948"/>
                  <a:pt x="264" y="888"/>
                  <a:pt x="144" y="720"/>
                </a:cubicBezTo>
                <a:cubicBezTo>
                  <a:pt x="24" y="552"/>
                  <a:pt x="24" y="12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Freeform 20"/>
          <p:cNvSpPr>
            <a:spLocks/>
          </p:cNvSpPr>
          <p:nvPr/>
        </p:nvSpPr>
        <p:spPr bwMode="auto">
          <a:xfrm>
            <a:off x="4984750" y="4068763"/>
            <a:ext cx="457200" cy="457200"/>
          </a:xfrm>
          <a:custGeom>
            <a:avLst/>
            <a:gdLst>
              <a:gd name="T0" fmla="*/ 0 w 720"/>
              <a:gd name="T1" fmla="*/ 0 h 720"/>
              <a:gd name="T2" fmla="*/ 2147483647 w 720"/>
              <a:gd name="T3" fmla="*/ 2147483647 h 720"/>
              <a:gd name="T4" fmla="*/ 2147483647 w 720"/>
              <a:gd name="T5" fmla="*/ 2147483647 h 720"/>
              <a:gd name="T6" fmla="*/ 0 60000 65536"/>
              <a:gd name="T7" fmla="*/ 0 60000 65536"/>
              <a:gd name="T8" fmla="*/ 0 60000 65536"/>
              <a:gd name="T9" fmla="*/ 0 w 720"/>
              <a:gd name="T10" fmla="*/ 0 h 720"/>
              <a:gd name="T11" fmla="*/ 720 w 72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720">
                <a:moveTo>
                  <a:pt x="0" y="0"/>
                </a:moveTo>
                <a:cubicBezTo>
                  <a:pt x="228" y="84"/>
                  <a:pt x="456" y="168"/>
                  <a:pt x="576" y="288"/>
                </a:cubicBezTo>
                <a:cubicBezTo>
                  <a:pt x="696" y="408"/>
                  <a:pt x="696" y="648"/>
                  <a:pt x="720" y="7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1"/>
          <p:cNvSpPr>
            <a:spLocks/>
          </p:cNvSpPr>
          <p:nvPr/>
        </p:nvSpPr>
        <p:spPr bwMode="auto">
          <a:xfrm>
            <a:off x="3886200" y="4251325"/>
            <a:ext cx="457200" cy="457200"/>
          </a:xfrm>
          <a:custGeom>
            <a:avLst/>
            <a:gdLst>
              <a:gd name="T0" fmla="*/ 2147483647 w 720"/>
              <a:gd name="T1" fmla="*/ 2147483647 h 864"/>
              <a:gd name="T2" fmla="*/ 2147483647 w 720"/>
              <a:gd name="T3" fmla="*/ 2147483647 h 864"/>
              <a:gd name="T4" fmla="*/ 0 w 720"/>
              <a:gd name="T5" fmla="*/ 0 h 864"/>
              <a:gd name="T6" fmla="*/ 0 60000 65536"/>
              <a:gd name="T7" fmla="*/ 0 60000 65536"/>
              <a:gd name="T8" fmla="*/ 0 60000 65536"/>
              <a:gd name="T9" fmla="*/ 0 w 720"/>
              <a:gd name="T10" fmla="*/ 0 h 864"/>
              <a:gd name="T11" fmla="*/ 720 w 720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864">
                <a:moveTo>
                  <a:pt x="720" y="864"/>
                </a:moveTo>
                <a:cubicBezTo>
                  <a:pt x="492" y="720"/>
                  <a:pt x="264" y="576"/>
                  <a:pt x="144" y="432"/>
                </a:cubicBezTo>
                <a:cubicBezTo>
                  <a:pt x="24" y="288"/>
                  <a:pt x="24" y="72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Freeform 22"/>
          <p:cNvSpPr>
            <a:spLocks/>
          </p:cNvSpPr>
          <p:nvPr/>
        </p:nvSpPr>
        <p:spPr bwMode="auto">
          <a:xfrm>
            <a:off x="5624513" y="4800600"/>
            <a:ext cx="547687" cy="457200"/>
          </a:xfrm>
          <a:custGeom>
            <a:avLst/>
            <a:gdLst>
              <a:gd name="T0" fmla="*/ 0 w 864"/>
              <a:gd name="T1" fmla="*/ 0 h 720"/>
              <a:gd name="T2" fmla="*/ 2147483647 w 864"/>
              <a:gd name="T3" fmla="*/ 2147483647 h 720"/>
              <a:gd name="T4" fmla="*/ 2147483647 w 864"/>
              <a:gd name="T5" fmla="*/ 2147483647 h 720"/>
              <a:gd name="T6" fmla="*/ 0 60000 65536"/>
              <a:gd name="T7" fmla="*/ 0 60000 65536"/>
              <a:gd name="T8" fmla="*/ 0 60000 65536"/>
              <a:gd name="T9" fmla="*/ 0 w 864"/>
              <a:gd name="T10" fmla="*/ 0 h 720"/>
              <a:gd name="T11" fmla="*/ 864 w 86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720">
                <a:moveTo>
                  <a:pt x="0" y="0"/>
                </a:moveTo>
                <a:cubicBezTo>
                  <a:pt x="288" y="84"/>
                  <a:pt x="576" y="168"/>
                  <a:pt x="720" y="288"/>
                </a:cubicBezTo>
                <a:cubicBezTo>
                  <a:pt x="864" y="408"/>
                  <a:pt x="840" y="648"/>
                  <a:pt x="864" y="7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Freeform 23"/>
          <p:cNvSpPr>
            <a:spLocks/>
          </p:cNvSpPr>
          <p:nvPr/>
        </p:nvSpPr>
        <p:spPr bwMode="auto">
          <a:xfrm>
            <a:off x="4527550" y="4983163"/>
            <a:ext cx="457200" cy="457200"/>
          </a:xfrm>
          <a:custGeom>
            <a:avLst/>
            <a:gdLst>
              <a:gd name="T0" fmla="*/ 2147483647 w 720"/>
              <a:gd name="T1" fmla="*/ 2147483647 h 864"/>
              <a:gd name="T2" fmla="*/ 2147483647 w 720"/>
              <a:gd name="T3" fmla="*/ 2147483647 h 864"/>
              <a:gd name="T4" fmla="*/ 0 w 720"/>
              <a:gd name="T5" fmla="*/ 0 h 864"/>
              <a:gd name="T6" fmla="*/ 0 60000 65536"/>
              <a:gd name="T7" fmla="*/ 0 60000 65536"/>
              <a:gd name="T8" fmla="*/ 0 60000 65536"/>
              <a:gd name="T9" fmla="*/ 0 w 720"/>
              <a:gd name="T10" fmla="*/ 0 h 864"/>
              <a:gd name="T11" fmla="*/ 720 w 720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864">
                <a:moveTo>
                  <a:pt x="720" y="864"/>
                </a:moveTo>
                <a:cubicBezTo>
                  <a:pt x="492" y="720"/>
                  <a:pt x="264" y="576"/>
                  <a:pt x="144" y="432"/>
                </a:cubicBezTo>
                <a:cubicBezTo>
                  <a:pt x="24" y="288"/>
                  <a:pt x="24" y="72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Freeform 24"/>
          <p:cNvSpPr>
            <a:spLocks/>
          </p:cNvSpPr>
          <p:nvPr/>
        </p:nvSpPr>
        <p:spPr bwMode="auto">
          <a:xfrm>
            <a:off x="6356350" y="5532438"/>
            <a:ext cx="365125" cy="365125"/>
          </a:xfrm>
          <a:custGeom>
            <a:avLst/>
            <a:gdLst>
              <a:gd name="T0" fmla="*/ 0 w 576"/>
              <a:gd name="T1" fmla="*/ 0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0"/>
                </a:moveTo>
                <a:cubicBezTo>
                  <a:pt x="168" y="24"/>
                  <a:pt x="336" y="48"/>
                  <a:pt x="432" y="144"/>
                </a:cubicBezTo>
                <a:cubicBezTo>
                  <a:pt x="528" y="240"/>
                  <a:pt x="552" y="504"/>
                  <a:pt x="576" y="57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Freeform 25"/>
          <p:cNvSpPr>
            <a:spLocks/>
          </p:cNvSpPr>
          <p:nvPr/>
        </p:nvSpPr>
        <p:spPr bwMode="auto">
          <a:xfrm>
            <a:off x="5167313" y="5715000"/>
            <a:ext cx="547687" cy="457200"/>
          </a:xfrm>
          <a:custGeom>
            <a:avLst/>
            <a:gdLst>
              <a:gd name="T0" fmla="*/ 2147483647 w 864"/>
              <a:gd name="T1" fmla="*/ 2147483647 h 720"/>
              <a:gd name="T2" fmla="*/ 2147483647 w 864"/>
              <a:gd name="T3" fmla="*/ 2147483647 h 720"/>
              <a:gd name="T4" fmla="*/ 0 w 864"/>
              <a:gd name="T5" fmla="*/ 0 h 720"/>
              <a:gd name="T6" fmla="*/ 0 60000 65536"/>
              <a:gd name="T7" fmla="*/ 0 60000 65536"/>
              <a:gd name="T8" fmla="*/ 0 60000 65536"/>
              <a:gd name="T9" fmla="*/ 0 w 864"/>
              <a:gd name="T10" fmla="*/ 0 h 720"/>
              <a:gd name="T11" fmla="*/ 864 w 86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720">
                <a:moveTo>
                  <a:pt x="864" y="720"/>
                </a:moveTo>
                <a:cubicBezTo>
                  <a:pt x="648" y="708"/>
                  <a:pt x="432" y="696"/>
                  <a:pt x="288" y="576"/>
                </a:cubicBezTo>
                <a:cubicBezTo>
                  <a:pt x="144" y="456"/>
                  <a:pt x="48" y="96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smtClean="0"/>
              <a:t>Figure 2-3. Spiral Model of Software Dev.</a:t>
            </a:r>
            <a:endParaRPr lang="en-US" smtClean="0"/>
          </a:p>
        </p:txBody>
      </p:sp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686800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homegound</a:t>
            </a:r>
            <a:r>
              <a:rPr lang="en-US" dirty="0" smtClean="0"/>
              <a:t> for Waterfall?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r>
              <a:rPr lang="en-US" dirty="0" smtClean="0"/>
              <a:t>Stable requirements – few changes</a:t>
            </a:r>
          </a:p>
          <a:p>
            <a:r>
              <a:rPr lang="en-US" dirty="0" smtClean="0"/>
              <a:t>Large monolithic app—can’t be broken up</a:t>
            </a:r>
          </a:p>
          <a:p>
            <a:r>
              <a:rPr lang="en-US" dirty="0" smtClean="0"/>
              <a:t>Difficult development</a:t>
            </a:r>
          </a:p>
          <a:p>
            <a:pPr lvl="1"/>
            <a:r>
              <a:rPr lang="en-US" dirty="0" smtClean="0"/>
              <a:t>Mathematical algorithms</a:t>
            </a:r>
            <a:endParaRPr lang="en-US" dirty="0"/>
          </a:p>
          <a:p>
            <a:pPr lvl="1"/>
            <a:r>
              <a:rPr lang="en-US" dirty="0" smtClean="0"/>
              <a:t>Compliers</a:t>
            </a:r>
          </a:p>
          <a:p>
            <a:pPr lvl="1"/>
            <a:r>
              <a:rPr lang="en-US" dirty="0" smtClean="0"/>
              <a:t>Database engines</a:t>
            </a:r>
          </a:p>
          <a:p>
            <a:pPr lvl="1"/>
            <a:r>
              <a:rPr lang="en-US" dirty="0" smtClean="0"/>
              <a:t>Artificial intelligence apps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 for exam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0 -- 70 multiple choice</a:t>
            </a:r>
          </a:p>
          <a:p>
            <a:r>
              <a:rPr lang="en-US" dirty="0" smtClean="0"/>
              <a:t>3 sets of problems</a:t>
            </a:r>
          </a:p>
          <a:p>
            <a:endParaRPr lang="en-US" dirty="0" smtClean="0"/>
          </a:p>
          <a:p>
            <a:r>
              <a:rPr lang="en-US" dirty="0" smtClean="0"/>
              <a:t>Identical in format to previous exam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Ground for Agile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Unstable/unknown requirements</a:t>
            </a:r>
          </a:p>
          <a:p>
            <a:r>
              <a:rPr lang="en-US" dirty="0" smtClean="0"/>
              <a:t>Rapid technological change</a:t>
            </a:r>
          </a:p>
          <a:p>
            <a:r>
              <a:rPr lang="en-US" dirty="0" smtClean="0"/>
              <a:t>An environment conducive to learning </a:t>
            </a:r>
          </a:p>
          <a:p>
            <a:r>
              <a:rPr lang="en-US" dirty="0" smtClean="0"/>
              <a:t>An environment accommodative of change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Transform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it work?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4046" y="2967335"/>
            <a:ext cx="1915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NO!!!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720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Writing a specification was not different from coding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 also covered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/>
              <a:t>Probabilistic PERT  </a:t>
            </a:r>
            <a:r>
              <a:rPr lang="en-US" dirty="0" smtClean="0"/>
              <a:t>(formulas will be given to you)</a:t>
            </a:r>
          </a:p>
          <a:p>
            <a:pPr lvl="1"/>
            <a:r>
              <a:rPr lang="en-US" dirty="0" smtClean="0"/>
              <a:t>Each task (activity) requires three time estimates – Optimistic, Most likely, Pessimistic</a:t>
            </a:r>
          </a:p>
          <a:p>
            <a:pPr lvl="1"/>
            <a:endParaRPr lang="en-US" dirty="0" smtClean="0"/>
          </a:p>
          <a:p>
            <a:r>
              <a:rPr lang="en-US" sz="7200" dirty="0" smtClean="0"/>
              <a:t>Crashing</a:t>
            </a:r>
          </a:p>
          <a:p>
            <a:endParaRPr lang="en-US" sz="4800" b="1" i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Recitation</a:t>
            </a:r>
          </a:p>
        </p:txBody>
      </p:sp>
      <p:sp>
        <p:nvSpPr>
          <p:cNvPr id="10243" name="Rectangle 2051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dirty="0" smtClean="0"/>
              <a:t>What is meant by feasibility?</a:t>
            </a:r>
          </a:p>
          <a:p>
            <a:r>
              <a:rPr lang="en-US" dirty="0" smtClean="0"/>
              <a:t>What are three kinds of feasibility?</a:t>
            </a:r>
          </a:p>
          <a:p>
            <a:pPr lvl="1"/>
            <a:r>
              <a:rPr lang="en-US" dirty="0" smtClean="0"/>
              <a:t>General, economic (financial), technical</a:t>
            </a:r>
          </a:p>
          <a:p>
            <a:r>
              <a:rPr lang="en-US" dirty="0" smtClean="0"/>
              <a:t>What is meant by a risky decision?</a:t>
            </a:r>
          </a:p>
          <a:p>
            <a:pPr lvl="1"/>
            <a:r>
              <a:rPr lang="en-US" dirty="0" smtClean="0"/>
              <a:t>State probabilities are </a:t>
            </a:r>
            <a:r>
              <a:rPr lang="en-US" dirty="0" smtClean="0">
                <a:solidFill>
                  <a:srgbClr val="FF0000"/>
                </a:solidFill>
              </a:rPr>
              <a:t>KNOWN</a:t>
            </a:r>
          </a:p>
          <a:p>
            <a:pPr lvl="1"/>
            <a:r>
              <a:rPr lang="en-US" dirty="0" smtClean="0"/>
              <a:t>Upside only, downside only, or both</a:t>
            </a:r>
          </a:p>
          <a:p>
            <a:r>
              <a:rPr lang="en-US" dirty="0" smtClean="0"/>
              <a:t>What is meant by an uncertain decision?</a:t>
            </a:r>
          </a:p>
          <a:p>
            <a:r>
              <a:rPr lang="en-US" dirty="0" smtClean="0"/>
              <a:t>How can decision theory help us make better project decisions?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MS Project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114800"/>
          </a:xfrm>
        </p:spPr>
        <p:txBody>
          <a:bodyPr/>
          <a:lstStyle/>
          <a:p>
            <a:r>
              <a:rPr lang="en-US" dirty="0" smtClean="0"/>
              <a:t>What tool is used to specify subordination?</a:t>
            </a:r>
          </a:p>
          <a:p>
            <a:r>
              <a:rPr lang="en-US" dirty="0" smtClean="0"/>
              <a:t>What tool is used to link tasks sequentially?</a:t>
            </a:r>
          </a:p>
          <a:p>
            <a:r>
              <a:rPr lang="en-US" dirty="0" smtClean="0"/>
              <a:t>What tool is used to assign resources?</a:t>
            </a:r>
          </a:p>
          <a:p>
            <a:r>
              <a:rPr lang="en-US" dirty="0" smtClean="0"/>
              <a:t>How do you enter resources and their hourly rates?</a:t>
            </a:r>
          </a:p>
          <a:p>
            <a:r>
              <a:rPr lang="en-US" dirty="0" smtClean="0"/>
              <a:t>How do you show COST on the Entry table?</a:t>
            </a:r>
          </a:p>
          <a:p>
            <a:r>
              <a:rPr lang="en-US" dirty="0" smtClean="0"/>
              <a:t>How do you specify durations?</a:t>
            </a:r>
          </a:p>
          <a:p>
            <a:r>
              <a:rPr lang="en-US" dirty="0" smtClean="0"/>
              <a:t>What enables you to see ES, EF, LS, LF, Slack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Burns, Ch.8-Ex.10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/>
          </p:nvPr>
        </p:nvGraphicFramePr>
        <p:xfrm>
          <a:off x="584182" y="1905000"/>
          <a:ext cx="8026418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5650631" imgH="1770236" progId="Word.Document.12">
                  <p:embed/>
                </p:oleObj>
              </mc:Choice>
              <mc:Fallback>
                <p:oleObj name="Document" r:id="rId4" imgW="5650631" imgH="177023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182" y="1905000"/>
                        <a:ext cx="8026418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8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Burns, Ch.8-Ex.10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/>
          </p:nvPr>
        </p:nvGraphicFramePr>
        <p:xfrm>
          <a:off x="609600" y="1524000"/>
          <a:ext cx="8012113" cy="502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4" imgW="2906791" imgH="2252995" progId="Word.Document.12">
                  <p:embed/>
                </p:oleObj>
              </mc:Choice>
              <mc:Fallback>
                <p:oleObj name="Document" r:id="rId4" imgW="2906791" imgH="22529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8012113" cy="502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6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Burns, Ch.8-Ex.10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447800" y="1752600"/>
          <a:ext cx="6080760" cy="1818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330"/>
                <a:gridCol w="934720"/>
                <a:gridCol w="1216025"/>
                <a:gridCol w="1216025"/>
                <a:gridCol w="12166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PATHS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LENGTH (DAYS)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 DAYS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DAY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 DAYS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B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B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F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F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C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C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F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COST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$600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BUDGET LEFT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$1,100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$500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47800" y="3962400"/>
          <a:ext cx="6081395" cy="1818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330"/>
                <a:gridCol w="934720"/>
                <a:gridCol w="1216025"/>
                <a:gridCol w="1216660"/>
                <a:gridCol w="12166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PATHS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LENGTH (DAYS)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DAY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 DAYS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 DAYS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B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B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F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F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C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C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F</a:t>
                      </a:r>
                      <a:r>
                        <a:rPr lang="en-US" sz="11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CRASH COST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$600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BUDGET LEFT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$1,100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4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Burns, Ch.8-Ex.13: </a:t>
            </a:r>
            <a:r>
              <a:rPr lang="en-US" b="1" dirty="0" err="1" smtClean="0">
                <a:solidFill>
                  <a:srgbClr val="FF0000"/>
                </a:solidFill>
              </a:rPr>
              <a:t>Goldratt</a:t>
            </a:r>
            <a:r>
              <a:rPr lang="en-US" b="1" dirty="0" smtClean="0">
                <a:solidFill>
                  <a:srgbClr val="FF0000"/>
                </a:solidFill>
              </a:rPr>
              <a:t> Concepts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60437" y="1744662"/>
          <a:ext cx="7573963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3998054" imgH="2255154" progId="Word.Document.12">
                  <p:embed/>
                </p:oleObj>
              </mc:Choice>
              <mc:Fallback>
                <p:oleObj name="Document" r:id="rId4" imgW="3998054" imgH="225515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7" y="1744662"/>
                        <a:ext cx="7573963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58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Burns, Ch.8-Ex.13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082152"/>
            <a:ext cx="8504238" cy="3462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1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Bring…/Don’t Bring…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CCC00"/>
                </a:solidFill>
              </a:rPr>
              <a:t>Bring…</a:t>
            </a:r>
          </a:p>
          <a:p>
            <a:pPr lvl="1"/>
            <a:r>
              <a:rPr lang="en-US" smtClean="0"/>
              <a:t>Scantron sheet</a:t>
            </a:r>
          </a:p>
          <a:p>
            <a:pPr lvl="1"/>
            <a:r>
              <a:rPr lang="en-US" smtClean="0"/>
              <a:t>Pencil, eraser, calculator</a:t>
            </a:r>
          </a:p>
          <a:p>
            <a:r>
              <a:rPr lang="en-US" smtClean="0">
                <a:solidFill>
                  <a:srgbClr val="CCCC00"/>
                </a:solidFill>
              </a:rPr>
              <a:t>Don’t Bring…</a:t>
            </a:r>
          </a:p>
          <a:p>
            <a:pPr lvl="1"/>
            <a:r>
              <a:rPr lang="en-US" smtClean="0"/>
              <a:t>Paper</a:t>
            </a:r>
          </a:p>
          <a:p>
            <a:pPr lvl="1"/>
            <a:r>
              <a:rPr lang="en-US" smtClean="0"/>
              <a:t>PDAs, Pocket PC’s, tablets, </a:t>
            </a:r>
          </a:p>
          <a:p>
            <a:pPr lvl="1"/>
            <a:r>
              <a:rPr lang="en-US" smtClean="0"/>
              <a:t>Programmable, high memory storage devices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mostly a managerial issue or a worker issue?</a:t>
            </a:r>
          </a:p>
          <a:p>
            <a:r>
              <a:rPr lang="en-US" dirty="0" smtClean="0"/>
              <a:t>How do you reconcile speed with quality?</a:t>
            </a:r>
          </a:p>
          <a:p>
            <a:r>
              <a:rPr lang="en-US" dirty="0" smtClean="0"/>
              <a:t>Can you get a quality product and still do it fast?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61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 firms have a good handle on their costs of bad quality?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NO!!</a:t>
            </a:r>
          </a:p>
          <a:p>
            <a:pPr eaLnBrk="1" hangingPunct="1"/>
            <a:r>
              <a:rPr lang="en-US" altLang="en-US" smtClean="0"/>
              <a:t>Companies are spending 4% of Revenues on defect prevention</a:t>
            </a:r>
          </a:p>
          <a:p>
            <a:pPr eaLnBrk="1" hangingPunct="1"/>
            <a:r>
              <a:rPr lang="en-US" altLang="en-US" smtClean="0"/>
              <a:t>Meanwhile, companies are spending 20% of Revenues to fix defect-created problems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C19A50-85C6-4B63-9CB1-C9465399878C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D6BB93-46A4-4CAF-A7D1-36F01A3D587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Quality Checking (Control)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Reviews</a:t>
            </a:r>
          </a:p>
          <a:p>
            <a:pPr eaLnBrk="1" hangingPunct="1"/>
            <a:r>
              <a:rPr lang="en-US" altLang="en-US" dirty="0" smtClean="0"/>
              <a:t>Walkthroughs</a:t>
            </a:r>
          </a:p>
          <a:p>
            <a:pPr eaLnBrk="1" hangingPunct="1"/>
            <a:r>
              <a:rPr lang="en-US" altLang="en-US" dirty="0" smtClean="0"/>
              <a:t>Testing, testing, testing</a:t>
            </a:r>
          </a:p>
          <a:p>
            <a:pPr eaLnBrk="1" hangingPunct="1"/>
            <a:r>
              <a:rPr lang="en-US" altLang="en-US" dirty="0" smtClean="0"/>
              <a:t>Gates</a:t>
            </a:r>
          </a:p>
          <a:p>
            <a:pPr eaLnBrk="1" hangingPunct="1"/>
            <a:r>
              <a:rPr lang="en-US" altLang="en-US" dirty="0" smtClean="0"/>
              <a:t>Catch defects, bugs, faulty design as early in the lifecycle as possible</a:t>
            </a:r>
          </a:p>
          <a:p>
            <a:pPr eaLnBrk="1" hangingPunct="1"/>
            <a:r>
              <a:rPr lang="en-US" altLang="en-US" dirty="0" smtClean="0"/>
              <a:t>What % of the time should be spent on Quality Checking?</a:t>
            </a:r>
          </a:p>
        </p:txBody>
      </p:sp>
    </p:spTree>
    <p:extLst>
      <p:ext uri="{BB962C8B-B14F-4D97-AF65-F5344CB8AC3E}">
        <p14:creationId xmlns:p14="http://schemas.microsoft.com/office/powerpoint/2010/main" val="1312762601"/>
      </p:ext>
    </p:extLst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B5CD5B-4364-402C-8D86-789425A2156A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Standard Deviation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86738" cy="4791075"/>
          </a:xfrm>
        </p:spPr>
        <p:txBody>
          <a:bodyPr/>
          <a:lstStyle/>
          <a:p>
            <a:pPr eaLnBrk="1" hangingPunct="1"/>
            <a:r>
              <a:rPr lang="en-US" altLang="en-US" smtClean="0"/>
              <a:t>Standard deviation measures how much variation exists in a distribution of data</a:t>
            </a:r>
          </a:p>
          <a:p>
            <a:pPr eaLnBrk="1" hangingPunct="1"/>
            <a:r>
              <a:rPr lang="en-US" altLang="en-US" smtClean="0"/>
              <a:t>A small standard deviation means that data cluster closely around the middle of a distribution and there is little variability among the data</a:t>
            </a:r>
          </a:p>
          <a:p>
            <a:pPr eaLnBrk="1" hangingPunct="1"/>
            <a:r>
              <a:rPr lang="en-US" altLang="en-US" smtClean="0"/>
              <a:t>A normal distribution is a bell-shaped curve that is symmetrical about the mean or average value of a population</a:t>
            </a:r>
          </a:p>
        </p:txBody>
      </p:sp>
    </p:spTree>
    <p:extLst>
      <p:ext uri="{BB962C8B-B14F-4D97-AF65-F5344CB8AC3E}">
        <p14:creationId xmlns:p14="http://schemas.microsoft.com/office/powerpoint/2010/main" val="442457635"/>
      </p:ext>
    </p:extLst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E27D7A-B0D4-4045-ADA6-40B668DF65E8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1057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Figure 7-3. Normal Distribution   and Standard Deviation</a:t>
            </a:r>
          </a:p>
        </p:txBody>
      </p:sp>
      <p:pic>
        <p:nvPicPr>
          <p:cNvPr id="645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47700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870712"/>
      </p:ext>
    </p:extLst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168D92-7256-4646-A859-A1B18454919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Table 7-2. Sigma and Defective Units</a:t>
            </a:r>
          </a:p>
        </p:txBody>
      </p:sp>
      <p:graphicFrame>
        <p:nvGraphicFramePr>
          <p:cNvPr id="6554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77429"/>
              </p:ext>
            </p:extLst>
          </p:nvPr>
        </p:nvGraphicFramePr>
        <p:xfrm>
          <a:off x="1295400" y="2743200"/>
          <a:ext cx="82296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3" imgW="5631180" imgH="2413000" progId="Word.Document.8">
                  <p:embed/>
                </p:oleObj>
              </mc:Choice>
              <mc:Fallback>
                <p:oleObj name="Document" r:id="rId3" imgW="5631180" imgH="2413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82296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282334"/>
      </p:ext>
    </p:extLst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2E049B-23D4-4434-8BDD-4CC8B6A1727C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10577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Quality Control Charts, Six Sigma, and the Seven Run Rule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control chart is a graphic display of data that illustrates the results of a process over time.  It helps prevent defects and allows you to determine whether a process is in control or out of control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Operating at a higher sigma value, like 6 sigma, means the product tolerance or control limits have less variability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seven run rule states that if seven data points in a row are all below the mean, above the mean, or increasing or decreasing, then the process needs to be examined for non-random problems</a:t>
            </a:r>
          </a:p>
        </p:txBody>
      </p:sp>
    </p:spTree>
    <p:extLst>
      <p:ext uri="{BB962C8B-B14F-4D97-AF65-F5344CB8AC3E}">
        <p14:creationId xmlns:p14="http://schemas.microsoft.com/office/powerpoint/2010/main" val="378053605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009B43-0A7E-4A23-B1F5-BE5908CCF1DB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7-4. Sample Quality Control Chart</a:t>
            </a:r>
          </a:p>
        </p:txBody>
      </p:sp>
      <p:pic>
        <p:nvPicPr>
          <p:cNvPr id="675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52625"/>
            <a:ext cx="72390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0325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E597B0-3217-4591-B83F-1F4A731D92EC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Figure 7-5. Reducing Defects with Six Sigma</a:t>
            </a:r>
          </a:p>
        </p:txBody>
      </p:sp>
      <p:pic>
        <p:nvPicPr>
          <p:cNvPr id="686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60960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7842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4842D-8C62-4E5B-BE35-B52BCB536316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Testing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Many IT professionals think of testing as a stage that comes near the end of IT product development</a:t>
            </a:r>
          </a:p>
          <a:p>
            <a:pPr eaLnBrk="1" hangingPunct="1"/>
            <a:r>
              <a:rPr lang="en-US" altLang="en-US" smtClean="0"/>
              <a:t>Testing should be done during almost every phase of the IT product development life cycle</a:t>
            </a:r>
          </a:p>
        </p:txBody>
      </p:sp>
    </p:spTree>
    <p:extLst>
      <p:ext uri="{BB962C8B-B14F-4D97-AF65-F5344CB8AC3E}">
        <p14:creationId xmlns:p14="http://schemas.microsoft.com/office/powerpoint/2010/main" val="11412850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 Covered: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Burns </a:t>
            </a:r>
            <a:r>
              <a:rPr lang="en-US" dirty="0" err="1" smtClean="0"/>
              <a:t>Chs</a:t>
            </a:r>
            <a:r>
              <a:rPr lang="en-US" dirty="0" smtClean="0"/>
              <a:t> 4, 7, 8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F1A7E6-6165-4104-9450-14D6407BBC6F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3917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Figure 7-6. Testing Tasks in the Software Development Life Cycle</a:t>
            </a:r>
          </a:p>
        </p:txBody>
      </p:sp>
      <p:pic>
        <p:nvPicPr>
          <p:cNvPr id="706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49413"/>
            <a:ext cx="5562600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2172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49B95B-97D5-4B5C-8637-44E5228D7195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93038" cy="898525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Tests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186738" cy="4791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unit test is done to test each individual component (often a program) to ensure it is as defect free as possible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Integration testing occurs between unit and system testing to test functionally grouped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System testing tests the entire system as one entity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User acceptance testing is an independent test performed by the end user prior to accepting the delivered system</a:t>
            </a:r>
          </a:p>
        </p:txBody>
      </p:sp>
    </p:spTree>
    <p:extLst>
      <p:ext uri="{BB962C8B-B14F-4D97-AF65-F5344CB8AC3E}">
        <p14:creationId xmlns:p14="http://schemas.microsoft.com/office/powerpoint/2010/main" val="28871447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6A95D5-A561-4DC2-83E0-9F0635E4C14E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Figure 7-7. Gantt Chart for Building Testing into a Systems Development Project Plan</a:t>
            </a:r>
            <a:endParaRPr lang="en-US" altLang="en-US" smtClean="0"/>
          </a:p>
        </p:txBody>
      </p:sp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066800"/>
            <a:ext cx="8288337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974725" y="5908675"/>
            <a:ext cx="190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Project 98 file</a:t>
            </a:r>
          </a:p>
        </p:txBody>
      </p:sp>
    </p:spTree>
    <p:extLst>
      <p:ext uri="{BB962C8B-B14F-4D97-AF65-F5344CB8AC3E}">
        <p14:creationId xmlns:p14="http://schemas.microsoft.com/office/powerpoint/2010/main" val="25676306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773FCA-8ED6-4F90-AE8B-7D718FAEB07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Improving Information Technology Project Quality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Several suggestions for improving quality for IT projects include</a:t>
            </a:r>
          </a:p>
          <a:p>
            <a:pPr lvl="1" eaLnBrk="1" hangingPunct="1"/>
            <a:r>
              <a:rPr lang="en-US" altLang="en-US" b="1" smtClean="0"/>
              <a:t>Leadership</a:t>
            </a:r>
            <a:r>
              <a:rPr lang="en-US" altLang="en-US" smtClean="0"/>
              <a:t> that promotes quality</a:t>
            </a:r>
          </a:p>
          <a:p>
            <a:pPr lvl="1" eaLnBrk="1" hangingPunct="1"/>
            <a:r>
              <a:rPr lang="en-US" altLang="en-US" smtClean="0"/>
              <a:t>Understanding the </a:t>
            </a:r>
            <a:r>
              <a:rPr lang="en-US" altLang="en-US" b="1" smtClean="0"/>
              <a:t>cost</a:t>
            </a:r>
            <a:r>
              <a:rPr lang="en-US" altLang="en-US" smtClean="0"/>
              <a:t> of quality</a:t>
            </a:r>
          </a:p>
          <a:p>
            <a:pPr lvl="1" eaLnBrk="1" hangingPunct="1"/>
            <a:r>
              <a:rPr lang="en-US" altLang="en-US" smtClean="0"/>
              <a:t>Focusing on </a:t>
            </a:r>
            <a:r>
              <a:rPr lang="en-US" altLang="en-US" b="1" smtClean="0"/>
              <a:t>organizational influences</a:t>
            </a:r>
            <a:r>
              <a:rPr lang="en-US" altLang="en-US" smtClean="0"/>
              <a:t> and workplace factors that affect quality</a:t>
            </a:r>
          </a:p>
          <a:p>
            <a:pPr lvl="1" eaLnBrk="1" hangingPunct="1"/>
            <a:r>
              <a:rPr lang="en-US" altLang="en-US" smtClean="0"/>
              <a:t>Following </a:t>
            </a:r>
            <a:r>
              <a:rPr lang="en-US" altLang="en-US" b="1" smtClean="0"/>
              <a:t>maturity models</a:t>
            </a:r>
            <a:r>
              <a:rPr lang="en-US" altLang="en-US" smtClean="0"/>
              <a:t> to improve quality</a:t>
            </a:r>
          </a:p>
        </p:txBody>
      </p:sp>
    </p:spTree>
    <p:extLst>
      <p:ext uri="{BB962C8B-B14F-4D97-AF65-F5344CB8AC3E}">
        <p14:creationId xmlns:p14="http://schemas.microsoft.com/office/powerpoint/2010/main" val="7185283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2C4318-CF9A-4987-B7C9-09AADC1B4F5B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Leadership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“It is most important that top management be quality-minded. In the absence of sincere manifestation of interest at the top, little will happen below.” (</a:t>
            </a:r>
            <a:r>
              <a:rPr lang="en-US" altLang="en-US" dirty="0" err="1" smtClean="0"/>
              <a:t>Juran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A large percentage of quality problems are associated with management, not technical issues (Deming)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670908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8D5FE5-3472-44D8-AF67-6A68E35BEB35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Cost of Quality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cost of quality is </a:t>
            </a:r>
          </a:p>
          <a:p>
            <a:pPr lvl="1" eaLnBrk="1" hangingPunct="1"/>
            <a:r>
              <a:rPr lang="en-US" altLang="en-US" smtClean="0"/>
              <a:t>the cost of conformance or delivering products that meet requirements and fitness for use</a:t>
            </a:r>
          </a:p>
          <a:p>
            <a:pPr lvl="1" eaLnBrk="1" hangingPunct="1"/>
            <a:r>
              <a:rPr lang="en-US" altLang="en-US" smtClean="0"/>
              <a:t>the cost of nonconformance or taking responsibility for failures or not meeting quality expectations</a:t>
            </a:r>
          </a:p>
        </p:txBody>
      </p:sp>
    </p:spTree>
    <p:extLst>
      <p:ext uri="{BB962C8B-B14F-4D97-AF65-F5344CB8AC3E}">
        <p14:creationId xmlns:p14="http://schemas.microsoft.com/office/powerpoint/2010/main" val="9310472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Traits of Project Managers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458200" cy="4114800"/>
          </a:xfrm>
        </p:spPr>
        <p:txBody>
          <a:bodyPr/>
          <a:lstStyle/>
          <a:p>
            <a:pPr lvl="1"/>
            <a:r>
              <a:rPr lang="en-US" altLang="en-US" dirty="0" smtClean="0"/>
              <a:t>Leadership Ability</a:t>
            </a:r>
          </a:p>
          <a:p>
            <a:pPr lvl="1"/>
            <a:r>
              <a:rPr lang="en-US" altLang="en-US" dirty="0" smtClean="0"/>
              <a:t>Ability to Develop People</a:t>
            </a:r>
          </a:p>
          <a:p>
            <a:pPr lvl="1"/>
            <a:r>
              <a:rPr lang="en-US" altLang="en-US" dirty="0" smtClean="0"/>
              <a:t>Communication Skills</a:t>
            </a:r>
          </a:p>
          <a:p>
            <a:pPr lvl="1"/>
            <a:r>
              <a:rPr lang="en-US" altLang="en-US" dirty="0" smtClean="0"/>
              <a:t>Interpersonal Competencies</a:t>
            </a:r>
          </a:p>
          <a:p>
            <a:pPr lvl="1"/>
            <a:r>
              <a:rPr lang="en-US" altLang="en-US" dirty="0" smtClean="0"/>
              <a:t>Ability to Handle Stress</a:t>
            </a:r>
          </a:p>
          <a:p>
            <a:pPr lvl="1"/>
            <a:r>
              <a:rPr lang="en-US" altLang="en-US" dirty="0" smtClean="0"/>
              <a:t>Problem-Solving Skills</a:t>
            </a:r>
          </a:p>
          <a:p>
            <a:pPr lvl="1"/>
            <a:r>
              <a:rPr lang="en-US" altLang="en-US" dirty="0" smtClean="0"/>
              <a:t>Time Management Skills</a:t>
            </a:r>
          </a:p>
          <a:p>
            <a:pPr lvl="1"/>
            <a:r>
              <a:rPr lang="en-US" altLang="en-US" dirty="0" smtClean="0"/>
              <a:t>Negotiation, Mentoring, Coaching, Encouraging</a:t>
            </a:r>
          </a:p>
        </p:txBody>
      </p:sp>
    </p:spTree>
    <p:extLst>
      <p:ext uri="{BB962C8B-B14F-4D97-AF65-F5344CB8AC3E}">
        <p14:creationId xmlns:p14="http://schemas.microsoft.com/office/powerpoint/2010/main" val="39258509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do you develop these skills?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mtClean="0"/>
              <a:t>Gain experience</a:t>
            </a:r>
          </a:p>
          <a:p>
            <a:r>
              <a:rPr lang="en-US" altLang="en-US" smtClean="0"/>
              <a:t>Seek feedback </a:t>
            </a:r>
          </a:p>
          <a:p>
            <a:r>
              <a:rPr lang="en-US" altLang="en-US" smtClean="0"/>
              <a:t>Conduct a self-evaluation</a:t>
            </a:r>
          </a:p>
          <a:p>
            <a:r>
              <a:rPr lang="en-US" altLang="en-US" smtClean="0"/>
              <a:t>Interview project managers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mtClean="0"/>
              <a:t>Participate in training programs</a:t>
            </a:r>
          </a:p>
          <a:p>
            <a:r>
              <a:rPr lang="en-US" altLang="en-US" smtClean="0"/>
              <a:t>Join organizations like PMI</a:t>
            </a:r>
          </a:p>
          <a:p>
            <a:r>
              <a:rPr lang="en-US" altLang="en-US" smtClean="0"/>
              <a:t>Read, Read, Read</a:t>
            </a:r>
          </a:p>
          <a:p>
            <a:r>
              <a:rPr lang="en-US" altLang="en-US" smtClean="0"/>
              <a:t>Volunteer</a:t>
            </a:r>
          </a:p>
        </p:txBody>
      </p:sp>
    </p:spTree>
    <p:extLst>
      <p:ext uri="{BB962C8B-B14F-4D97-AF65-F5344CB8AC3E}">
        <p14:creationId xmlns:p14="http://schemas.microsoft.com/office/powerpoint/2010/main" val="22776833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– our weakest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database</a:t>
            </a:r>
          </a:p>
          <a:p>
            <a:r>
              <a:rPr lang="en-US" dirty="0" smtClean="0"/>
              <a:t>By analogy</a:t>
            </a:r>
          </a:p>
          <a:p>
            <a:r>
              <a:rPr lang="en-US" dirty="0" smtClean="0"/>
              <a:t>Use models </a:t>
            </a:r>
          </a:p>
          <a:p>
            <a:pPr lvl="1"/>
            <a:r>
              <a:rPr lang="en-US" dirty="0" smtClean="0"/>
              <a:t>Top down—uses…..XXXXXXX??</a:t>
            </a:r>
          </a:p>
          <a:p>
            <a:pPr lvl="1"/>
            <a:r>
              <a:rPr lang="en-US" dirty="0" smtClean="0"/>
              <a:t>Bottom up – uses…..XXX??</a:t>
            </a:r>
          </a:p>
          <a:p>
            <a:pPr lvl="1"/>
            <a:r>
              <a:rPr lang="en-US" dirty="0" smtClean="0"/>
              <a:t>Reconciliation of top down and bottom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077200" cy="4114800"/>
          </a:xfrm>
        </p:spPr>
        <p:txBody>
          <a:bodyPr/>
          <a:lstStyle/>
          <a:p>
            <a:r>
              <a:rPr lang="en-US" dirty="0" smtClean="0"/>
              <a:t>Three kinds of estimates:</a:t>
            </a:r>
          </a:p>
          <a:p>
            <a:pPr lvl="1"/>
            <a:r>
              <a:rPr lang="en-US" dirty="0" smtClean="0"/>
              <a:t>Long range planning</a:t>
            </a:r>
          </a:p>
          <a:p>
            <a:pPr lvl="2"/>
            <a:r>
              <a:rPr lang="en-US" dirty="0" smtClean="0"/>
              <a:t>5 years out</a:t>
            </a:r>
          </a:p>
          <a:p>
            <a:pPr lvl="1"/>
            <a:r>
              <a:rPr lang="en-US" dirty="0" smtClean="0"/>
              <a:t>Budgetary</a:t>
            </a:r>
          </a:p>
          <a:p>
            <a:pPr lvl="2"/>
            <a:r>
              <a:rPr lang="en-US" dirty="0" smtClean="0"/>
              <a:t>2 years out</a:t>
            </a:r>
          </a:p>
          <a:p>
            <a:pPr lvl="1"/>
            <a:r>
              <a:rPr lang="en-US" dirty="0" smtClean="0"/>
              <a:t>Execution</a:t>
            </a:r>
          </a:p>
          <a:p>
            <a:pPr lvl="2"/>
            <a:r>
              <a:rPr lang="en-US" dirty="0" smtClean="0"/>
              <a:t>Immediately as a part of planning</a:t>
            </a:r>
          </a:p>
          <a:p>
            <a:r>
              <a:rPr lang="en-US" dirty="0" smtClean="0"/>
              <a:t>Which of these did you do with MS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17000">
              <a:schemeClr val="accent1">
                <a:lumMod val="45000"/>
                <a:lumOff val="55000"/>
              </a:schemeClr>
            </a:gs>
            <a:gs pos="69000">
              <a:srgbClr val="FFC0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71FDD4-C055-485A-B2FA-74E3E1605B65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4582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Table 6-1. </a:t>
            </a:r>
            <a:r>
              <a:rPr lang="en-US" altLang="en-US" b="1" dirty="0" smtClean="0"/>
              <a:t>Cost of Software Defects</a:t>
            </a:r>
          </a:p>
        </p:txBody>
      </p:sp>
      <p:graphicFrame>
        <p:nvGraphicFramePr>
          <p:cNvPr id="13316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691003"/>
              </p:ext>
            </p:extLst>
          </p:nvPr>
        </p:nvGraphicFramePr>
        <p:xfrm>
          <a:off x="685800" y="2691771"/>
          <a:ext cx="822960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5628640" imgH="1242060" progId="Word.Document.8">
                  <p:embed/>
                </p:oleObj>
              </mc:Choice>
              <mc:Fallback>
                <p:oleObj name="Document" r:id="rId3" imgW="5628640" imgH="12420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91771"/>
                        <a:ext cx="8229600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028"/>
          <p:cNvSpPr txBox="1">
            <a:spLocks noChangeArrowheads="1"/>
          </p:cNvSpPr>
          <p:nvPr/>
        </p:nvSpPr>
        <p:spPr bwMode="auto">
          <a:xfrm>
            <a:off x="990600" y="4876800"/>
            <a:ext cx="7165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It is important to spend money up-front on IT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projects to avoid spending a lot more later.</a:t>
            </a:r>
          </a:p>
        </p:txBody>
      </p:sp>
    </p:spTree>
    <p:extLst>
      <p:ext uri="{BB962C8B-B14F-4D97-AF65-F5344CB8AC3E}">
        <p14:creationId xmlns:p14="http://schemas.microsoft.com/office/powerpoint/2010/main" val="17682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1516</Words>
  <Application>Microsoft Office PowerPoint</Application>
  <PresentationFormat>On-screen Show (4:3)</PresentationFormat>
  <Paragraphs>318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Fireball</vt:lpstr>
      <vt:lpstr>Document</vt:lpstr>
      <vt:lpstr>Review for exam II—Fall 2014 </vt:lpstr>
      <vt:lpstr>Format for exam</vt:lpstr>
      <vt:lpstr>Bring…/Don’t Bring…</vt:lpstr>
      <vt:lpstr>We Covered:</vt:lpstr>
      <vt:lpstr>Traits of Project Managers</vt:lpstr>
      <vt:lpstr>How do you develop these skills?</vt:lpstr>
      <vt:lpstr>Estimation – our weakest link</vt:lpstr>
      <vt:lpstr>Cost Estimation</vt:lpstr>
      <vt:lpstr>Table 6-1. Cost of Software Defects</vt:lpstr>
      <vt:lpstr>Name Four Cost Estimation Tools and Techniques</vt:lpstr>
      <vt:lpstr>Cost Control—used during the Execution and Control Stages</vt:lpstr>
      <vt:lpstr>Parkinson’s Law</vt:lpstr>
      <vt:lpstr>What are the processes that make up the cost management knowledge area?</vt:lpstr>
      <vt:lpstr>What are the processes that make up the quality management knowledge area?</vt:lpstr>
      <vt:lpstr>Methodologies</vt:lpstr>
      <vt:lpstr>Process Map</vt:lpstr>
      <vt:lpstr>                The Waterfall Staircase</vt:lpstr>
      <vt:lpstr>Figure 2-3. Spiral Model of Software Dev.</vt:lpstr>
      <vt:lpstr>What is the homegound for Waterfall?</vt:lpstr>
      <vt:lpstr>Home Ground for Agile</vt:lpstr>
      <vt:lpstr>The Transform Model</vt:lpstr>
      <vt:lpstr>We also covered</vt:lpstr>
      <vt:lpstr>Further Recitation</vt:lpstr>
      <vt:lpstr>Know MS Project Navigation</vt:lpstr>
      <vt:lpstr>Burns, Ch.8-Ex.10</vt:lpstr>
      <vt:lpstr>Burns, Ch.8-Ex.10</vt:lpstr>
      <vt:lpstr>Burns, Ch.8-Ex.10</vt:lpstr>
      <vt:lpstr>Burns, Ch.8-Ex.13: Goldratt Concepts</vt:lpstr>
      <vt:lpstr>Burns, Ch.8-Ex.13</vt:lpstr>
      <vt:lpstr>Quality Management</vt:lpstr>
      <vt:lpstr>Do firms have a good handle on their costs of bad quality?</vt:lpstr>
      <vt:lpstr>Quality Checking (Control)</vt:lpstr>
      <vt:lpstr>Standard Deviation</vt:lpstr>
      <vt:lpstr>Figure 7-3. Normal Distribution   and Standard Deviation</vt:lpstr>
      <vt:lpstr>Table 7-2. Sigma and Defective Units</vt:lpstr>
      <vt:lpstr>Quality Control Charts, Six Sigma, and the Seven Run Rule</vt:lpstr>
      <vt:lpstr>Figure 7-4. Sample Quality Control Chart</vt:lpstr>
      <vt:lpstr>Figure 7-5. Reducing Defects with Six Sigma</vt:lpstr>
      <vt:lpstr>Testing</vt:lpstr>
      <vt:lpstr>Figure 7-6. Testing Tasks in the Software Development Life Cycle</vt:lpstr>
      <vt:lpstr>Types of Tests</vt:lpstr>
      <vt:lpstr>Figure 7-7. Gantt Chart for Building Testing into a Systems Development Project Plan</vt:lpstr>
      <vt:lpstr>Improving Information Technology Project Quality</vt:lpstr>
      <vt:lpstr>Leadership</vt:lpstr>
      <vt:lpstr>The Cost of 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Burns</dc:creator>
  <cp:lastModifiedBy>Burns, Jim</cp:lastModifiedBy>
  <cp:revision>41</cp:revision>
  <dcterms:created xsi:type="dcterms:W3CDTF">2013-09-17T02:26:21Z</dcterms:created>
  <dcterms:modified xsi:type="dcterms:W3CDTF">2014-10-16T11:48:41Z</dcterms:modified>
</cp:coreProperties>
</file>