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80" r:id="rId3"/>
    <p:sldId id="281" r:id="rId4"/>
    <p:sldId id="282" r:id="rId5"/>
    <p:sldId id="283" r:id="rId6"/>
    <p:sldId id="258" r:id="rId7"/>
    <p:sldId id="259" r:id="rId8"/>
    <p:sldId id="260" r:id="rId9"/>
    <p:sldId id="264" r:id="rId10"/>
    <p:sldId id="265" r:id="rId11"/>
    <p:sldId id="261" r:id="rId12"/>
    <p:sldId id="266" r:id="rId13"/>
    <p:sldId id="262" r:id="rId14"/>
    <p:sldId id="267" r:id="rId15"/>
    <p:sldId id="263" r:id="rId16"/>
    <p:sldId id="301" r:id="rId17"/>
    <p:sldId id="304" r:id="rId18"/>
    <p:sldId id="305" r:id="rId19"/>
    <p:sldId id="303" r:id="rId20"/>
    <p:sldId id="302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6" r:id="rId34"/>
    <p:sldId id="287" r:id="rId35"/>
    <p:sldId id="288" r:id="rId36"/>
    <p:sldId id="289" r:id="rId37"/>
    <p:sldId id="291" r:id="rId38"/>
    <p:sldId id="290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6F38D-1A2B-424F-AE1F-5D6DB2E1938E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ECCAB-E5B1-4086-881F-7232160A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93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0C6D28-914C-40EF-BBE7-3C1D24BE339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4370C-D7EB-4777-93AC-3376805F7A03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A8AB6-6D59-49BE-86D6-6272F0AC586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FDCB3-0337-45EA-BC38-81031DD0EEB1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F2B622-2952-4689-887E-E218B4EDD91F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08808-DD90-4FEB-91EA-7D9C12BCB061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9B8DB5-40AF-4DB9-A2D6-C9B392DCB943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093FE-EF23-4AA3-9D23-3BA31DDAF9A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D99BA-5C9E-42D0-981A-3F3F207DB293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898D6-7E94-48E3-8E57-AE8B77E5ECD8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C47CA4-5676-4FEC-83BD-162FB7095E8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9819E-5940-4F12-90FF-519F3F24419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C47CA4-5676-4FEC-83BD-162FB7095E8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6B968E-86EC-4123-91E9-7EB64E54576F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E858C-25E0-4450-A49D-B0109DF62ED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4BA72-0BF3-4885-BD37-6BE37EC74584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62B9F-C78B-4CA9-AE9B-DAEA2127AC6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C57B6-632E-4D3D-9C75-FD3E34B894C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319E46-A4E1-47FB-899F-1A38024AAB3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A94BF3-0BD9-4190-B445-679965B21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19E46-A4E1-47FB-899F-1A38024AAB3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4BF3-0BD9-4190-B445-679965B21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319E46-A4E1-47FB-899F-1A38024AAB3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A94BF3-0BD9-4190-B445-679965B21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19E46-A4E1-47FB-899F-1A38024AAB3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4BF3-0BD9-4190-B445-679965B21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319E46-A4E1-47FB-899F-1A38024AAB3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A94BF3-0BD9-4190-B445-679965B21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19E46-A4E1-47FB-899F-1A38024AAB3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4BF3-0BD9-4190-B445-679965B21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19E46-A4E1-47FB-899F-1A38024AAB3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4BF3-0BD9-4190-B445-679965B21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19E46-A4E1-47FB-899F-1A38024AAB3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4BF3-0BD9-4190-B445-679965B21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319E46-A4E1-47FB-899F-1A38024AAB3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4BF3-0BD9-4190-B445-679965B21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19E46-A4E1-47FB-899F-1A38024AAB3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4BF3-0BD9-4190-B445-679965B21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19E46-A4E1-47FB-899F-1A38024AAB3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A94BF3-0BD9-4190-B445-679965B21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319E46-A4E1-47FB-899F-1A38024AAB30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A94BF3-0BD9-4190-B445-679965B21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Lean-Agile Software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Principles of Agile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attention to technical excellence and good design enhance agility</a:t>
            </a:r>
          </a:p>
          <a:p>
            <a:r>
              <a:rPr lang="en-US" dirty="0" smtClean="0"/>
              <a:t>Simplicity—maximizing the amount of work </a:t>
            </a:r>
            <a:r>
              <a:rPr lang="en-US" dirty="0" err="1" smtClean="0"/>
              <a:t>ot</a:t>
            </a:r>
            <a:r>
              <a:rPr lang="en-US" dirty="0" smtClean="0"/>
              <a:t> required</a:t>
            </a:r>
          </a:p>
          <a:p>
            <a:r>
              <a:rPr lang="en-US" dirty="0" smtClean="0"/>
              <a:t>The best architectures, requirements and designs emerge from </a:t>
            </a:r>
            <a:r>
              <a:rPr lang="en-US" dirty="0" err="1" smtClean="0"/>
              <a:t>telf</a:t>
            </a:r>
            <a:r>
              <a:rPr lang="en-US" dirty="0" smtClean="0"/>
              <a:t>-organizing </a:t>
            </a:r>
            <a:r>
              <a:rPr lang="en-US" dirty="0" err="1" smtClean="0"/>
              <a:t>teaqms</a:t>
            </a:r>
            <a:endParaRPr lang="en-US" dirty="0" smtClean="0"/>
          </a:p>
          <a:p>
            <a:r>
              <a:rPr lang="en-US" dirty="0" smtClean="0"/>
              <a:t>At regular intervals, the team reflects on how to become more effective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Beliefs of Waterfall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know everything required to build a software produced properly at the start of the project</a:t>
            </a:r>
          </a:p>
          <a:p>
            <a:r>
              <a:rPr lang="en-US" dirty="0" smtClean="0"/>
              <a:t>Customers can accurately tell you what they want at the start of the project</a:t>
            </a:r>
          </a:p>
          <a:p>
            <a:r>
              <a:rPr lang="en-US" dirty="0" smtClean="0"/>
              <a:t>Feedback from the customer is not necessary until the end</a:t>
            </a:r>
          </a:p>
          <a:p>
            <a:r>
              <a:rPr lang="en-US" dirty="0" smtClean="0"/>
              <a:t>Managers, developers and customers can determine the status of a project by looking at completed milestones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Core Beliefs of Waterfall,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have separate groups do analysis, design, code and test</a:t>
            </a:r>
          </a:p>
          <a:p>
            <a:r>
              <a:rPr lang="en-US" dirty="0" smtClean="0"/>
              <a:t>Handoffs between people in different roles can be done efficiently by writing down what has to be done in each step</a:t>
            </a:r>
          </a:p>
          <a:p>
            <a:r>
              <a:rPr lang="en-US" dirty="0" smtClean="0"/>
              <a:t>Testing is only required at the very end of the project</a:t>
            </a:r>
          </a:p>
          <a:p>
            <a:r>
              <a:rPr lang="en-US" dirty="0" smtClean="0"/>
              <a:t>Management can demand that a certain task be done at a certain time and can expect the same to happen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Beliefs of Agile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cannot know everything required to build a software product at the start of the project</a:t>
            </a:r>
          </a:p>
          <a:p>
            <a:r>
              <a:rPr lang="en-US" dirty="0" smtClean="0"/>
              <a:t>Customers cannot accurately tell you what they want</a:t>
            </a:r>
          </a:p>
          <a:p>
            <a:r>
              <a:rPr lang="en-US" dirty="0" smtClean="0"/>
              <a:t>You want feedback from the customer as often as possible and you want to give developers feedback on how they are doing early and often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Core Beliefs of Agile.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code is the most accurate way of seeing the progress of the development effort</a:t>
            </a:r>
          </a:p>
          <a:p>
            <a:r>
              <a:rPr lang="en-US" dirty="0" smtClean="0"/>
              <a:t>Groups working together minimizes delays as well as the loss of information between people</a:t>
            </a:r>
          </a:p>
          <a:p>
            <a:r>
              <a:rPr lang="en-US" dirty="0" smtClean="0"/>
              <a:t>Moving tests to the front of the development cycle improves the conversation between developers, customers and testers, resulting in improved quality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Beliefs of 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errors are due to the processes used rather than to the individuals using those processes</a:t>
            </a:r>
          </a:p>
          <a:p>
            <a:r>
              <a:rPr lang="en-US" dirty="0" smtClean="0"/>
              <a:t>People doing the work are the best ones to understand how to improve the system</a:t>
            </a:r>
          </a:p>
          <a:p>
            <a:r>
              <a:rPr lang="en-US" dirty="0" smtClean="0"/>
              <a:t>Ad hoc is not an </a:t>
            </a:r>
            <a:r>
              <a:rPr lang="en-US" smtClean="0"/>
              <a:t>acceptable process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" y="320040"/>
            <a:ext cx="8610600" cy="67056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Traditional PM versus Agile Methods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4876800"/>
          </a:xfrm>
        </p:spPr>
        <p:txBody>
          <a:bodyPr/>
          <a:lstStyle/>
          <a:p>
            <a:pPr eaLnBrk="1" hangingPunct="1">
              <a:spcBef>
                <a:spcPct val="25000"/>
              </a:spcBef>
            </a:pPr>
            <a:r>
              <a:rPr lang="en-US" dirty="0" smtClean="0"/>
              <a:t>Traditional PM Approach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dirty="0" smtClean="0"/>
              <a:t>Concentrates on thorough, upfront planning </a:t>
            </a:r>
            <a:br>
              <a:rPr lang="en-US" dirty="0" smtClean="0"/>
            </a:br>
            <a:r>
              <a:rPr lang="en-US" dirty="0" smtClean="0"/>
              <a:t>of the entire project.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dirty="0" smtClean="0"/>
              <a:t>Requires a high degree of predictability to be effective.</a:t>
            </a:r>
          </a:p>
          <a:p>
            <a:pPr eaLnBrk="1" hangingPunct="1">
              <a:spcBef>
                <a:spcPct val="25000"/>
              </a:spcBef>
            </a:pPr>
            <a:r>
              <a:rPr lang="en-US" dirty="0" smtClean="0"/>
              <a:t>Agile Project Management (Agile PM)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dirty="0" smtClean="0"/>
              <a:t>Relies on incremental, iterative development cycles </a:t>
            </a:r>
            <a:br>
              <a:rPr lang="en-US" dirty="0" smtClean="0"/>
            </a:br>
            <a:r>
              <a:rPr lang="en-US" dirty="0" smtClean="0"/>
              <a:t>to complete less-predictable projects.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dirty="0" smtClean="0"/>
              <a:t>Is ideal for exploratory projects in which requirements need to be discovered and new technology tested.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dirty="0" smtClean="0"/>
              <a:t>Focuses on active collaboration between the project team and customer representatives.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421369ED-3690-497E-865E-C9D3D4A1E776}" type="slidenum">
              <a:rPr lang="en-US">
                <a:latin typeface="Times New Roman" pitchFamily="18" charset="0"/>
              </a:rPr>
              <a:pPr algn="r"/>
              <a:t>16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Agile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Stories, story points</a:t>
            </a:r>
            <a:r>
              <a:rPr lang="en-US" dirty="0" smtClean="0"/>
              <a:t>—these are features, portions of functionality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Elevation</a:t>
            </a:r>
            <a:r>
              <a:rPr lang="en-US" dirty="0" smtClean="0"/>
              <a:t>—an iteration that does not result in added functionality, does not usually get released to the customer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Scrum meeting</a:t>
            </a:r>
            <a:r>
              <a:rPr lang="en-US" dirty="0" smtClean="0"/>
              <a:t>—held daily, usually at the beginning of the day—for 15 min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Sprint—an iteration</a:t>
            </a:r>
            <a:r>
              <a:rPr lang="en-US" b="1" dirty="0" smtClean="0"/>
              <a:t>--usually 1 to 4 weeks in duration, resulting in the delivery of something of value to the customer—a small, short ‘project’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Agile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Stories, story points</a:t>
            </a:r>
            <a:r>
              <a:rPr lang="en-US" dirty="0" smtClean="0"/>
              <a:t>—these are features, portions of functionality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Elevation</a:t>
            </a:r>
            <a:r>
              <a:rPr lang="en-US" dirty="0" smtClean="0"/>
              <a:t>—an iteration that does not result in added functionality, does not usually get released to the customer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Scrum meeting</a:t>
            </a:r>
            <a:r>
              <a:rPr lang="en-US" dirty="0" smtClean="0"/>
              <a:t>—held daily, usually at the beginning of the day—for 15 min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Sprint—an iteration</a:t>
            </a:r>
            <a:r>
              <a:rPr lang="en-US" b="1" dirty="0" smtClean="0"/>
              <a:t>--usually 1 to 4 weeks in duration, resulting in the delivery of something of value to the customer—a small, short ‘project’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AutoShape 3"/>
          <p:cNvSpPr>
            <a:spLocks noGrp="1" noChangeArrowheads="1"/>
          </p:cNvSpPr>
          <p:nvPr>
            <p:ph type="title"/>
          </p:nvPr>
        </p:nvSpPr>
        <p:spPr>
          <a:xfrm>
            <a:off x="493713" y="266700"/>
            <a:ext cx="8156575" cy="755650"/>
          </a:xfrm>
          <a:gradFill>
            <a:gsLst>
              <a:gs pos="0">
                <a:srgbClr val="990033">
                  <a:gamma/>
                  <a:shade val="46275"/>
                  <a:invGamma/>
                </a:srgbClr>
              </a:gs>
              <a:gs pos="50000">
                <a:srgbClr val="990033"/>
              </a:gs>
              <a:gs pos="100000">
                <a:srgbClr val="990033">
                  <a:gamma/>
                  <a:shade val="46275"/>
                  <a:invGamma/>
                </a:srgbClr>
              </a:gs>
            </a:gsLst>
          </a:gradFill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Project Uncertainty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407275" y="6172200"/>
            <a:ext cx="1279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>
                <a:solidFill>
                  <a:srgbClr val="006666"/>
                </a:solidFill>
              </a:rPr>
              <a:t>FIGURE 17.1</a:t>
            </a:r>
            <a:endParaRPr lang="en-US" sz="1200" b="1">
              <a:solidFill>
                <a:srgbClr val="006666"/>
              </a:solidFill>
              <a:cs typeface="Arial" pitchFamily="34" charset="0"/>
            </a:endParaRPr>
          </a:p>
        </p:txBody>
      </p:sp>
      <p:pic>
        <p:nvPicPr>
          <p:cNvPr id="16390" name="Picture 6" descr="17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0388" y="1311275"/>
            <a:ext cx="5478462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8BE91008-8125-4537-ABED-1673DC81F690}" type="slidenum">
              <a:rPr lang="en-US">
                <a:latin typeface="Times New Roman" pitchFamily="18" charset="0"/>
              </a:rPr>
              <a:pPr algn="r"/>
              <a:t>19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Schwaber</a:t>
            </a:r>
            <a:r>
              <a:rPr lang="en-US" dirty="0" smtClean="0"/>
              <a:t>, Ken, (2004)  Agile Project Management with Scrum.</a:t>
            </a:r>
          </a:p>
          <a:p>
            <a:r>
              <a:rPr lang="en-US" dirty="0" err="1" smtClean="0"/>
              <a:t>Wysocki</a:t>
            </a:r>
            <a:r>
              <a:rPr lang="en-US" dirty="0" smtClean="0"/>
              <a:t>, Robert, (2009) Effective Project Management:  Traditional, Agile, Extreme—</a:t>
            </a:r>
            <a:r>
              <a:rPr lang="en-US" dirty="0" err="1" smtClean="0"/>
              <a:t>Fifthe</a:t>
            </a:r>
            <a:r>
              <a:rPr lang="en-US" dirty="0" smtClean="0"/>
              <a:t> Edition.</a:t>
            </a:r>
          </a:p>
          <a:p>
            <a:r>
              <a:rPr lang="en-US" dirty="0" smtClean="0"/>
              <a:t>Larson, Eric and Clifford Gray (2011) Project Management:  The Managerial Process—Fifth Edition.</a:t>
            </a:r>
          </a:p>
          <a:p>
            <a:r>
              <a:rPr lang="en-US" dirty="0" err="1" smtClean="0"/>
              <a:t>Shalloway</a:t>
            </a:r>
            <a:r>
              <a:rPr lang="en-US" dirty="0" smtClean="0"/>
              <a:t>, Alan, Guy Beaver, James </a:t>
            </a:r>
            <a:r>
              <a:rPr lang="en-US" dirty="0" err="1" smtClean="0"/>
              <a:t>Trott</a:t>
            </a:r>
            <a:r>
              <a:rPr lang="en-US" dirty="0" smtClean="0"/>
              <a:t> (2010) Lean-Agile Software Development:  Achieving Enterprise Agility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AutoShape 2"/>
          <p:cNvSpPr>
            <a:spLocks noGrp="1" noChangeArrowheads="1"/>
          </p:cNvSpPr>
          <p:nvPr>
            <p:ph type="title"/>
          </p:nvPr>
        </p:nvSpPr>
        <p:spPr>
          <a:xfrm>
            <a:off x="471488" y="244475"/>
            <a:ext cx="8202612" cy="1228725"/>
          </a:xfrm>
          <a:gradFill>
            <a:gsLst>
              <a:gs pos="0">
                <a:srgbClr val="990033">
                  <a:gamma/>
                  <a:shade val="46275"/>
                  <a:invGamma/>
                </a:srgbClr>
              </a:gs>
              <a:gs pos="50000">
                <a:srgbClr val="990033"/>
              </a:gs>
              <a:gs pos="100000">
                <a:srgbClr val="990033">
                  <a:gamma/>
                  <a:shade val="46275"/>
                  <a:invGamma/>
                </a:srgbClr>
              </a:gs>
            </a:gsLst>
          </a:gradFill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Traditional Project Management versus </a:t>
            </a:r>
            <a:br>
              <a:rPr lang="en-US" sz="2800" smtClean="0"/>
            </a:br>
            <a:r>
              <a:rPr lang="en-US" sz="2800" smtClean="0"/>
              <a:t>Agile Project Management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7407275" y="6172200"/>
            <a:ext cx="1279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>
                <a:solidFill>
                  <a:srgbClr val="006666"/>
                </a:solidFill>
              </a:rPr>
              <a:t>TABLE 17.1</a:t>
            </a:r>
            <a:endParaRPr lang="en-US" sz="1200" b="1">
              <a:solidFill>
                <a:srgbClr val="006666"/>
              </a:solidFill>
              <a:cs typeface="Arial" pitchFamily="34" charset="0"/>
            </a:endParaRPr>
          </a:p>
        </p:txBody>
      </p:sp>
      <p:graphicFrame>
        <p:nvGraphicFramePr>
          <p:cNvPr id="159892" name="Group 148"/>
          <p:cNvGraphicFramePr>
            <a:graphicFrameLocks noGrp="1"/>
          </p:cNvGraphicFramePr>
          <p:nvPr/>
        </p:nvGraphicFramePr>
        <p:xfrm>
          <a:off x="492125" y="1782763"/>
          <a:ext cx="8137525" cy="4206240"/>
        </p:xfrm>
        <a:graphic>
          <a:graphicData uri="http://schemas.openxmlformats.org/drawingml/2006/table">
            <a:tbl>
              <a:tblPr/>
              <a:tblGrid>
                <a:gridCol w="4114800"/>
                <a:gridCol w="402272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Traditional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Agile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Design up front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Continuous design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Fixed scope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Flexible scope, specifically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Deliverables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Features/requirements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Freeze design as early as possible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Freeze design as late as possible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 uncertainty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High uncertainty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Avoid change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Embrace change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 customer interaction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High customer interaction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Conventional project teams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Self-organized project teams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BB756DE8-3D8B-4547-90AF-E424258A051C}" type="slidenum">
              <a:rPr lang="en-US">
                <a:latin typeface="Times New Roman" pitchFamily="18" charset="0"/>
              </a:rPr>
              <a:pPr algn="r"/>
              <a:t>20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4495800" y="2286000"/>
            <a:ext cx="76200" cy="3581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86000" y="4114800"/>
            <a:ext cx="42672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Process Map</a:t>
            </a:r>
            <a:endParaRPr lang="en-US" dirty="0"/>
          </a:p>
        </p:txBody>
      </p:sp>
      <p:sp>
        <p:nvSpPr>
          <p:cNvPr id="44037" name="TextBox 10"/>
          <p:cNvSpPr txBox="1">
            <a:spLocks noChangeArrowheads="1"/>
          </p:cNvSpPr>
          <p:nvPr/>
        </p:nvSpPr>
        <p:spPr bwMode="auto">
          <a:xfrm>
            <a:off x="3657600" y="1219200"/>
            <a:ext cx="205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 smtClean="0"/>
              <a:t>Waterfall</a:t>
            </a:r>
            <a:endParaRPr lang="en-US" sz="3200" b="1" dirty="0"/>
          </a:p>
        </p:txBody>
      </p:sp>
      <p:sp>
        <p:nvSpPr>
          <p:cNvPr id="44038" name="TextBox 11"/>
          <p:cNvSpPr txBox="1">
            <a:spLocks noChangeArrowheads="1"/>
          </p:cNvSpPr>
          <p:nvPr/>
        </p:nvSpPr>
        <p:spPr bwMode="auto">
          <a:xfrm>
            <a:off x="3733800" y="5791200"/>
            <a:ext cx="1689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/>
              <a:t>Iterative</a:t>
            </a:r>
          </a:p>
        </p:txBody>
      </p:sp>
      <p:sp>
        <p:nvSpPr>
          <p:cNvPr id="44039" name="TextBox 12"/>
          <p:cNvSpPr txBox="1">
            <a:spLocks noChangeArrowheads="1"/>
          </p:cNvSpPr>
          <p:nvPr/>
        </p:nvSpPr>
        <p:spPr bwMode="auto">
          <a:xfrm>
            <a:off x="5715000" y="3505200"/>
            <a:ext cx="304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 dirty="0"/>
              <a:t>Low Ceremony</a:t>
            </a:r>
          </a:p>
        </p:txBody>
      </p:sp>
      <p:sp>
        <p:nvSpPr>
          <p:cNvPr id="44040" name="TextBox 13"/>
          <p:cNvSpPr txBox="1">
            <a:spLocks noChangeArrowheads="1"/>
          </p:cNvSpPr>
          <p:nvPr/>
        </p:nvSpPr>
        <p:spPr bwMode="auto">
          <a:xfrm>
            <a:off x="0" y="3581400"/>
            <a:ext cx="335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/>
              <a:t>High Ceremony</a:t>
            </a:r>
          </a:p>
        </p:txBody>
      </p:sp>
      <p:sp>
        <p:nvSpPr>
          <p:cNvPr id="44041" name="TextBox 17"/>
          <p:cNvSpPr txBox="1">
            <a:spLocks noChangeArrowheads="1"/>
          </p:cNvSpPr>
          <p:nvPr/>
        </p:nvSpPr>
        <p:spPr bwMode="auto">
          <a:xfrm>
            <a:off x="6705600" y="4241800"/>
            <a:ext cx="2438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Little Doc, light process discipline</a:t>
            </a:r>
          </a:p>
        </p:txBody>
      </p:sp>
      <p:sp>
        <p:nvSpPr>
          <p:cNvPr id="44042" name="TextBox 18"/>
          <p:cNvSpPr txBox="1">
            <a:spLocks noChangeArrowheads="1"/>
          </p:cNvSpPr>
          <p:nvPr/>
        </p:nvSpPr>
        <p:spPr bwMode="auto">
          <a:xfrm>
            <a:off x="152400" y="4319588"/>
            <a:ext cx="213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rgbClr val="FF0000"/>
                </a:solidFill>
              </a:rPr>
              <a:t>Heavy Doc, heavy process discipline, CCB</a:t>
            </a:r>
          </a:p>
        </p:txBody>
      </p:sp>
      <p:sp>
        <p:nvSpPr>
          <p:cNvPr id="44043" name="TextBox 19"/>
          <p:cNvSpPr txBox="1">
            <a:spLocks noChangeArrowheads="1"/>
          </p:cNvSpPr>
          <p:nvPr/>
        </p:nvSpPr>
        <p:spPr bwMode="auto">
          <a:xfrm>
            <a:off x="1676400" y="6172200"/>
            <a:ext cx="647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Risk Driven, Continuous integration and testing</a:t>
            </a:r>
          </a:p>
        </p:txBody>
      </p:sp>
      <p:sp>
        <p:nvSpPr>
          <p:cNvPr id="44044" name="TextBox 20"/>
          <p:cNvSpPr txBox="1">
            <a:spLocks noChangeArrowheads="1"/>
          </p:cNvSpPr>
          <p:nvPr/>
        </p:nvSpPr>
        <p:spPr bwMode="auto">
          <a:xfrm>
            <a:off x="2971800" y="1828800"/>
            <a:ext cx="403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Few risks, late integration and testing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Agile Software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Software is developed in increments using an iterative approach</a:t>
            </a:r>
          </a:p>
          <a:p>
            <a:pPr lvl="1">
              <a:buFont typeface="Monotype Sorts" pitchFamily="2" charset="2"/>
              <a:buChar char="u"/>
              <a:defRPr/>
            </a:pPr>
            <a:r>
              <a:rPr lang="en-US" dirty="0" smtClean="0"/>
              <a:t>Backbone first</a:t>
            </a:r>
          </a:p>
          <a:p>
            <a:pPr lvl="1">
              <a:buFont typeface="Monotype Sorts" pitchFamily="2" charset="2"/>
              <a:buChar char="u"/>
              <a:defRPr/>
            </a:pPr>
            <a:r>
              <a:rPr lang="en-US" dirty="0" smtClean="0"/>
              <a:t>User  interfaces next</a:t>
            </a:r>
          </a:p>
          <a:p>
            <a:pPr lvl="1">
              <a:buFont typeface="Monotype Sorts" pitchFamily="2" charset="2"/>
              <a:buChar char="u"/>
              <a:defRPr/>
            </a:pPr>
            <a:r>
              <a:rPr lang="en-US" dirty="0" smtClean="0"/>
              <a:t>Important functionality next</a:t>
            </a:r>
          </a:p>
          <a:p>
            <a:pPr lvl="1">
              <a:buFont typeface="Monotype Sorts" pitchFamily="2" charset="2"/>
              <a:buChar char="u"/>
              <a:defRPr/>
            </a:pPr>
            <a:r>
              <a:rPr lang="en-US" dirty="0" smtClean="0"/>
              <a:t>Less important functionality last</a:t>
            </a:r>
          </a:p>
          <a:p>
            <a:pPr lvl="1">
              <a:buFont typeface="Monotype Sorts" pitchFamily="2" charset="2"/>
              <a:buChar char="u"/>
              <a:defRPr/>
            </a:pPr>
            <a:endParaRPr lang="en-US" dirty="0" smtClean="0"/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Learning takes place all along the way</a:t>
            </a:r>
          </a:p>
          <a:p>
            <a:pPr lvl="1">
              <a:buFont typeface="Monotype Sorts" pitchFamily="2" charset="2"/>
              <a:buChar char="u"/>
              <a:defRPr/>
            </a:pPr>
            <a:r>
              <a:rPr lang="en-US" dirty="0" smtClean="0"/>
              <a:t>Important components may be improved before less important components are even started</a:t>
            </a:r>
          </a:p>
          <a:p>
            <a:pPr lvl="1">
              <a:buFont typeface="Monotype Sorts" pitchFamily="2" charset="2"/>
              <a:buChar char="u"/>
              <a:defRPr/>
            </a:pPr>
            <a:endParaRPr lang="en-US" dirty="0" smtClean="0"/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Provides the user with an early experience with the software.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Endeavors to deliver business value early.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More Agile Software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Font typeface="Monotype Sorts" pitchFamily="2" charset="2"/>
              <a:buChar char="n"/>
              <a:defRPr/>
            </a:pPr>
            <a:r>
              <a:rPr lang="en-US" b="1" dirty="0" smtClean="0"/>
              <a:t>An iteration lasts one to four weeks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b="1" dirty="0" smtClean="0"/>
              <a:t>Each iteration passes through a full software development cycle  including planning, requirements analysis, design, coding, testing, and documentation.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b="1" dirty="0" smtClean="0"/>
              <a:t>The goal is to have an available release (without bugs) at the end of each iteration.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b="1" dirty="0" smtClean="0"/>
              <a:t>At the end of each iteration, the team re-evaluates project priorities.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b="1" dirty="0" smtClean="0"/>
              <a:t>Agile methods emphasize face-to-face communication over written documentation.  </a:t>
            </a:r>
          </a:p>
          <a:p>
            <a:pPr>
              <a:buFont typeface="Monotype Sorts" pitchFamily="2" charset="2"/>
              <a:buChar char="n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Principles Behind the Agile Manifesto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648200"/>
          </a:xfrm>
        </p:spPr>
        <p:txBody>
          <a:bodyPr>
            <a:noAutofit/>
          </a:bodyPr>
          <a:lstStyle/>
          <a:p>
            <a:pPr>
              <a:buFont typeface="Monotype Sorts" pitchFamily="2" charset="2"/>
              <a:buChar char="n"/>
              <a:defRPr/>
            </a:pPr>
            <a:r>
              <a:rPr lang="en-US" b="1" dirty="0" smtClean="0"/>
              <a:t>Customer satisfaction by rapid, continuous delivery of useful software.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b="1" dirty="0" smtClean="0"/>
              <a:t>Working software is delivered frequently (weeks rather than months).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b="1" dirty="0" smtClean="0"/>
              <a:t>Working software is the principal measure of progress.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b="1" dirty="0" smtClean="0"/>
              <a:t>Even late changes in requirements are welcomed.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b="1" dirty="0" smtClean="0"/>
              <a:t>Close, daily cooperation between business people and developers is strongly encouraged.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b="1" dirty="0" smtClean="0"/>
              <a:t>Face-to-face conversation is the best form of communication.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More Principles behind Agile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Monotype Sorts" pitchFamily="2" charset="2"/>
              <a:buChar char="n"/>
              <a:defRPr/>
            </a:pPr>
            <a:r>
              <a:rPr lang="en-US" sz="4000" b="1" dirty="0" smtClean="0"/>
              <a:t>Projects are built around motivated individuals, who should be trusted.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sz="4000" b="1" dirty="0" smtClean="0"/>
              <a:t>Continuous attention to technical excellence and good design is required.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sz="4000" b="1" dirty="0" smtClean="0"/>
              <a:t>Simplicity is a hallmark.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sz="4000" b="1" dirty="0" smtClean="0"/>
              <a:t>Self organizing teams are always used.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sz="4000" b="1" dirty="0" smtClean="0"/>
              <a:t>Regular adaptation to changing circumstances is accommodated. </a:t>
            </a:r>
            <a:endParaRPr lang="en-US" sz="4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Iterative, Agile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Rational Unified Process (RUP)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Dynamic Systems Development Method (DSDM)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Extreme Programming (XP)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Crystal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sz="5400" dirty="0" smtClean="0">
                <a:solidFill>
                  <a:srgbClr val="FF0000"/>
                </a:solidFill>
              </a:rPr>
              <a:t>Scrum—most popular</a:t>
            </a:r>
          </a:p>
          <a:p>
            <a:pPr>
              <a:buFont typeface="Monotype Sorts" pitchFamily="2" charset="2"/>
              <a:buChar char="n"/>
              <a:defRPr/>
            </a:pPr>
            <a:endParaRPr lang="en-US" dirty="0" smtClean="0"/>
          </a:p>
          <a:p>
            <a:pPr>
              <a:buFont typeface="Monotype Sorts" pitchFamily="2" charset="2"/>
              <a:buChar char="n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The Home 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382000" cy="4525963"/>
          </a:xfrm>
        </p:spPr>
        <p:txBody>
          <a:bodyPr>
            <a:noAutofit/>
          </a:bodyPr>
          <a:lstStyle/>
          <a:p>
            <a:pPr>
              <a:buFont typeface="Monotype Sorts" pitchFamily="2" charset="2"/>
              <a:buChar char="n"/>
              <a:defRPr/>
            </a:pPr>
            <a:r>
              <a:rPr lang="en-US" b="1" dirty="0" smtClean="0"/>
              <a:t>For agile software development, the home ground is a culture that thrives on chaos, low criticality, a small number of senior developers are used, and requirements change very often, applications are small.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b="1" dirty="0" smtClean="0"/>
              <a:t>For plan-driven methods (such as the Waterfall Model), the home ground is high criticality, junior developers, requirements don't change too often, a large number of developers, and a culture that demands order.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Project Management &amp; SCRUM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Char char="n"/>
              <a:defRPr/>
            </a:pPr>
            <a:r>
              <a:rPr lang="en-US" b="1" dirty="0" smtClean="0"/>
              <a:t>SCRUM is a type of agile software development, along with extreme programming (1996) , Crystal Clear, Adaptive Software Development, Feature Driven Development, and Dynamic Systems Development Method (DSDM) (1995).</a:t>
            </a:r>
          </a:p>
          <a:p>
            <a:pPr>
              <a:buFont typeface="Monotype Sorts" pitchFamily="2" charset="2"/>
              <a:buChar char="n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SCRUM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Scrum is an agile development methodology, implying low ceremony (little documentation, face-to-face meetings).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Scrum is a process skeleton that includes a set of practices and predefined roles.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There are two types of roles used in connection with Scrum, those who are committed are called ‘pigs’ and those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who are involved who are called ‘chickens.’ Stakeholders are considered chickens whereas the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project team and Scrum master (project manager) are called ‘pigs.’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Wysocki</a:t>
            </a:r>
            <a:r>
              <a:rPr lang="en-US" dirty="0" smtClean="0"/>
              <a:t>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“Based on data collected from over 10,000 project managers from around the world, over 70% of projects are best managed by processes that adapt to continual learning and discovery of the project solution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Still More SCRUM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Scrum consists of a series of sprints. Each sprint is a period of 15 to 30 days, during which the team creates a usable module of software.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Scrum is considered ‘easy to learn’ and doesn’t require a lot of training to start using it.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Sprint periods of 30 days are similar to the monthly time-boxes used in RAD. </a:t>
            </a:r>
          </a:p>
          <a:p>
            <a:pPr>
              <a:buFont typeface="Monotype Sorts" pitchFamily="2" charset="2"/>
              <a:buChar char="n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SCRUM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Each day during the sprint, a project status meeting occurs. This is called a SCRUM Meeting.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The procedure for a SCRUM Meeting is the following :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1) the meeting starts precisely on time with team-decided punishments for tardiness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2) all are welcome, but only “pigs” may speak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3) the meeting is time-boxed at fifteen minutes regardless of the team’s size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4) all attendees should stand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5) the meeting should happen at the same location and same time every day</a:t>
            </a:r>
          </a:p>
          <a:p>
            <a:pPr>
              <a:buFont typeface="Monotype Sorts" pitchFamily="2" charset="2"/>
              <a:buChar char="n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mtClean="0"/>
              <a:t>SCRUM….In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In summary, scrum is an agile process to manage and control development work.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Scrum is a team-based approach to iteratively, incrementally develop systems and products when requirements are rapidly changing.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Scrum is a process that controls the chaos of conflicting interests and needs.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Scrum is a way to improve communications and maximize co-operation.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Scrum is a way to detect and cause the removal of anything that gets in the way of developing and delivering products.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Scrum is a way to maximize productivity. </a:t>
            </a:r>
          </a:p>
          <a:p>
            <a:pPr>
              <a:buFont typeface="Monotype Sorts" pitchFamily="2" charset="2"/>
              <a:buChar char="n"/>
              <a:defRPr/>
            </a:pPr>
            <a:r>
              <a:rPr lang="en-US" dirty="0" smtClean="0"/>
              <a:t>Scrum is scalable from single projects to entire organizations. Scrum has controlled and organized development and implementation for multiple interrelated products and projects with over a thousand developers and implementers.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AutoShape 3"/>
          <p:cNvSpPr>
            <a:spLocks noGrp="1" noChangeArrowheads="1"/>
          </p:cNvSpPr>
          <p:nvPr>
            <p:ph type="title"/>
          </p:nvPr>
        </p:nvSpPr>
        <p:spPr>
          <a:xfrm>
            <a:off x="493713" y="266700"/>
            <a:ext cx="8156575" cy="755650"/>
          </a:xfrm>
          <a:gradFill>
            <a:gsLst>
              <a:gs pos="0">
                <a:srgbClr val="990033">
                  <a:gamma/>
                  <a:shade val="46275"/>
                  <a:invGamma/>
                </a:srgbClr>
              </a:gs>
              <a:gs pos="50000">
                <a:srgbClr val="990033"/>
              </a:gs>
              <a:gs pos="100000">
                <a:srgbClr val="990033">
                  <a:gamma/>
                  <a:shade val="46275"/>
                  <a:invGamma/>
                </a:srgbClr>
              </a:gs>
            </a:gsLst>
          </a:gradFill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Project Uncertainty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407275" y="6172200"/>
            <a:ext cx="1279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>
                <a:solidFill>
                  <a:srgbClr val="006666"/>
                </a:solidFill>
              </a:rPr>
              <a:t>FIGURE 17.1</a:t>
            </a:r>
            <a:endParaRPr lang="en-US" sz="1200" b="1">
              <a:solidFill>
                <a:srgbClr val="006666"/>
              </a:solidFill>
              <a:cs typeface="Arial" pitchFamily="34" charset="0"/>
            </a:endParaRPr>
          </a:p>
        </p:txBody>
      </p:sp>
      <p:pic>
        <p:nvPicPr>
          <p:cNvPr id="16390" name="Picture 6" descr="17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0388" y="1311275"/>
            <a:ext cx="5478462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8BE91008-8125-4537-ABED-1673DC81F690}" type="slidenum">
              <a:rPr lang="en-US">
                <a:latin typeface="Times New Roman" pitchFamily="18" charset="0"/>
              </a:rPr>
              <a:pPr algn="r"/>
              <a:t>33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Agile Project Management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Agile PM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Is related to the rolling wave planning </a:t>
            </a:r>
            <a:br>
              <a:rPr lang="en-US" smtClean="0"/>
            </a:br>
            <a:r>
              <a:rPr lang="en-US" smtClean="0"/>
              <a:t>and scheduling project methodology.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mtClean="0"/>
              <a:t>Uses iterations (“time boxes”) to develop a workable product that satisfies the customer and other key stakeholders.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mtClean="0"/>
              <a:t>Stakeholders and customers review progress and re-evaluate priorities to ensure alignment with customer needs and company goals.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mtClean="0"/>
              <a:t>Adjustments are made and a different iterative cycle begins that subsumes the work of the previous iterations and adds new capabilities to the evolving product.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13C8C8BA-522B-44A3-AD0E-723166CAED5A}" type="slidenum">
              <a:rPr lang="en-US">
                <a:latin typeface="Times New Roman" pitchFamily="18" charset="0"/>
              </a:rPr>
              <a:pPr algn="r"/>
              <a:t>34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/>
          <p:cNvSpPr>
            <a:spLocks noGrp="1" noChangeArrowheads="1"/>
          </p:cNvSpPr>
          <p:nvPr>
            <p:ph type="title"/>
          </p:nvPr>
        </p:nvSpPr>
        <p:spPr>
          <a:xfrm>
            <a:off x="493713" y="266700"/>
            <a:ext cx="8156575" cy="757238"/>
          </a:xfrm>
          <a:gradFill>
            <a:gsLst>
              <a:gs pos="0">
                <a:srgbClr val="990033">
                  <a:gamma/>
                  <a:shade val="46275"/>
                  <a:invGamma/>
                </a:srgbClr>
              </a:gs>
              <a:gs pos="50000">
                <a:srgbClr val="990033"/>
              </a:gs>
              <a:gs pos="100000">
                <a:srgbClr val="990033">
                  <a:gamma/>
                  <a:shade val="46275"/>
                  <a:invGamma/>
                </a:srgbClr>
              </a:gs>
            </a:gsLst>
          </a:gra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smtClean="0"/>
              <a:t>Iterative, Incremental Product Development</a:t>
            </a: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407275" y="6172200"/>
            <a:ext cx="1279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>
                <a:solidFill>
                  <a:srgbClr val="006666"/>
                </a:solidFill>
              </a:rPr>
              <a:t>FIGURE 17.2</a:t>
            </a:r>
            <a:endParaRPr lang="en-US" sz="1200" b="1">
              <a:solidFill>
                <a:srgbClr val="006666"/>
              </a:solidFill>
              <a:cs typeface="Arial" pitchFamily="34" charset="0"/>
            </a:endParaRPr>
          </a:p>
        </p:txBody>
      </p:sp>
      <p:pic>
        <p:nvPicPr>
          <p:cNvPr id="131076" name="Picture 4" descr="17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906588"/>
            <a:ext cx="8262937" cy="304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3A5EE685-9E82-42E2-932A-0DA13CFD1896}" type="slidenum">
              <a:rPr lang="en-US">
                <a:latin typeface="Times New Roman" pitchFamily="18" charset="0"/>
              </a:rPr>
              <a:pPr algn="r"/>
              <a:t>35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Agile Project Management (cont’d)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6781800" cy="48768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Advantages of Agile PM: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Useful in developing critical breakthrough technology or defining essential features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Continuous integration, verification, and validation of the evolving product.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Frequent demonstration of progress to increase the likelihood that the end product will satisfy customer needs.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Early detection of defects and problems.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Superior to traditional plan-driven development when it comes to creating new products, evidence shows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BF22739E-CD7F-4E08-8B83-3B30C2771AE1}" type="slidenum">
              <a:rPr lang="en-US">
                <a:latin typeface="Times New Roman" pitchFamily="18" charset="0"/>
              </a:rPr>
              <a:pPr algn="r"/>
              <a:t>36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AutoShap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8153400" cy="8239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Popular Agile PM Methods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30238" y="1778000"/>
            <a:ext cx="7899400" cy="3937000"/>
            <a:chOff x="397" y="1120"/>
            <a:chExt cx="4976" cy="2480"/>
          </a:xfrm>
        </p:grpSpPr>
        <p:cxnSp>
          <p:nvCxnSpPr>
            <p:cNvPr id="21510" name="AutoShape 4"/>
            <p:cNvCxnSpPr>
              <a:cxnSpLocks noChangeShapeType="1"/>
              <a:stCxn id="21514" idx="1"/>
              <a:endCxn id="175117" idx="3"/>
            </p:cNvCxnSpPr>
            <p:nvPr/>
          </p:nvCxnSpPr>
          <p:spPr bwMode="auto">
            <a:xfrm rot="5400000" flipH="1">
              <a:off x="1882" y="1449"/>
              <a:ext cx="900" cy="52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1511" name="AutoShape 5"/>
            <p:cNvCxnSpPr>
              <a:cxnSpLocks noChangeShapeType="1"/>
              <a:stCxn id="21514" idx="3"/>
              <a:endCxn id="175120" idx="3"/>
            </p:cNvCxnSpPr>
            <p:nvPr/>
          </p:nvCxnSpPr>
          <p:spPr bwMode="auto">
            <a:xfrm rot="5400000">
              <a:off x="1885" y="2642"/>
              <a:ext cx="905" cy="51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1512" name="AutoShape 6"/>
            <p:cNvCxnSpPr>
              <a:cxnSpLocks noChangeShapeType="1"/>
              <a:stCxn id="21514" idx="7"/>
              <a:endCxn id="175114" idx="1"/>
            </p:cNvCxnSpPr>
            <p:nvPr/>
          </p:nvCxnSpPr>
          <p:spPr bwMode="auto">
            <a:xfrm rot="-5400000">
              <a:off x="2985" y="1442"/>
              <a:ext cx="900" cy="54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1513" name="AutoShape 7"/>
            <p:cNvCxnSpPr>
              <a:cxnSpLocks noChangeShapeType="1"/>
              <a:stCxn id="21514" idx="5"/>
              <a:endCxn id="175121" idx="1"/>
            </p:cNvCxnSpPr>
            <p:nvPr/>
          </p:nvCxnSpPr>
          <p:spPr bwMode="auto">
            <a:xfrm rot="16200000" flipH="1">
              <a:off x="2922" y="2690"/>
              <a:ext cx="1012" cy="52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21514" name="Oval 8"/>
            <p:cNvSpPr>
              <a:spLocks noChangeArrowheads="1"/>
            </p:cNvSpPr>
            <p:nvPr/>
          </p:nvSpPr>
          <p:spPr bwMode="auto">
            <a:xfrm>
              <a:off x="2477" y="2103"/>
              <a:ext cx="806" cy="40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3" name="Oval 9"/>
            <p:cNvSpPr>
              <a:spLocks noChangeArrowheads="1"/>
            </p:cNvSpPr>
            <p:nvPr/>
          </p:nvSpPr>
          <p:spPr bwMode="auto">
            <a:xfrm>
              <a:off x="2189" y="1968"/>
              <a:ext cx="1376" cy="721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cs typeface="Tahoma" pitchFamily="34" charset="0"/>
                </a:rPr>
                <a:t>Agile PM Methods</a:t>
              </a:r>
            </a:p>
          </p:txBody>
        </p:sp>
        <p:sp>
          <p:nvSpPr>
            <p:cNvPr id="175114" name="AutoShape 10"/>
            <p:cNvSpPr>
              <a:spLocks noChangeArrowheads="1"/>
            </p:cNvSpPr>
            <p:nvPr/>
          </p:nvSpPr>
          <p:spPr bwMode="auto">
            <a:xfrm>
              <a:off x="3711" y="1120"/>
              <a:ext cx="1641" cy="28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/>
                <a:t>Crystal Clear</a:t>
              </a:r>
            </a:p>
          </p:txBody>
        </p:sp>
        <p:sp>
          <p:nvSpPr>
            <p:cNvPr id="175115" name="AutoShape 11"/>
            <p:cNvSpPr>
              <a:spLocks noChangeArrowheads="1"/>
            </p:cNvSpPr>
            <p:nvPr/>
          </p:nvSpPr>
          <p:spPr bwMode="auto">
            <a:xfrm>
              <a:off x="3686" y="1689"/>
              <a:ext cx="1662" cy="49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/>
                <a:t>RUP (Rational Unified Process)</a:t>
              </a:r>
            </a:p>
          </p:txBody>
        </p:sp>
        <p:sp>
          <p:nvSpPr>
            <p:cNvPr id="175116" name="AutoShape 12"/>
            <p:cNvSpPr>
              <a:spLocks noChangeArrowheads="1"/>
            </p:cNvSpPr>
            <p:nvPr/>
          </p:nvSpPr>
          <p:spPr bwMode="auto">
            <a:xfrm>
              <a:off x="3691" y="2364"/>
              <a:ext cx="1682" cy="70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/>
                <a:t>Dynamic Systems Development Method (DSDM)</a:t>
              </a:r>
            </a:p>
          </p:txBody>
        </p:sp>
        <p:sp>
          <p:nvSpPr>
            <p:cNvPr id="175117" name="AutoShape 13"/>
            <p:cNvSpPr>
              <a:spLocks noChangeArrowheads="1"/>
            </p:cNvSpPr>
            <p:nvPr/>
          </p:nvSpPr>
          <p:spPr bwMode="auto">
            <a:xfrm>
              <a:off x="407" y="1120"/>
              <a:ext cx="1656" cy="28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/>
                <a:t>Scrum</a:t>
              </a:r>
            </a:p>
          </p:txBody>
        </p:sp>
        <p:sp>
          <p:nvSpPr>
            <p:cNvPr id="175118" name="AutoShape 14"/>
            <p:cNvSpPr>
              <a:spLocks noChangeArrowheads="1"/>
            </p:cNvSpPr>
            <p:nvPr/>
          </p:nvSpPr>
          <p:spPr bwMode="auto">
            <a:xfrm>
              <a:off x="397" y="1689"/>
              <a:ext cx="1677" cy="49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>
                  <a:cs typeface="Tahoma" pitchFamily="34" charset="0"/>
                </a:rPr>
                <a:t>Extreme</a:t>
              </a:r>
              <a:br>
                <a:rPr lang="en-US" sz="2000">
                  <a:cs typeface="Tahoma" pitchFamily="34" charset="0"/>
                </a:rPr>
              </a:br>
              <a:r>
                <a:rPr lang="en-US" sz="2000">
                  <a:cs typeface="Tahoma" pitchFamily="34" charset="0"/>
                </a:rPr>
                <a:t>Programming</a:t>
              </a:r>
            </a:p>
          </p:txBody>
        </p:sp>
        <p:sp>
          <p:nvSpPr>
            <p:cNvPr id="175119" name="AutoShape 15"/>
            <p:cNvSpPr>
              <a:spLocks noChangeArrowheads="1"/>
            </p:cNvSpPr>
            <p:nvPr/>
          </p:nvSpPr>
          <p:spPr bwMode="auto">
            <a:xfrm>
              <a:off x="407" y="2558"/>
              <a:ext cx="1656" cy="28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/>
                <a:t>Agile Modeling</a:t>
              </a:r>
            </a:p>
          </p:txBody>
        </p:sp>
        <p:sp>
          <p:nvSpPr>
            <p:cNvPr id="175120" name="AutoShape 16"/>
            <p:cNvSpPr>
              <a:spLocks noChangeArrowheads="1"/>
            </p:cNvSpPr>
            <p:nvPr/>
          </p:nvSpPr>
          <p:spPr bwMode="auto">
            <a:xfrm>
              <a:off x="397" y="3104"/>
              <a:ext cx="1677" cy="49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/>
                <a:t>Rapid Product Development (PRD)</a:t>
              </a:r>
            </a:p>
          </p:txBody>
        </p:sp>
        <p:sp>
          <p:nvSpPr>
            <p:cNvPr id="175121" name="AutoShape 17"/>
            <p:cNvSpPr>
              <a:spLocks noChangeArrowheads="1"/>
            </p:cNvSpPr>
            <p:nvPr/>
          </p:nvSpPr>
          <p:spPr bwMode="auto">
            <a:xfrm>
              <a:off x="3696" y="3317"/>
              <a:ext cx="1656" cy="28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/>
                <a:t>Lean Development</a:t>
              </a:r>
            </a:p>
          </p:txBody>
        </p:sp>
        <p:cxnSp>
          <p:nvCxnSpPr>
            <p:cNvPr id="21524" name="AutoShape 18"/>
            <p:cNvCxnSpPr>
              <a:cxnSpLocks noChangeShapeType="1"/>
              <a:stCxn id="175113" idx="1"/>
              <a:endCxn id="175118" idx="3"/>
            </p:cNvCxnSpPr>
            <p:nvPr/>
          </p:nvCxnSpPr>
          <p:spPr bwMode="auto">
            <a:xfrm rot="5400000" flipH="1">
              <a:off x="2169" y="1848"/>
              <a:ext cx="131" cy="31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1525" name="AutoShape 19"/>
            <p:cNvCxnSpPr>
              <a:cxnSpLocks noChangeShapeType="1"/>
              <a:stCxn id="175113" idx="3"/>
              <a:endCxn id="175119" idx="3"/>
            </p:cNvCxnSpPr>
            <p:nvPr/>
          </p:nvCxnSpPr>
          <p:spPr bwMode="auto">
            <a:xfrm rot="5400000">
              <a:off x="2174" y="2484"/>
              <a:ext cx="111" cy="3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1526" name="AutoShape 20"/>
            <p:cNvCxnSpPr>
              <a:cxnSpLocks noChangeShapeType="1"/>
              <a:stCxn id="175115" idx="1"/>
              <a:endCxn id="175113" idx="7"/>
            </p:cNvCxnSpPr>
            <p:nvPr/>
          </p:nvCxnSpPr>
          <p:spPr bwMode="auto">
            <a:xfrm rot="10800000" flipV="1">
              <a:off x="3364" y="1937"/>
              <a:ext cx="316" cy="13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1527" name="AutoShape 21"/>
            <p:cNvCxnSpPr>
              <a:cxnSpLocks noChangeShapeType="1"/>
              <a:stCxn id="175116" idx="1"/>
              <a:endCxn id="175113" idx="5"/>
            </p:cNvCxnSpPr>
            <p:nvPr/>
          </p:nvCxnSpPr>
          <p:spPr bwMode="auto">
            <a:xfrm rot="10800000">
              <a:off x="3364" y="2589"/>
              <a:ext cx="321" cy="12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ED09E914-D338-4EAC-A0B0-79F6324DC22C}" type="slidenum">
              <a:rPr lang="en-US">
                <a:latin typeface="Times New Roman" pitchFamily="18" charset="0"/>
              </a:rPr>
              <a:pPr algn="r"/>
              <a:t>37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Agile PM Principles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1920875" y="1581150"/>
            <a:ext cx="5299075" cy="4762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/>
              <a:t>Focus on customer value</a:t>
            </a:r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1922463" y="2408238"/>
            <a:ext cx="5299075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/>
              <a:t>Iterative and incremental delivery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1922463" y="3236913"/>
            <a:ext cx="5299075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/>
              <a:t>Experimentation and adaptation</a:t>
            </a:r>
          </a:p>
        </p:txBody>
      </p:sp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1920875" y="4064000"/>
            <a:ext cx="5299075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/>
              <a:t>Self-organization</a:t>
            </a:r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1920875" y="4892675"/>
            <a:ext cx="5299075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/>
              <a:t>Continuous improvement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35599666-569D-4818-AE26-2AE066CC3FD8}" type="slidenum">
              <a:rPr lang="en-US">
                <a:latin typeface="Times New Roman" pitchFamily="18" charset="0"/>
              </a:rPr>
              <a:pPr algn="r"/>
              <a:t>38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animBg="1"/>
      <p:bldP spid="177158" grpId="0" animBg="1"/>
      <p:bldP spid="177159" grpId="0" animBg="1"/>
      <p:bldP spid="177160" grpId="0" animBg="1"/>
      <p:bldP spid="17716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Agile PM in Action: Scrum</a:t>
            </a:r>
            <a:endParaRPr lang="en-US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dirty="0" smtClean="0"/>
              <a:t>Scrum Methodology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dirty="0" smtClean="0"/>
              <a:t>Is a holistic approach for use by a cross-functional team collaborating to develop a new product.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dirty="0" smtClean="0"/>
              <a:t>Each </a:t>
            </a:r>
            <a:r>
              <a:rPr lang="en-US" b="1" dirty="0" smtClean="0">
                <a:solidFill>
                  <a:srgbClr val="00B050"/>
                </a:solidFill>
              </a:rPr>
              <a:t>iteration</a:t>
            </a:r>
            <a:r>
              <a:rPr lang="en-US" dirty="0" smtClean="0"/>
              <a:t> is called a </a:t>
            </a:r>
            <a:r>
              <a:rPr lang="en-US" b="1" dirty="0" smtClean="0">
                <a:solidFill>
                  <a:srgbClr val="FF0000"/>
                </a:solidFill>
              </a:rPr>
              <a:t>SPRINT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dirty="0" smtClean="0"/>
              <a:t>Defines product features as deliverables and prioritizes them by their perceived highest value to the customer.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dirty="0" smtClean="0"/>
              <a:t>Re-evaluates priorities after each iteration (sprint) to produce fully functional features.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dirty="0" smtClean="0"/>
              <a:t>Has four phases: analysis, design, build, test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BE776352-EB80-472E-AC62-5A30DD09029F}" type="slidenum">
              <a:rPr lang="en-US">
                <a:latin typeface="Times New Roman" pitchFamily="18" charset="0"/>
              </a:rPr>
              <a:pPr algn="r"/>
              <a:t>39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Agile 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Agile PM has been around for 25 years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/>
          <p:cNvSpPr>
            <a:spLocks noGrp="1" noChangeArrowheads="1"/>
          </p:cNvSpPr>
          <p:nvPr>
            <p:ph type="title"/>
          </p:nvPr>
        </p:nvSpPr>
        <p:spPr>
          <a:xfrm>
            <a:off x="493713" y="266700"/>
            <a:ext cx="8156575" cy="757238"/>
          </a:xfrm>
          <a:gradFill>
            <a:gsLst>
              <a:gs pos="0">
                <a:srgbClr val="990033">
                  <a:gamma/>
                  <a:shade val="46275"/>
                  <a:invGamma/>
                </a:srgbClr>
              </a:gs>
              <a:gs pos="50000">
                <a:srgbClr val="990033"/>
              </a:gs>
              <a:gs pos="100000">
                <a:srgbClr val="990033">
                  <a:gamma/>
                  <a:shade val="46275"/>
                  <a:invGamma/>
                </a:srgbClr>
              </a:gs>
            </a:gsLst>
          </a:gradFill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Scrum Development Process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7407275" y="6172200"/>
            <a:ext cx="1279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>
                <a:solidFill>
                  <a:srgbClr val="006666"/>
                </a:solidFill>
              </a:rPr>
              <a:t>FIGURE 17.3</a:t>
            </a:r>
            <a:endParaRPr lang="en-US" sz="1200" b="1">
              <a:solidFill>
                <a:srgbClr val="006666"/>
              </a:solidFill>
              <a:cs typeface="Arial" pitchFamily="34" charset="0"/>
            </a:endParaRPr>
          </a:p>
        </p:txBody>
      </p:sp>
      <p:pic>
        <p:nvPicPr>
          <p:cNvPr id="133124" name="Picture 4" descr="17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275" y="1417638"/>
            <a:ext cx="8137525" cy="383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54374D2D-BD5D-4039-BA31-9CC24AF4BC97}" type="slidenum">
              <a:rPr lang="en-US">
                <a:latin typeface="Times New Roman" pitchFamily="18" charset="0"/>
              </a:rPr>
              <a:pPr algn="r"/>
              <a:t>40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2" name="AutoShape 4"/>
          <p:cNvSpPr>
            <a:spLocks noGrp="1" noChangeArrowheads="1"/>
          </p:cNvSpPr>
          <p:nvPr>
            <p:ph type="title"/>
          </p:nvPr>
        </p:nvSpPr>
        <p:spPr>
          <a:xfrm>
            <a:off x="469900" y="238125"/>
            <a:ext cx="8205788" cy="13620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Key Roles and Responsibilities </a:t>
            </a:r>
            <a:br>
              <a:rPr lang="en-US" smtClean="0"/>
            </a:br>
            <a:r>
              <a:rPr lang="en-US" smtClean="0"/>
              <a:t>in the Scrum Process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7970838" cy="4389437"/>
          </a:xfrm>
        </p:spPr>
        <p:txBody>
          <a:bodyPr/>
          <a:lstStyle/>
          <a:p>
            <a:pPr eaLnBrk="1" hangingPunct="1"/>
            <a:r>
              <a:rPr lang="en-US" dirty="0" smtClean="0"/>
              <a:t>Product Owner</a:t>
            </a:r>
          </a:p>
          <a:p>
            <a:pPr lvl="1" eaLnBrk="1" hangingPunct="1"/>
            <a:r>
              <a:rPr lang="en-US" dirty="0" smtClean="0"/>
              <a:t>Acts on behalf of customers </a:t>
            </a:r>
            <a:br>
              <a:rPr lang="en-US" dirty="0" smtClean="0"/>
            </a:br>
            <a:r>
              <a:rPr lang="en-US" dirty="0" smtClean="0"/>
              <a:t>to represent their interests.</a:t>
            </a:r>
          </a:p>
          <a:p>
            <a:pPr eaLnBrk="1" hangingPunct="1"/>
            <a:r>
              <a:rPr lang="en-US" dirty="0" smtClean="0"/>
              <a:t>Development Team </a:t>
            </a:r>
          </a:p>
          <a:p>
            <a:pPr lvl="1" eaLnBrk="1" hangingPunct="1"/>
            <a:r>
              <a:rPr lang="en-US" dirty="0" smtClean="0"/>
              <a:t>Is a team of five-to-nine people with cross-functional skill sets--is responsible for delivering the product.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Scrum Master </a:t>
            </a:r>
            <a:r>
              <a:rPr lang="en-US" dirty="0" smtClean="0"/>
              <a:t>(aka Project Manager)</a:t>
            </a:r>
          </a:p>
          <a:p>
            <a:pPr lvl="1" eaLnBrk="1" hangingPunct="1"/>
            <a:r>
              <a:rPr lang="en-US" dirty="0" smtClean="0"/>
              <a:t>Facilitates scrum process and resolves impediments at the team and organization level by acting as a buffer between the team and outside interference.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EB597C2B-BCB9-449E-8D44-22D64C6B976A}" type="slidenum">
              <a:rPr lang="en-US">
                <a:latin typeface="Times New Roman" pitchFamily="18" charset="0"/>
              </a:rPr>
              <a:pPr algn="r"/>
              <a:t>41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/>
          <p:cNvSpPr>
            <a:spLocks noGrp="1" noChangeArrowheads="1"/>
          </p:cNvSpPr>
          <p:nvPr>
            <p:ph type="title"/>
          </p:nvPr>
        </p:nvSpPr>
        <p:spPr>
          <a:xfrm>
            <a:off x="493713" y="266700"/>
            <a:ext cx="8156575" cy="757238"/>
          </a:xfrm>
          <a:gradFill>
            <a:gsLst>
              <a:gs pos="0">
                <a:srgbClr val="990033">
                  <a:gamma/>
                  <a:shade val="46275"/>
                  <a:invGamma/>
                </a:srgbClr>
              </a:gs>
              <a:gs pos="50000">
                <a:srgbClr val="990033"/>
              </a:gs>
              <a:gs pos="100000">
                <a:srgbClr val="990033">
                  <a:gamma/>
                  <a:shade val="46275"/>
                  <a:invGamma/>
                </a:srgbClr>
              </a:gs>
            </a:gsLst>
          </a:gradFill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Scrum Meetings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7407275" y="6172200"/>
            <a:ext cx="1279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>
                <a:solidFill>
                  <a:srgbClr val="006666"/>
                </a:solidFill>
              </a:rPr>
              <a:t>FIGURE 17.4</a:t>
            </a:r>
            <a:endParaRPr lang="en-US" sz="1200" b="1">
              <a:solidFill>
                <a:srgbClr val="006666"/>
              </a:solidFill>
              <a:cs typeface="Arial" pitchFamily="34" charset="0"/>
            </a:endParaRPr>
          </a:p>
        </p:txBody>
      </p:sp>
      <p:pic>
        <p:nvPicPr>
          <p:cNvPr id="135172" name="Picture 4" descr="17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0" y="1874838"/>
            <a:ext cx="8145463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29222556-DF72-4C80-9CF0-7D1546B0130E}" type="slidenum">
              <a:rPr lang="en-US">
                <a:latin typeface="Times New Roman" pitchFamily="18" charset="0"/>
              </a:rPr>
              <a:pPr algn="r"/>
              <a:t>42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AutoShape 2"/>
          <p:cNvSpPr>
            <a:spLocks noGrp="1" noChangeArrowheads="1"/>
          </p:cNvSpPr>
          <p:nvPr>
            <p:ph type="title"/>
          </p:nvPr>
        </p:nvSpPr>
        <p:spPr>
          <a:xfrm>
            <a:off x="493713" y="266700"/>
            <a:ext cx="8156575" cy="755650"/>
          </a:xfrm>
          <a:gradFill>
            <a:gsLst>
              <a:gs pos="0">
                <a:srgbClr val="990033">
                  <a:gamma/>
                  <a:shade val="46275"/>
                  <a:invGamma/>
                </a:srgbClr>
              </a:gs>
              <a:gs pos="50000">
                <a:srgbClr val="990033"/>
              </a:gs>
              <a:gs pos="100000">
                <a:srgbClr val="990033">
                  <a:gamma/>
                  <a:shade val="46275"/>
                  <a:invGamma/>
                </a:srgbClr>
              </a:gs>
            </a:gsLst>
          </a:gradFill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Partial Product Backlog</a:t>
            </a: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7407275" y="6172200"/>
            <a:ext cx="1279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>
                <a:solidFill>
                  <a:srgbClr val="006666"/>
                </a:solidFill>
              </a:rPr>
              <a:t>FIGURE 17.5</a:t>
            </a:r>
            <a:endParaRPr lang="en-US" sz="1200" b="1">
              <a:solidFill>
                <a:srgbClr val="006666"/>
              </a:solidFill>
              <a:cs typeface="Arial" pitchFamily="34" charset="0"/>
            </a:endParaRPr>
          </a:p>
        </p:txBody>
      </p:sp>
      <p:pic>
        <p:nvPicPr>
          <p:cNvPr id="137220" name="Picture 4" descr="1705"/>
          <p:cNvPicPr>
            <a:picLocks noChangeAspect="1" noChangeArrowheads="1"/>
          </p:cNvPicPr>
          <p:nvPr/>
        </p:nvPicPr>
        <p:blipFill>
          <a:blip r:embed="rId3" cstate="print"/>
          <a:srcRect l="1241" t="1241" r="1033" b="2480"/>
          <a:stretch>
            <a:fillRect/>
          </a:stretch>
        </p:blipFill>
        <p:spPr bwMode="auto">
          <a:xfrm>
            <a:off x="381000" y="1752600"/>
            <a:ext cx="7550150" cy="3098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C376326E-79DA-40DB-AD80-C591473839CA}" type="slidenum">
              <a:rPr lang="en-US">
                <a:latin typeface="Times New Roman" pitchFamily="18" charset="0"/>
              </a:rPr>
              <a:pPr algn="r"/>
              <a:t>43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84" name="Picture 12" descr="1706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3975" y="1200150"/>
            <a:ext cx="6492875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AutoShape 2"/>
          <p:cNvSpPr>
            <a:spLocks noGrp="1" noChangeArrowheads="1"/>
          </p:cNvSpPr>
          <p:nvPr>
            <p:ph type="title"/>
          </p:nvPr>
        </p:nvSpPr>
        <p:spPr>
          <a:xfrm>
            <a:off x="668338" y="269875"/>
            <a:ext cx="7885112" cy="687388"/>
          </a:xfrm>
          <a:gradFill>
            <a:gsLst>
              <a:gs pos="0">
                <a:srgbClr val="990033">
                  <a:gamma/>
                  <a:shade val="46275"/>
                  <a:invGamma/>
                </a:srgbClr>
              </a:gs>
              <a:gs pos="50000">
                <a:srgbClr val="990033"/>
              </a:gs>
              <a:gs pos="100000">
                <a:srgbClr val="990033">
                  <a:gamma/>
                  <a:shade val="46275"/>
                  <a:invGamma/>
                </a:srgbClr>
              </a:gs>
            </a:gsLst>
          </a:gradFill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Partial Sprint Backlog</a:t>
            </a:r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7407275" y="6264275"/>
            <a:ext cx="1279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>
                <a:solidFill>
                  <a:srgbClr val="006666"/>
                </a:solidFill>
              </a:rPr>
              <a:t>FIGURE 17.6</a:t>
            </a:r>
            <a:endParaRPr lang="en-US" sz="1200" b="1">
              <a:solidFill>
                <a:srgbClr val="006666"/>
              </a:solidFill>
              <a:cs typeface="Arial" pitchFamily="34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2C2AD446-69E8-4407-AD6B-096CFCFF1520}" type="slidenum">
              <a:rPr lang="en-US">
                <a:latin typeface="Times New Roman" pitchFamily="18" charset="0"/>
              </a:rPr>
              <a:pPr algn="r"/>
              <a:t>44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8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" y="320040"/>
            <a:ext cx="8305800" cy="74676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Applying Agile to Large Projects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513638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Scaling</a:t>
            </a:r>
          </a:p>
          <a:p>
            <a:pPr lvl="1" eaLnBrk="1" hangingPunct="1"/>
            <a:r>
              <a:rPr lang="en-US" dirty="0" smtClean="0"/>
              <a:t>Is using several teams to work on different features of a large scale project at the same time.</a:t>
            </a:r>
          </a:p>
          <a:p>
            <a:pPr eaLnBrk="1" hangingPunct="1"/>
            <a:r>
              <a:rPr lang="en-US" dirty="0" smtClean="0"/>
              <a:t>Staging</a:t>
            </a:r>
          </a:p>
          <a:p>
            <a:pPr lvl="1" eaLnBrk="1" hangingPunct="1"/>
            <a:r>
              <a:rPr lang="en-US" dirty="0" smtClean="0"/>
              <a:t>Requires significant up-front planning to manage the interdependences of different features to be developed.</a:t>
            </a:r>
          </a:p>
          <a:p>
            <a:pPr lvl="1" eaLnBrk="1" hangingPunct="1"/>
            <a:r>
              <a:rPr lang="en-US" dirty="0" smtClean="0"/>
              <a:t>Involves developing protocols and defining roles to coordinate efforts and assure compatibility and harmony.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8A86DA33-503D-4140-B3B1-2004F9E17C34}" type="slidenum">
              <a:rPr lang="en-US">
                <a:latin typeface="Times New Roman" pitchFamily="18" charset="0"/>
              </a:rPr>
              <a:pPr algn="r"/>
              <a:t>45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Grp="1" noChangeArrowheads="1"/>
          </p:cNvSpPr>
          <p:nvPr>
            <p:ph type="title"/>
          </p:nvPr>
        </p:nvSpPr>
        <p:spPr>
          <a:xfrm>
            <a:off x="493713" y="266700"/>
            <a:ext cx="8156575" cy="755650"/>
          </a:xfrm>
          <a:gradFill>
            <a:gsLst>
              <a:gs pos="0">
                <a:srgbClr val="990033">
                  <a:gamma/>
                  <a:shade val="46275"/>
                  <a:invGamma/>
                </a:srgbClr>
              </a:gs>
              <a:gs pos="50000">
                <a:srgbClr val="990033"/>
              </a:gs>
              <a:gs pos="100000">
                <a:srgbClr val="990033">
                  <a:gamma/>
                  <a:shade val="46275"/>
                  <a:invGamma/>
                </a:srgbClr>
              </a:gs>
            </a:gsLst>
          </a:gradFill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Hub Project Management Structure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7407275" y="6172200"/>
            <a:ext cx="1279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>
                <a:solidFill>
                  <a:srgbClr val="006666"/>
                </a:solidFill>
              </a:rPr>
              <a:t>FIGURE 17.7</a:t>
            </a:r>
            <a:endParaRPr lang="en-US" sz="1200" b="1">
              <a:solidFill>
                <a:srgbClr val="006666"/>
              </a:solidFill>
              <a:cs typeface="Arial" pitchFamily="34" charset="0"/>
            </a:endParaRPr>
          </a:p>
        </p:txBody>
      </p:sp>
      <p:pic>
        <p:nvPicPr>
          <p:cNvPr id="141316" name="Picture 4" descr="17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8613" y="1235075"/>
            <a:ext cx="5913437" cy="51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65915386-B1C9-4E78-9566-A7776D333EBD}" type="slidenum">
              <a:rPr lang="en-US">
                <a:latin typeface="Times New Roman" pitchFamily="18" charset="0"/>
              </a:rPr>
              <a:pPr algn="r"/>
              <a:t>46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Limitations and Concerns of Agile PM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ct val="35000"/>
              </a:spcBef>
            </a:pPr>
            <a:r>
              <a:rPr lang="en-US" smtClean="0"/>
              <a:t>It does not satisfy top management’s need for budget, scope, and schedule control.</a:t>
            </a:r>
          </a:p>
          <a:p>
            <a:pPr eaLnBrk="1" hangingPunct="1">
              <a:spcBef>
                <a:spcPct val="35000"/>
              </a:spcBef>
            </a:pPr>
            <a:r>
              <a:rPr lang="en-US" smtClean="0"/>
              <a:t>Its principles of self-organization and close collaboration can be incompatible with corporate cultures.</a:t>
            </a:r>
          </a:p>
          <a:p>
            <a:pPr eaLnBrk="1" hangingPunct="1">
              <a:spcBef>
                <a:spcPct val="35000"/>
              </a:spcBef>
            </a:pPr>
            <a:r>
              <a:rPr lang="en-US" smtClean="0"/>
              <a:t>Its methods appear to work best on small projects that require only five-nine dedicated team members to complete the work.</a:t>
            </a:r>
          </a:p>
          <a:p>
            <a:pPr eaLnBrk="1" hangingPunct="1">
              <a:spcBef>
                <a:spcPct val="35000"/>
              </a:spcBef>
            </a:pPr>
            <a:r>
              <a:rPr lang="en-US" smtClean="0">
                <a:latin typeface="TimesNewRomanMTStd" charset="0"/>
              </a:rPr>
              <a:t>It requires active customer involvement and cooperation.</a:t>
            </a:r>
            <a:endParaRPr lang="en-US" smtClean="0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6765925" y="6553200"/>
            <a:ext cx="211772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/>
            <a:r>
              <a:rPr lang="en-US">
                <a:latin typeface="Times New Roman" pitchFamily="18" charset="0"/>
              </a:rPr>
              <a:t>17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</a:t>
            </a:r>
            <a:fld id="{EEC53B00-6AEC-4AC5-A307-38D94A027809}" type="slidenum">
              <a:rPr lang="en-US">
                <a:latin typeface="Times New Roman" pitchFamily="18" charset="0"/>
              </a:rPr>
              <a:pPr algn="r"/>
              <a:t>47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nimBg="1" autoUpdateAnimBg="0"/>
      <p:bldP spid="16691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Scope"/>
          <p:cNvSpPr/>
          <p:nvPr/>
        </p:nvSpPr>
        <p:spPr>
          <a:xfrm>
            <a:off x="304800" y="28194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Iterative PMLC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048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Scope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0" y="2819400"/>
            <a:ext cx="1371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Plan </a:t>
            </a:r>
            <a:r>
              <a:rPr lang="en-US" sz="2200" b="1" dirty="0" smtClean="0">
                <a:solidFill>
                  <a:schemeClr val="tx1"/>
                </a:solidFill>
              </a:rPr>
              <a:t>Iteration</a:t>
            </a:r>
            <a:endParaRPr lang="en-US" sz="22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1600200" y="3352800"/>
            <a:ext cx="685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191000" y="2819400"/>
            <a:ext cx="1371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Launch </a:t>
            </a:r>
            <a:r>
              <a:rPr lang="en-US" sz="2200" b="1" dirty="0" smtClean="0">
                <a:solidFill>
                  <a:schemeClr val="tx1"/>
                </a:solidFill>
              </a:rPr>
              <a:t>Iteration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0" y="2819400"/>
            <a:ext cx="1371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Control </a:t>
            </a:r>
            <a:r>
              <a:rPr lang="en-US" sz="2200" b="1" dirty="0" smtClean="0">
                <a:solidFill>
                  <a:schemeClr val="tx1"/>
                </a:solidFill>
              </a:rPr>
              <a:t>Iteration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4724400"/>
            <a:ext cx="1371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Close </a:t>
            </a:r>
            <a:r>
              <a:rPr lang="en-US" sz="2200" b="1" dirty="0" smtClean="0">
                <a:solidFill>
                  <a:schemeClr val="tx1"/>
                </a:solidFill>
              </a:rPr>
              <a:t>Iteration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7" name="Flowchart: Decision 16"/>
          <p:cNvSpPr/>
          <p:nvPr/>
        </p:nvSpPr>
        <p:spPr>
          <a:xfrm>
            <a:off x="2286000" y="4572000"/>
            <a:ext cx="1447800" cy="1219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Next Iteration?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67200" y="4724400"/>
            <a:ext cx="1371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Close Project</a:t>
            </a:r>
            <a:endParaRPr lang="en-US" sz="2200" b="1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581400" y="3429000"/>
            <a:ext cx="685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5" idx="1"/>
          </p:cNvCxnSpPr>
          <p:nvPr/>
        </p:nvCxnSpPr>
        <p:spPr>
          <a:xfrm>
            <a:off x="5562600" y="3352800"/>
            <a:ext cx="533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657600" y="5181600"/>
            <a:ext cx="685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76400" y="5181600"/>
            <a:ext cx="685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7" idx="0"/>
            <a:endCxn id="6" idx="2"/>
          </p:cNvCxnSpPr>
          <p:nvPr/>
        </p:nvCxnSpPr>
        <p:spPr>
          <a:xfrm flipH="1" flipV="1">
            <a:off x="2971800" y="3886200"/>
            <a:ext cx="381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2"/>
          </p:cNvCxnSpPr>
          <p:nvPr/>
        </p:nvCxnSpPr>
        <p:spPr>
          <a:xfrm>
            <a:off x="6781800" y="3886200"/>
            <a:ext cx="0" cy="25908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990600" y="6477000"/>
            <a:ext cx="5791200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6" idx="2"/>
          </p:cNvCxnSpPr>
          <p:nvPr/>
        </p:nvCxnSpPr>
        <p:spPr>
          <a:xfrm flipV="1">
            <a:off x="990600" y="5791200"/>
            <a:ext cx="0" cy="6858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value</a:t>
            </a:r>
          </a:p>
          <a:p>
            <a:r>
              <a:rPr lang="en-US" dirty="0" smtClean="0"/>
              <a:t>Principles of the Agile Manifesto</a:t>
            </a:r>
          </a:p>
          <a:p>
            <a:r>
              <a:rPr lang="en-US" dirty="0" smtClean="0"/>
              <a:t>Core Beliefs of Waterfall</a:t>
            </a:r>
          </a:p>
          <a:p>
            <a:r>
              <a:rPr lang="en-US" dirty="0" smtClean="0"/>
              <a:t>Core Beliefs of Agile</a:t>
            </a:r>
          </a:p>
          <a:p>
            <a:r>
              <a:rPr lang="en-US" dirty="0" smtClean="0"/>
              <a:t>Core Beliefs of Lean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and interactions over processes and tools</a:t>
            </a:r>
          </a:p>
          <a:p>
            <a:r>
              <a:rPr lang="en-US" dirty="0" smtClean="0"/>
              <a:t>Working software over comprehensive documentation</a:t>
            </a:r>
          </a:p>
          <a:p>
            <a:r>
              <a:rPr lang="en-US" dirty="0" smtClean="0"/>
              <a:t>Customer collaboration over contract negotiation</a:t>
            </a:r>
          </a:p>
          <a:p>
            <a:r>
              <a:rPr lang="en-US" dirty="0" smtClean="0"/>
              <a:t>Responding to change over following a plan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the Agile Manifesto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highest priority is to satisfy the customer through early and continuous delivery of valuable software</a:t>
            </a:r>
          </a:p>
          <a:p>
            <a:r>
              <a:rPr lang="en-US" dirty="0" smtClean="0"/>
              <a:t>Welcome changing requirements, even late in development</a:t>
            </a:r>
          </a:p>
          <a:p>
            <a:r>
              <a:rPr lang="en-US" dirty="0" smtClean="0"/>
              <a:t>Deliver working software frequently</a:t>
            </a:r>
          </a:p>
          <a:p>
            <a:r>
              <a:rPr lang="en-US" dirty="0" smtClean="0"/>
              <a:t>Business people and developers must work together daily throughout the project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Principles of Agile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projects around motivated individuals</a:t>
            </a:r>
          </a:p>
          <a:p>
            <a:r>
              <a:rPr lang="en-US" dirty="0" smtClean="0"/>
              <a:t>The most effective method of conveying information to and within a team is </a:t>
            </a:r>
            <a:r>
              <a:rPr lang="en-US" dirty="0" err="1" smtClean="0"/>
              <a:t>faqce</a:t>
            </a:r>
            <a:r>
              <a:rPr lang="en-US" dirty="0" smtClean="0"/>
              <a:t>-to-face communication</a:t>
            </a:r>
          </a:p>
          <a:p>
            <a:r>
              <a:rPr lang="en-US" dirty="0" smtClean="0"/>
              <a:t>Working software is the primary measure of progress</a:t>
            </a:r>
          </a:p>
          <a:p>
            <a:r>
              <a:rPr lang="en-US" dirty="0" smtClean="0"/>
              <a:t>Agile processes promote sustainable development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1242</TotalTime>
  <Words>2036</Words>
  <Application>Microsoft Office PowerPoint</Application>
  <PresentationFormat>On-screen Show (4:3)</PresentationFormat>
  <Paragraphs>287</Paragraphs>
  <Slides>47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Opulent</vt:lpstr>
      <vt:lpstr>Lean-Agile Software Development</vt:lpstr>
      <vt:lpstr>Sources</vt:lpstr>
      <vt:lpstr>Wysocki Quote</vt:lpstr>
      <vt:lpstr>History of Agile PM</vt:lpstr>
      <vt:lpstr>The Iterative PMLC model</vt:lpstr>
      <vt:lpstr>Introduction</vt:lpstr>
      <vt:lpstr>What we value</vt:lpstr>
      <vt:lpstr>Principles of the Agile Manifesto</vt:lpstr>
      <vt:lpstr>More Principles of Agile Development</vt:lpstr>
      <vt:lpstr>More Principles of Agile Development</vt:lpstr>
      <vt:lpstr>Core Beliefs of Waterfall</vt:lpstr>
      <vt:lpstr>Core Beliefs of Waterfall, Cont’d</vt:lpstr>
      <vt:lpstr>Core Beliefs of Agile</vt:lpstr>
      <vt:lpstr>Core Beliefs of Agile. Cont’d</vt:lpstr>
      <vt:lpstr>Core Beliefs of Lean</vt:lpstr>
      <vt:lpstr>Traditional PM versus Agile Methods</vt:lpstr>
      <vt:lpstr>Some Agile definitions</vt:lpstr>
      <vt:lpstr>Some Agile definitions</vt:lpstr>
      <vt:lpstr>Project Uncertainty</vt:lpstr>
      <vt:lpstr>Traditional Project Management versus  Agile Project Management</vt:lpstr>
      <vt:lpstr>Process Map</vt:lpstr>
      <vt:lpstr>Agile Software Development</vt:lpstr>
      <vt:lpstr>More Agile Software Development</vt:lpstr>
      <vt:lpstr>Principles Behind the Agile Manifesto</vt:lpstr>
      <vt:lpstr>More Principles behind Agile Development</vt:lpstr>
      <vt:lpstr>Iterative, Agile Processes</vt:lpstr>
      <vt:lpstr>The Home Ground</vt:lpstr>
      <vt:lpstr>Project Management &amp; SCRUM</vt:lpstr>
      <vt:lpstr>More SCRUM</vt:lpstr>
      <vt:lpstr>Still More SCRUM</vt:lpstr>
      <vt:lpstr>SCRUM Meetings</vt:lpstr>
      <vt:lpstr>SCRUM….In Summary</vt:lpstr>
      <vt:lpstr>Project Uncertainty</vt:lpstr>
      <vt:lpstr>Agile Project Management</vt:lpstr>
      <vt:lpstr>Iterative, Incremental Product Development</vt:lpstr>
      <vt:lpstr>Agile Project Management (cont’d)</vt:lpstr>
      <vt:lpstr>Popular Agile PM Methods</vt:lpstr>
      <vt:lpstr>Agile PM Principles</vt:lpstr>
      <vt:lpstr>Agile PM in Action: Scrum</vt:lpstr>
      <vt:lpstr>Scrum Development Process</vt:lpstr>
      <vt:lpstr>Key Roles and Responsibilities  in the Scrum Process</vt:lpstr>
      <vt:lpstr>Scrum Meetings</vt:lpstr>
      <vt:lpstr>Partial Product Backlog</vt:lpstr>
      <vt:lpstr>Partial Sprint Backlog</vt:lpstr>
      <vt:lpstr>Applying Agile to Large Projects</vt:lpstr>
      <vt:lpstr>Hub Project Management Structure</vt:lpstr>
      <vt:lpstr>Limitations and Concerns of Agile PM</vt:lpstr>
    </vt:vector>
  </TitlesOfParts>
  <Company>TTU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Lean-Agile Software Development</dc:title>
  <dc:creator>Jim Burns</dc:creator>
  <cp:lastModifiedBy>Burns, Jim</cp:lastModifiedBy>
  <cp:revision>24</cp:revision>
  <dcterms:created xsi:type="dcterms:W3CDTF">2012-08-17T15:26:16Z</dcterms:created>
  <dcterms:modified xsi:type="dcterms:W3CDTF">2013-11-15T17:14:44Z</dcterms:modified>
</cp:coreProperties>
</file>